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0"/>
  </p:notesMasterIdLst>
  <p:sldIdLst>
    <p:sldId id="256" r:id="rId2"/>
    <p:sldId id="283" r:id="rId3"/>
    <p:sldId id="284" r:id="rId4"/>
    <p:sldId id="285" r:id="rId5"/>
    <p:sldId id="305" r:id="rId6"/>
    <p:sldId id="310" r:id="rId7"/>
    <p:sldId id="314" r:id="rId8"/>
    <p:sldId id="286" r:id="rId9"/>
    <p:sldId id="307" r:id="rId10"/>
    <p:sldId id="308" r:id="rId11"/>
    <p:sldId id="313" r:id="rId12"/>
    <p:sldId id="311" r:id="rId13"/>
    <p:sldId id="315" r:id="rId14"/>
    <p:sldId id="316" r:id="rId15"/>
    <p:sldId id="318" r:id="rId16"/>
    <p:sldId id="317" r:id="rId17"/>
    <p:sldId id="309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0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sualgo.net/bn/sorti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eorge.seif94/a-tour-of-the-top-5-sorting-algorithms-with-python-code-43ea9aa02889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xWBP4lzkoyM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06140" y="2077302"/>
            <a:ext cx="7729728" cy="1154549"/>
          </a:xfrm>
        </p:spPr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7</a:t>
            </a:r>
            <a:r>
              <a:rPr lang="en-US" dirty="0"/>
              <a:t> – </a:t>
            </a:r>
            <a:r>
              <a:rPr lang="en-US" altLang="zh-CN" dirty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406140" y="3932903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sort pseudocode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/>
                  <a:t>Find the smallest item. Swap it with the first item.</a:t>
                </a:r>
              </a:p>
              <a:p>
                <a:r>
                  <a:rPr lang="en-US" altLang="ko-KR" sz="3200" dirty="0"/>
                  <a:t>Find the second-smallest item. Swap it with the second item.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ko-KR" sz="3200" dirty="0"/>
              </a:p>
              <a:p>
                <a:r>
                  <a:rPr lang="en-US" altLang="ko-KR" sz="3200" dirty="0"/>
                  <a:t>Repeat finding the next-smallest item, and swapping it into the correct position until the array is </a:t>
                </a:r>
                <a:r>
                  <a:rPr lang="en-US" altLang="ko-KR" sz="3200" b="1" dirty="0"/>
                  <a:t>sorted</a:t>
                </a:r>
                <a:r>
                  <a:rPr lang="en-US" altLang="ko-KR" sz="3200" dirty="0"/>
                  <a:t>.</a:t>
                </a:r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1643" r="-1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056D-9251-4731-A70C-1BF4A971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8D7228AE-DAEF-45DA-9F87-CB8C935BE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400" y="2399696"/>
            <a:ext cx="10718800" cy="24729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FC9C-FD79-4F2E-8D6F-3F34E37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DC2B-4E55-4426-8302-448F1EA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4630-1D44-4FE3-B205-E74AEFFD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C9D46-F6C8-4F24-A609-6B3EECD9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5" y="1377364"/>
            <a:ext cx="5480820" cy="48764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39C298-D6D7-4027-A87D-D9403ADC15D3}"/>
              </a:ext>
            </a:extLst>
          </p:cNvPr>
          <p:cNvSpPr/>
          <p:nvPr/>
        </p:nvSpPr>
        <p:spPr>
          <a:xfrm>
            <a:off x="1133702" y="4007540"/>
            <a:ext cx="5118652" cy="1341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10">
            <a:extLst>
              <a:ext uri="{FF2B5EF4-FFF2-40B4-BE49-F238E27FC236}">
                <a16:creationId xmlns:a16="http://schemas.microsoft.com/office/drawing/2014/main" id="{7130E39D-1976-42B7-9FFC-774A8A67BF5A}"/>
              </a:ext>
            </a:extLst>
          </p:cNvPr>
          <p:cNvSpPr/>
          <p:nvPr/>
        </p:nvSpPr>
        <p:spPr>
          <a:xfrm>
            <a:off x="6778155" y="3605105"/>
            <a:ext cx="2046083" cy="645348"/>
          </a:xfrm>
          <a:prstGeom prst="wedgeRoundRectCallout">
            <a:avLst>
              <a:gd name="adj1" fmla="val -77489"/>
              <a:gd name="adj2" fmla="val 3134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swapping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24C25-A03D-4B81-8A15-D42647EC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22" y="4927917"/>
            <a:ext cx="5356150" cy="519154"/>
          </a:xfrm>
          <a:prstGeom prst="rect">
            <a:avLst/>
          </a:prstGeom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5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406FC2-2E44-4B7F-889A-605988BC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6D6082-8BCC-4B40-943E-5071086E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A6DD-3E19-45AF-AE2C-A26E3CFC3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731A0-F7C0-4CF9-B2AB-83C60C6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099C-69CE-4CF8-9CCC-5A575AB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88688-6379-400B-A113-CB070253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731A0-F7C0-4CF9-B2AB-83C60C6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099C-69CE-4CF8-9CCC-5A575AB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D0F89-46D8-4158-BD3E-2E33F808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731A0-F7C0-4CF9-B2AB-83C60C6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099C-69CE-4CF8-9CCC-5A575AB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25BF9-3E66-4349-A23D-BD754E15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practice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Write a selection sort program in Python that only sort the lowercase letters in a list. </a:t>
            </a:r>
            <a:r>
              <a:rPr lang="en-US" altLang="ko-KR" sz="3200" dirty="0">
                <a:solidFill>
                  <a:srgbClr val="FF0000"/>
                </a:solidFill>
              </a:rPr>
              <a:t>[Group 1-4]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Write a selection sort program in Python that accept tuple as input. Your program should be able to sort the items in a tuple entered by the user. </a:t>
            </a:r>
            <a:r>
              <a:rPr lang="en-US" altLang="ko-KR" sz="3200" dirty="0">
                <a:solidFill>
                  <a:srgbClr val="FF0000"/>
                </a:solidFill>
              </a:rPr>
              <a:t>[Group 5-8]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Modify the selection sort program in slide 12 so that it sorts in descending order. </a:t>
            </a:r>
            <a:r>
              <a:rPr lang="en-US" altLang="ko-KR" sz="3200" dirty="0">
                <a:solidFill>
                  <a:srgbClr val="FF0000"/>
                </a:solidFill>
              </a:rPr>
              <a:t>[Group 9-12]</a:t>
            </a:r>
          </a:p>
          <a:p>
            <a:pPr marL="0" indent="0">
              <a:buNone/>
            </a:pP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00282-FA7A-4E59-B450-CCCE2E3F8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583D96F-291C-4B2D-AEE5-C3423E69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9771BD4-0E32-43F5-AAB6-EC63035649C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B4C6F-739F-4BF4-A775-9D713EBD4AFF}"/>
              </a:ext>
            </a:extLst>
          </p:cNvPr>
          <p:cNvSpPr txBox="1"/>
          <p:nvPr/>
        </p:nvSpPr>
        <p:spPr>
          <a:xfrm>
            <a:off x="2368292" y="5778909"/>
            <a:ext cx="829586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will be the problem set of this output?</a:t>
            </a:r>
          </a:p>
        </p:txBody>
      </p:sp>
    </p:spTree>
    <p:extLst>
      <p:ext uri="{BB962C8B-B14F-4D97-AF65-F5344CB8AC3E}">
        <p14:creationId xmlns:p14="http://schemas.microsoft.com/office/powerpoint/2010/main" val="32329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sort these cards?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Put Your Cards on the Table Puzzle, Brain Trainer, William Armstr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55" y="1293807"/>
            <a:ext cx="3988188" cy="51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Upon the completion of this lecture, students will be able to:</a:t>
            </a:r>
          </a:p>
          <a:p>
            <a:r>
              <a:rPr lang="en-US" altLang="zh-CN" sz="3200" dirty="0"/>
              <a:t>explain the basic sorting algorithms, i.e., selection sort</a:t>
            </a:r>
            <a:r>
              <a:rPr lang="en-US" altLang="ko-KR" sz="3200" dirty="0"/>
              <a:t>. </a:t>
            </a:r>
          </a:p>
          <a:p>
            <a:r>
              <a:rPr lang="en-US" altLang="zh-CN" sz="3200" dirty="0"/>
              <a:t>write sorting algorithm in different data structures.</a:t>
            </a:r>
          </a:p>
          <a:p>
            <a:endParaRPr lang="en-US" altLang="ko-KR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Alphabet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36764"/>
              </p:ext>
            </p:extLst>
          </p:nvPr>
        </p:nvGraphicFramePr>
        <p:xfrm>
          <a:off x="1389205" y="2281474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70433"/>
              </p:ext>
            </p:extLst>
          </p:nvPr>
        </p:nvGraphicFramePr>
        <p:xfrm>
          <a:off x="6901256" y="1756373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705"/>
              </p:ext>
            </p:extLst>
          </p:nvPr>
        </p:nvGraphicFramePr>
        <p:xfrm>
          <a:off x="6901255" y="3273865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901255" y="1372313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Ascending Order: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1255" y="2816727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Descending Order: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95453" y="1919335"/>
            <a:ext cx="1276539" cy="43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26892" y="2635532"/>
            <a:ext cx="1253402" cy="408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4556"/>
              </p:ext>
            </p:extLst>
          </p:nvPr>
        </p:nvGraphicFramePr>
        <p:xfrm>
          <a:off x="1389204" y="4935836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74295"/>
              </p:ext>
            </p:extLst>
          </p:nvPr>
        </p:nvGraphicFramePr>
        <p:xfrm>
          <a:off x="6901255" y="4410735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0280"/>
              </p:ext>
            </p:extLst>
          </p:nvPr>
        </p:nvGraphicFramePr>
        <p:xfrm>
          <a:off x="6901254" y="5928227"/>
          <a:ext cx="3934235" cy="46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847">
                  <a:extLst>
                    <a:ext uri="{9D8B030D-6E8A-4147-A177-3AD203B41FA5}">
                      <a16:colId xmlns:a16="http://schemas.microsoft.com/office/drawing/2014/main" val="252795481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458592859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6753856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3329501326"/>
                    </a:ext>
                  </a:extLst>
                </a:gridCol>
                <a:gridCol w="786847">
                  <a:extLst>
                    <a:ext uri="{9D8B030D-6E8A-4147-A177-3AD203B41FA5}">
                      <a16:colId xmlns:a16="http://schemas.microsoft.com/office/drawing/2014/main" val="1266279738"/>
                    </a:ext>
                  </a:extLst>
                </a:gridCol>
              </a:tblGrid>
              <a:tr h="461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2355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901254" y="4026675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Ascending Order: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1254" y="5471089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Descending Order: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95452" y="4573697"/>
            <a:ext cx="1276539" cy="43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6891" y="5289894"/>
            <a:ext cx="1253402" cy="408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sorting methods (review)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sorted(): for any data structure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 only for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9611" y="1784030"/>
            <a:ext cx="60960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[4, 6, 5, 2, 3, 7, 1, 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sorted(a)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4, 5, 6, 7]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[4, 6, 5, 2, 3, 7, 1, 4]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9611" y="4851799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[4, 6, 5, 2, 3, 7, 1, 4]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4, 5, 6, 7]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945676" y="5313955"/>
            <a:ext cx="2046083" cy="645348"/>
          </a:xfrm>
          <a:prstGeom prst="wedgeRoundRectCallout">
            <a:avLst>
              <a:gd name="adj1" fmla="val -131895"/>
              <a:gd name="adj2" fmla="val 2826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 It modifies the original list</a:t>
            </a:r>
          </a:p>
        </p:txBody>
      </p:sp>
    </p:spTree>
    <p:extLst>
      <p:ext uri="{BB962C8B-B14F-4D97-AF65-F5344CB8AC3E}">
        <p14:creationId xmlns:p14="http://schemas.microsoft.com/office/powerpoint/2010/main" val="148742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7C59-DEA1-471F-95E5-82954D53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B646-13F8-48C2-8BC4-38E6FD11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Selection Sort</a:t>
            </a:r>
          </a:p>
          <a:p>
            <a:r>
              <a:rPr lang="en-US" sz="3600" dirty="0"/>
              <a:t>Inserting Sort</a:t>
            </a:r>
          </a:p>
          <a:p>
            <a:r>
              <a:rPr lang="en-US" sz="3600" dirty="0"/>
              <a:t>Bubble Sort</a:t>
            </a:r>
          </a:p>
          <a:p>
            <a:r>
              <a:rPr lang="en-US" sz="3600" dirty="0"/>
              <a:t>Merge Sort</a:t>
            </a:r>
          </a:p>
          <a:p>
            <a:r>
              <a:rPr lang="en-US" sz="3600" dirty="0"/>
              <a:t>Heap Sort</a:t>
            </a:r>
          </a:p>
          <a:p>
            <a:r>
              <a:rPr lang="en-US" sz="3600" dirty="0"/>
              <a:t>Quick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5198C-2BEA-42D6-B408-527550C5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3B1C5-95C3-45C3-AA7D-358AA1589D7C}"/>
              </a:ext>
            </a:extLst>
          </p:cNvPr>
          <p:cNvSpPr txBox="1"/>
          <p:nvPr/>
        </p:nvSpPr>
        <p:spPr>
          <a:xfrm>
            <a:off x="924338" y="5694700"/>
            <a:ext cx="394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hlinkClick r:id="rId2"/>
              </a:rPr>
              <a:t>Top 5 sorting algorithms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Selection Sort | GeeksforGeeks">
            <a:hlinkClick r:id="" action="ppaction://media"/>
            <a:extLst>
              <a:ext uri="{FF2B5EF4-FFF2-40B4-BE49-F238E27FC236}">
                <a16:creationId xmlns:a16="http://schemas.microsoft.com/office/drawing/2014/main" id="{FF401880-043F-44CA-B5B2-0727C70A5B5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0DE2D45-AD72-4256-9FA2-1008F1BE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9771BD4-0E32-43F5-AAB6-EC63035649C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 array into: sorted and unsorted sub-list.</a:t>
            </a:r>
          </a:p>
          <a:p>
            <a:r>
              <a:rPr lang="en-US" dirty="0"/>
              <a:t>Repeatedly finding the smallest element (for ascending order) in unsorted sub-list and insert it to the sorted sub-list. 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592810"/>
              </p:ext>
            </p:extLst>
          </p:nvPr>
        </p:nvGraphicFramePr>
        <p:xfrm>
          <a:off x="787401" y="2936240"/>
          <a:ext cx="10719256" cy="310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223">
                  <a:extLst>
                    <a:ext uri="{9D8B030D-6E8A-4147-A177-3AD203B41FA5}">
                      <a16:colId xmlns:a16="http://schemas.microsoft.com/office/drawing/2014/main" val="2248394373"/>
                    </a:ext>
                  </a:extLst>
                </a:gridCol>
                <a:gridCol w="3715276">
                  <a:extLst>
                    <a:ext uri="{9D8B030D-6E8A-4147-A177-3AD203B41FA5}">
                      <a16:colId xmlns:a16="http://schemas.microsoft.com/office/drawing/2014/main" val="4001598679"/>
                    </a:ext>
                  </a:extLst>
                </a:gridCol>
                <a:gridCol w="3270757">
                  <a:extLst>
                    <a:ext uri="{9D8B030D-6E8A-4147-A177-3AD203B41FA5}">
                      <a16:colId xmlns:a16="http://schemas.microsoft.com/office/drawing/2014/main" val="2831383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Sorted sub-list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13264" marR="113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Unsorted sub-list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13264" marR="113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Smallest element in unsorted sub-list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13264" marR="11326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5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(95, 15, 8, 72)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extLst>
                  <a:ext uri="{0D108BD9-81ED-4DB2-BD59-A6C34878D82A}">
                    <a16:rowId xmlns:a16="http://schemas.microsoft.com/office/drawing/2014/main" val="165948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(95, 15, 72)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extLst>
                  <a:ext uri="{0D108BD9-81ED-4DB2-BD59-A6C34878D82A}">
                    <a16:rowId xmlns:a16="http://schemas.microsoft.com/office/drawing/2014/main" val="131310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(8, 15)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(95, 72)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72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extLst>
                  <a:ext uri="{0D108BD9-81ED-4DB2-BD59-A6C34878D82A}">
                    <a16:rowId xmlns:a16="http://schemas.microsoft.com/office/drawing/2014/main" val="112661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(8, 15, 72)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(95)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95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extLst>
                  <a:ext uri="{0D108BD9-81ED-4DB2-BD59-A6C34878D82A}">
                    <a16:rowId xmlns:a16="http://schemas.microsoft.com/office/drawing/2014/main" val="3060832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(8, 15, 72, 95)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effectLst/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113264" marR="113264" anchor="ctr"/>
                </a:tc>
                <a:extLst>
                  <a:ext uri="{0D108BD9-81ED-4DB2-BD59-A6C34878D82A}">
                    <a16:rowId xmlns:a16="http://schemas.microsoft.com/office/drawing/2014/main" val="319670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6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practice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Use a table (as shown in Slide 8) to illustrate the sorting of the following lists in ascending and descending orders: </a:t>
            </a:r>
          </a:p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 [4, 6, 5, 2, 3, 7, 1, 4]</a:t>
            </a:r>
          </a:p>
          <a:p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 = [74, 26, 55, 21, 13, 7, 101, 8]</a:t>
            </a:r>
          </a:p>
          <a:p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29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569</Words>
  <Application>Microsoft Office PowerPoint</Application>
  <PresentationFormat>Widescreen</PresentationFormat>
  <Paragraphs>130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Courier New</vt:lpstr>
      <vt:lpstr>Gill Sans MT</vt:lpstr>
      <vt:lpstr>Parcel</vt:lpstr>
      <vt:lpstr>PowerPoint Presentation</vt:lpstr>
      <vt:lpstr>Motivation example</vt:lpstr>
      <vt:lpstr>Learning outcomes</vt:lpstr>
      <vt:lpstr>sorting</vt:lpstr>
      <vt:lpstr>Built-in sorting methods (review)</vt:lpstr>
      <vt:lpstr>Sorting algorithms</vt:lpstr>
      <vt:lpstr>PowerPoint Presentation</vt:lpstr>
      <vt:lpstr>Selection sort idea</vt:lpstr>
      <vt:lpstr>Class practice</vt:lpstr>
      <vt:lpstr>Selection sort pseudocode</vt:lpstr>
      <vt:lpstr>visualization</vt:lpstr>
      <vt:lpstr>Selection sort</vt:lpstr>
      <vt:lpstr>Group discussion</vt:lpstr>
      <vt:lpstr>PowerPoint Presentation</vt:lpstr>
      <vt:lpstr>PowerPoint Presentation</vt:lpstr>
      <vt:lpstr>PowerPoint Presentation</vt:lpstr>
      <vt:lpstr>group practice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ks</dc:creator>
  <cp:lastModifiedBy>Wong Kok Seng (CECS)</cp:lastModifiedBy>
  <cp:revision>11</cp:revision>
  <dcterms:created xsi:type="dcterms:W3CDTF">2020-12-14T02:39:17Z</dcterms:created>
  <dcterms:modified xsi:type="dcterms:W3CDTF">2021-11-22T07:44:22Z</dcterms:modified>
</cp:coreProperties>
</file>