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24"/>
  </p:notesMasterIdLst>
  <p:sldIdLst>
    <p:sldId id="256" r:id="rId2"/>
    <p:sldId id="283" r:id="rId3"/>
    <p:sldId id="286" r:id="rId4"/>
    <p:sldId id="284" r:id="rId5"/>
    <p:sldId id="279" r:id="rId6"/>
    <p:sldId id="280" r:id="rId7"/>
    <p:sldId id="281" r:id="rId8"/>
    <p:sldId id="282" r:id="rId9"/>
    <p:sldId id="278" r:id="rId10"/>
    <p:sldId id="287" r:id="rId11"/>
    <p:sldId id="257" r:id="rId12"/>
    <p:sldId id="258" r:id="rId13"/>
    <p:sldId id="259" r:id="rId14"/>
    <p:sldId id="260" r:id="rId15"/>
    <p:sldId id="262" r:id="rId16"/>
    <p:sldId id="267" r:id="rId17"/>
    <p:sldId id="263" r:id="rId18"/>
    <p:sldId id="265" r:id="rId19"/>
    <p:sldId id="285" r:id="rId20"/>
    <p:sldId id="276" r:id="rId21"/>
    <p:sldId id="27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8B8A5-6476-44A5-B993-783261506FA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FC76B-8324-4BB7-A66C-E73E979F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0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lang="en-US" sz="3200" b="1" kern="1200" cap="all" spc="200" baseline="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54" name="Picture 6" descr="Associate Program Director (Pediatrics Residency) job with V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478590"/>
            <a:ext cx="7794624" cy="16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7F0C9DCE-CBDA-4585-B5D5-F378E2C0A7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10718801" cy="207061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787400" y="4224866"/>
            <a:ext cx="10718801" cy="1718733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332" y="3730076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6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25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32619" y="2243828"/>
            <a:ext cx="5260257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4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54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10643" y="3225120"/>
            <a:ext cx="1869621" cy="816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394954" y="1578603"/>
            <a:ext cx="7729728" cy="1499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2" hasCustomPrompt="1"/>
          </p:nvPr>
        </p:nvSpPr>
        <p:spPr>
          <a:xfrm>
            <a:off x="3406140" y="3434204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 hasCustomPrompt="1"/>
          </p:nvPr>
        </p:nvSpPr>
        <p:spPr>
          <a:xfrm>
            <a:off x="3394954" y="4086187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Author name | 2020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5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1" y="1227668"/>
            <a:ext cx="10718800" cy="4817532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9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2" y="1551130"/>
            <a:ext cx="5066282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1551130"/>
            <a:ext cx="5167886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4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5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227668"/>
            <a:ext cx="5181599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227668"/>
            <a:ext cx="5427134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1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5181599" cy="428413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659466"/>
            <a:ext cx="5427134" cy="4284134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68999" y="1204149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0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2432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8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0.png"/><Relationship Id="rId7" Type="http://schemas.openxmlformats.org/officeDocument/2006/relationships/image" Target="../media/image1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0.png"/><Relationship Id="rId7" Type="http://schemas.openxmlformats.org/officeDocument/2006/relationships/image" Target="../media/image2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pythontutor.com/visualize.html#code=def%20binary_search%20%28arr,%20low,%20high,%20x%29%3A%20%20%20%0A%20%20%20%20if%20high%20%3E%3D%20low%3A%20%20%20%0A%20%20%20%20%20%20%20%20mid%20%3D%20int%28low%20%2B%20%28high%20-%20low%29/2%29%20%20%0A%20%20%20%20%20%20%20%20if%20arr%5Bmid%5D%20%3D%3D%20x%3A%20%20%20%23%20If%20element%20is%20present%20at%20the%20middle%20itself%20%20%0A%20%20%20%20%20%20%20%20%20%20%20%20return%20mid%20%20%20%20%20%20%20%20%20%20%20%0A%20%20%20%20%20%20%20%20elif%20arr%5Bmid%5D%20%3E%20x%3A%20%20%23%20If%20element%20is%20smaller%20than%20mid-%3E%20go%20left%20%0A%20%20%20%20%20%20%20%20%20%20%20%20return%20binary_search%28arr,%20low,%20mid%20-%201,%20x%29%20%0A%20%20%20%20%20%20%20%20else%3A%20%23%20Else%20the%20element%20can%20only%20be%20present%20in%20right%20subarray%20%0A%20%20%20%20%20%20%20%20%20%20%20%20return%20binary_search%28arr,%20mid%20%2B%201,%20high,%20x%29%20%20%0A%20%20%20%20else%3A%20%0A%20%20%20%20%20%20%20%20return%20-1%20%20%20%20%20%20%20%23%20Element%20is%20not%20present%20in%20the%20array%0A%0A%0Aprint%28binary_search%28%285,%2011,%2023,%2043,%2051,%2065,%2068,%2076,%2080%29,%200,%208,%2068%29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visualize.html#code=def%20binary_search%20%28arr,%20low,%20high,%20x%29%3A%20%20%20%0A%20%20%20%20if%20high%20%3E%3D%20low%3A%20%20%20%0A%20%20%20%20%20%20%20%20mid%20%3D%20int%28low%20%2B%20%28high%20-%20low%29/2%29%20%20%0A%20%20%20%20%20%20%20%20if%20arr%5Bmid%5D%20%3D%3D%20x%3A%20%20%20%23%20If%20element%20is%20present%20at%20the%20middle%20itself%20%20%0A%20%20%20%20%20%20%20%20%20%20%20%20return%20mid%20%20%20%20%20%20%20%20%20%20%20%0A%20%20%20%20%20%20%20%20elif%20arr%5Bmid%5D%20%3E%20x%3A%20%20%23%20If%20element%20is%20smaller%20than%20mid-%3E%20go%20left%20%0A%20%20%20%20%20%20%20%20%20%20%20%20return%20binary_search%28arr,%20low,%20mid%20-%201,%20x%29%20%0A%20%20%20%20%20%20%20%20else%3A%20%23%20Else%20the%20element%20can%20only%20be%20present%20in%20right%20subarray%20%0A%20%20%20%20%20%20%20%20%20%20%20%20return%20binary_search%28arr,%20mid%20%2B%201,%20high,%20x%29%20%20%0A%20%20%20%20else%3A%20%0A%20%20%20%20%20%20%20%20return%20-1%20%20%20%20%20%20%20%23%20Element%20is%20not%20present%20in%20the%20array%0A%0A%0Aprint%28binary_search%28%285,%2011,%2023,%2043,%2051,%2065,%2068,%2076,%2080%29,%200,%208,%2068%29%29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racking-the-data-science-interview/divide-and-conquer-algorithms-b135681d08fc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406140" y="1934870"/>
            <a:ext cx="7729728" cy="1499334"/>
          </a:xfrm>
        </p:spPr>
        <p:txBody>
          <a:bodyPr/>
          <a:lstStyle/>
          <a:p>
            <a:r>
              <a:rPr lang="en-US" dirty="0"/>
              <a:t>Lecture 1</a:t>
            </a:r>
            <a:r>
              <a:rPr lang="en-US" altLang="zh-CN" dirty="0"/>
              <a:t>8</a:t>
            </a:r>
            <a:r>
              <a:rPr lang="en-US" dirty="0"/>
              <a:t> – Binary Search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Divide-and-conquer, Binary search procedures, iterative and recursive methods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3394954" y="4394004"/>
            <a:ext cx="7729728" cy="498699"/>
          </a:xfrm>
        </p:spPr>
        <p:txBody>
          <a:bodyPr/>
          <a:lstStyle/>
          <a:p>
            <a:r>
              <a:rPr lang="en-US" dirty="0"/>
              <a:t>Kok-Seng Wong |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1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5494C6-CF7A-4C83-9CB0-053FC3DA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vs. binary search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A6B29-FF5E-4175-B061-D43EADA0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E1A659-A219-4930-908B-46D15E8C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95" y="2063179"/>
            <a:ext cx="8546988" cy="397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7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Task: s</a:t>
            </a:r>
            <a:r>
              <a:rPr lang="en-US" sz="3200" dirty="0"/>
              <a:t>earch a </a:t>
            </a:r>
            <a:r>
              <a:rPr lang="en-US" sz="3200" dirty="0">
                <a:solidFill>
                  <a:srgbClr val="FF0000"/>
                </a:solidFill>
              </a:rPr>
              <a:t>sorted array </a:t>
            </a:r>
            <a:r>
              <a:rPr lang="en-US" sz="3200" dirty="0"/>
              <a:t>by repeatedly dividing the search interval in half. </a:t>
            </a:r>
          </a:p>
          <a:p>
            <a:r>
              <a:rPr lang="en-US" sz="3200" dirty="0"/>
              <a:t>Begin with an </a:t>
            </a:r>
            <a:r>
              <a:rPr lang="en-US" sz="3200" dirty="0">
                <a:solidFill>
                  <a:srgbClr val="FF0000"/>
                </a:solidFill>
              </a:rPr>
              <a:t>interval</a:t>
            </a:r>
            <a:r>
              <a:rPr lang="en-US" sz="3200" dirty="0"/>
              <a:t> covering the whole array. </a:t>
            </a:r>
          </a:p>
          <a:p>
            <a:r>
              <a:rPr lang="en-US" sz="3200" dirty="0"/>
              <a:t>If the value of the search </a:t>
            </a:r>
            <a:r>
              <a:rPr lang="en-US" sz="3200" dirty="0">
                <a:solidFill>
                  <a:srgbClr val="FF0000"/>
                </a:solidFill>
              </a:rPr>
              <a:t>key</a:t>
            </a:r>
            <a:r>
              <a:rPr lang="en-US" sz="3200" dirty="0"/>
              <a:t> is less than the item in the </a:t>
            </a:r>
            <a:r>
              <a:rPr lang="en-US" sz="3200" dirty="0">
                <a:solidFill>
                  <a:srgbClr val="FF0000"/>
                </a:solidFill>
              </a:rPr>
              <a:t>middle</a:t>
            </a:r>
            <a:r>
              <a:rPr lang="en-US" sz="3200" dirty="0"/>
              <a:t> of the interval, narrow the interval to the lower half. </a:t>
            </a:r>
          </a:p>
          <a:p>
            <a:r>
              <a:rPr lang="en-US" sz="3200" dirty="0"/>
              <a:t>Otherwise narrow it to the upper half.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Repeatedly check </a:t>
            </a:r>
            <a:r>
              <a:rPr lang="en-US" sz="3200" dirty="0"/>
              <a:t>until the value is found, or the interval is empty.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procedures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64655"/>
              </p:ext>
            </p:extLst>
          </p:nvPr>
        </p:nvGraphicFramePr>
        <p:xfrm>
          <a:off x="3206063" y="2554757"/>
          <a:ext cx="79310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232">
                  <a:extLst>
                    <a:ext uri="{9D8B030D-6E8A-4147-A177-3AD203B41FA5}">
                      <a16:colId xmlns:a16="http://schemas.microsoft.com/office/drawing/2014/main" val="2189726923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526849740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1563284026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2974953316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1378727524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2674782977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584246650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3009568757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3024188044"/>
                    </a:ext>
                  </a:extLst>
                </a:gridCol>
              </a:tblGrid>
              <a:tr h="4115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84241"/>
                  </a:ext>
                </a:extLst>
              </a:tr>
              <a:tr h="4115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0954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12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143521" y="1945800"/>
            <a:ext cx="3389" cy="524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06063" y="4078114"/>
                <a:ext cx="4916410" cy="1815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𝑚𝑖𝑑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𝑙𝑜𝑤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+(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h𝑖𝑔h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𝑙𝑜𝑤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)/2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800" dirty="0">
                    <a:solidFill>
                      <a:srgbClr val="FF0000"/>
                    </a:solidFill>
                    <a:ea typeface="Cambria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0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+(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8−0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)/2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8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4</a:t>
                </a:r>
              </a:p>
              <a:p>
                <a:pPr algn="ctr"/>
                <a:endParaRPr 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063" y="4078114"/>
                <a:ext cx="4916410" cy="1815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0853628"/>
                  </p:ext>
                </p:extLst>
              </p:nvPr>
            </p:nvGraphicFramePr>
            <p:xfrm>
              <a:off x="380246" y="2482330"/>
              <a:ext cx="2752253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52253">
                      <a:extLst>
                        <a:ext uri="{9D8B030D-6E8A-4147-A177-3AD203B41FA5}">
                          <a16:colId xmlns:a16="http://schemas.microsoft.com/office/drawing/2014/main" val="1609522885"/>
                        </a:ext>
                      </a:extLst>
                    </a:gridCol>
                  </a:tblGrid>
                  <a:tr h="41153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sorted array,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8623545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position,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17074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0853628"/>
                  </p:ext>
                </p:extLst>
              </p:nvPr>
            </p:nvGraphicFramePr>
            <p:xfrm>
              <a:off x="380246" y="2482330"/>
              <a:ext cx="2752253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52253">
                      <a:extLst>
                        <a:ext uri="{9D8B030D-6E8A-4147-A177-3AD203B41FA5}">
                          <a16:colId xmlns:a16="http://schemas.microsoft.com/office/drawing/2014/main" val="16095228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1" t="-10526" r="-1106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86235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1" t="-112000" r="-1106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17074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/>
          <p:cNvSpPr/>
          <p:nvPr/>
        </p:nvSpPr>
        <p:spPr>
          <a:xfrm>
            <a:off x="6781045" y="2470700"/>
            <a:ext cx="751437" cy="625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87401" y="1479239"/>
                <a:ext cx="26256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search key,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𝒙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𝟔𝟖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1" y="1479239"/>
                <a:ext cx="2625655" cy="461665"/>
              </a:xfrm>
              <a:prstGeom prst="rect">
                <a:avLst/>
              </a:prstGeom>
              <a:blipFill>
                <a:blip r:embed="rId4"/>
                <a:stretch>
                  <a:fillRect l="-3480" t="-12000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ular Callout 16"/>
              <p:cNvSpPr/>
              <p:nvPr/>
            </p:nvSpPr>
            <p:spPr>
              <a:xfrm>
                <a:off x="380246" y="4078114"/>
                <a:ext cx="1973655" cy="1077363"/>
              </a:xfrm>
              <a:prstGeom prst="wedgeRoundRectCallout">
                <a:avLst>
                  <a:gd name="adj1" fmla="val 102292"/>
                  <a:gd name="adj2" fmla="val -25452"/>
                  <a:gd name="adj3" fmla="val 16667"/>
                </a:avLst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To compute the position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of the array</a:t>
                </a:r>
              </a:p>
            </p:txBody>
          </p:sp>
        </mc:Choice>
        <mc:Fallback xmlns="">
          <p:sp>
            <p:nvSpPr>
              <p:cNvPr id="17" name="Rounded 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46" y="4078114"/>
                <a:ext cx="1973655" cy="1077363"/>
              </a:xfrm>
              <a:prstGeom prst="wedgeRoundRectCallout">
                <a:avLst>
                  <a:gd name="adj1" fmla="val 102292"/>
                  <a:gd name="adj2" fmla="val -25452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206063" y="3311970"/>
                <a:ext cx="803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𝒍𝒐𝒘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063" y="3311970"/>
                <a:ext cx="80342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0157396" y="3311969"/>
                <a:ext cx="9797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𝒉𝒊𝒈𝒉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396" y="3311969"/>
                <a:ext cx="979755" cy="461665"/>
              </a:xfrm>
              <a:prstGeom prst="rect">
                <a:avLst/>
              </a:prstGeom>
              <a:blipFill>
                <a:blip r:embed="rId7"/>
                <a:stretch>
                  <a:fillRect l="-621" r="-124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664937" y="3311968"/>
                <a:ext cx="8675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𝒎𝒊𝒅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937" y="3311968"/>
                <a:ext cx="86754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28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procedures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64655"/>
              </p:ext>
            </p:extLst>
          </p:nvPr>
        </p:nvGraphicFramePr>
        <p:xfrm>
          <a:off x="3206063" y="2554757"/>
          <a:ext cx="79310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232">
                  <a:extLst>
                    <a:ext uri="{9D8B030D-6E8A-4147-A177-3AD203B41FA5}">
                      <a16:colId xmlns:a16="http://schemas.microsoft.com/office/drawing/2014/main" val="2189726923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526849740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1563284026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2974953316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1378727524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2674782977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584246650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3009568757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3024188044"/>
                    </a:ext>
                  </a:extLst>
                </a:gridCol>
              </a:tblGrid>
              <a:tr h="4115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84241"/>
                  </a:ext>
                </a:extLst>
              </a:tr>
              <a:tr h="4115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0954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74387" y="1402295"/>
                <a:ext cx="19382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[4]=68?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387" y="1402295"/>
                <a:ext cx="19382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7143521" y="1945800"/>
            <a:ext cx="3389" cy="524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7869470"/>
                  </p:ext>
                </p:extLst>
              </p:nvPr>
            </p:nvGraphicFramePr>
            <p:xfrm>
              <a:off x="380246" y="2482330"/>
              <a:ext cx="2752253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52253">
                      <a:extLst>
                        <a:ext uri="{9D8B030D-6E8A-4147-A177-3AD203B41FA5}">
                          <a16:colId xmlns:a16="http://schemas.microsoft.com/office/drawing/2014/main" val="1609522885"/>
                        </a:ext>
                      </a:extLst>
                    </a:gridCol>
                  </a:tblGrid>
                  <a:tr h="41153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sorted array,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8623545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position,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17074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7869470"/>
                  </p:ext>
                </p:extLst>
              </p:nvPr>
            </p:nvGraphicFramePr>
            <p:xfrm>
              <a:off x="380246" y="2482330"/>
              <a:ext cx="2752253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52253">
                      <a:extLst>
                        <a:ext uri="{9D8B030D-6E8A-4147-A177-3AD203B41FA5}">
                          <a16:colId xmlns:a16="http://schemas.microsoft.com/office/drawing/2014/main" val="16095228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1" t="-10526" r="-1106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86235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1" t="-112000" r="-1106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17074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/>
          <p:cNvSpPr/>
          <p:nvPr/>
        </p:nvSpPr>
        <p:spPr>
          <a:xfrm>
            <a:off x="6781045" y="2470700"/>
            <a:ext cx="751437" cy="625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87401" y="1479239"/>
                <a:ext cx="26256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search key,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𝒙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𝟔𝟖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1" y="1479239"/>
                <a:ext cx="2625655" cy="461665"/>
              </a:xfrm>
              <a:prstGeom prst="rect">
                <a:avLst/>
              </a:prstGeom>
              <a:blipFill>
                <a:blip r:embed="rId4"/>
                <a:stretch>
                  <a:fillRect l="-3480" t="-12000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82175" y="1861743"/>
                <a:ext cx="7769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𝑁𝑂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175" y="1861743"/>
                <a:ext cx="7769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206063" y="3311970"/>
                <a:ext cx="803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𝒍𝒐𝒘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063" y="3311970"/>
                <a:ext cx="80342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157396" y="3311969"/>
                <a:ext cx="9797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𝒉𝒊𝒈𝒉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396" y="3311969"/>
                <a:ext cx="979755" cy="461665"/>
              </a:xfrm>
              <a:prstGeom prst="rect">
                <a:avLst/>
              </a:prstGeom>
              <a:blipFill>
                <a:blip r:embed="rId7"/>
                <a:stretch>
                  <a:fillRect l="-621" r="-124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664937" y="3311968"/>
                <a:ext cx="8675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𝒎𝒊𝒅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937" y="3311968"/>
                <a:ext cx="86754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7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procedures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64655"/>
              </p:ext>
            </p:extLst>
          </p:nvPr>
        </p:nvGraphicFramePr>
        <p:xfrm>
          <a:off x="3206063" y="2554757"/>
          <a:ext cx="79310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232">
                  <a:extLst>
                    <a:ext uri="{9D8B030D-6E8A-4147-A177-3AD203B41FA5}">
                      <a16:colId xmlns:a16="http://schemas.microsoft.com/office/drawing/2014/main" val="2189726923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526849740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1563284026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2974953316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1378727524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2674782977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584246650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3009568757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3024188044"/>
                    </a:ext>
                  </a:extLst>
                </a:gridCol>
              </a:tblGrid>
              <a:tr h="4115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84241"/>
                  </a:ext>
                </a:extLst>
              </a:tr>
              <a:tr h="4115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0954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73586" y="1402295"/>
                <a:ext cx="19398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𝑎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[4]&lt;68?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586" y="1402295"/>
                <a:ext cx="193989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7143521" y="1945800"/>
            <a:ext cx="3389" cy="524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9696006"/>
                  </p:ext>
                </p:extLst>
              </p:nvPr>
            </p:nvGraphicFramePr>
            <p:xfrm>
              <a:off x="380246" y="2482330"/>
              <a:ext cx="2752253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52253">
                      <a:extLst>
                        <a:ext uri="{9D8B030D-6E8A-4147-A177-3AD203B41FA5}">
                          <a16:colId xmlns:a16="http://schemas.microsoft.com/office/drawing/2014/main" val="1609522885"/>
                        </a:ext>
                      </a:extLst>
                    </a:gridCol>
                  </a:tblGrid>
                  <a:tr h="41153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sorted array,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8623545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position,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17074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9696006"/>
                  </p:ext>
                </p:extLst>
              </p:nvPr>
            </p:nvGraphicFramePr>
            <p:xfrm>
              <a:off x="380246" y="2482330"/>
              <a:ext cx="2752253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52253">
                      <a:extLst>
                        <a:ext uri="{9D8B030D-6E8A-4147-A177-3AD203B41FA5}">
                          <a16:colId xmlns:a16="http://schemas.microsoft.com/office/drawing/2014/main" val="16095228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1" t="-10526" r="-1106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86235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1" t="-112000" r="-1106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17074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/>
          <p:cNvSpPr/>
          <p:nvPr/>
        </p:nvSpPr>
        <p:spPr>
          <a:xfrm>
            <a:off x="6781045" y="2470700"/>
            <a:ext cx="751437" cy="625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87401" y="1479239"/>
                <a:ext cx="26256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search key,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𝒙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𝟔𝟖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1" y="1479239"/>
                <a:ext cx="2625655" cy="461665"/>
              </a:xfrm>
              <a:prstGeom prst="rect">
                <a:avLst/>
              </a:prstGeom>
              <a:blipFill>
                <a:blip r:embed="rId4"/>
                <a:stretch>
                  <a:fillRect l="-3480" t="-12000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71606" y="1894469"/>
                <a:ext cx="8300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𝑌𝑒𝑠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606" y="1894469"/>
                <a:ext cx="83003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206063" y="3311970"/>
                <a:ext cx="803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𝒍𝒐𝒘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063" y="3311970"/>
                <a:ext cx="80342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157396" y="3311969"/>
                <a:ext cx="9797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𝒉𝒊𝒈𝒉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396" y="3311969"/>
                <a:ext cx="979755" cy="461665"/>
              </a:xfrm>
              <a:prstGeom prst="rect">
                <a:avLst/>
              </a:prstGeom>
              <a:blipFill>
                <a:blip r:embed="rId7"/>
                <a:stretch>
                  <a:fillRect l="-621" r="-124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664937" y="3311968"/>
                <a:ext cx="8675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𝒎𝒊𝒅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937" y="3311968"/>
                <a:ext cx="86754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26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procedures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847687"/>
              </p:ext>
            </p:extLst>
          </p:nvPr>
        </p:nvGraphicFramePr>
        <p:xfrm>
          <a:off x="3206063" y="2554757"/>
          <a:ext cx="79310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232">
                  <a:extLst>
                    <a:ext uri="{9D8B030D-6E8A-4147-A177-3AD203B41FA5}">
                      <a16:colId xmlns:a16="http://schemas.microsoft.com/office/drawing/2014/main" val="2189726923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526849740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1563284026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2974953316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1378727524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2674782977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584246650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3009568757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3024188044"/>
                    </a:ext>
                  </a:extLst>
                </a:gridCol>
              </a:tblGrid>
              <a:tr h="4115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84241"/>
                  </a:ext>
                </a:extLst>
              </a:tr>
              <a:tr h="4115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0954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8610596"/>
                  </p:ext>
                </p:extLst>
              </p:nvPr>
            </p:nvGraphicFramePr>
            <p:xfrm>
              <a:off x="380246" y="2482330"/>
              <a:ext cx="2752253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52253">
                      <a:extLst>
                        <a:ext uri="{9D8B030D-6E8A-4147-A177-3AD203B41FA5}">
                          <a16:colId xmlns:a16="http://schemas.microsoft.com/office/drawing/2014/main" val="1609522885"/>
                        </a:ext>
                      </a:extLst>
                    </a:gridCol>
                  </a:tblGrid>
                  <a:tr h="41153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sorted array,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8623545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position,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17074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8610596"/>
                  </p:ext>
                </p:extLst>
              </p:nvPr>
            </p:nvGraphicFramePr>
            <p:xfrm>
              <a:off x="380246" y="2482330"/>
              <a:ext cx="2752253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52253">
                      <a:extLst>
                        <a:ext uri="{9D8B030D-6E8A-4147-A177-3AD203B41FA5}">
                          <a16:colId xmlns:a16="http://schemas.microsoft.com/office/drawing/2014/main" val="16095228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" t="-10526" r="-1106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86235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" t="-112000" r="-1106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17074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87401" y="1479239"/>
                <a:ext cx="26256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search key,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𝒙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𝟔𝟖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1" y="1479239"/>
                <a:ext cx="2625655" cy="461665"/>
              </a:xfrm>
              <a:prstGeom prst="rect">
                <a:avLst/>
              </a:prstGeom>
              <a:blipFill>
                <a:blip r:embed="rId3"/>
                <a:stretch>
                  <a:fillRect l="-3480" t="-12000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ular Callout 12"/>
          <p:cNvSpPr/>
          <p:nvPr/>
        </p:nvSpPr>
        <p:spPr>
          <a:xfrm>
            <a:off x="3005750" y="4010583"/>
            <a:ext cx="2779414" cy="681980"/>
          </a:xfrm>
          <a:prstGeom prst="wedgeRoundRectCallout">
            <a:avLst>
              <a:gd name="adj1" fmla="val 25495"/>
              <a:gd name="adj2" fmla="val -113752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Binary search halves the searchable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0157396" y="3311969"/>
                <a:ext cx="9797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𝒉𝒊𝒈𝒉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396" y="3311969"/>
                <a:ext cx="979755" cy="461665"/>
              </a:xfrm>
              <a:prstGeom prst="rect">
                <a:avLst/>
              </a:prstGeom>
              <a:blipFill>
                <a:blip r:embed="rId4"/>
                <a:stretch>
                  <a:fillRect l="-621" r="-124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173586" y="1402295"/>
                <a:ext cx="19398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𝑎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[4]&lt;68?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586" y="1402295"/>
                <a:ext cx="193989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7143521" y="1945800"/>
            <a:ext cx="3389" cy="524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1045" y="2470700"/>
            <a:ext cx="751437" cy="625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171606" y="1894469"/>
                <a:ext cx="8300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𝑌𝑒𝑠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606" y="1894469"/>
                <a:ext cx="83003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664937" y="3311968"/>
                <a:ext cx="8675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𝒎𝒊𝒅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937" y="3311968"/>
                <a:ext cx="86754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77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procedures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81821"/>
              </p:ext>
            </p:extLst>
          </p:nvPr>
        </p:nvGraphicFramePr>
        <p:xfrm>
          <a:off x="3206063" y="2554757"/>
          <a:ext cx="79310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232">
                  <a:extLst>
                    <a:ext uri="{9D8B030D-6E8A-4147-A177-3AD203B41FA5}">
                      <a16:colId xmlns:a16="http://schemas.microsoft.com/office/drawing/2014/main" val="2189726923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526849740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1563284026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2974953316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1378727524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2674782977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584246650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3009568757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3024188044"/>
                    </a:ext>
                  </a:extLst>
                </a:gridCol>
              </a:tblGrid>
              <a:tr h="4115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84241"/>
                  </a:ext>
                </a:extLst>
              </a:tr>
              <a:tr h="4115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0954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724216"/>
                  </p:ext>
                </p:extLst>
              </p:nvPr>
            </p:nvGraphicFramePr>
            <p:xfrm>
              <a:off x="380246" y="2482330"/>
              <a:ext cx="2752253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52253">
                      <a:extLst>
                        <a:ext uri="{9D8B030D-6E8A-4147-A177-3AD203B41FA5}">
                          <a16:colId xmlns:a16="http://schemas.microsoft.com/office/drawing/2014/main" val="1609522885"/>
                        </a:ext>
                      </a:extLst>
                    </a:gridCol>
                  </a:tblGrid>
                  <a:tr h="41153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sorted array,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8623545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position,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17074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724216"/>
                  </p:ext>
                </p:extLst>
              </p:nvPr>
            </p:nvGraphicFramePr>
            <p:xfrm>
              <a:off x="380246" y="2482330"/>
              <a:ext cx="2752253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52253">
                      <a:extLst>
                        <a:ext uri="{9D8B030D-6E8A-4147-A177-3AD203B41FA5}">
                          <a16:colId xmlns:a16="http://schemas.microsoft.com/office/drawing/2014/main" val="16095228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" t="-10526" r="-1106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86235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" t="-112000" r="-1106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17074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87401" y="1479239"/>
                <a:ext cx="26256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search key,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𝒙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𝟔𝟖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1" y="1479239"/>
                <a:ext cx="2625655" cy="461665"/>
              </a:xfrm>
              <a:prstGeom prst="rect">
                <a:avLst/>
              </a:prstGeom>
              <a:blipFill>
                <a:blip r:embed="rId3"/>
                <a:stretch>
                  <a:fillRect l="-3480" t="-12000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ular Callout 12"/>
              <p:cNvSpPr/>
              <p:nvPr/>
            </p:nvSpPr>
            <p:spPr>
              <a:xfrm>
                <a:off x="6817259" y="4083010"/>
                <a:ext cx="2055137" cy="681980"/>
              </a:xfrm>
              <a:prstGeom prst="wedgeRoundRectCallout">
                <a:avLst>
                  <a:gd name="adj1" fmla="val 8641"/>
                  <a:gd name="adj2" fmla="val -108442"/>
                  <a:gd name="adj3" fmla="val 16667"/>
                </a:avLst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updated 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𝑙𝑜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𝑤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 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𝑚𝑖𝑑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ounded 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259" y="4083010"/>
                <a:ext cx="2055137" cy="681980"/>
              </a:xfrm>
              <a:prstGeom prst="wedgeRoundRectCallout">
                <a:avLst>
                  <a:gd name="adj1" fmla="val 8641"/>
                  <a:gd name="adj2" fmla="val -108442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0157396" y="3311969"/>
                <a:ext cx="9797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𝒉𝒊𝒈𝒉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396" y="3311969"/>
                <a:ext cx="979755" cy="461665"/>
              </a:xfrm>
              <a:prstGeom prst="rect">
                <a:avLst/>
              </a:prstGeom>
              <a:blipFill>
                <a:blip r:embed="rId5"/>
                <a:stretch>
                  <a:fillRect l="-621" r="-124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648080" y="3311968"/>
                <a:ext cx="803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𝒍𝒐𝒘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080" y="3311968"/>
                <a:ext cx="80342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52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procedures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942555"/>
              </p:ext>
            </p:extLst>
          </p:nvPr>
        </p:nvGraphicFramePr>
        <p:xfrm>
          <a:off x="3206063" y="2554757"/>
          <a:ext cx="79310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232">
                  <a:extLst>
                    <a:ext uri="{9D8B030D-6E8A-4147-A177-3AD203B41FA5}">
                      <a16:colId xmlns:a16="http://schemas.microsoft.com/office/drawing/2014/main" val="2189726923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526849740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1563284026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2974953316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1378727524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2674782977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584246650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3009568757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3024188044"/>
                    </a:ext>
                  </a:extLst>
                </a:gridCol>
              </a:tblGrid>
              <a:tr h="4115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84241"/>
                  </a:ext>
                </a:extLst>
              </a:tr>
              <a:tr h="4115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0954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010589"/>
                  </p:ext>
                </p:extLst>
              </p:nvPr>
            </p:nvGraphicFramePr>
            <p:xfrm>
              <a:off x="380246" y="2482330"/>
              <a:ext cx="2752253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52253">
                      <a:extLst>
                        <a:ext uri="{9D8B030D-6E8A-4147-A177-3AD203B41FA5}">
                          <a16:colId xmlns:a16="http://schemas.microsoft.com/office/drawing/2014/main" val="1609522885"/>
                        </a:ext>
                      </a:extLst>
                    </a:gridCol>
                  </a:tblGrid>
                  <a:tr h="41153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sorted array,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8623545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position,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17074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010589"/>
                  </p:ext>
                </p:extLst>
              </p:nvPr>
            </p:nvGraphicFramePr>
            <p:xfrm>
              <a:off x="380246" y="2482330"/>
              <a:ext cx="2752253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52253">
                      <a:extLst>
                        <a:ext uri="{9D8B030D-6E8A-4147-A177-3AD203B41FA5}">
                          <a16:colId xmlns:a16="http://schemas.microsoft.com/office/drawing/2014/main" val="16095228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" t="-10526" r="-1106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86235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" t="-112000" r="-1106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17074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87401" y="1479239"/>
                <a:ext cx="26256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search key,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𝒙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𝟔𝟖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1" y="1479239"/>
                <a:ext cx="2625655" cy="461665"/>
              </a:xfrm>
              <a:prstGeom prst="rect">
                <a:avLst/>
              </a:prstGeom>
              <a:blipFill>
                <a:blip r:embed="rId3"/>
                <a:stretch>
                  <a:fillRect l="-3480" t="-12000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06480" y="4078114"/>
                <a:ext cx="4915576" cy="2677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𝑙𝑜𝑤</m:t>
                      </m:r>
                      <m:r>
                        <a:rPr lang="en-US" altLang="zh-CN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𝑚𝑖𝑑</m:t>
                      </m:r>
                      <m:r>
                        <a:rPr lang="en-US" altLang="zh-CN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en-US" sz="28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8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 4 + 1</m:t>
                    </m:r>
                  </m:oMath>
                </a14:m>
                <a:endParaRPr lang="en-US" sz="28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𝑚𝑖𝑑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𝑙𝑜𝑤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+(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h𝑖𝑔h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𝑙𝑜𝑤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)/2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800" dirty="0">
                    <a:solidFill>
                      <a:srgbClr val="FF0000"/>
                    </a:solidFill>
                    <a:ea typeface="Cambria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5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+(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8−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5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)/2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8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6 </a:t>
                </a:r>
              </a:p>
              <a:p>
                <a:pPr algn="ctr"/>
                <a:endParaRPr 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480" y="4078114"/>
                <a:ext cx="4915576" cy="26776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ular Callout 7"/>
          <p:cNvSpPr/>
          <p:nvPr/>
        </p:nvSpPr>
        <p:spPr>
          <a:xfrm>
            <a:off x="1620570" y="5608654"/>
            <a:ext cx="1430447" cy="681980"/>
          </a:xfrm>
          <a:prstGeom prst="wedgeRoundRectCallout">
            <a:avLst>
              <a:gd name="adj1" fmla="val 121912"/>
              <a:gd name="adj2" fmla="val 12363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Integer value of 6.5</a:t>
            </a:r>
          </a:p>
        </p:txBody>
      </p:sp>
      <p:sp>
        <p:nvSpPr>
          <p:cNvPr id="9" name="Oval 8"/>
          <p:cNvSpPr/>
          <p:nvPr/>
        </p:nvSpPr>
        <p:spPr>
          <a:xfrm>
            <a:off x="8573631" y="2482330"/>
            <a:ext cx="751437" cy="625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945960" y="1985381"/>
            <a:ext cx="3389" cy="524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157396" y="3311969"/>
                <a:ext cx="9797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𝒉𝒊𝒈𝒉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396" y="3311969"/>
                <a:ext cx="979755" cy="461665"/>
              </a:xfrm>
              <a:prstGeom prst="rect">
                <a:avLst/>
              </a:prstGeom>
              <a:blipFill>
                <a:blip r:embed="rId5"/>
                <a:stretch>
                  <a:fillRect l="-621" r="-124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644654" y="3310751"/>
                <a:ext cx="803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𝒍𝒐𝒘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4" y="3310751"/>
                <a:ext cx="80342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521643" y="3311968"/>
                <a:ext cx="8675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𝒎𝒊𝒅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643" y="3311968"/>
                <a:ext cx="86754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ular Callout 16"/>
              <p:cNvSpPr/>
              <p:nvPr/>
            </p:nvSpPr>
            <p:spPr>
              <a:xfrm>
                <a:off x="8701125" y="4266734"/>
                <a:ext cx="1376126" cy="681980"/>
              </a:xfrm>
              <a:prstGeom prst="wedgeRoundRectCallout">
                <a:avLst>
                  <a:gd name="adj1" fmla="val -29853"/>
                  <a:gd name="adj2" fmla="val -132337"/>
                  <a:gd name="adj3" fmla="val 16667"/>
                </a:avLst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updated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𝑚𝑖𝑑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ounded 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125" y="4266734"/>
                <a:ext cx="1376126" cy="681980"/>
              </a:xfrm>
              <a:prstGeom prst="wedgeRoundRectCallout">
                <a:avLst>
                  <a:gd name="adj1" fmla="val -29853"/>
                  <a:gd name="adj2" fmla="val -132337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27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procedures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637523"/>
              </p:ext>
            </p:extLst>
          </p:nvPr>
        </p:nvGraphicFramePr>
        <p:xfrm>
          <a:off x="3206063" y="2554757"/>
          <a:ext cx="79310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232">
                  <a:extLst>
                    <a:ext uri="{9D8B030D-6E8A-4147-A177-3AD203B41FA5}">
                      <a16:colId xmlns:a16="http://schemas.microsoft.com/office/drawing/2014/main" val="2189726923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526849740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1563284026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2974953316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1378727524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2674782977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584246650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3009568757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3024188044"/>
                    </a:ext>
                  </a:extLst>
                </a:gridCol>
              </a:tblGrid>
              <a:tr h="4115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84241"/>
                  </a:ext>
                </a:extLst>
              </a:tr>
              <a:tr h="4115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0954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742547"/>
                  </p:ext>
                </p:extLst>
              </p:nvPr>
            </p:nvGraphicFramePr>
            <p:xfrm>
              <a:off x="380246" y="2482330"/>
              <a:ext cx="2752253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52253">
                      <a:extLst>
                        <a:ext uri="{9D8B030D-6E8A-4147-A177-3AD203B41FA5}">
                          <a16:colId xmlns:a16="http://schemas.microsoft.com/office/drawing/2014/main" val="1609522885"/>
                        </a:ext>
                      </a:extLst>
                    </a:gridCol>
                  </a:tblGrid>
                  <a:tr h="41153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sorted array,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8623545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position,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17074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742547"/>
                  </p:ext>
                </p:extLst>
              </p:nvPr>
            </p:nvGraphicFramePr>
            <p:xfrm>
              <a:off x="380246" y="2482330"/>
              <a:ext cx="2752253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52253">
                      <a:extLst>
                        <a:ext uri="{9D8B030D-6E8A-4147-A177-3AD203B41FA5}">
                          <a16:colId xmlns:a16="http://schemas.microsoft.com/office/drawing/2014/main" val="16095228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" t="-10526" r="-1106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86235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" t="-112000" r="-1106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17074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87401" y="1479239"/>
                <a:ext cx="26256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search key,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𝒙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𝟔𝟖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1" y="1479239"/>
                <a:ext cx="2625655" cy="461665"/>
              </a:xfrm>
              <a:prstGeom prst="rect">
                <a:avLst/>
              </a:prstGeom>
              <a:blipFill>
                <a:blip r:embed="rId3"/>
                <a:stretch>
                  <a:fillRect l="-3480" t="-12000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8573631" y="2482330"/>
            <a:ext cx="751437" cy="625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945960" y="1985381"/>
            <a:ext cx="3389" cy="524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976817" y="1431563"/>
                <a:ext cx="19382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[6]=68?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817" y="1431563"/>
                <a:ext cx="193828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958060" y="1891011"/>
                <a:ext cx="8300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𝑌𝑒𝑠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060" y="1891011"/>
                <a:ext cx="83003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296586" y="4502766"/>
            <a:ext cx="5662256" cy="461665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target value 68 is stored at location 6.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0157396" y="3311969"/>
                <a:ext cx="9797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𝒉𝒊𝒈𝒉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396" y="3311969"/>
                <a:ext cx="979755" cy="461665"/>
              </a:xfrm>
              <a:prstGeom prst="rect">
                <a:avLst/>
              </a:prstGeom>
              <a:blipFill>
                <a:blip r:embed="rId6"/>
                <a:stretch>
                  <a:fillRect l="-621" r="-124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644654" y="3311968"/>
                <a:ext cx="803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𝒍𝒐𝒘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4" y="3311968"/>
                <a:ext cx="80342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521643" y="3311968"/>
                <a:ext cx="8675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𝒎𝒊𝒅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643" y="3311968"/>
                <a:ext cx="86754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20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72B38A-CEB3-4C01-9CBA-10FB57D5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AB1576-5D07-4B56-AE6C-9D4FE6949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F7CC7-6D85-4688-AB95-407E5C16B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 </a:t>
            </a:r>
            <a:r>
              <a:rPr lang="en-US" altLang="zh-CN" dirty="0"/>
              <a:t>example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65087-D4CA-47D8-96E9-9DFA08FD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2481262"/>
            <a:ext cx="46101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13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search: iterative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6" y="1205619"/>
            <a:ext cx="5191125" cy="53340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5722535" y="1405838"/>
            <a:ext cx="1376126" cy="681980"/>
          </a:xfrm>
          <a:prstGeom prst="wedgeRoundRectCallout">
            <a:avLst>
              <a:gd name="adj1" fmla="val -116037"/>
              <a:gd name="adj2" fmla="val 3071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Sorting the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ular Callout 7"/>
              <p:cNvSpPr/>
              <p:nvPr/>
            </p:nvSpPr>
            <p:spPr>
              <a:xfrm>
                <a:off x="6146801" y="2374524"/>
                <a:ext cx="2924267" cy="572633"/>
              </a:xfrm>
              <a:prstGeom prst="wedgeRoundRectCallout">
                <a:avLst>
                  <a:gd name="adj1" fmla="val -63109"/>
                  <a:gd name="adj2" fmla="val 117935"/>
                  <a:gd name="adj3" fmla="val 16667"/>
                </a:avLst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To compute the position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of the array</a:t>
                </a:r>
              </a:p>
            </p:txBody>
          </p:sp>
        </mc:Choice>
        <mc:Fallback xmlns="">
          <p:sp>
            <p:nvSpPr>
              <p:cNvPr id="8" name="Rounded 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01" y="2374524"/>
                <a:ext cx="2924267" cy="572633"/>
              </a:xfrm>
              <a:prstGeom prst="wedgeRoundRectCallout">
                <a:avLst>
                  <a:gd name="adj1" fmla="val -63109"/>
                  <a:gd name="adj2" fmla="val 117935"/>
                  <a:gd name="adj3" fmla="val 16667"/>
                </a:avLst>
              </a:prstGeom>
              <a:blipFill>
                <a:blip r:embed="rId3"/>
                <a:stretch>
                  <a:fillRect t="-7500" r="-366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43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– python tutor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4638" y="1079615"/>
            <a:ext cx="7483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binary_search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((5, 11, 23, 43, 51, 65, 68, 76, 80), 0, 8, 68)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57" y="600244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2"/>
              </a:rPr>
              <a:t>Demo</a:t>
            </a:r>
            <a:r>
              <a:rPr lang="en-US" dirty="0"/>
              <a:t>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1" y="2163872"/>
            <a:ext cx="6743700" cy="38385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75177" y="5073135"/>
            <a:ext cx="2360646" cy="461665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iterative method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9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628" y="1419294"/>
            <a:ext cx="6351252" cy="5125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– python tutor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4638" y="1079615"/>
            <a:ext cx="7483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binary_search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((5, 11, 23, 43, 51, 65, 68, 76, 80), 0, 8, 68)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57" y="600244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3"/>
              </a:rPr>
              <a:t>Demo</a:t>
            </a:r>
            <a:r>
              <a:rPr lang="en-US" dirty="0"/>
              <a:t>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75177" y="5073135"/>
            <a:ext cx="2485937" cy="461665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recursive method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9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0AE3A-8E4F-4CB6-960E-7E3769497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</a:t>
            </a:fld>
            <a:endParaRPr lang="en-US"/>
          </a:p>
        </p:txBody>
      </p:sp>
      <p:pic>
        <p:nvPicPr>
          <p:cNvPr id="1030" name="Picture 6" descr="Flexible Cooking Rack for Big Joe I and II – Kamado Joe">
            <a:extLst>
              <a:ext uri="{FF2B5EF4-FFF2-40B4-BE49-F238E27FC236}">
                <a16:creationId xmlns:a16="http://schemas.microsoft.com/office/drawing/2014/main" id="{96DF0131-1597-456B-AF18-54317799F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76" y="1165476"/>
            <a:ext cx="6910272" cy="533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390DDB68-AAD3-4FE5-807A-F045018A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</p:spPr>
        <p:txBody>
          <a:bodyPr/>
          <a:lstStyle/>
          <a:p>
            <a:r>
              <a:rPr lang="en-US" altLang="ko-KR" dirty="0"/>
              <a:t>Motivation </a:t>
            </a:r>
            <a:r>
              <a:rPr lang="en-US" altLang="zh-CN" dirty="0"/>
              <a:t>example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25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outcomes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Upon the completion of this lecture, students will be able to:</a:t>
            </a:r>
          </a:p>
          <a:p>
            <a:r>
              <a:rPr lang="en-US" sz="3200" dirty="0"/>
              <a:t>explain the divide and conquer method, i.e., solving multiple subparts of a problem to solve the bigger problem.</a:t>
            </a:r>
          </a:p>
          <a:p>
            <a:r>
              <a:rPr lang="en-US" altLang="zh-CN" sz="3200" dirty="0"/>
              <a:t>understand binary search procedures and implement a search program in Python.</a:t>
            </a:r>
          </a:p>
          <a:p>
            <a:r>
              <a:rPr lang="en-US" altLang="ko-KR" sz="3200" dirty="0"/>
              <a:t>compare between iterative and recursive methods in search algorithms.</a:t>
            </a:r>
          </a:p>
          <a:p>
            <a:endParaRPr lang="en-US" altLang="ko-KR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1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5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</a:t>
            </a:r>
            <a:r>
              <a:rPr lang="en-US" dirty="0">
                <a:solidFill>
                  <a:srgbClr val="FF0000"/>
                </a:solidFill>
              </a:rPr>
              <a:t>solving large problem</a:t>
            </a:r>
          </a:p>
          <a:p>
            <a:r>
              <a:rPr lang="en-US" dirty="0">
                <a:solidFill>
                  <a:srgbClr val="FF0000"/>
                </a:solidFill>
              </a:rPr>
              <a:t>Idea</a:t>
            </a:r>
            <a:r>
              <a:rPr lang="en-US" dirty="0"/>
              <a:t>: split the problem into smaller/simpler problems, solve them and then combine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170" y="2967544"/>
            <a:ext cx="7252076" cy="31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2673" y="6217920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3"/>
              </a:rPr>
              <a:t>source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3756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divide-and-conquer steps: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i="1" dirty="0">
                <a:solidFill>
                  <a:srgbClr val="FF0000"/>
                </a:solidFill>
              </a:rPr>
              <a:t>Divide</a:t>
            </a:r>
            <a:r>
              <a:rPr lang="en-US" sz="3200" i="1" dirty="0"/>
              <a:t>:</a:t>
            </a:r>
            <a:r>
              <a:rPr lang="en-US" sz="3200" dirty="0"/>
              <a:t> Break the given big problem into some sub-problem.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i="1" dirty="0">
                <a:solidFill>
                  <a:srgbClr val="FF0000"/>
                </a:solidFill>
              </a:rPr>
              <a:t>Conquer</a:t>
            </a:r>
            <a:r>
              <a:rPr lang="en-US" sz="3200" i="1" dirty="0"/>
              <a:t>:</a:t>
            </a:r>
            <a:r>
              <a:rPr lang="en-US" sz="3200" dirty="0"/>
              <a:t> Recursively solve these sub-problem.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i="1" dirty="0">
                <a:solidFill>
                  <a:srgbClr val="FF0000"/>
                </a:solidFill>
              </a:rPr>
              <a:t>Combine</a:t>
            </a:r>
            <a:r>
              <a:rPr lang="en-US" sz="3200" i="1" dirty="0"/>
              <a:t>:</a:t>
            </a:r>
            <a:r>
              <a:rPr lang="en-US" sz="3200" dirty="0"/>
              <a:t> Appropriately combine the results.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4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Divide-and-conquer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3200" dirty="0"/>
              <a:t>There are some standard algorithms that follows Divide and Conquer algorithm:</a:t>
            </a:r>
          </a:p>
          <a:p>
            <a:r>
              <a:rPr lang="en-US" sz="3200" dirty="0">
                <a:solidFill>
                  <a:srgbClr val="FF0000"/>
                </a:solidFill>
              </a:rPr>
              <a:t>Binary search </a:t>
            </a:r>
            <a:r>
              <a:rPr lang="en-US" altLang="zh-CN" sz="3200" dirty="0"/>
              <a:t>- </a:t>
            </a:r>
            <a:r>
              <a:rPr lang="en-US" sz="3200" dirty="0"/>
              <a:t> a search algorithm that finds the position of a target value within a sorted array.</a:t>
            </a:r>
          </a:p>
          <a:p>
            <a:r>
              <a:rPr lang="en-US" sz="3200" dirty="0"/>
              <a:t>Quick sort</a:t>
            </a:r>
          </a:p>
          <a:p>
            <a:r>
              <a:rPr lang="en-US" sz="3200" dirty="0"/>
              <a:t>Merge sort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8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3449370" y="3645487"/>
            <a:ext cx="434566" cy="86913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9202" y="3749075"/>
            <a:ext cx="3276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Sorting algorithm</a:t>
            </a:r>
          </a:p>
        </p:txBody>
      </p:sp>
    </p:spTree>
    <p:extLst>
      <p:ext uri="{BB962C8B-B14F-4D97-AF65-F5344CB8AC3E}">
        <p14:creationId xmlns:p14="http://schemas.microsoft.com/office/powerpoint/2010/main" val="65659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670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uni ppt template-final" id="{F26EDCBE-B665-4A8C-A825-767C4D079E0D}" vid="{4627A262-9E54-4023-A392-A848229F6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vinuni ppt template-final</Template>
  <TotalTime>19582</TotalTime>
  <Words>778</Words>
  <Application>Microsoft Office PowerPoint</Application>
  <PresentationFormat>Widescreen</PresentationFormat>
  <Paragraphs>262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</vt:lpstr>
      <vt:lpstr>Cambria Math</vt:lpstr>
      <vt:lpstr>Courier New</vt:lpstr>
      <vt:lpstr>Gill Sans MT</vt:lpstr>
      <vt:lpstr>Parcel</vt:lpstr>
      <vt:lpstr>PowerPoint Presentation</vt:lpstr>
      <vt:lpstr>Motivation example 1</vt:lpstr>
      <vt:lpstr>Motivation example 2</vt:lpstr>
      <vt:lpstr>Learning outcomes</vt:lpstr>
      <vt:lpstr>Divide-and-conquer algorithm</vt:lpstr>
      <vt:lpstr>Divide-and-conquer</vt:lpstr>
      <vt:lpstr>Typical divide-and-conquer steps:</vt:lpstr>
      <vt:lpstr>Divide-and-conquer algorithms</vt:lpstr>
      <vt:lpstr>Binary search</vt:lpstr>
      <vt:lpstr>Binary tree vs. binary search tree</vt:lpstr>
      <vt:lpstr>Binary search</vt:lpstr>
      <vt:lpstr>Binary search procedures</vt:lpstr>
      <vt:lpstr>Binary search procedures</vt:lpstr>
      <vt:lpstr>Binary search procedures</vt:lpstr>
      <vt:lpstr>Binary search procedures</vt:lpstr>
      <vt:lpstr>Binary search procedures</vt:lpstr>
      <vt:lpstr>Binary search procedures</vt:lpstr>
      <vt:lpstr>Binary search procedures</vt:lpstr>
      <vt:lpstr>Group discussion</vt:lpstr>
      <vt:lpstr>Binary search: iterative method</vt:lpstr>
      <vt:lpstr>Binary search – python tutor</vt:lpstr>
      <vt:lpstr>Binary search – python tutor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creator>wong ks</dc:creator>
  <cp:lastModifiedBy>Wong Kok Seng (CECS)</cp:lastModifiedBy>
  <cp:revision>250</cp:revision>
  <dcterms:created xsi:type="dcterms:W3CDTF">2020-06-14T15:24:39Z</dcterms:created>
  <dcterms:modified xsi:type="dcterms:W3CDTF">2021-11-23T07:45:56Z</dcterms:modified>
</cp:coreProperties>
</file>