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3"/>
  </p:notesMasterIdLst>
  <p:sldIdLst>
    <p:sldId id="256" r:id="rId2"/>
    <p:sldId id="298" r:id="rId3"/>
    <p:sldId id="285" r:id="rId4"/>
    <p:sldId id="289" r:id="rId5"/>
    <p:sldId id="278" r:id="rId6"/>
    <p:sldId id="299" r:id="rId7"/>
    <p:sldId id="286" r:id="rId8"/>
    <p:sldId id="296" r:id="rId9"/>
    <p:sldId id="280" r:id="rId10"/>
    <p:sldId id="295" r:id="rId11"/>
    <p:sldId id="294" r:id="rId12"/>
    <p:sldId id="297" r:id="rId13"/>
    <p:sldId id="279" r:id="rId14"/>
    <p:sldId id="287" r:id="rId15"/>
    <p:sldId id="282" r:id="rId16"/>
    <p:sldId id="290" r:id="rId17"/>
    <p:sldId id="291" r:id="rId18"/>
    <p:sldId id="288" r:id="rId19"/>
    <p:sldId id="293" r:id="rId20"/>
    <p:sldId id="29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3.bp.blogspot.com/_UXi1WmUQ_DY/TK_U6SZ0beI/AAAAAAAAD88/GO7faaTQ_a0/s400/Mirroruponmirror.jpg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ussianstore.com/blog/the-history-of-nesting-doll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Sierpi%C5%84ski_triangl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9i7h1k/recursive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def%20printReverse_1%28n%29%3A%0A%20%20%20%20while%20n%20%3E%200%3A%0A%20%20%20%20%20%20%20%20print%28n%29%0A%20%20%20%20%20%20%20%20n%20-%3D%201%0A%0AprintReverse_1%28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</a:t>
            </a:r>
            <a:r>
              <a:rPr lang="en-US" altLang="zh-CN" dirty="0"/>
              <a:t>9</a:t>
            </a:r>
            <a:r>
              <a:rPr lang="en-US" dirty="0"/>
              <a:t> – Recursion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Recursion function, factorial function, Fibonacci function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394954" y="4394004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B956-B0AB-42A2-9ACE-BFB23788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1322-A1DA-481F-84CC-CC46E2CE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29916-3145-4360-B915-0580A13D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4" y="1316857"/>
            <a:ext cx="7950876" cy="358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9E36A-B07D-436A-B775-029BEA4B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71" y="2316223"/>
            <a:ext cx="1986567" cy="15909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DAB6C-79A7-443B-B32E-D7A73C0D6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781" y="5686471"/>
            <a:ext cx="7950876" cy="481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E2DCB-35F5-4EFE-A4A9-238C34A7C1E6}"/>
                  </a:ext>
                </a:extLst>
              </p:cNvPr>
              <p:cNvSpPr txBox="1"/>
              <p:nvPr/>
            </p:nvSpPr>
            <p:spPr>
              <a:xfrm>
                <a:off x="787401" y="5653452"/>
                <a:ext cx="2231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How about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E2DCB-35F5-4EFE-A4A9-238C34A7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5653452"/>
                <a:ext cx="2231380" cy="523220"/>
              </a:xfrm>
              <a:prstGeom prst="rect">
                <a:avLst/>
              </a:prstGeom>
              <a:blipFill>
                <a:blip r:embed="rId5"/>
                <a:stretch>
                  <a:fillRect l="-5464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5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D1960-2334-40FB-BF19-83F4AE56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5D47E7-576A-4B06-8681-0FFDF9F46AE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720B0-DD86-4041-AD2A-4D99F6F43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E60FC3-994C-44CB-B414-5428F3C6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0" y="1910128"/>
            <a:ext cx="4257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D1960-2334-40FB-BF19-83F4AE56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5D47E7-576A-4B06-8681-0FFDF9F46AE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720B0-DD86-4041-AD2A-4D99F6F43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ABD992-F8CF-421A-9B14-5CA65AF8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659466"/>
            <a:ext cx="5100934" cy="2899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0E2D5C-9F53-4DE8-A478-33F3D75F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4759646"/>
            <a:ext cx="2524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A320FA-0953-4E97-9B82-F5888B78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96611BC-5E46-4112-B761-32765C1ED5C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63B303-95B2-44E3-8871-AAC78731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83" y="2063605"/>
            <a:ext cx="4813232" cy="29842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9A4C1D-6AE0-4003-97FA-0FDEDEEC97D5}"/>
              </a:ext>
            </a:extLst>
          </p:cNvPr>
          <p:cNvSpPr txBox="1"/>
          <p:nvPr/>
        </p:nvSpPr>
        <p:spPr>
          <a:xfrm>
            <a:off x="658345" y="1253573"/>
            <a:ext cx="110379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Iterative Method:		          Recursive Method:</a:t>
            </a:r>
          </a:p>
        </p:txBody>
      </p:sp>
    </p:spTree>
    <p:extLst>
      <p:ext uri="{BB962C8B-B14F-4D97-AF65-F5344CB8AC3E}">
        <p14:creationId xmlns:p14="http://schemas.microsoft.com/office/powerpoint/2010/main" val="181233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Our network life: an infinite ref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27" y="1394520"/>
            <a:ext cx="3212314" cy="48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3945" y="6206975"/>
            <a:ext cx="98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9337" y="2915109"/>
            <a:ext cx="5628346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When failed to specify base case</a:t>
            </a: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or failed to reduce size of problem to terminate the recursive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41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Similarity: both repeat block of codes</a:t>
            </a:r>
          </a:p>
          <a:p>
            <a:r>
              <a:rPr lang="en-US" dirty="0"/>
              <a:t>Differences: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Iteration – use loop (e.g., for-loop or while-loop) to repeat the block of codes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Recursion – call itself to repeat the block of codes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Iteration terminates based on the loop condition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Recursion terminates based on the base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14209" y="5460924"/>
                <a:ext cx="5562420" cy="6155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𝑅𝑒𝑐𝑢𝑟𝑠𝑖𝑜𝑛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09" y="5460924"/>
                <a:ext cx="556242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0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Factorial function,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!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3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2452" y="2370034"/>
            <a:ext cx="3551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0! = 1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1! = 1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2! = 2 x 1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3! = 3 x 2 x 1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4! = 4 x 3 x 2 x 1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5! = 5 x 4 x 3x  2 x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9955" y="2370034"/>
            <a:ext cx="33406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0! = 1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1! = 1  (1 - 1)!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2! = 2  (2 - 1)!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3! = 3  (3 - 1)!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4! = 4  (4 - 1)!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5! = 5  (5 - 1)!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066566" y="3636434"/>
                <a:ext cx="4162165" cy="7237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66" y="3636434"/>
                <a:ext cx="4162165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riped Right Arrow 7"/>
          <p:cNvSpPr/>
          <p:nvPr/>
        </p:nvSpPr>
        <p:spPr>
          <a:xfrm>
            <a:off x="3780767" y="3102003"/>
            <a:ext cx="1376127" cy="896293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7400" y="3114392"/>
            <a:ext cx="5181599" cy="2930808"/>
          </a:xfrm>
        </p:spPr>
        <p:txBody>
          <a:bodyPr/>
          <a:lstStyle/>
          <a:p>
            <a:r>
              <a:rPr lang="en-US" dirty="0"/>
              <a:t>For-loop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Recursive function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61" y="3636434"/>
            <a:ext cx="3571875" cy="2343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61" y="1732351"/>
            <a:ext cx="3914775" cy="1095375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787398" y="1227668"/>
            <a:ext cx="5181599" cy="173281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Built-in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692" y="2194711"/>
            <a:ext cx="4619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084C2-CB9D-464F-A0DB-CABD50B5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75" y="1220155"/>
            <a:ext cx="6772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8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747B4E-ACEC-4E73-9FD5-94099244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BA9AA-27DA-4A28-BE5D-62987691B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5E5E6-AB39-490E-8DF0-A7C291281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 1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Russian Nesting Dolls</a:t>
            </a:r>
            <a:endParaRPr lang="ko-KR" altLang="en-US" dirty="0"/>
          </a:p>
        </p:txBody>
      </p:sp>
      <p:pic>
        <p:nvPicPr>
          <p:cNvPr id="1028" name="Picture 4" descr="Traditional Russian Matryosh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72" y="1788860"/>
            <a:ext cx="63722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74883" y="5776145"/>
            <a:ext cx="98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99135C-05A8-4AA3-858F-1FBB0646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64098A-6866-4442-9464-E100EB4D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D3D4E"/>
                </a:solidFill>
                <a:effectLst/>
              </a:rPr>
              <a:t>Pascal’s triangle is a </a:t>
            </a:r>
            <a:r>
              <a:rPr lang="en-US" b="1" i="0" dirty="0">
                <a:solidFill>
                  <a:srgbClr val="3D3D4E"/>
                </a:solidFill>
                <a:effectLst/>
              </a:rPr>
              <a:t>triangular array</a:t>
            </a:r>
            <a:r>
              <a:rPr lang="en-US" b="0" i="0" dirty="0">
                <a:solidFill>
                  <a:srgbClr val="3D3D4E"/>
                </a:solidFill>
                <a:effectLst/>
              </a:rPr>
              <a:t> of the </a:t>
            </a:r>
            <a:r>
              <a:rPr lang="en-US" b="1" i="0" dirty="0">
                <a:solidFill>
                  <a:srgbClr val="3D3D4E"/>
                </a:solidFill>
                <a:effectLst/>
              </a:rPr>
              <a:t>binomial</a:t>
            </a:r>
            <a:r>
              <a:rPr lang="en-US" b="0" i="0" dirty="0">
                <a:solidFill>
                  <a:srgbClr val="3D3D4E"/>
                </a:solidFill>
                <a:effectLst/>
              </a:rPr>
              <a:t> coefficients.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1279-9CF1-4C0B-AE1F-8FC3D4DC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75155B-205C-4A31-AD71-167ABCE5CD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65" y="2400995"/>
            <a:ext cx="3736285" cy="34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37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practice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Pascal’s triangle: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program for Pascal’s triangle (only using iterative method).</a:t>
            </a:r>
          </a:p>
          <a:p>
            <a:r>
              <a:rPr lang="en-US" dirty="0"/>
              <a:t>Modify your program to use recursive method.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61" y="1836975"/>
            <a:ext cx="6755525" cy="24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3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 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Sierpiński</a:t>
            </a:r>
            <a:r>
              <a:rPr lang="en-US" altLang="ko-KR" dirty="0"/>
              <a:t> Triangle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s://upload.wikimedia.org/wikipedia/commons/thumb/4/45/Sierpinski_triangle.svg/220px-Sierpinski_triang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00" y="1895588"/>
            <a:ext cx="3520755" cy="30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0/05/Sierpinski_triangle_evolution.svg/512px-Sierpinski_triangle_evolu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2086431"/>
            <a:ext cx="4876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c/c9/Sierpinski_triangle_evolution_square.svg/512px-Sierpinski_triangle_evolution_squar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3944154"/>
            <a:ext cx="4876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9075" y="5133315"/>
            <a:ext cx="98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5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70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zh-CN" sz="3200" dirty="0"/>
              <a:t>describe the concept of recursion and give examples of its use.</a:t>
            </a:r>
          </a:p>
          <a:p>
            <a:r>
              <a:rPr lang="en-US" altLang="ko-KR" sz="3200" dirty="0"/>
              <a:t>understand recursion and how to develop recursive algorithms and programs.</a:t>
            </a:r>
          </a:p>
          <a:p>
            <a:r>
              <a:rPr lang="en-US" altLang="ko-KR" sz="3200" dirty="0"/>
              <a:t>compare iterative and recursive solutions.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powerful programming and problem-solving tool.</a:t>
            </a:r>
          </a:p>
          <a:p>
            <a:pPr algn="just"/>
            <a:r>
              <a:rPr lang="en-US" dirty="0"/>
              <a:t>A process for solving problems by subdividing a larger problem into smaller cases of the problem itself and then solving the smaller, more trivial parts.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Recursion solutions are not always the most efficient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1963" y="3929204"/>
            <a:ext cx="5160475" cy="2547882"/>
            <a:chOff x="3014804" y="3929204"/>
            <a:chExt cx="5160475" cy="2547882"/>
          </a:xfrm>
        </p:grpSpPr>
        <p:sp>
          <p:nvSpPr>
            <p:cNvPr id="5" name="Rectangle 4"/>
            <p:cNvSpPr/>
            <p:nvPr/>
          </p:nvSpPr>
          <p:spPr>
            <a:xfrm>
              <a:off x="3014804" y="3929204"/>
              <a:ext cx="5160475" cy="2544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9381" y="6107754"/>
              <a:ext cx="1071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recursion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67205" y="4081604"/>
            <a:ext cx="4827006" cy="1963596"/>
            <a:chOff x="3014804" y="3929204"/>
            <a:chExt cx="5160475" cy="2547882"/>
          </a:xfrm>
        </p:grpSpPr>
        <p:sp>
          <p:nvSpPr>
            <p:cNvPr id="10" name="Rectangle 9"/>
            <p:cNvSpPr/>
            <p:nvPr/>
          </p:nvSpPr>
          <p:spPr>
            <a:xfrm>
              <a:off x="3014804" y="3929204"/>
              <a:ext cx="5160475" cy="2544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9381" y="6107754"/>
              <a:ext cx="1071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recursion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80372" y="4184572"/>
            <a:ext cx="4559929" cy="1572420"/>
            <a:chOff x="3014804" y="3929204"/>
            <a:chExt cx="5160475" cy="2547882"/>
          </a:xfrm>
        </p:grpSpPr>
        <p:sp>
          <p:nvSpPr>
            <p:cNvPr id="13" name="Rectangle 12"/>
            <p:cNvSpPr/>
            <p:nvPr/>
          </p:nvSpPr>
          <p:spPr>
            <a:xfrm>
              <a:off x="3014804" y="3929204"/>
              <a:ext cx="5160475" cy="2544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59381" y="6107754"/>
              <a:ext cx="1071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recursion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27901" y="4226930"/>
            <a:ext cx="4464867" cy="1250646"/>
            <a:chOff x="3014804" y="3929204"/>
            <a:chExt cx="5160475" cy="2547882"/>
          </a:xfrm>
        </p:grpSpPr>
        <p:sp>
          <p:nvSpPr>
            <p:cNvPr id="16" name="Rectangle 15"/>
            <p:cNvSpPr/>
            <p:nvPr/>
          </p:nvSpPr>
          <p:spPr>
            <a:xfrm>
              <a:off x="3014804" y="3929204"/>
              <a:ext cx="5160475" cy="2544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59381" y="6107754"/>
              <a:ext cx="1071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recursion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15763" y="4303889"/>
            <a:ext cx="3975227" cy="929844"/>
            <a:chOff x="3014804" y="3929204"/>
            <a:chExt cx="5160475" cy="2547882"/>
          </a:xfrm>
        </p:grpSpPr>
        <p:sp>
          <p:nvSpPr>
            <p:cNvPr id="19" name="Rectangle 18"/>
            <p:cNvSpPr/>
            <p:nvPr/>
          </p:nvSpPr>
          <p:spPr>
            <a:xfrm>
              <a:off x="3014804" y="3929204"/>
              <a:ext cx="5160475" cy="2544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59381" y="6107754"/>
              <a:ext cx="1071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recursion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98892" y="4317779"/>
            <a:ext cx="2775961" cy="729683"/>
            <a:chOff x="3014804" y="3929204"/>
            <a:chExt cx="5160475" cy="2547882"/>
          </a:xfrm>
        </p:grpSpPr>
        <p:sp>
          <p:nvSpPr>
            <p:cNvPr id="22" name="Rectangle 21"/>
            <p:cNvSpPr/>
            <p:nvPr/>
          </p:nvSpPr>
          <p:spPr>
            <a:xfrm>
              <a:off x="3014804" y="3929204"/>
              <a:ext cx="5160475" cy="2544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59381" y="6107754"/>
              <a:ext cx="1071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recursion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373" y="4399293"/>
            <a:ext cx="2237715" cy="431772"/>
            <a:chOff x="3014804" y="3929204"/>
            <a:chExt cx="5160475" cy="2547882"/>
          </a:xfrm>
        </p:grpSpPr>
        <p:sp>
          <p:nvSpPr>
            <p:cNvPr id="25" name="Rectangle 24"/>
            <p:cNvSpPr/>
            <p:nvPr/>
          </p:nvSpPr>
          <p:spPr>
            <a:xfrm>
              <a:off x="3014804" y="3929204"/>
              <a:ext cx="5160475" cy="2544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59381" y="6107754"/>
              <a:ext cx="1071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recursion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9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BC8E-0805-4891-8F14-8E4E0623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CDF8E-E194-46D8-9E3C-C8AFD71C81A4}"/>
              </a:ext>
            </a:extLst>
          </p:cNvPr>
          <p:cNvSpPr/>
          <p:nvPr/>
        </p:nvSpPr>
        <p:spPr>
          <a:xfrm>
            <a:off x="0" y="0"/>
            <a:ext cx="12192000" cy="2642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Recursive : r/ProgrammerHumor">
            <a:extLst>
              <a:ext uri="{FF2B5EF4-FFF2-40B4-BE49-F238E27FC236}">
                <a16:creationId xmlns:a16="http://schemas.microsoft.com/office/drawing/2014/main" id="{4C5C5D36-08FE-4045-AC0B-314F485E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40" y="227083"/>
            <a:ext cx="4884737" cy="608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31A09-620A-4D5D-ACB9-BEBC1A23AF1C}"/>
              </a:ext>
            </a:extLst>
          </p:cNvPr>
          <p:cNvSpPr txBox="1"/>
          <p:nvPr/>
        </p:nvSpPr>
        <p:spPr>
          <a:xfrm>
            <a:off x="3485540" y="6261585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38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964602"/>
            <a:ext cx="5181599" cy="40805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base case</a:t>
            </a:r>
            <a:r>
              <a:rPr lang="en-US" dirty="0"/>
              <a:t>: the part of the definition that cannot be expressed in terms of smaller versions of itself.</a:t>
            </a:r>
          </a:p>
          <a:p>
            <a:pPr algn="just"/>
            <a:r>
              <a:rPr lang="en-US" dirty="0"/>
              <a:t>One or more base cases to provide stopping condition of the recursion.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>
          <a:xfrm>
            <a:off x="6079067" y="1964602"/>
            <a:ext cx="5427134" cy="4080598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recursive case</a:t>
            </a:r>
            <a:r>
              <a:rPr lang="en-US" dirty="0"/>
              <a:t>: the part of the definition that can be expressed in terms of smaller versions of itself.</a:t>
            </a:r>
          </a:p>
          <a:p>
            <a:pPr algn="just"/>
            <a:r>
              <a:rPr lang="en-US" dirty="0"/>
              <a:t>A recursive solution must make progress toward the base case.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400" y="1317273"/>
            <a:ext cx="599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 recursive definition consists of:</a:t>
            </a:r>
          </a:p>
        </p:txBody>
      </p:sp>
    </p:spTree>
    <p:extLst>
      <p:ext uri="{BB962C8B-B14F-4D97-AF65-F5344CB8AC3E}">
        <p14:creationId xmlns:p14="http://schemas.microsoft.com/office/powerpoint/2010/main" val="7596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87400" y="2082296"/>
            <a:ext cx="5181599" cy="3962903"/>
          </a:xfrm>
        </p:spPr>
        <p:txBody>
          <a:bodyPr/>
          <a:lstStyle/>
          <a:p>
            <a:r>
              <a:rPr lang="en-US" dirty="0"/>
              <a:t>While-loop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2"/>
          </p:nvPr>
        </p:nvSpPr>
        <p:spPr>
          <a:xfrm>
            <a:off x="6079067" y="2082296"/>
            <a:ext cx="5427134" cy="3962903"/>
          </a:xfrm>
        </p:spPr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4" y="2852503"/>
            <a:ext cx="3533775" cy="2076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7400" y="1351461"/>
            <a:ext cx="710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Recursive function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 a function that calls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69388-DA39-48BA-9EE6-52B6504B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63" y="2794260"/>
            <a:ext cx="4332871" cy="213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flow of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128586"/>
            <a:ext cx="3748385" cy="1286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29" y="2306521"/>
            <a:ext cx="3030224" cy="1039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80" y="3259259"/>
            <a:ext cx="2894421" cy="993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15" y="4177319"/>
            <a:ext cx="2668084" cy="9154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477" y="5092779"/>
            <a:ext cx="2387428" cy="819163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3739082" y="1154594"/>
            <a:ext cx="796704" cy="358084"/>
          </a:xfrm>
          <a:prstGeom prst="wedgeRoundRectCallout">
            <a:avLst>
              <a:gd name="adj1" fmla="val 47705"/>
              <a:gd name="adj2" fmla="val -18729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5</a:t>
            </a:r>
          </a:p>
        </p:txBody>
      </p:sp>
      <p:sp>
        <p:nvSpPr>
          <p:cNvPr id="19" name="Arc 18"/>
          <p:cNvSpPr/>
          <p:nvPr/>
        </p:nvSpPr>
        <p:spPr>
          <a:xfrm>
            <a:off x="3729104" y="2172596"/>
            <a:ext cx="1466661" cy="314759"/>
          </a:xfrm>
          <a:prstGeom prst="arc">
            <a:avLst>
              <a:gd name="adj1" fmla="val 16200000"/>
              <a:gd name="adj2" fmla="val 84942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5413469" y="3155566"/>
            <a:ext cx="1466661" cy="314759"/>
          </a:xfrm>
          <a:prstGeom prst="arc">
            <a:avLst>
              <a:gd name="adj1" fmla="val 16200000"/>
              <a:gd name="adj2" fmla="val 256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7032110" y="4099659"/>
            <a:ext cx="1466661" cy="314759"/>
          </a:xfrm>
          <a:prstGeom prst="arc">
            <a:avLst>
              <a:gd name="adj1" fmla="val 16200000"/>
              <a:gd name="adj2" fmla="val 84942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8498771" y="4958698"/>
            <a:ext cx="1466661" cy="314759"/>
          </a:xfrm>
          <a:prstGeom prst="arc">
            <a:avLst>
              <a:gd name="adj1" fmla="val 16200000"/>
              <a:gd name="adj2" fmla="val 84942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4797413" y="1771650"/>
            <a:ext cx="796704" cy="358084"/>
          </a:xfrm>
          <a:prstGeom prst="wedgeRoundRectCallout">
            <a:avLst>
              <a:gd name="adj1" fmla="val 47705"/>
              <a:gd name="adj2" fmla="val -18729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4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6393090" y="2758652"/>
            <a:ext cx="796704" cy="358084"/>
          </a:xfrm>
          <a:prstGeom prst="wedgeRoundRectCallout">
            <a:avLst>
              <a:gd name="adj1" fmla="val 47705"/>
              <a:gd name="adj2" fmla="val -18729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3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985157" y="3674535"/>
            <a:ext cx="796704" cy="358084"/>
          </a:xfrm>
          <a:prstGeom prst="wedgeRoundRectCallout">
            <a:avLst>
              <a:gd name="adj1" fmla="val 47705"/>
              <a:gd name="adj2" fmla="val -18729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2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9567080" y="4574557"/>
            <a:ext cx="796704" cy="358084"/>
          </a:xfrm>
          <a:prstGeom prst="wedgeRoundRectCallout">
            <a:avLst>
              <a:gd name="adj1" fmla="val 47705"/>
              <a:gd name="adj2" fmla="val -18729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65646" y="1506690"/>
            <a:ext cx="217630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printReverse_2(5)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9958218" y="150669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58218" y="182593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65432" y="212992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72646" y="242760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65432" y="273763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36" y="5879610"/>
            <a:ext cx="1889907" cy="648456"/>
          </a:xfrm>
          <a:prstGeom prst="rect">
            <a:avLst/>
          </a:prstGeom>
        </p:spPr>
      </p:pic>
      <p:sp>
        <p:nvSpPr>
          <p:cNvPr id="36" name="Arc 35"/>
          <p:cNvSpPr/>
          <p:nvPr/>
        </p:nvSpPr>
        <p:spPr>
          <a:xfrm>
            <a:off x="9854888" y="5726171"/>
            <a:ext cx="1466661" cy="314759"/>
          </a:xfrm>
          <a:prstGeom prst="arc">
            <a:avLst>
              <a:gd name="adj1" fmla="val 16200000"/>
              <a:gd name="adj2" fmla="val 84942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10923197" y="5342030"/>
            <a:ext cx="796704" cy="358084"/>
          </a:xfrm>
          <a:prstGeom prst="wedgeRoundRectCallout">
            <a:avLst>
              <a:gd name="adj1" fmla="val 47705"/>
              <a:gd name="adj2" fmla="val -18729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0</a:t>
            </a:r>
          </a:p>
        </p:txBody>
      </p:sp>
      <p:cxnSp>
        <p:nvCxnSpPr>
          <p:cNvPr id="40" name="Curved Connector 39"/>
          <p:cNvCxnSpPr>
            <a:cxnSpLocks/>
          </p:cNvCxnSpPr>
          <p:nvPr/>
        </p:nvCxnSpPr>
        <p:spPr>
          <a:xfrm rot="10800000">
            <a:off x="8956680" y="5810554"/>
            <a:ext cx="1172059" cy="349087"/>
          </a:xfrm>
          <a:prstGeom prst="curvedConnector3">
            <a:avLst>
              <a:gd name="adj1" fmla="val 116871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>
            <a:off x="7378256" y="5002798"/>
            <a:ext cx="1249696" cy="797556"/>
          </a:xfrm>
          <a:prstGeom prst="curvedConnector3">
            <a:avLst>
              <a:gd name="adj1" fmla="val 132588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>
            <a:off x="5625206" y="4177320"/>
            <a:ext cx="1406904" cy="781379"/>
          </a:xfrm>
          <a:prstGeom prst="curvedConnector3">
            <a:avLst>
              <a:gd name="adj1" fmla="val 115637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>
            <a:off x="3874603" y="3247382"/>
            <a:ext cx="1553852" cy="859438"/>
          </a:xfrm>
          <a:prstGeom prst="curvedConnector3">
            <a:avLst>
              <a:gd name="adj1" fmla="val 11817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>
            <a:off x="1722091" y="2232884"/>
            <a:ext cx="1884501" cy="993753"/>
          </a:xfrm>
          <a:prstGeom prst="curvedConnector3">
            <a:avLst>
              <a:gd name="adj1" fmla="val 119661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1604" y="604093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63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/>
      <p:bldP spid="31" grpId="0"/>
      <p:bldP spid="32" grpId="0"/>
      <p:bldP spid="33" grpId="0"/>
      <p:bldP spid="34" grpId="0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26291</TotalTime>
  <Words>547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Courier New</vt:lpstr>
      <vt:lpstr>Gill Sans MT</vt:lpstr>
      <vt:lpstr>Parcel</vt:lpstr>
      <vt:lpstr>PowerPoint Presentation</vt:lpstr>
      <vt:lpstr>Motivation example 1</vt:lpstr>
      <vt:lpstr>Motivation example 2</vt:lpstr>
      <vt:lpstr>Learning outcomes</vt:lpstr>
      <vt:lpstr>Recursion idea</vt:lpstr>
      <vt:lpstr>PowerPoint Presentation</vt:lpstr>
      <vt:lpstr>Properties of Recursion</vt:lpstr>
      <vt:lpstr>Recursive functions</vt:lpstr>
      <vt:lpstr>Recursive flow of execution</vt:lpstr>
      <vt:lpstr>Recursive example 1</vt:lpstr>
      <vt:lpstr>Class practice</vt:lpstr>
      <vt:lpstr>Class practice</vt:lpstr>
      <vt:lpstr>Group discussion</vt:lpstr>
      <vt:lpstr>Infinite recursion</vt:lpstr>
      <vt:lpstr>Iteration vs recursion</vt:lpstr>
      <vt:lpstr>Factorial</vt:lpstr>
      <vt:lpstr>Factorial function</vt:lpstr>
      <vt:lpstr>Class practice</vt:lpstr>
      <vt:lpstr>Group discussion</vt:lpstr>
      <vt:lpstr>Pascal’s triangle</vt:lpstr>
      <vt:lpstr>group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310</cp:revision>
  <dcterms:created xsi:type="dcterms:W3CDTF">2020-06-14T15:24:39Z</dcterms:created>
  <dcterms:modified xsi:type="dcterms:W3CDTF">2021-11-29T08:13:31Z</dcterms:modified>
</cp:coreProperties>
</file>