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7"/>
  </p:notesMasterIdLst>
  <p:sldIdLst>
    <p:sldId id="256" r:id="rId2"/>
    <p:sldId id="322" r:id="rId3"/>
    <p:sldId id="323" r:id="rId4"/>
    <p:sldId id="288" r:id="rId5"/>
    <p:sldId id="293" r:id="rId6"/>
    <p:sldId id="318" r:id="rId7"/>
    <p:sldId id="319" r:id="rId8"/>
    <p:sldId id="320" r:id="rId9"/>
    <p:sldId id="31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09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21" r:id="rId34"/>
    <p:sldId id="285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educator.org/images/f/f1/Fibonac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thsisfun.com/numbers/fibonacci-sequence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maths.org/content/tower-hanoi-where-maths-meets-psycholog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altLang="zh-CN" dirty="0"/>
              <a:t>20</a:t>
            </a:r>
            <a:r>
              <a:rPr lang="en-US" dirty="0"/>
              <a:t> – Recursive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Factorial function, Fibonacci function, Hanoi Tower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394954" y="4394004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371660" y="3965417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20" y="4426783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27691" y="4426782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20" y="4426783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2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27691" y="4426782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5563492" y="3964693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5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27691" y="4426782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5563492" y="3964693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2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27691" y="4426782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14962" y="4426419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5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7445818" y="3963969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14962" y="4426419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7445818" y="3963969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19" y="3501518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3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371660" y="3965417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20288" y="3500845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3708524" y="3039118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6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371660" y="3965417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20288" y="3500845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744801" y="4426783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6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371660" y="3965417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20" y="4426782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744801" y="4426783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Fibonacci Sequence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Fibonacci Sequence - WikiEduc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77" y="1862254"/>
            <a:ext cx="8424213" cy="41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4277" y="6022359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4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371660" y="3965417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20" y="4426782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7766462" y="3964693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0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386558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20" y="4426782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7766462" y="3964693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5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386558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20" y="4426782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3698037" y="3964693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2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23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13717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5556564" y="3963969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3698037" y="3964693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32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24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13717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5556564" y="3963969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744800" y="3501880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7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25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13717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5556564" y="3963969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744800" y="3501880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69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26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13717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5556564" y="3963969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7769856" y="3963969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38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27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13717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20287" y="4425696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7769856" y="3963969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5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28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413717" y="4426420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20287" y="4425696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3708523" y="3962521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6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29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7445818" y="3962521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20287" y="4425696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3708523" y="3962521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Upon the completion of this lecture, students will be able to:</a:t>
            </a:r>
          </a:p>
          <a:p>
            <a:r>
              <a:rPr lang="en-US" altLang="zh-CN" sz="3600" dirty="0"/>
              <a:t>identify how to formulate programs recursively.</a:t>
            </a:r>
          </a:p>
          <a:p>
            <a:r>
              <a:rPr lang="en-US" altLang="zh-CN" sz="3600" dirty="0"/>
              <a:t>develop the recursive formulation to elementary problems such as factorial, Hanoi Tower, and Fibonacci sequence.</a:t>
            </a:r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30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7445818" y="3962521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20287" y="4425696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730911" y="4424248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7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31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7445818" y="3962521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19" y="3498622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730911" y="4424248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9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32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420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7445818" y="3962521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7581619" y="3498622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7769855" y="3034723"/>
            <a:ext cx="575651" cy="46172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9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3" y="1813758"/>
            <a:ext cx="10591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0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Fibonacci sequence</a:t>
            </a:r>
            <a:r>
              <a:rPr lang="en-US" dirty="0"/>
              <a:t>: a sequence of integer values in which the first two values are both 1 and each subsequent value is the sum of the two previous values.</a:t>
            </a:r>
          </a:p>
          <a:p>
            <a:r>
              <a:rPr lang="en-US" dirty="0"/>
              <a:t>The first 10 terms of the sequence are: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12514" y="2690377"/>
            <a:ext cx="457497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1, 1, 2, 3, 5, 8, 13, 21, 34, 55,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93" y="3461571"/>
            <a:ext cx="4561279" cy="2829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15" y="3461571"/>
            <a:ext cx="3993955" cy="28290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6785" y="6260947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4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439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 descr="https://lh4.googleusercontent.com/gUEOBwy3aWyfvuH5grXxXlE7Rmm70K-qLxMe8OtSLkgpZ7iKMPjB1HIjlqbhnqDIvCAo1C9DjtRTRmD2urZJYLe58RfgmqO7AgRMq8CIP4EBUjYTZLXXHRldtViWudrYcZQF7N9mF5mmjEAc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05" y="2078806"/>
            <a:ext cx="5735982" cy="30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6" y="2078806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Tower of </a:t>
            </a:r>
            <a:r>
              <a:rPr lang="en-US" altLang="zh-CN" dirty="0" err="1"/>
              <a:t>hanoi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7401" y="1227668"/>
            <a:ext cx="8810939" cy="481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rules of the game:</a:t>
            </a:r>
          </a:p>
          <a:p>
            <a:r>
              <a:rPr lang="en-US" sz="3200" dirty="0"/>
              <a:t>Given 3 towers: </a:t>
            </a:r>
            <a:r>
              <a:rPr lang="en-US" sz="3200" i="1" dirty="0">
                <a:solidFill>
                  <a:srgbClr val="FF0000"/>
                </a:solidFill>
              </a:rPr>
              <a:t>left</a:t>
            </a:r>
            <a:r>
              <a:rPr lang="en-US" sz="3200" dirty="0"/>
              <a:t>, </a:t>
            </a:r>
            <a:r>
              <a:rPr lang="en-US" sz="3200" i="1" dirty="0">
                <a:solidFill>
                  <a:srgbClr val="0070C0"/>
                </a:solidFill>
              </a:rPr>
              <a:t>middle</a:t>
            </a:r>
            <a:r>
              <a:rPr lang="en-US" sz="3200" dirty="0"/>
              <a:t>, and </a:t>
            </a:r>
            <a:r>
              <a:rPr lang="en-US" sz="3200" i="1" dirty="0">
                <a:solidFill>
                  <a:srgbClr val="00B050"/>
                </a:solidFill>
              </a:rPr>
              <a:t>right</a:t>
            </a:r>
          </a:p>
          <a:p>
            <a:r>
              <a:rPr lang="en-US" sz="3200" i="1" dirty="0"/>
              <a:t>n </a:t>
            </a:r>
            <a:r>
              <a:rPr lang="en-US" sz="3200" dirty="0"/>
              <a:t>disks of unique sizes on </a:t>
            </a:r>
            <a:r>
              <a:rPr lang="en-US" sz="3200" i="1" dirty="0">
                <a:solidFill>
                  <a:srgbClr val="FF0000"/>
                </a:solidFill>
              </a:rPr>
              <a:t>left</a:t>
            </a:r>
          </a:p>
          <a:p>
            <a:r>
              <a:rPr lang="en-US" sz="3200" dirty="0"/>
              <a:t>Goal: move all disks from </a:t>
            </a:r>
            <a:r>
              <a:rPr lang="en-US" sz="3200" i="1" dirty="0">
                <a:solidFill>
                  <a:srgbClr val="FF0000"/>
                </a:solidFill>
              </a:rPr>
              <a:t>left</a:t>
            </a:r>
            <a:r>
              <a:rPr lang="en-US" sz="3200" i="1" dirty="0"/>
              <a:t> </a:t>
            </a:r>
            <a:r>
              <a:rPr lang="en-US" sz="3200" dirty="0"/>
              <a:t>to </a:t>
            </a:r>
            <a:r>
              <a:rPr lang="en-US" sz="3200" i="1" dirty="0">
                <a:solidFill>
                  <a:srgbClr val="00B050"/>
                </a:solidFill>
              </a:rPr>
              <a:t>right</a:t>
            </a:r>
          </a:p>
          <a:p>
            <a:r>
              <a:rPr lang="en-US" sz="3200" dirty="0"/>
              <a:t>Can move only one disk at a time</a:t>
            </a:r>
          </a:p>
          <a:p>
            <a:r>
              <a:rPr lang="en-US" sz="3200" dirty="0"/>
              <a:t>Only the uppermost disk from the rod can be moved </a:t>
            </a:r>
            <a:endParaRPr lang="en-US" sz="3200" i="1" dirty="0">
              <a:solidFill>
                <a:srgbClr val="00B050"/>
              </a:solidFill>
            </a:endParaRPr>
          </a:p>
          <a:p>
            <a:r>
              <a:rPr lang="en-US" sz="3200" dirty="0"/>
              <a:t>Cannot put a larger disk on top of a smaller disk</a:t>
            </a:r>
          </a:p>
        </p:txBody>
      </p:sp>
      <p:pic>
        <p:nvPicPr>
          <p:cNvPr id="1026" name="Picture 2" descr="The Tower of 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340" y="1644649"/>
            <a:ext cx="24765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40231" y="586053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9894879" y="1644649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left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10230" y="155285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70226" y="146106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371660" y="3965417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3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386558" y="4426783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782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5386558" y="4426783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4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260977" y="4426782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7445818" y="3964693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17410"/>
              </p:ext>
            </p:extLst>
          </p:nvPr>
        </p:nvGraphicFramePr>
        <p:xfrm>
          <a:off x="1968626" y="2721667"/>
          <a:ext cx="8128000" cy="216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9089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39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051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3203627"/>
                    </a:ext>
                  </a:extLst>
                </a:gridCol>
              </a:tblGrid>
              <a:tr h="2167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09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Tower of Hanoi: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186819" y="4427144"/>
            <a:ext cx="1593410" cy="4617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371660" y="3965417"/>
            <a:ext cx="1223727" cy="4617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520288" y="3500845"/>
            <a:ext cx="952124" cy="461727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806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8083" y="494471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4360" y="488851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93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23235</TotalTime>
  <Words>519</Words>
  <Application>Microsoft Office PowerPoint</Application>
  <PresentationFormat>Widescreen</PresentationFormat>
  <Paragraphs>175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Courier New</vt:lpstr>
      <vt:lpstr>Gill Sans MT</vt:lpstr>
      <vt:lpstr>Parcel</vt:lpstr>
      <vt:lpstr>PowerPoint Presentation</vt:lpstr>
      <vt:lpstr>Motivation example</vt:lpstr>
      <vt:lpstr>Learning outcomes</vt:lpstr>
      <vt:lpstr>Tower of hanoi</vt:lpstr>
      <vt:lpstr>Tower of Hanoi: n=2</vt:lpstr>
      <vt:lpstr>Tower of Hanoi: n=2</vt:lpstr>
      <vt:lpstr>Tower of Hanoi: n=2</vt:lpstr>
      <vt:lpstr>Tower of Hanoi: n=2</vt:lpstr>
      <vt:lpstr>Tower of Hanoi: n=3</vt:lpstr>
      <vt:lpstr>Tower of Hanoi: n=3</vt:lpstr>
      <vt:lpstr>Tower of Hanoi: n=3</vt:lpstr>
      <vt:lpstr>Tower of Hanoi: n=3</vt:lpstr>
      <vt:lpstr>Tower of Hanoi: n=3</vt:lpstr>
      <vt:lpstr>Tower of Hanoi: n=3</vt:lpstr>
      <vt:lpstr>Tower of Hanoi: n=3</vt:lpstr>
      <vt:lpstr>Tower of Hanoi: n=3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Hanoi: n=4</vt:lpstr>
      <vt:lpstr>Tower of Hanoi algorithm</vt:lpstr>
      <vt:lpstr>Fibonacci sequence</vt:lpstr>
      <vt:lpstr>Fibonacci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305</cp:revision>
  <dcterms:created xsi:type="dcterms:W3CDTF">2020-06-14T15:24:39Z</dcterms:created>
  <dcterms:modified xsi:type="dcterms:W3CDTF">2021-11-30T04:52:59Z</dcterms:modified>
</cp:coreProperties>
</file>