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9"/>
  </p:notesMasterIdLst>
  <p:sldIdLst>
    <p:sldId id="256" r:id="rId2"/>
    <p:sldId id="341" r:id="rId3"/>
    <p:sldId id="348" r:id="rId4"/>
    <p:sldId id="342" r:id="rId5"/>
    <p:sldId id="344" r:id="rId6"/>
    <p:sldId id="345" r:id="rId7"/>
    <p:sldId id="349" r:id="rId8"/>
    <p:sldId id="350" r:id="rId9"/>
    <p:sldId id="346" r:id="rId10"/>
    <p:sldId id="324" r:id="rId11"/>
    <p:sldId id="325" r:id="rId12"/>
    <p:sldId id="326" r:id="rId13"/>
    <p:sldId id="323" r:id="rId14"/>
    <p:sldId id="335" r:id="rId15"/>
    <p:sldId id="333" r:id="rId16"/>
    <p:sldId id="347" r:id="rId17"/>
    <p:sldId id="343" r:id="rId18"/>
    <p:sldId id="334" r:id="rId19"/>
    <p:sldId id="336" r:id="rId20"/>
    <p:sldId id="337" r:id="rId21"/>
    <p:sldId id="340" r:id="rId22"/>
    <p:sldId id="338" r:id="rId23"/>
    <p:sldId id="339" r:id="rId24"/>
    <p:sldId id="351" r:id="rId25"/>
    <p:sldId id="266"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3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CEE60-047D-4E76-8F2A-4FC080409872}" type="doc">
      <dgm:prSet loTypeId="urn:microsoft.com/office/officeart/2005/8/layout/orgChart1" loCatId="hierarchy" qsTypeId="urn:microsoft.com/office/officeart/2005/8/quickstyle/simple5" qsCatId="simple" csTypeId="urn:microsoft.com/office/officeart/2005/8/colors/accent6_5" csCatId="accent6" phldr="1"/>
      <dgm:spPr/>
      <dgm:t>
        <a:bodyPr/>
        <a:lstStyle/>
        <a:p>
          <a:endParaRPr lang="en-US"/>
        </a:p>
      </dgm:t>
    </dgm:pt>
    <dgm:pt modelId="{213CC46C-76E7-47E7-A540-DE446634F686}">
      <dgm:prSet phldrT="[Text]"/>
      <dgm:spPr/>
      <dgm:t>
        <a:bodyPr/>
        <a:lstStyle/>
        <a:p>
          <a:r>
            <a:rPr lang="en-US" dirty="0">
              <a:latin typeface="Cambria" panose="02040503050406030204" pitchFamily="18" charset="0"/>
              <a:ea typeface="Cambria" panose="02040503050406030204" pitchFamily="18" charset="0"/>
            </a:rPr>
            <a:t>Object</a:t>
          </a:r>
        </a:p>
      </dgm:t>
    </dgm:pt>
    <dgm:pt modelId="{34EAF39C-2D1C-4F27-BEDE-96C78E5D59F2}" type="parTrans" cxnId="{92A354B4-6C1C-4F8B-953A-E22165F7ED0A}">
      <dgm:prSet/>
      <dgm:spPr/>
      <dgm:t>
        <a:bodyPr/>
        <a:lstStyle/>
        <a:p>
          <a:endParaRPr lang="en-US"/>
        </a:p>
      </dgm:t>
    </dgm:pt>
    <dgm:pt modelId="{4B7C5896-97DB-4CCE-A6BE-BB72A93B27D2}" type="sibTrans" cxnId="{92A354B4-6C1C-4F8B-953A-E22165F7ED0A}">
      <dgm:prSet/>
      <dgm:spPr/>
      <dgm:t>
        <a:bodyPr/>
        <a:lstStyle/>
        <a:p>
          <a:endParaRPr lang="en-US"/>
        </a:p>
      </dgm:t>
    </dgm:pt>
    <dgm:pt modelId="{9EF074B4-F02C-464F-BA6F-2083DE2CBD0E}">
      <dgm:prSet phldrT="[Text]"/>
      <dgm:spPr/>
      <dgm:t>
        <a:bodyPr/>
        <a:lstStyle/>
        <a:p>
          <a:r>
            <a:rPr lang="en-US" dirty="0">
              <a:latin typeface="Cambria" panose="02040503050406030204" pitchFamily="18" charset="0"/>
              <a:ea typeface="Cambria" panose="02040503050406030204" pitchFamily="18" charset="0"/>
            </a:rPr>
            <a:t>Property</a:t>
          </a:r>
        </a:p>
        <a:p>
          <a:r>
            <a:rPr lang="en-US" dirty="0">
              <a:latin typeface="Cambria" panose="02040503050406030204" pitchFamily="18" charset="0"/>
              <a:ea typeface="Cambria" panose="02040503050406030204" pitchFamily="18" charset="0"/>
            </a:rPr>
            <a:t>(attributes)</a:t>
          </a:r>
        </a:p>
      </dgm:t>
    </dgm:pt>
    <dgm:pt modelId="{09EA683F-0967-4883-BD9C-2E3CFD0AD772}" type="parTrans" cxnId="{60946D94-9C8E-4A37-A1BB-06A269B485BA}">
      <dgm:prSet/>
      <dgm:spPr/>
      <dgm:t>
        <a:bodyPr/>
        <a:lstStyle/>
        <a:p>
          <a:endParaRPr lang="en-US"/>
        </a:p>
      </dgm:t>
    </dgm:pt>
    <dgm:pt modelId="{B30136A2-5303-4077-A47A-4A6D5AFD7FF9}" type="sibTrans" cxnId="{60946D94-9C8E-4A37-A1BB-06A269B485BA}">
      <dgm:prSet/>
      <dgm:spPr/>
      <dgm:t>
        <a:bodyPr/>
        <a:lstStyle/>
        <a:p>
          <a:endParaRPr lang="en-US"/>
        </a:p>
      </dgm:t>
    </dgm:pt>
    <dgm:pt modelId="{55302158-0A1E-4E51-B123-05D67D115BD6}">
      <dgm:prSet phldrT="[Text]"/>
      <dgm:spPr/>
      <dgm:t>
        <a:bodyPr/>
        <a:lstStyle/>
        <a:p>
          <a:r>
            <a:rPr lang="en-US" dirty="0">
              <a:latin typeface="Cambria" panose="02040503050406030204" pitchFamily="18" charset="0"/>
              <a:ea typeface="Cambria" panose="02040503050406030204" pitchFamily="18" charset="0"/>
            </a:rPr>
            <a:t>Method</a:t>
          </a:r>
        </a:p>
        <a:p>
          <a:r>
            <a:rPr lang="en-US" dirty="0">
              <a:latin typeface="Cambria" panose="02040503050406030204" pitchFamily="18" charset="0"/>
              <a:ea typeface="Cambria" panose="02040503050406030204" pitchFamily="18" charset="0"/>
            </a:rPr>
            <a:t>(functions)</a:t>
          </a:r>
        </a:p>
      </dgm:t>
    </dgm:pt>
    <dgm:pt modelId="{9BB38A99-972C-49E0-A9D2-B9B224CFB00C}" type="parTrans" cxnId="{B23918D4-FDA2-4CB6-B598-9FFFBD6FF681}">
      <dgm:prSet/>
      <dgm:spPr/>
      <dgm:t>
        <a:bodyPr/>
        <a:lstStyle/>
        <a:p>
          <a:endParaRPr lang="en-US"/>
        </a:p>
      </dgm:t>
    </dgm:pt>
    <dgm:pt modelId="{B2A9CF0C-3979-493E-8B0E-E2BD0E5662BF}" type="sibTrans" cxnId="{B23918D4-FDA2-4CB6-B598-9FFFBD6FF681}">
      <dgm:prSet/>
      <dgm:spPr/>
      <dgm:t>
        <a:bodyPr/>
        <a:lstStyle/>
        <a:p>
          <a:endParaRPr lang="en-US"/>
        </a:p>
      </dgm:t>
    </dgm:pt>
    <dgm:pt modelId="{0B7A3F7C-3898-4E82-AE6C-68C5939D98C8}" type="pres">
      <dgm:prSet presAssocID="{DF5CEE60-047D-4E76-8F2A-4FC080409872}" presName="hierChild1" presStyleCnt="0">
        <dgm:presLayoutVars>
          <dgm:orgChart val="1"/>
          <dgm:chPref val="1"/>
          <dgm:dir/>
          <dgm:animOne val="branch"/>
          <dgm:animLvl val="lvl"/>
          <dgm:resizeHandles/>
        </dgm:presLayoutVars>
      </dgm:prSet>
      <dgm:spPr/>
    </dgm:pt>
    <dgm:pt modelId="{2AE91546-9D0A-42E1-9FF5-0D4633F9FE03}" type="pres">
      <dgm:prSet presAssocID="{213CC46C-76E7-47E7-A540-DE446634F686}" presName="hierRoot1" presStyleCnt="0">
        <dgm:presLayoutVars>
          <dgm:hierBranch val="init"/>
        </dgm:presLayoutVars>
      </dgm:prSet>
      <dgm:spPr/>
    </dgm:pt>
    <dgm:pt modelId="{0CF211DC-3DE6-4E73-9945-F18B1B377F6F}" type="pres">
      <dgm:prSet presAssocID="{213CC46C-76E7-47E7-A540-DE446634F686}" presName="rootComposite1" presStyleCnt="0"/>
      <dgm:spPr/>
    </dgm:pt>
    <dgm:pt modelId="{5B045B6D-D2E3-4C56-8E0A-58F719FE0D0D}" type="pres">
      <dgm:prSet presAssocID="{213CC46C-76E7-47E7-A540-DE446634F686}" presName="rootText1" presStyleLbl="node0" presStyleIdx="0" presStyleCnt="1">
        <dgm:presLayoutVars>
          <dgm:chPref val="3"/>
        </dgm:presLayoutVars>
      </dgm:prSet>
      <dgm:spPr/>
    </dgm:pt>
    <dgm:pt modelId="{C899D2BA-EB4D-4788-820B-5D8F0CAAF5A3}" type="pres">
      <dgm:prSet presAssocID="{213CC46C-76E7-47E7-A540-DE446634F686}" presName="rootConnector1" presStyleLbl="node1" presStyleIdx="0" presStyleCnt="0"/>
      <dgm:spPr/>
    </dgm:pt>
    <dgm:pt modelId="{7E99F8E5-D273-42CD-B76C-F844D97476E1}" type="pres">
      <dgm:prSet presAssocID="{213CC46C-76E7-47E7-A540-DE446634F686}" presName="hierChild2" presStyleCnt="0"/>
      <dgm:spPr/>
    </dgm:pt>
    <dgm:pt modelId="{09986C1C-8900-4D57-B365-BB401EDE5D89}" type="pres">
      <dgm:prSet presAssocID="{09EA683F-0967-4883-BD9C-2E3CFD0AD772}" presName="Name37" presStyleLbl="parChTrans1D2" presStyleIdx="0" presStyleCnt="2"/>
      <dgm:spPr/>
    </dgm:pt>
    <dgm:pt modelId="{B5C2ADF6-D081-4779-8A8C-A82815D42C3E}" type="pres">
      <dgm:prSet presAssocID="{9EF074B4-F02C-464F-BA6F-2083DE2CBD0E}" presName="hierRoot2" presStyleCnt="0">
        <dgm:presLayoutVars>
          <dgm:hierBranch val="init"/>
        </dgm:presLayoutVars>
      </dgm:prSet>
      <dgm:spPr/>
    </dgm:pt>
    <dgm:pt modelId="{6BE0E4BE-EB26-43BB-BA88-4064CADD5728}" type="pres">
      <dgm:prSet presAssocID="{9EF074B4-F02C-464F-BA6F-2083DE2CBD0E}" presName="rootComposite" presStyleCnt="0"/>
      <dgm:spPr/>
    </dgm:pt>
    <dgm:pt modelId="{D485C095-9354-44C1-BAD1-AF9A701BA721}" type="pres">
      <dgm:prSet presAssocID="{9EF074B4-F02C-464F-BA6F-2083DE2CBD0E}" presName="rootText" presStyleLbl="node2" presStyleIdx="0" presStyleCnt="2">
        <dgm:presLayoutVars>
          <dgm:chPref val="3"/>
        </dgm:presLayoutVars>
      </dgm:prSet>
      <dgm:spPr/>
    </dgm:pt>
    <dgm:pt modelId="{D5B94E1D-F12E-4FAF-9A22-977AA8B35B75}" type="pres">
      <dgm:prSet presAssocID="{9EF074B4-F02C-464F-BA6F-2083DE2CBD0E}" presName="rootConnector" presStyleLbl="node2" presStyleIdx="0" presStyleCnt="2"/>
      <dgm:spPr/>
    </dgm:pt>
    <dgm:pt modelId="{37C05B94-6587-4D6A-B23C-DEBA07251303}" type="pres">
      <dgm:prSet presAssocID="{9EF074B4-F02C-464F-BA6F-2083DE2CBD0E}" presName="hierChild4" presStyleCnt="0"/>
      <dgm:spPr/>
    </dgm:pt>
    <dgm:pt modelId="{403A48C8-DE56-4B1F-ADDD-8EE5A951A3FC}" type="pres">
      <dgm:prSet presAssocID="{9EF074B4-F02C-464F-BA6F-2083DE2CBD0E}" presName="hierChild5" presStyleCnt="0"/>
      <dgm:spPr/>
    </dgm:pt>
    <dgm:pt modelId="{5A470672-936D-43E2-963F-64E31B298A6E}" type="pres">
      <dgm:prSet presAssocID="{9BB38A99-972C-49E0-A9D2-B9B224CFB00C}" presName="Name37" presStyleLbl="parChTrans1D2" presStyleIdx="1" presStyleCnt="2"/>
      <dgm:spPr/>
    </dgm:pt>
    <dgm:pt modelId="{F3376AF3-66C9-47B0-9EC9-B55BD1CB2A79}" type="pres">
      <dgm:prSet presAssocID="{55302158-0A1E-4E51-B123-05D67D115BD6}" presName="hierRoot2" presStyleCnt="0">
        <dgm:presLayoutVars>
          <dgm:hierBranch val="init"/>
        </dgm:presLayoutVars>
      </dgm:prSet>
      <dgm:spPr/>
    </dgm:pt>
    <dgm:pt modelId="{5B283AA7-FED3-4F08-A66F-FD28E3B47F9E}" type="pres">
      <dgm:prSet presAssocID="{55302158-0A1E-4E51-B123-05D67D115BD6}" presName="rootComposite" presStyleCnt="0"/>
      <dgm:spPr/>
    </dgm:pt>
    <dgm:pt modelId="{D9D7184B-10E6-4DB1-83BB-7995C1B62078}" type="pres">
      <dgm:prSet presAssocID="{55302158-0A1E-4E51-B123-05D67D115BD6}" presName="rootText" presStyleLbl="node2" presStyleIdx="1" presStyleCnt="2">
        <dgm:presLayoutVars>
          <dgm:chPref val="3"/>
        </dgm:presLayoutVars>
      </dgm:prSet>
      <dgm:spPr/>
    </dgm:pt>
    <dgm:pt modelId="{D894F377-0C5E-401F-81AB-4F7475C466F8}" type="pres">
      <dgm:prSet presAssocID="{55302158-0A1E-4E51-B123-05D67D115BD6}" presName="rootConnector" presStyleLbl="node2" presStyleIdx="1" presStyleCnt="2"/>
      <dgm:spPr/>
    </dgm:pt>
    <dgm:pt modelId="{4722BD04-38FD-458A-8AA7-A6D7D0914B99}" type="pres">
      <dgm:prSet presAssocID="{55302158-0A1E-4E51-B123-05D67D115BD6}" presName="hierChild4" presStyleCnt="0"/>
      <dgm:spPr/>
    </dgm:pt>
    <dgm:pt modelId="{FE4D5749-5C2C-4485-8E9F-7789156FC1C8}" type="pres">
      <dgm:prSet presAssocID="{55302158-0A1E-4E51-B123-05D67D115BD6}" presName="hierChild5" presStyleCnt="0"/>
      <dgm:spPr/>
    </dgm:pt>
    <dgm:pt modelId="{937FFDC2-4946-4FC8-BCA1-38128D61AA99}" type="pres">
      <dgm:prSet presAssocID="{213CC46C-76E7-47E7-A540-DE446634F686}" presName="hierChild3" presStyleCnt="0"/>
      <dgm:spPr/>
    </dgm:pt>
  </dgm:ptLst>
  <dgm:cxnLst>
    <dgm:cxn modelId="{A44D6C02-B0C1-48B2-B6AD-242F2ABB510A}" type="presOf" srcId="{55302158-0A1E-4E51-B123-05D67D115BD6}" destId="{D9D7184B-10E6-4DB1-83BB-7995C1B62078}" srcOrd="0" destOrd="0" presId="urn:microsoft.com/office/officeart/2005/8/layout/orgChart1"/>
    <dgm:cxn modelId="{A0238902-ADA0-4F69-9A7B-7346EBE91193}" type="presOf" srcId="{213CC46C-76E7-47E7-A540-DE446634F686}" destId="{5B045B6D-D2E3-4C56-8E0A-58F719FE0D0D}" srcOrd="0" destOrd="0" presId="urn:microsoft.com/office/officeart/2005/8/layout/orgChart1"/>
    <dgm:cxn modelId="{243B8113-8135-4C7E-8582-0DB9E8CECC16}" type="presOf" srcId="{DF5CEE60-047D-4E76-8F2A-4FC080409872}" destId="{0B7A3F7C-3898-4E82-AE6C-68C5939D98C8}" srcOrd="0" destOrd="0" presId="urn:microsoft.com/office/officeart/2005/8/layout/orgChart1"/>
    <dgm:cxn modelId="{EE706117-E7A0-4E20-81AC-F94239AE607E}" type="presOf" srcId="{213CC46C-76E7-47E7-A540-DE446634F686}" destId="{C899D2BA-EB4D-4788-820B-5D8F0CAAF5A3}" srcOrd="1" destOrd="0" presId="urn:microsoft.com/office/officeart/2005/8/layout/orgChart1"/>
    <dgm:cxn modelId="{727A366C-451B-442B-9B6C-B45AEC57D893}" type="presOf" srcId="{55302158-0A1E-4E51-B123-05D67D115BD6}" destId="{D894F377-0C5E-401F-81AB-4F7475C466F8}" srcOrd="1" destOrd="0" presId="urn:microsoft.com/office/officeart/2005/8/layout/orgChart1"/>
    <dgm:cxn modelId="{33F1A290-E431-4604-9FF4-B44094E1D80F}" type="presOf" srcId="{9EF074B4-F02C-464F-BA6F-2083DE2CBD0E}" destId="{D5B94E1D-F12E-4FAF-9A22-977AA8B35B75}" srcOrd="1" destOrd="0" presId="urn:microsoft.com/office/officeart/2005/8/layout/orgChart1"/>
    <dgm:cxn modelId="{60946D94-9C8E-4A37-A1BB-06A269B485BA}" srcId="{213CC46C-76E7-47E7-A540-DE446634F686}" destId="{9EF074B4-F02C-464F-BA6F-2083DE2CBD0E}" srcOrd="0" destOrd="0" parTransId="{09EA683F-0967-4883-BD9C-2E3CFD0AD772}" sibTransId="{B30136A2-5303-4077-A47A-4A6D5AFD7FF9}"/>
    <dgm:cxn modelId="{92A354B4-6C1C-4F8B-953A-E22165F7ED0A}" srcId="{DF5CEE60-047D-4E76-8F2A-4FC080409872}" destId="{213CC46C-76E7-47E7-A540-DE446634F686}" srcOrd="0" destOrd="0" parTransId="{34EAF39C-2D1C-4F27-BEDE-96C78E5D59F2}" sibTransId="{4B7C5896-97DB-4CCE-A6BE-BB72A93B27D2}"/>
    <dgm:cxn modelId="{5B93F3C8-1EB0-4117-B20A-B80FA52D5DA5}" type="presOf" srcId="{9BB38A99-972C-49E0-A9D2-B9B224CFB00C}" destId="{5A470672-936D-43E2-963F-64E31B298A6E}" srcOrd="0" destOrd="0" presId="urn:microsoft.com/office/officeart/2005/8/layout/orgChart1"/>
    <dgm:cxn modelId="{B23918D4-FDA2-4CB6-B598-9FFFBD6FF681}" srcId="{213CC46C-76E7-47E7-A540-DE446634F686}" destId="{55302158-0A1E-4E51-B123-05D67D115BD6}" srcOrd="1" destOrd="0" parTransId="{9BB38A99-972C-49E0-A9D2-B9B224CFB00C}" sibTransId="{B2A9CF0C-3979-493E-8B0E-E2BD0E5662BF}"/>
    <dgm:cxn modelId="{962C2EE0-9A3F-4774-B7C9-0696BCAC2835}" type="presOf" srcId="{9EF074B4-F02C-464F-BA6F-2083DE2CBD0E}" destId="{D485C095-9354-44C1-BAD1-AF9A701BA721}" srcOrd="0" destOrd="0" presId="urn:microsoft.com/office/officeart/2005/8/layout/orgChart1"/>
    <dgm:cxn modelId="{AE4B8EE1-CC6B-4C63-BD36-302AAA964678}" type="presOf" srcId="{09EA683F-0967-4883-BD9C-2E3CFD0AD772}" destId="{09986C1C-8900-4D57-B365-BB401EDE5D89}" srcOrd="0" destOrd="0" presId="urn:microsoft.com/office/officeart/2005/8/layout/orgChart1"/>
    <dgm:cxn modelId="{F84A7621-EAAE-43A1-9915-4C1D1023DF4A}" type="presParOf" srcId="{0B7A3F7C-3898-4E82-AE6C-68C5939D98C8}" destId="{2AE91546-9D0A-42E1-9FF5-0D4633F9FE03}" srcOrd="0" destOrd="0" presId="urn:microsoft.com/office/officeart/2005/8/layout/orgChart1"/>
    <dgm:cxn modelId="{FE114F61-7FAE-4AC7-8266-1600D267001E}" type="presParOf" srcId="{2AE91546-9D0A-42E1-9FF5-0D4633F9FE03}" destId="{0CF211DC-3DE6-4E73-9945-F18B1B377F6F}" srcOrd="0" destOrd="0" presId="urn:microsoft.com/office/officeart/2005/8/layout/orgChart1"/>
    <dgm:cxn modelId="{F6E5EED4-9113-40E6-B6C3-F1A1F4C1B409}" type="presParOf" srcId="{0CF211DC-3DE6-4E73-9945-F18B1B377F6F}" destId="{5B045B6D-D2E3-4C56-8E0A-58F719FE0D0D}" srcOrd="0" destOrd="0" presId="urn:microsoft.com/office/officeart/2005/8/layout/orgChart1"/>
    <dgm:cxn modelId="{5C42A8E8-B5E9-4DA6-A8D6-83B324B82988}" type="presParOf" srcId="{0CF211DC-3DE6-4E73-9945-F18B1B377F6F}" destId="{C899D2BA-EB4D-4788-820B-5D8F0CAAF5A3}" srcOrd="1" destOrd="0" presId="urn:microsoft.com/office/officeart/2005/8/layout/orgChart1"/>
    <dgm:cxn modelId="{B676E5E5-FC8A-4151-B715-8F49E6ED800A}" type="presParOf" srcId="{2AE91546-9D0A-42E1-9FF5-0D4633F9FE03}" destId="{7E99F8E5-D273-42CD-B76C-F844D97476E1}" srcOrd="1" destOrd="0" presId="urn:microsoft.com/office/officeart/2005/8/layout/orgChart1"/>
    <dgm:cxn modelId="{B8BBFCE4-ADAD-4F3A-84AD-A44A42392C42}" type="presParOf" srcId="{7E99F8E5-D273-42CD-B76C-F844D97476E1}" destId="{09986C1C-8900-4D57-B365-BB401EDE5D89}" srcOrd="0" destOrd="0" presId="urn:microsoft.com/office/officeart/2005/8/layout/orgChart1"/>
    <dgm:cxn modelId="{95067D93-B36A-4400-B57B-17BC8D2AAFBC}" type="presParOf" srcId="{7E99F8E5-D273-42CD-B76C-F844D97476E1}" destId="{B5C2ADF6-D081-4779-8A8C-A82815D42C3E}" srcOrd="1" destOrd="0" presId="urn:microsoft.com/office/officeart/2005/8/layout/orgChart1"/>
    <dgm:cxn modelId="{11611194-4F64-45DE-BC96-97F3CD916205}" type="presParOf" srcId="{B5C2ADF6-D081-4779-8A8C-A82815D42C3E}" destId="{6BE0E4BE-EB26-43BB-BA88-4064CADD5728}" srcOrd="0" destOrd="0" presId="urn:microsoft.com/office/officeart/2005/8/layout/orgChart1"/>
    <dgm:cxn modelId="{D0B66C13-69ED-441F-8DB0-8B65AC6702D3}" type="presParOf" srcId="{6BE0E4BE-EB26-43BB-BA88-4064CADD5728}" destId="{D485C095-9354-44C1-BAD1-AF9A701BA721}" srcOrd="0" destOrd="0" presId="urn:microsoft.com/office/officeart/2005/8/layout/orgChart1"/>
    <dgm:cxn modelId="{5F6EAEE9-8D99-4E49-9ECD-7CFCA24EEDBB}" type="presParOf" srcId="{6BE0E4BE-EB26-43BB-BA88-4064CADD5728}" destId="{D5B94E1D-F12E-4FAF-9A22-977AA8B35B75}" srcOrd="1" destOrd="0" presId="urn:microsoft.com/office/officeart/2005/8/layout/orgChart1"/>
    <dgm:cxn modelId="{C6A35C30-EF7F-4C81-9C99-02D15A8C7AA4}" type="presParOf" srcId="{B5C2ADF6-D081-4779-8A8C-A82815D42C3E}" destId="{37C05B94-6587-4D6A-B23C-DEBA07251303}" srcOrd="1" destOrd="0" presId="urn:microsoft.com/office/officeart/2005/8/layout/orgChart1"/>
    <dgm:cxn modelId="{C092D5B1-9165-4AD7-9F68-4F4291AE79A4}" type="presParOf" srcId="{B5C2ADF6-D081-4779-8A8C-A82815D42C3E}" destId="{403A48C8-DE56-4B1F-ADDD-8EE5A951A3FC}" srcOrd="2" destOrd="0" presId="urn:microsoft.com/office/officeart/2005/8/layout/orgChart1"/>
    <dgm:cxn modelId="{C5A45C15-B58D-4097-BDDD-391223C601EC}" type="presParOf" srcId="{7E99F8E5-D273-42CD-B76C-F844D97476E1}" destId="{5A470672-936D-43E2-963F-64E31B298A6E}" srcOrd="2" destOrd="0" presId="urn:microsoft.com/office/officeart/2005/8/layout/orgChart1"/>
    <dgm:cxn modelId="{B8514CF7-C837-4ECA-84DA-4C5058BB71A3}" type="presParOf" srcId="{7E99F8E5-D273-42CD-B76C-F844D97476E1}" destId="{F3376AF3-66C9-47B0-9EC9-B55BD1CB2A79}" srcOrd="3" destOrd="0" presId="urn:microsoft.com/office/officeart/2005/8/layout/orgChart1"/>
    <dgm:cxn modelId="{283A3642-CA94-4105-8223-3823F36650CB}" type="presParOf" srcId="{F3376AF3-66C9-47B0-9EC9-B55BD1CB2A79}" destId="{5B283AA7-FED3-4F08-A66F-FD28E3B47F9E}" srcOrd="0" destOrd="0" presId="urn:microsoft.com/office/officeart/2005/8/layout/orgChart1"/>
    <dgm:cxn modelId="{EBDB279B-20F2-4E23-81C8-06A9E798C644}" type="presParOf" srcId="{5B283AA7-FED3-4F08-A66F-FD28E3B47F9E}" destId="{D9D7184B-10E6-4DB1-83BB-7995C1B62078}" srcOrd="0" destOrd="0" presId="urn:microsoft.com/office/officeart/2005/8/layout/orgChart1"/>
    <dgm:cxn modelId="{B79C0524-2BD0-4176-8F1E-70964AF30118}" type="presParOf" srcId="{5B283AA7-FED3-4F08-A66F-FD28E3B47F9E}" destId="{D894F377-0C5E-401F-81AB-4F7475C466F8}" srcOrd="1" destOrd="0" presId="urn:microsoft.com/office/officeart/2005/8/layout/orgChart1"/>
    <dgm:cxn modelId="{AEFCFFA0-09FC-409D-A20B-6ACF599101EA}" type="presParOf" srcId="{F3376AF3-66C9-47B0-9EC9-B55BD1CB2A79}" destId="{4722BD04-38FD-458A-8AA7-A6D7D0914B99}" srcOrd="1" destOrd="0" presId="urn:microsoft.com/office/officeart/2005/8/layout/orgChart1"/>
    <dgm:cxn modelId="{CF9A0D4D-F26C-4472-8A98-F10595605765}" type="presParOf" srcId="{F3376AF3-66C9-47B0-9EC9-B55BD1CB2A79}" destId="{FE4D5749-5C2C-4485-8E9F-7789156FC1C8}" srcOrd="2" destOrd="0" presId="urn:microsoft.com/office/officeart/2005/8/layout/orgChart1"/>
    <dgm:cxn modelId="{32723ED6-8859-4585-8BC4-BBEE3E84E416}" type="presParOf" srcId="{2AE91546-9D0A-42E1-9FF5-0D4633F9FE03}" destId="{937FFDC2-4946-4FC8-BCA1-38128D61AA9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70672-936D-43E2-963F-64E31B298A6E}">
      <dsp:nvSpPr>
        <dsp:cNvPr id="0" name=""/>
        <dsp:cNvSpPr/>
      </dsp:nvSpPr>
      <dsp:spPr>
        <a:xfrm>
          <a:off x="2959509" y="843740"/>
          <a:ext cx="1019616" cy="353916"/>
        </a:xfrm>
        <a:custGeom>
          <a:avLst/>
          <a:gdLst/>
          <a:ahLst/>
          <a:cxnLst/>
          <a:rect l="0" t="0" r="0" b="0"/>
          <a:pathLst>
            <a:path>
              <a:moveTo>
                <a:pt x="0" y="0"/>
              </a:moveTo>
              <a:lnTo>
                <a:pt x="0" y="176958"/>
              </a:lnTo>
              <a:lnTo>
                <a:pt x="1019616" y="176958"/>
              </a:lnTo>
              <a:lnTo>
                <a:pt x="1019616" y="353916"/>
              </a:lnTo>
            </a:path>
          </a:pathLst>
        </a:custGeom>
        <a:noFill/>
        <a:ln w="127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986C1C-8900-4D57-B365-BB401EDE5D89}">
      <dsp:nvSpPr>
        <dsp:cNvPr id="0" name=""/>
        <dsp:cNvSpPr/>
      </dsp:nvSpPr>
      <dsp:spPr>
        <a:xfrm>
          <a:off x="1939892" y="843740"/>
          <a:ext cx="1019616" cy="353916"/>
        </a:xfrm>
        <a:custGeom>
          <a:avLst/>
          <a:gdLst/>
          <a:ahLst/>
          <a:cxnLst/>
          <a:rect l="0" t="0" r="0" b="0"/>
          <a:pathLst>
            <a:path>
              <a:moveTo>
                <a:pt x="1019616" y="0"/>
              </a:moveTo>
              <a:lnTo>
                <a:pt x="1019616" y="176958"/>
              </a:lnTo>
              <a:lnTo>
                <a:pt x="0" y="176958"/>
              </a:lnTo>
              <a:lnTo>
                <a:pt x="0" y="353916"/>
              </a:lnTo>
            </a:path>
          </a:pathLst>
        </a:custGeom>
        <a:noFill/>
        <a:ln w="127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045B6D-D2E3-4C56-8E0A-58F719FE0D0D}">
      <dsp:nvSpPr>
        <dsp:cNvPr id="0" name=""/>
        <dsp:cNvSpPr/>
      </dsp:nvSpPr>
      <dsp:spPr>
        <a:xfrm>
          <a:off x="2116850" y="1082"/>
          <a:ext cx="1685316" cy="842658"/>
        </a:xfrm>
        <a:prstGeom prst="rect">
          <a:avLst/>
        </a:prstGeom>
        <a:gradFill rotWithShape="0">
          <a:gsLst>
            <a:gs pos="0">
              <a:schemeClr val="accent6">
                <a:alpha val="80000"/>
                <a:hueOff val="0"/>
                <a:satOff val="0"/>
                <a:lumOff val="0"/>
                <a:alphaOff val="0"/>
                <a:tint val="97000"/>
                <a:satMod val="100000"/>
                <a:lumMod val="102000"/>
              </a:schemeClr>
            </a:gs>
            <a:gs pos="50000">
              <a:schemeClr val="accent6">
                <a:alpha val="80000"/>
                <a:hueOff val="0"/>
                <a:satOff val="0"/>
                <a:lumOff val="0"/>
                <a:alphaOff val="0"/>
                <a:shade val="100000"/>
                <a:satMod val="103000"/>
                <a:lumMod val="100000"/>
              </a:schemeClr>
            </a:gs>
            <a:gs pos="100000">
              <a:schemeClr val="accent6">
                <a:alpha val="8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Object</a:t>
          </a:r>
        </a:p>
      </dsp:txBody>
      <dsp:txXfrm>
        <a:off x="2116850" y="1082"/>
        <a:ext cx="1685316" cy="842658"/>
      </dsp:txXfrm>
    </dsp:sp>
    <dsp:sp modelId="{D485C095-9354-44C1-BAD1-AF9A701BA721}">
      <dsp:nvSpPr>
        <dsp:cNvPr id="0" name=""/>
        <dsp:cNvSpPr/>
      </dsp:nvSpPr>
      <dsp:spPr>
        <a:xfrm>
          <a:off x="1097234" y="1197657"/>
          <a:ext cx="1685316" cy="842658"/>
        </a:xfrm>
        <a:prstGeom prst="rect">
          <a:avLst/>
        </a:prstGeom>
        <a:gradFill rotWithShape="0">
          <a:gsLst>
            <a:gs pos="0">
              <a:schemeClr val="accent6">
                <a:alpha val="70000"/>
                <a:hueOff val="0"/>
                <a:satOff val="0"/>
                <a:lumOff val="0"/>
                <a:alphaOff val="0"/>
                <a:tint val="97000"/>
                <a:satMod val="100000"/>
                <a:lumMod val="102000"/>
              </a:schemeClr>
            </a:gs>
            <a:gs pos="50000">
              <a:schemeClr val="accent6">
                <a:alpha val="70000"/>
                <a:hueOff val="0"/>
                <a:satOff val="0"/>
                <a:lumOff val="0"/>
                <a:alphaOff val="0"/>
                <a:shade val="100000"/>
                <a:satMod val="103000"/>
                <a:lumMod val="100000"/>
              </a:schemeClr>
            </a:gs>
            <a:gs pos="100000">
              <a:schemeClr val="accent6">
                <a:alpha val="7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Property</a:t>
          </a:r>
        </a:p>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(attributes)</a:t>
          </a:r>
        </a:p>
      </dsp:txBody>
      <dsp:txXfrm>
        <a:off x="1097234" y="1197657"/>
        <a:ext cx="1685316" cy="842658"/>
      </dsp:txXfrm>
    </dsp:sp>
    <dsp:sp modelId="{D9D7184B-10E6-4DB1-83BB-7995C1B62078}">
      <dsp:nvSpPr>
        <dsp:cNvPr id="0" name=""/>
        <dsp:cNvSpPr/>
      </dsp:nvSpPr>
      <dsp:spPr>
        <a:xfrm>
          <a:off x="3136467" y="1197657"/>
          <a:ext cx="1685316" cy="842658"/>
        </a:xfrm>
        <a:prstGeom prst="rect">
          <a:avLst/>
        </a:prstGeom>
        <a:gradFill rotWithShape="0">
          <a:gsLst>
            <a:gs pos="0">
              <a:schemeClr val="accent6">
                <a:alpha val="70000"/>
                <a:hueOff val="0"/>
                <a:satOff val="0"/>
                <a:lumOff val="0"/>
                <a:alphaOff val="0"/>
                <a:tint val="97000"/>
                <a:satMod val="100000"/>
                <a:lumMod val="102000"/>
              </a:schemeClr>
            </a:gs>
            <a:gs pos="50000">
              <a:schemeClr val="accent6">
                <a:alpha val="70000"/>
                <a:hueOff val="0"/>
                <a:satOff val="0"/>
                <a:lumOff val="0"/>
                <a:alphaOff val="0"/>
                <a:shade val="100000"/>
                <a:satMod val="103000"/>
                <a:lumMod val="100000"/>
              </a:schemeClr>
            </a:gs>
            <a:gs pos="100000">
              <a:schemeClr val="accent6">
                <a:alpha val="7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Method</a:t>
          </a:r>
        </a:p>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(functions)</a:t>
          </a:r>
        </a:p>
      </dsp:txBody>
      <dsp:txXfrm>
        <a:off x="3136467" y="1197657"/>
        <a:ext cx="1685316" cy="8426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8B8A5-6476-44A5-B993-783261506FA8}"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FC76B-8324-4BB7-A66C-E73E979F807C}" type="slidenum">
              <a:rPr lang="en-US" smtClean="0"/>
              <a:t>‹#›</a:t>
            </a:fld>
            <a:endParaRPr lang="en-US"/>
          </a:p>
        </p:txBody>
      </p:sp>
    </p:spTree>
    <p:extLst>
      <p:ext uri="{BB962C8B-B14F-4D97-AF65-F5344CB8AC3E}">
        <p14:creationId xmlns:p14="http://schemas.microsoft.com/office/powerpoint/2010/main" val="131100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chemeClr val="accent1">
              <a:lumMod val="40000"/>
              <a:lumOff val="60000"/>
            </a:schemeClr>
          </a:solidFill>
          <a:ln w="38100">
            <a:noFill/>
          </a:ln>
        </p:spPr>
        <p:txBody>
          <a:bodyPr lIns="274320" rIns="274320" anchor="ctr" anchorCtr="1">
            <a:normAutofit/>
          </a:bodyPr>
          <a:lstStyle>
            <a:lvl1pPr algn="ctr">
              <a:defRPr lang="en-US" sz="3200" b="1" kern="1200" cap="all" spc="200" baseline="0" dirty="0">
                <a:solidFill>
                  <a:schemeClr val="accent6">
                    <a:lumMod val="50000"/>
                  </a:schemeClr>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lang="en-US" sz="3200" kern="1200" dirty="0">
                <a:solidFill>
                  <a:schemeClr val="tx1">
                    <a:lumMod val="85000"/>
                    <a:lumOff val="15000"/>
                  </a:schemeClr>
                </a:solidFill>
                <a:latin typeface="Cambria" panose="02040503050406030204" pitchFamily="18" charset="0"/>
                <a:ea typeface="Cambria" panose="02040503050406030204" pitchFamily="18" charset="0"/>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2054" name="Picture 6" descr="Associate Program Director (Pediatrics Residency) job with V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688" y="478590"/>
            <a:ext cx="7794624" cy="16328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7F0C9DCE-CBDA-4585-B5D5-F378E2C0A7AE}" type="slidenum">
              <a:rPr lang="en-US" smtClean="0"/>
              <a:pPr/>
              <a:t>‹#›</a:t>
            </a:fld>
            <a:endParaRPr lang="en-US" dirty="0"/>
          </a:p>
        </p:txBody>
      </p:sp>
    </p:spTree>
    <p:extLst>
      <p:ext uri="{BB962C8B-B14F-4D97-AF65-F5344CB8AC3E}">
        <p14:creationId xmlns:p14="http://schemas.microsoft.com/office/powerpoint/2010/main" val="256123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659466"/>
            <a:ext cx="10718801" cy="2070610"/>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787400" y="4224866"/>
            <a:ext cx="10718801" cy="1718733"/>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677332" y="3730076"/>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9"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11"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390288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3799286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32619" y="2243828"/>
            <a:ext cx="5260257" cy="1141497"/>
          </a:xfrm>
          <a:solidFill>
            <a:srgbClr val="FFFFFF"/>
          </a:solidFill>
          <a:ln>
            <a:solidFill>
              <a:srgbClr val="404040"/>
            </a:solidFill>
          </a:ln>
        </p:spPr>
        <p:txBody>
          <a:bodyPr anchor="ctr" anchorCtr="1">
            <a:noAutofit/>
          </a:bodyPr>
          <a:lstStyle>
            <a:lvl1pPr>
              <a:defRPr sz="4000">
                <a:solidFill>
                  <a:srgbClr val="262626"/>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155210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133691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3510643" y="3225120"/>
            <a:ext cx="1869621" cy="816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2"/>
          <p:cNvSpPr>
            <a:spLocks noGrp="1"/>
          </p:cNvSpPr>
          <p:nvPr>
            <p:ph idx="1" hasCustomPrompt="1"/>
          </p:nvPr>
        </p:nvSpPr>
        <p:spPr>
          <a:xfrm>
            <a:off x="3394954" y="1578603"/>
            <a:ext cx="7729728" cy="1499334"/>
          </a:xfrm>
          <a:prstGeom prst="rect">
            <a:avLst/>
          </a:prstGeom>
        </p:spPr>
        <p:txBody>
          <a:bodyPr vert="horz" lIns="91440" tIns="45720" rIns="91440" bIns="45720" rtlCol="0">
            <a:noAutofit/>
          </a:bodyPr>
          <a:lstStyle>
            <a:lvl1pPr marL="0" indent="0">
              <a:buNone/>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lvl="0"/>
            <a:r>
              <a:rPr lang="en-US" dirty="0"/>
              <a:t>Edit Master text styles</a:t>
            </a:r>
          </a:p>
        </p:txBody>
      </p:sp>
      <p:sp>
        <p:nvSpPr>
          <p:cNvPr id="9" name="Text Placeholder 2"/>
          <p:cNvSpPr>
            <a:spLocks noGrp="1"/>
          </p:cNvSpPr>
          <p:nvPr>
            <p:ph idx="12" hasCustomPrompt="1"/>
          </p:nvPr>
        </p:nvSpPr>
        <p:spPr>
          <a:xfrm>
            <a:off x="3406140" y="3434204"/>
            <a:ext cx="7729728" cy="498699"/>
          </a:xfrm>
          <a:prstGeom prst="rect">
            <a:avLst/>
          </a:prstGeom>
        </p:spPr>
        <p:txBody>
          <a:bodyPr vert="horz" lIns="91440" tIns="45720" rIns="91440" bIns="45720" rtlCol="0">
            <a:noAutofit/>
          </a:bodyPr>
          <a:lstStyle>
            <a:lvl1pPr marL="0" indent="0">
              <a:buNone/>
              <a:defRPr kumimoji="0" lang="en-US" sz="28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Subtitle here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
        <p:nvSpPr>
          <p:cNvPr id="10" name="Text Placeholder 2"/>
          <p:cNvSpPr>
            <a:spLocks noGrp="1"/>
          </p:cNvSpPr>
          <p:nvPr>
            <p:ph idx="13" hasCustomPrompt="1"/>
          </p:nvPr>
        </p:nvSpPr>
        <p:spPr>
          <a:xfrm>
            <a:off x="3394954" y="4086187"/>
            <a:ext cx="7729728" cy="498699"/>
          </a:xfrm>
          <a:prstGeom prst="rect">
            <a:avLst/>
          </a:prstGeom>
        </p:spPr>
        <p:txBody>
          <a:bodyPr vert="horz" lIns="91440" tIns="45720" rIns="91440" bIns="45720" rtlCol="0">
            <a:noAutofit/>
          </a:bodyPr>
          <a:lstStyle>
            <a:lvl1pPr marL="0" indent="0">
              <a:buNone/>
              <a:defRPr kumimoji="0" lang="en-US" sz="1400" b="0"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1pPr>
            <a:lvl2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2pPr>
            <a:lvl3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3pPr>
            <a:lvl4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4pPr>
            <a:lvl5pPr>
              <a:defRPr kumimoji="0" lang="en-US" sz="4800" b="1" i="0" u="none" strike="noStrike" kern="1200" cap="none" spc="0" normalizeH="0" baseline="0" dirty="0">
                <a:ln>
                  <a:noFill/>
                </a:ln>
                <a:solidFill>
                  <a:prstClr val="white"/>
                </a:solidFill>
                <a:effectLst/>
                <a:uLnTx/>
                <a:uFillTx/>
                <a:latin typeface="Calibri" panose="020F0502020204030204" pitchFamily="34" charset="0"/>
                <a:ea typeface="+mj-ea"/>
                <a:cs typeface="Calibri" panose="020F0502020204030204" pitchFamily="34" charset="0"/>
              </a:defRPr>
            </a:lvl5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Author name | 2020</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dirty="0"/>
          </a:p>
        </p:txBody>
      </p:sp>
    </p:spTree>
    <p:extLst>
      <p:ext uri="{BB962C8B-B14F-4D97-AF65-F5344CB8AC3E}">
        <p14:creationId xmlns:p14="http://schemas.microsoft.com/office/powerpoint/2010/main" val="183600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87401" y="1227668"/>
            <a:ext cx="10718800" cy="4817532"/>
          </a:xfrm>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359832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282733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7402" y="1551130"/>
            <a:ext cx="5066282"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1551130"/>
            <a:ext cx="5167886" cy="4188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32196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13" name="Slide Number Placeholder 5"/>
          <p:cNvSpPr>
            <a:spLocks noGrp="1"/>
          </p:cNvSpPr>
          <p:nvPr>
            <p:ph type="sldNum" sz="quarter" idx="1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375607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24257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787400" y="1227668"/>
            <a:ext cx="5181599"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227668"/>
            <a:ext cx="5427134" cy="4817532"/>
          </a:xfrm>
          <a:ln>
            <a:solidFill>
              <a:schemeClr val="accent6">
                <a:lumMod val="50000"/>
              </a:schemeClr>
            </a:solidFill>
          </a:ln>
        </p:spPr>
        <p:txBody>
          <a:bodyPr>
            <a:normAutofit/>
          </a:bodyPr>
          <a:lstStyle>
            <a:lvl1pPr>
              <a:defRPr sz="28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787401" y="287358"/>
            <a:ext cx="10718800" cy="767590"/>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261987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787401" y="-1"/>
            <a:ext cx="10718800" cy="1111045"/>
          </a:xfrm>
          <a:noFill/>
          <a:ln>
            <a:noFill/>
          </a:ln>
        </p:spPr>
        <p:txBody>
          <a:bodyPr>
            <a:noAutofit/>
          </a:bodyPr>
          <a:lstStyle>
            <a:lvl1pPr algn="l">
              <a:defRPr sz="4400" b="1">
                <a:solidFill>
                  <a:schemeClr val="bg1"/>
                </a:solidFill>
                <a:latin typeface="Calibri" panose="020F0502020204030204" pitchFamily="34" charset="0"/>
                <a:cs typeface="Calibri" panose="020F0502020204030204" pitchFamily="34" charset="0"/>
              </a:defRPr>
            </a:lvl1pPr>
          </a:lstStyle>
          <a:p>
            <a:r>
              <a:rPr lang="en-US" dirty="0"/>
              <a:t>Class practice</a:t>
            </a:r>
          </a:p>
        </p:txBody>
      </p:sp>
      <p:sp>
        <p:nvSpPr>
          <p:cNvPr id="6" name="Content Placeholder 2"/>
          <p:cNvSpPr>
            <a:spLocks noGrp="1"/>
          </p:cNvSpPr>
          <p:nvPr>
            <p:ph idx="1"/>
          </p:nvPr>
        </p:nvSpPr>
        <p:spPr>
          <a:xfrm>
            <a:off x="787400" y="1659466"/>
            <a:ext cx="5181599" cy="4284133"/>
          </a:xfrm>
          <a:solidFill>
            <a:schemeClr val="accent6">
              <a:lumMod val="40000"/>
              <a:lumOff val="60000"/>
            </a:schemeClr>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6079067" y="1659466"/>
            <a:ext cx="5427134" cy="4284134"/>
          </a:xfrm>
          <a:solidFill>
            <a:schemeClr val="accent3"/>
          </a:solidFill>
        </p:spPr>
        <p:txBody>
          <a:bodyPr>
            <a:normAutofit/>
          </a:bodyPr>
          <a:lstStyle>
            <a:lvl1pPr marL="0" indent="0">
              <a:buNone/>
              <a:defRPr sz="2800">
                <a:latin typeface="Courier New" panose="02070309020205020404" pitchFamily="49" charset="0"/>
                <a:ea typeface="Cambria" panose="02040503050406030204" pitchFamily="18" charset="0"/>
                <a:cs typeface="Courier New" panose="02070309020205020404" pitchFamily="49" charset="0"/>
              </a:defRPr>
            </a:lvl1pPr>
            <a:lvl2pPr>
              <a:defRPr sz="2400">
                <a:latin typeface="Courier New" panose="02070309020205020404" pitchFamily="49" charset="0"/>
                <a:ea typeface="Cambria" panose="02040503050406030204" pitchFamily="18" charset="0"/>
                <a:cs typeface="Courier New" panose="02070309020205020404" pitchFamily="49" charset="0"/>
              </a:defRPr>
            </a:lvl2pPr>
            <a:lvl3pPr>
              <a:defRPr sz="2400">
                <a:latin typeface="Courier New" panose="02070309020205020404" pitchFamily="49" charset="0"/>
                <a:ea typeface="Cambria" panose="02040503050406030204" pitchFamily="18" charset="0"/>
                <a:cs typeface="Courier New" panose="02070309020205020404" pitchFamily="49" charset="0"/>
              </a:defRPr>
            </a:lvl3pPr>
            <a:lvl4pPr>
              <a:defRPr sz="2400">
                <a:latin typeface="Courier New" panose="02070309020205020404" pitchFamily="49" charset="0"/>
                <a:ea typeface="Cambria" panose="02040503050406030204" pitchFamily="18" charset="0"/>
                <a:cs typeface="Courier New" panose="02070309020205020404" pitchFamily="49" charset="0"/>
              </a:defRPr>
            </a:lvl4pPr>
            <a:lvl5pPr>
              <a:defRPr sz="2400">
                <a:latin typeface="Courier New" panose="02070309020205020404" pitchFamily="49" charset="0"/>
                <a:ea typeface="Cambria" panose="02040503050406030204" pitchFamily="18" charset="0"/>
                <a:cs typeface="Courier New" panose="020703090202050204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p:nvSpPr>
        <p:spPr>
          <a:xfrm>
            <a:off x="677332" y="1197801"/>
            <a:ext cx="2762295" cy="523220"/>
          </a:xfrm>
          <a:prstGeom prst="rect">
            <a:avLst/>
          </a:prstGeom>
        </p:spPr>
        <p:txBody>
          <a:bodyPr wrap="none">
            <a:spAutoFit/>
          </a:bodyPr>
          <a:lstStyle/>
          <a:p>
            <a:pPr lvl="0"/>
            <a:r>
              <a:rPr lang="en-US" sz="2800" b="1" dirty="0">
                <a:latin typeface="Courier New" panose="02070309020205020404" pitchFamily="49" charset="0"/>
                <a:cs typeface="Courier New" panose="02070309020205020404" pitchFamily="49" charset="0"/>
              </a:rPr>
              <a:t>Sample Code:</a:t>
            </a:r>
          </a:p>
        </p:txBody>
      </p:sp>
      <p:sp>
        <p:nvSpPr>
          <p:cNvPr id="8" name="Rectangle 7"/>
          <p:cNvSpPr/>
          <p:nvPr/>
        </p:nvSpPr>
        <p:spPr>
          <a:xfrm>
            <a:off x="5968999" y="1204149"/>
            <a:ext cx="1688283" cy="523220"/>
          </a:xfrm>
          <a:prstGeom prst="rect">
            <a:avLst/>
          </a:prstGeom>
        </p:spPr>
        <p:txBody>
          <a:bodyPr wrap="none">
            <a:spAutoFit/>
          </a:bodyPr>
          <a:lstStyle/>
          <a:p>
            <a:pPr lvl="0"/>
            <a:r>
              <a:rPr lang="en-US" sz="2800" b="1" baseline="0" dirty="0">
                <a:latin typeface="Courier New" panose="02070309020205020404" pitchFamily="49" charset="0"/>
                <a:cs typeface="Courier New" panose="02070309020205020404" pitchFamily="49" charset="0"/>
              </a:rPr>
              <a:t>Output:</a:t>
            </a:r>
            <a:endParaRPr lang="en-US" sz="2800" b="1" dirty="0">
              <a:latin typeface="Courier New" panose="02070309020205020404" pitchFamily="49" charset="0"/>
              <a:cs typeface="Courier New" panose="02070309020205020404" pitchFamily="49" charset="0"/>
            </a:endParaRPr>
          </a:p>
        </p:txBody>
      </p:sp>
      <p:sp>
        <p:nvSpPr>
          <p:cNvPr id="12" name="Slide Number Placeholder 5"/>
          <p:cNvSpPr>
            <a:spLocks noGrp="1"/>
          </p:cNvSpPr>
          <p:nvPr>
            <p:ph type="sldNum" sz="quarter" idx="4"/>
          </p:nvPr>
        </p:nvSpPr>
        <p:spPr>
          <a:xfrm>
            <a:off x="11826240" y="6618514"/>
            <a:ext cx="365760" cy="239486"/>
          </a:xfrm>
          <a:prstGeom prst="ellipse">
            <a:avLst/>
          </a:prstGeom>
          <a:noFill/>
        </p:spPr>
        <p:txBody>
          <a:bodyPr vert="horz" lIns="18288" tIns="45720" rIns="18288" bIns="45720" rtlCol="0" anchor="ctr">
            <a:noAutofit/>
          </a:bodyPr>
          <a:lstStyle>
            <a:lvl1pPr algn="ctr">
              <a:defRPr sz="1100" b="1"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95516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826240" y="62432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9771BD4-0E32-43F5-AAB6-EC63035649CE}" type="slidenum">
              <a:rPr lang="en-US" smtClean="0"/>
              <a:t>‹#›</a:t>
            </a:fld>
            <a:endParaRPr lang="en-US"/>
          </a:p>
        </p:txBody>
      </p:sp>
    </p:spTree>
    <p:extLst>
      <p:ext uri="{BB962C8B-B14F-4D97-AF65-F5344CB8AC3E}">
        <p14:creationId xmlns:p14="http://schemas.microsoft.com/office/powerpoint/2010/main" val="144866999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python/python_classes_objects.ht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python/python_classes_objects.ht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python/python_classes_objects.ht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nerd.vision/post/polymorphism-encapsulation-data-abstraction-and-inheritance-in-object-oriented-programming"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www.google.com/url?sa=i&amp;url=https://www.creativebloq.com/inspiration/7-best-car-logos-of-all-time&amp;psig=AOvVaw2uuEubFIte_xuahvktI9fN&amp;ust=1595551688275000&amp;source=images&amp;cd=vfe&amp;ved=0CA0QjhxqFwoTCNjW-7CT4uoCFQAAAAAdAAAAABA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3.imimg.com/data3/WP/PY/MY-5952134/atm-machine-500x500.jpg" TargetMode="External"/><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ir-s3-cdn-cf.behance.net/project_modules/max_1200/316d5269257053.5b7ad82f8bb3b.jp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eviews.123rf.com/images/maxxyustas/maxxyustas1501/maxxyustas150100008/35257818-mobile-phones-background-pile-of-different-modern-smartphones-3d.jpg" TargetMode="External"/><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s://www.listendata.com/2019/08/python-object-oriented-programm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394954" y="760491"/>
            <a:ext cx="7729728" cy="2317446"/>
          </a:xfrm>
        </p:spPr>
        <p:txBody>
          <a:bodyPr/>
          <a:lstStyle/>
          <a:p>
            <a:r>
              <a:rPr lang="en-US"/>
              <a:t>Lecture </a:t>
            </a:r>
            <a:r>
              <a:rPr lang="en-US" altLang="zh-CN"/>
              <a:t>21</a:t>
            </a:r>
            <a:r>
              <a:rPr lang="en-US"/>
              <a:t> </a:t>
            </a:r>
            <a:r>
              <a:rPr lang="en-US" dirty="0"/>
              <a:t>– Introduction to Object-Oriented Programming (OOP)</a:t>
            </a:r>
          </a:p>
        </p:txBody>
      </p:sp>
      <p:sp>
        <p:nvSpPr>
          <p:cNvPr id="5" name="Content Placeholder 4"/>
          <p:cNvSpPr>
            <a:spLocks noGrp="1"/>
          </p:cNvSpPr>
          <p:nvPr>
            <p:ph idx="12"/>
          </p:nvPr>
        </p:nvSpPr>
        <p:spPr/>
        <p:txBody>
          <a:bodyPr/>
          <a:lstStyle/>
          <a:p>
            <a:r>
              <a:rPr lang="en-US" altLang="zh-CN" dirty="0"/>
              <a:t>OOP Terminology</a:t>
            </a:r>
            <a:r>
              <a:rPr lang="en-US" dirty="0"/>
              <a:t>, Abstraction, Encapsulation, User defined types</a:t>
            </a:r>
          </a:p>
        </p:txBody>
      </p:sp>
      <p:sp>
        <p:nvSpPr>
          <p:cNvPr id="2" name="Content Placeholder 1"/>
          <p:cNvSpPr>
            <a:spLocks noGrp="1"/>
          </p:cNvSpPr>
          <p:nvPr>
            <p:ph idx="13"/>
          </p:nvPr>
        </p:nvSpPr>
        <p:spPr>
          <a:xfrm>
            <a:off x="3394954" y="4394004"/>
            <a:ext cx="7729728" cy="498699"/>
          </a:xfrm>
        </p:spPr>
        <p:txBody>
          <a:bodyPr/>
          <a:lstStyle/>
          <a:p>
            <a:r>
              <a:rPr lang="en-US" dirty="0"/>
              <a:t>Kok-Seng Wong | 2021</a:t>
            </a:r>
          </a:p>
          <a:p>
            <a:endParaRPr lang="en-US" dirty="0"/>
          </a:p>
        </p:txBody>
      </p:sp>
    </p:spTree>
    <p:extLst>
      <p:ext uri="{BB962C8B-B14F-4D97-AF65-F5344CB8AC3E}">
        <p14:creationId xmlns:p14="http://schemas.microsoft.com/office/powerpoint/2010/main" val="337321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OOP terminology (1/3)</a:t>
            </a:r>
          </a:p>
        </p:txBody>
      </p:sp>
      <p:sp>
        <p:nvSpPr>
          <p:cNvPr id="6" name="Content Placeholder 5"/>
          <p:cNvSpPr>
            <a:spLocks noGrp="1"/>
          </p:cNvSpPr>
          <p:nvPr>
            <p:ph idx="1"/>
          </p:nvPr>
        </p:nvSpPr>
        <p:spPr/>
        <p:txBody>
          <a:bodyPr/>
          <a:lstStyle/>
          <a:p>
            <a:r>
              <a:rPr lang="en-US" b="1" dirty="0">
                <a:solidFill>
                  <a:srgbClr val="FF0000"/>
                </a:solidFill>
              </a:rPr>
              <a:t>Class</a:t>
            </a:r>
            <a:r>
              <a:rPr lang="en-US" dirty="0"/>
              <a:t> − A user-defined prototype for an object that defines a set of attributes that characterize any object of the class. The attributes are data members (class variables and instance variables) and methods, accessed via dot notation.</a:t>
            </a:r>
          </a:p>
          <a:p>
            <a:r>
              <a:rPr lang="en-US" b="1" dirty="0">
                <a:solidFill>
                  <a:srgbClr val="FF0000"/>
                </a:solidFill>
              </a:rPr>
              <a:t>Class variable</a:t>
            </a:r>
            <a:r>
              <a:rPr lang="en-US" dirty="0">
                <a:solidFill>
                  <a:srgbClr val="FF0000"/>
                </a:solidFill>
              </a:rPr>
              <a:t> </a:t>
            </a:r>
            <a:r>
              <a:rPr lang="en-US" dirty="0"/>
              <a:t>− A variable that is shared by all instances of a class. Class variables are defined within a class but outside any of the class's methods. Class variables are not used as frequently as instance variables are.</a:t>
            </a:r>
          </a:p>
          <a:p>
            <a:r>
              <a:rPr lang="en-US" b="1" dirty="0">
                <a:solidFill>
                  <a:srgbClr val="FF0000"/>
                </a:solidFill>
              </a:rPr>
              <a:t>Data member</a:t>
            </a:r>
            <a:r>
              <a:rPr lang="en-US" dirty="0">
                <a:solidFill>
                  <a:srgbClr val="FF0000"/>
                </a:solidFill>
              </a:rPr>
              <a:t> </a:t>
            </a:r>
            <a:r>
              <a:rPr lang="en-US" dirty="0"/>
              <a:t>− A class variable or instance variable that holds data associated with a class and its objects.</a:t>
            </a:r>
          </a:p>
          <a:p>
            <a:endParaRPr lang="en-US" dirty="0"/>
          </a:p>
        </p:txBody>
      </p:sp>
      <p:sp>
        <p:nvSpPr>
          <p:cNvPr id="2" name="Slide Number Placeholder 1"/>
          <p:cNvSpPr>
            <a:spLocks noGrp="1"/>
          </p:cNvSpPr>
          <p:nvPr>
            <p:ph type="sldNum" sz="quarter" idx="4"/>
          </p:nvPr>
        </p:nvSpPr>
        <p:spPr/>
        <p:txBody>
          <a:bodyPr/>
          <a:lstStyle/>
          <a:p>
            <a:fld id="{D9771BD4-0E32-43F5-AAB6-EC63035649CE}" type="slidenum">
              <a:rPr lang="en-US" smtClean="0"/>
              <a:t>10</a:t>
            </a:fld>
            <a:endParaRPr lang="en-US"/>
          </a:p>
        </p:txBody>
      </p:sp>
      <p:sp>
        <p:nvSpPr>
          <p:cNvPr id="7" name="TextBox 6"/>
          <p:cNvSpPr txBox="1"/>
          <p:nvPr/>
        </p:nvSpPr>
        <p:spPr>
          <a:xfrm>
            <a:off x="986828" y="6120143"/>
            <a:ext cx="965970" cy="369332"/>
          </a:xfrm>
          <a:prstGeom prst="rect">
            <a:avLst/>
          </a:prstGeom>
          <a:noFill/>
        </p:spPr>
        <p:txBody>
          <a:bodyPr wrap="none" rtlCol="0">
            <a:spAutoFit/>
          </a:bodyPr>
          <a:lstStyle/>
          <a:p>
            <a:r>
              <a:rPr lang="en-US" dirty="0"/>
              <a:t>[</a:t>
            </a:r>
            <a:r>
              <a:rPr lang="en-US" dirty="0">
                <a:hlinkClick r:id="rId2"/>
              </a:rPr>
              <a:t>source</a:t>
            </a:r>
            <a:r>
              <a:rPr lang="en-US" dirty="0"/>
              <a:t>]</a:t>
            </a:r>
          </a:p>
        </p:txBody>
      </p:sp>
    </p:spTree>
    <p:extLst>
      <p:ext uri="{BB962C8B-B14F-4D97-AF65-F5344CB8AC3E}">
        <p14:creationId xmlns:p14="http://schemas.microsoft.com/office/powerpoint/2010/main" val="65560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OOP terminology (2/3)</a:t>
            </a:r>
          </a:p>
        </p:txBody>
      </p:sp>
      <p:sp>
        <p:nvSpPr>
          <p:cNvPr id="6" name="Content Placeholder 5"/>
          <p:cNvSpPr>
            <a:spLocks noGrp="1"/>
          </p:cNvSpPr>
          <p:nvPr>
            <p:ph idx="1"/>
          </p:nvPr>
        </p:nvSpPr>
        <p:spPr/>
        <p:txBody>
          <a:bodyPr/>
          <a:lstStyle/>
          <a:p>
            <a:r>
              <a:rPr lang="en-US" b="1" dirty="0">
                <a:solidFill>
                  <a:srgbClr val="FF0000"/>
                </a:solidFill>
              </a:rPr>
              <a:t>Function overloading</a:t>
            </a:r>
            <a:r>
              <a:rPr lang="en-US" dirty="0">
                <a:solidFill>
                  <a:srgbClr val="FF0000"/>
                </a:solidFill>
              </a:rPr>
              <a:t> </a:t>
            </a:r>
            <a:r>
              <a:rPr lang="en-US" dirty="0"/>
              <a:t>− The assignment of more than one behavior to a particular function. The operation performed varies by the types of objects or arguments involved.</a:t>
            </a:r>
          </a:p>
          <a:p>
            <a:r>
              <a:rPr lang="en-US" b="1" dirty="0">
                <a:solidFill>
                  <a:srgbClr val="FF0000"/>
                </a:solidFill>
              </a:rPr>
              <a:t>Instance variable</a:t>
            </a:r>
            <a:r>
              <a:rPr lang="en-US" dirty="0">
                <a:solidFill>
                  <a:srgbClr val="FF0000"/>
                </a:solidFill>
              </a:rPr>
              <a:t> </a:t>
            </a:r>
            <a:r>
              <a:rPr lang="en-US" dirty="0"/>
              <a:t>− A variable that is defined inside a method and belongs only to the current instance of a class.</a:t>
            </a:r>
          </a:p>
          <a:p>
            <a:r>
              <a:rPr lang="en-US" b="1" dirty="0">
                <a:solidFill>
                  <a:srgbClr val="FF0000"/>
                </a:solidFill>
              </a:rPr>
              <a:t>Inheritance</a:t>
            </a:r>
            <a:r>
              <a:rPr lang="en-US" dirty="0"/>
              <a:t> − The transfer of the characteristics of a class to other classes that are derived from it.</a:t>
            </a:r>
          </a:p>
          <a:p>
            <a:r>
              <a:rPr lang="en-US" b="1" dirty="0">
                <a:solidFill>
                  <a:srgbClr val="FF0000"/>
                </a:solidFill>
              </a:rPr>
              <a:t>Instance</a:t>
            </a:r>
            <a:r>
              <a:rPr lang="en-US" dirty="0"/>
              <a:t> − An individual object of a certain class. An object </a:t>
            </a:r>
            <a:r>
              <a:rPr lang="en-US" dirty="0" err="1"/>
              <a:t>obj</a:t>
            </a:r>
            <a:r>
              <a:rPr lang="en-US" dirty="0"/>
              <a:t> that belongs to a class Circle, for example, is an instance of the class Circle.</a:t>
            </a:r>
          </a:p>
          <a:p>
            <a:endParaRPr lang="en-US" dirty="0"/>
          </a:p>
        </p:txBody>
      </p:sp>
      <p:sp>
        <p:nvSpPr>
          <p:cNvPr id="2" name="Slide Number Placeholder 1"/>
          <p:cNvSpPr>
            <a:spLocks noGrp="1"/>
          </p:cNvSpPr>
          <p:nvPr>
            <p:ph type="sldNum" sz="quarter" idx="4"/>
          </p:nvPr>
        </p:nvSpPr>
        <p:spPr/>
        <p:txBody>
          <a:bodyPr/>
          <a:lstStyle/>
          <a:p>
            <a:fld id="{D9771BD4-0E32-43F5-AAB6-EC63035649CE}" type="slidenum">
              <a:rPr lang="en-US" smtClean="0"/>
              <a:t>11</a:t>
            </a:fld>
            <a:endParaRPr lang="en-US"/>
          </a:p>
        </p:txBody>
      </p:sp>
      <p:sp>
        <p:nvSpPr>
          <p:cNvPr id="4" name="TextBox 3"/>
          <p:cNvSpPr txBox="1"/>
          <p:nvPr/>
        </p:nvSpPr>
        <p:spPr>
          <a:xfrm>
            <a:off x="986828" y="6120143"/>
            <a:ext cx="965970" cy="369332"/>
          </a:xfrm>
          <a:prstGeom prst="rect">
            <a:avLst/>
          </a:prstGeom>
          <a:noFill/>
        </p:spPr>
        <p:txBody>
          <a:bodyPr wrap="none" rtlCol="0">
            <a:spAutoFit/>
          </a:bodyPr>
          <a:lstStyle/>
          <a:p>
            <a:r>
              <a:rPr lang="en-US" dirty="0"/>
              <a:t>[</a:t>
            </a:r>
            <a:r>
              <a:rPr lang="en-US" dirty="0">
                <a:hlinkClick r:id="rId2"/>
              </a:rPr>
              <a:t>source</a:t>
            </a:r>
            <a:r>
              <a:rPr lang="en-US" dirty="0"/>
              <a:t>]</a:t>
            </a:r>
          </a:p>
        </p:txBody>
      </p:sp>
    </p:spTree>
    <p:extLst>
      <p:ext uri="{BB962C8B-B14F-4D97-AF65-F5344CB8AC3E}">
        <p14:creationId xmlns:p14="http://schemas.microsoft.com/office/powerpoint/2010/main" val="4489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OOP terminology (3/3)</a:t>
            </a:r>
          </a:p>
        </p:txBody>
      </p:sp>
      <p:sp>
        <p:nvSpPr>
          <p:cNvPr id="6" name="Content Placeholder 5"/>
          <p:cNvSpPr>
            <a:spLocks noGrp="1"/>
          </p:cNvSpPr>
          <p:nvPr>
            <p:ph idx="1"/>
          </p:nvPr>
        </p:nvSpPr>
        <p:spPr/>
        <p:txBody>
          <a:bodyPr/>
          <a:lstStyle/>
          <a:p>
            <a:r>
              <a:rPr lang="en-US" b="1" dirty="0">
                <a:solidFill>
                  <a:srgbClr val="FF0000"/>
                </a:solidFill>
              </a:rPr>
              <a:t>Instantiation</a:t>
            </a:r>
            <a:r>
              <a:rPr lang="en-US" dirty="0"/>
              <a:t> − The creation of an instance of a class.</a:t>
            </a:r>
          </a:p>
          <a:p>
            <a:r>
              <a:rPr lang="en-US" b="1" dirty="0">
                <a:solidFill>
                  <a:srgbClr val="FF0000"/>
                </a:solidFill>
              </a:rPr>
              <a:t>Method</a:t>
            </a:r>
            <a:r>
              <a:rPr lang="en-US" dirty="0"/>
              <a:t> − A special kind of function that is defined in a class definition.</a:t>
            </a:r>
          </a:p>
          <a:p>
            <a:r>
              <a:rPr lang="en-US" b="1" dirty="0">
                <a:solidFill>
                  <a:srgbClr val="FF0000"/>
                </a:solidFill>
              </a:rPr>
              <a:t>Object</a:t>
            </a:r>
            <a:r>
              <a:rPr lang="en-US" dirty="0"/>
              <a:t> − A unique instance of a data structure that's defined by its class. An object comprises both data members (class variables and instance variables) and methods.</a:t>
            </a:r>
          </a:p>
          <a:p>
            <a:r>
              <a:rPr lang="en-US" b="1" dirty="0">
                <a:solidFill>
                  <a:srgbClr val="FF0000"/>
                </a:solidFill>
              </a:rPr>
              <a:t>Operator overloading</a:t>
            </a:r>
            <a:r>
              <a:rPr lang="en-US" dirty="0">
                <a:solidFill>
                  <a:srgbClr val="FF0000"/>
                </a:solidFill>
              </a:rPr>
              <a:t> </a:t>
            </a:r>
            <a:r>
              <a:rPr lang="en-US" dirty="0"/>
              <a:t>− The assignment of more than one function to a particular operator.</a:t>
            </a:r>
          </a:p>
          <a:p>
            <a:endParaRPr lang="en-US" dirty="0"/>
          </a:p>
        </p:txBody>
      </p:sp>
      <p:sp>
        <p:nvSpPr>
          <p:cNvPr id="2" name="Slide Number Placeholder 1"/>
          <p:cNvSpPr>
            <a:spLocks noGrp="1"/>
          </p:cNvSpPr>
          <p:nvPr>
            <p:ph type="sldNum" sz="quarter" idx="4"/>
          </p:nvPr>
        </p:nvSpPr>
        <p:spPr/>
        <p:txBody>
          <a:bodyPr/>
          <a:lstStyle/>
          <a:p>
            <a:fld id="{D9771BD4-0E32-43F5-AAB6-EC63035649CE}" type="slidenum">
              <a:rPr lang="en-US" smtClean="0"/>
              <a:t>12</a:t>
            </a:fld>
            <a:endParaRPr lang="en-US"/>
          </a:p>
        </p:txBody>
      </p:sp>
      <p:sp>
        <p:nvSpPr>
          <p:cNvPr id="4" name="TextBox 3"/>
          <p:cNvSpPr txBox="1"/>
          <p:nvPr/>
        </p:nvSpPr>
        <p:spPr>
          <a:xfrm>
            <a:off x="986828" y="6120143"/>
            <a:ext cx="965970" cy="369332"/>
          </a:xfrm>
          <a:prstGeom prst="rect">
            <a:avLst/>
          </a:prstGeom>
          <a:noFill/>
        </p:spPr>
        <p:txBody>
          <a:bodyPr wrap="none" rtlCol="0">
            <a:spAutoFit/>
          </a:bodyPr>
          <a:lstStyle/>
          <a:p>
            <a:r>
              <a:rPr lang="en-US" dirty="0"/>
              <a:t>[</a:t>
            </a:r>
            <a:r>
              <a:rPr lang="en-US" dirty="0">
                <a:hlinkClick r:id="rId2"/>
              </a:rPr>
              <a:t>source</a:t>
            </a:r>
            <a:r>
              <a:rPr lang="en-US" dirty="0"/>
              <a:t>]</a:t>
            </a:r>
          </a:p>
        </p:txBody>
      </p:sp>
    </p:spTree>
    <p:extLst>
      <p:ext uri="{BB962C8B-B14F-4D97-AF65-F5344CB8AC3E}">
        <p14:creationId xmlns:p14="http://schemas.microsoft.com/office/powerpoint/2010/main" val="34827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7400" y="287358"/>
            <a:ext cx="11163173" cy="767590"/>
          </a:xfrm>
        </p:spPr>
        <p:txBody>
          <a:bodyPr/>
          <a:lstStyle/>
          <a:p>
            <a:r>
              <a:rPr lang="en-US" dirty="0"/>
              <a:t>Object-oriented programming </a:t>
            </a:r>
          </a:p>
        </p:txBody>
      </p:sp>
      <p:sp>
        <p:nvSpPr>
          <p:cNvPr id="6" name="Content Placeholder 5"/>
          <p:cNvSpPr>
            <a:spLocks noGrp="1"/>
          </p:cNvSpPr>
          <p:nvPr>
            <p:ph idx="1"/>
          </p:nvPr>
        </p:nvSpPr>
        <p:spPr>
          <a:xfrm>
            <a:off x="787400" y="1227668"/>
            <a:ext cx="10932651" cy="4817532"/>
          </a:xfrm>
        </p:spPr>
        <p:txBody>
          <a:bodyPr>
            <a:normAutofit/>
          </a:bodyPr>
          <a:lstStyle/>
          <a:p>
            <a:r>
              <a:rPr lang="en-US" sz="3200" dirty="0">
                <a:solidFill>
                  <a:schemeClr val="tx1"/>
                </a:solidFill>
              </a:rPr>
              <a:t>The key to object-oriented programming (OOP) is thinking about objects as collections of both data and the methods that operate on that data.</a:t>
            </a:r>
          </a:p>
          <a:p>
            <a:r>
              <a:rPr lang="en-US" sz="3200" b="0" i="0" dirty="0">
                <a:solidFill>
                  <a:srgbClr val="222222"/>
                </a:solidFill>
                <a:effectLst/>
              </a:rPr>
              <a:t>An object could represent a person with </a:t>
            </a:r>
            <a:r>
              <a:rPr lang="en-US" sz="3200" b="1" i="0" dirty="0">
                <a:solidFill>
                  <a:srgbClr val="FF0000"/>
                </a:solidFill>
                <a:effectLst/>
              </a:rPr>
              <a:t>properties</a:t>
            </a:r>
            <a:r>
              <a:rPr lang="en-US" sz="3200" b="0" i="0" dirty="0">
                <a:solidFill>
                  <a:srgbClr val="222222"/>
                </a:solidFill>
                <a:effectLst/>
              </a:rPr>
              <a:t> like a name, age, race, and address and </a:t>
            </a:r>
            <a:r>
              <a:rPr lang="en-US" sz="3200" b="1" i="0" dirty="0">
                <a:solidFill>
                  <a:srgbClr val="FF0000"/>
                </a:solidFill>
                <a:effectLst/>
              </a:rPr>
              <a:t>behaviors</a:t>
            </a:r>
            <a:r>
              <a:rPr lang="en-US" sz="3200" b="0" i="0" dirty="0">
                <a:solidFill>
                  <a:srgbClr val="222222"/>
                </a:solidFill>
                <a:effectLst/>
              </a:rPr>
              <a:t> such as walking, talking, breathing, singing, and running. </a:t>
            </a:r>
          </a:p>
        </p:txBody>
      </p:sp>
      <p:sp>
        <p:nvSpPr>
          <p:cNvPr id="7" name="Slide Number Placeholder 6"/>
          <p:cNvSpPr>
            <a:spLocks noGrp="1"/>
          </p:cNvSpPr>
          <p:nvPr>
            <p:ph type="sldNum" sz="quarter" idx="4"/>
          </p:nvPr>
        </p:nvSpPr>
        <p:spPr/>
        <p:txBody>
          <a:bodyPr/>
          <a:lstStyle/>
          <a:p>
            <a:fld id="{D9771BD4-0E32-43F5-AAB6-EC63035649CE}" type="slidenum">
              <a:rPr lang="en-US" smtClean="0"/>
              <a:t>13</a:t>
            </a:fld>
            <a:endParaRPr lang="en-US"/>
          </a:p>
        </p:txBody>
      </p:sp>
    </p:spTree>
    <p:extLst>
      <p:ext uri="{BB962C8B-B14F-4D97-AF65-F5344CB8AC3E}">
        <p14:creationId xmlns:p14="http://schemas.microsoft.com/office/powerpoint/2010/main" val="41716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concepts</a:t>
            </a:r>
          </a:p>
        </p:txBody>
      </p:sp>
      <p:sp>
        <p:nvSpPr>
          <p:cNvPr id="4" name="Slide Number Placeholder 3"/>
          <p:cNvSpPr>
            <a:spLocks noGrp="1"/>
          </p:cNvSpPr>
          <p:nvPr>
            <p:ph type="sldNum" sz="quarter" idx="4"/>
          </p:nvPr>
        </p:nvSpPr>
        <p:spPr/>
        <p:txBody>
          <a:bodyPr/>
          <a:lstStyle/>
          <a:p>
            <a:fld id="{D9771BD4-0E32-43F5-AAB6-EC63035649CE}" type="slidenum">
              <a:rPr lang="en-US" smtClean="0"/>
              <a:t>14</a:t>
            </a:fld>
            <a:endParaRPr lang="en-US"/>
          </a:p>
        </p:txBody>
      </p:sp>
      <p:pic>
        <p:nvPicPr>
          <p:cNvPr id="1026" name="Picture 2" descr="https://assets-global.website-files.com/5c7536fc6fa90e7dbc27598f/5d8350501fa9f72a27a893bf_Oo65m_6e_qkDzypQAEMmPHMgn_mbbZo492Zf-qLCs1Rw1gc6CUAZqLxgmawjN1qdAiIrSqtRU5PpkEYlM2MAhUYjt1SwuvUialeWk2c6mIu0Vwt5F97USlsy1lmLTy_XsHjH5GK0U2BPhz3T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481" y="1291689"/>
            <a:ext cx="6854024" cy="52789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92586" y="1159697"/>
            <a:ext cx="8265814" cy="59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289" y="6155168"/>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
        <p:nvSpPr>
          <p:cNvPr id="3" name="TextBox 2">
            <a:extLst>
              <a:ext uri="{FF2B5EF4-FFF2-40B4-BE49-F238E27FC236}">
                <a16:creationId xmlns:a16="http://schemas.microsoft.com/office/drawing/2014/main" id="{2A6DE6B7-690A-434A-AACF-14B43F971B85}"/>
              </a:ext>
            </a:extLst>
          </p:cNvPr>
          <p:cNvSpPr txBox="1"/>
          <p:nvPr/>
        </p:nvSpPr>
        <p:spPr>
          <a:xfrm>
            <a:off x="1310510" y="4582274"/>
            <a:ext cx="1574470" cy="369332"/>
          </a:xfrm>
          <a:prstGeom prst="rect">
            <a:avLst/>
          </a:prstGeom>
          <a:solidFill>
            <a:srgbClr val="FF0000"/>
          </a:solidFill>
        </p:spPr>
        <p:txBody>
          <a:bodyPr wrap="none" rtlCol="0">
            <a:spAutoFit/>
          </a:bodyPr>
          <a:lstStyle/>
          <a:p>
            <a:r>
              <a:rPr lang="en-US" dirty="0">
                <a:solidFill>
                  <a:schemeClr val="bg1"/>
                </a:solidFill>
              </a:rPr>
              <a:t>Group 1, 2 &amp; 3</a:t>
            </a:r>
          </a:p>
        </p:txBody>
      </p:sp>
      <p:sp>
        <p:nvSpPr>
          <p:cNvPr id="8" name="TextBox 7">
            <a:extLst>
              <a:ext uri="{FF2B5EF4-FFF2-40B4-BE49-F238E27FC236}">
                <a16:creationId xmlns:a16="http://schemas.microsoft.com/office/drawing/2014/main" id="{35E06764-C31B-4B29-9026-368C84AD1A2A}"/>
              </a:ext>
            </a:extLst>
          </p:cNvPr>
          <p:cNvSpPr txBox="1"/>
          <p:nvPr/>
        </p:nvSpPr>
        <p:spPr>
          <a:xfrm>
            <a:off x="1733925" y="2633945"/>
            <a:ext cx="1602683" cy="369332"/>
          </a:xfrm>
          <a:prstGeom prst="rect">
            <a:avLst/>
          </a:prstGeom>
          <a:solidFill>
            <a:srgbClr val="FF0000"/>
          </a:solidFill>
        </p:spPr>
        <p:txBody>
          <a:bodyPr wrap="none" rtlCol="0">
            <a:spAutoFit/>
          </a:bodyPr>
          <a:lstStyle/>
          <a:p>
            <a:r>
              <a:rPr lang="en-US" dirty="0">
                <a:solidFill>
                  <a:schemeClr val="bg1"/>
                </a:solidFill>
              </a:rPr>
              <a:t>Group 4, 5, &amp; 6</a:t>
            </a:r>
          </a:p>
        </p:txBody>
      </p:sp>
      <p:sp>
        <p:nvSpPr>
          <p:cNvPr id="9" name="TextBox 8">
            <a:extLst>
              <a:ext uri="{FF2B5EF4-FFF2-40B4-BE49-F238E27FC236}">
                <a16:creationId xmlns:a16="http://schemas.microsoft.com/office/drawing/2014/main" id="{F3356A8A-D143-4F50-95B6-2565F5C3EE14}"/>
              </a:ext>
            </a:extLst>
          </p:cNvPr>
          <p:cNvSpPr txBox="1"/>
          <p:nvPr/>
        </p:nvSpPr>
        <p:spPr>
          <a:xfrm>
            <a:off x="5141058" y="1621141"/>
            <a:ext cx="1602683" cy="369332"/>
          </a:xfrm>
          <a:prstGeom prst="rect">
            <a:avLst/>
          </a:prstGeom>
          <a:solidFill>
            <a:srgbClr val="FF0000"/>
          </a:solidFill>
        </p:spPr>
        <p:txBody>
          <a:bodyPr wrap="none" rtlCol="0">
            <a:spAutoFit/>
          </a:bodyPr>
          <a:lstStyle/>
          <a:p>
            <a:r>
              <a:rPr lang="en-US" dirty="0">
                <a:solidFill>
                  <a:schemeClr val="bg1"/>
                </a:solidFill>
              </a:rPr>
              <a:t>Group 7, 8, &amp; 9</a:t>
            </a:r>
          </a:p>
        </p:txBody>
      </p:sp>
      <p:sp>
        <p:nvSpPr>
          <p:cNvPr id="10" name="TextBox 9">
            <a:extLst>
              <a:ext uri="{FF2B5EF4-FFF2-40B4-BE49-F238E27FC236}">
                <a16:creationId xmlns:a16="http://schemas.microsoft.com/office/drawing/2014/main" id="{91B2FD44-7F62-441C-B3BF-CAF0259091D2}"/>
              </a:ext>
            </a:extLst>
          </p:cNvPr>
          <p:cNvSpPr txBox="1"/>
          <p:nvPr/>
        </p:nvSpPr>
        <p:spPr>
          <a:xfrm>
            <a:off x="8290012" y="2270849"/>
            <a:ext cx="1740541" cy="369332"/>
          </a:xfrm>
          <a:prstGeom prst="rect">
            <a:avLst/>
          </a:prstGeom>
          <a:solidFill>
            <a:srgbClr val="FF0000"/>
          </a:solidFill>
        </p:spPr>
        <p:txBody>
          <a:bodyPr wrap="none" rtlCol="0">
            <a:spAutoFit/>
          </a:bodyPr>
          <a:lstStyle/>
          <a:p>
            <a:r>
              <a:rPr lang="en-US" dirty="0">
                <a:solidFill>
                  <a:schemeClr val="bg1"/>
                </a:solidFill>
              </a:rPr>
              <a:t>Group 10, 11, 12</a:t>
            </a:r>
          </a:p>
        </p:txBody>
      </p:sp>
      <p:sp>
        <p:nvSpPr>
          <p:cNvPr id="11" name="TextBox 10">
            <a:extLst>
              <a:ext uri="{FF2B5EF4-FFF2-40B4-BE49-F238E27FC236}">
                <a16:creationId xmlns:a16="http://schemas.microsoft.com/office/drawing/2014/main" id="{3C1B8408-3947-4CFF-962B-AAFBFB3B6A59}"/>
              </a:ext>
            </a:extLst>
          </p:cNvPr>
          <p:cNvSpPr txBox="1"/>
          <p:nvPr/>
        </p:nvSpPr>
        <p:spPr>
          <a:xfrm>
            <a:off x="5413757" y="317683"/>
            <a:ext cx="3170483" cy="584775"/>
          </a:xfrm>
          <a:prstGeom prst="rect">
            <a:avLst/>
          </a:prstGeom>
          <a:solidFill>
            <a:srgbClr val="FF0000"/>
          </a:solidFill>
        </p:spPr>
        <p:txBody>
          <a:bodyPr wrap="none" rtlCol="0">
            <a:spAutoFit/>
          </a:bodyPr>
          <a:lstStyle/>
          <a:p>
            <a:r>
              <a:rPr lang="en-US" sz="3200" dirty="0">
                <a:solidFill>
                  <a:schemeClr val="bg1"/>
                </a:solidFill>
              </a:rPr>
              <a:t>Group Discussion</a:t>
            </a:r>
          </a:p>
        </p:txBody>
      </p:sp>
    </p:spTree>
    <p:extLst>
      <p:ext uri="{BB962C8B-B14F-4D97-AF65-F5344CB8AC3E}">
        <p14:creationId xmlns:p14="http://schemas.microsoft.com/office/powerpoint/2010/main" val="36753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7400" y="287358"/>
            <a:ext cx="11163173" cy="767590"/>
          </a:xfrm>
        </p:spPr>
        <p:txBody>
          <a:bodyPr/>
          <a:lstStyle/>
          <a:p>
            <a:r>
              <a:rPr lang="en-US" dirty="0"/>
              <a:t>Class and object</a:t>
            </a:r>
          </a:p>
        </p:txBody>
      </p:sp>
      <p:sp>
        <p:nvSpPr>
          <p:cNvPr id="7" name="Slide Number Placeholder 6"/>
          <p:cNvSpPr>
            <a:spLocks noGrp="1"/>
          </p:cNvSpPr>
          <p:nvPr>
            <p:ph type="sldNum" sz="quarter" idx="4"/>
          </p:nvPr>
        </p:nvSpPr>
        <p:spPr/>
        <p:txBody>
          <a:bodyPr/>
          <a:lstStyle/>
          <a:p>
            <a:fld id="{D9771BD4-0E32-43F5-AAB6-EC63035649CE}" type="slidenum">
              <a:rPr lang="en-US" smtClean="0"/>
              <a:t>15</a:t>
            </a:fld>
            <a:endParaRPr lang="en-US"/>
          </a:p>
        </p:txBody>
      </p:sp>
      <p:pic>
        <p:nvPicPr>
          <p:cNvPr id="1026" name="Picture 2" descr="Car Symbol clip art (120538) Free SVG Download / 4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86" y="4087981"/>
            <a:ext cx="2325074" cy="8927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7 best car logos of all time | Creative Blo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9998" y="3075653"/>
            <a:ext cx="5185296" cy="29174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74323" y="5199505"/>
            <a:ext cx="965970" cy="369332"/>
          </a:xfrm>
          <a:prstGeom prst="rect">
            <a:avLst/>
          </a:prstGeom>
          <a:noFill/>
        </p:spPr>
        <p:txBody>
          <a:bodyPr wrap="none" rtlCol="0">
            <a:spAutoFit/>
          </a:bodyPr>
          <a:lstStyle/>
          <a:p>
            <a:r>
              <a:rPr lang="en-US" dirty="0"/>
              <a:t>[</a:t>
            </a:r>
            <a:r>
              <a:rPr lang="en-US" dirty="0">
                <a:hlinkClick r:id="rId4"/>
              </a:rPr>
              <a:t>source</a:t>
            </a:r>
            <a:r>
              <a:rPr lang="en-US" dirty="0"/>
              <a:t>]</a:t>
            </a:r>
          </a:p>
        </p:txBody>
      </p:sp>
      <p:sp>
        <p:nvSpPr>
          <p:cNvPr id="3" name="TextBox 2"/>
          <p:cNvSpPr txBox="1"/>
          <p:nvPr/>
        </p:nvSpPr>
        <p:spPr>
          <a:xfrm>
            <a:off x="2562130" y="5014386"/>
            <a:ext cx="636713"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car</a:t>
            </a:r>
          </a:p>
        </p:txBody>
      </p:sp>
      <p:sp>
        <p:nvSpPr>
          <p:cNvPr id="8" name="TextBox 7"/>
          <p:cNvSpPr txBox="1"/>
          <p:nvPr/>
        </p:nvSpPr>
        <p:spPr>
          <a:xfrm>
            <a:off x="7645335" y="2732910"/>
            <a:ext cx="1196161" cy="461665"/>
          </a:xfrm>
          <a:prstGeom prst="rect">
            <a:avLst/>
          </a:prstGeom>
          <a:noFill/>
        </p:spPr>
        <p:txBody>
          <a:bodyPr wrap="none" rtlCol="0">
            <a:spAutoFit/>
          </a:bodyPr>
          <a:lstStyle/>
          <a:p>
            <a:r>
              <a:rPr lang="en-US" sz="2400" b="1" dirty="0">
                <a:solidFill>
                  <a:srgbClr val="7030A0"/>
                </a:solidFill>
                <a:latin typeface="Cambria" panose="02040503050406030204" pitchFamily="18" charset="0"/>
                <a:ea typeface="Cambria" panose="02040503050406030204" pitchFamily="18" charset="0"/>
              </a:rPr>
              <a:t>object</a:t>
            </a:r>
            <a:r>
              <a:rPr lang="en-US" altLang="zh-CN" sz="2400" b="1" dirty="0">
                <a:solidFill>
                  <a:srgbClr val="7030A0"/>
                </a:solidFill>
                <a:latin typeface="Cambria" panose="02040503050406030204" pitchFamily="18" charset="0"/>
                <a:ea typeface="Cambria" panose="02040503050406030204" pitchFamily="18" charset="0"/>
              </a:rPr>
              <a:t>s</a:t>
            </a:r>
            <a:endParaRPr lang="en-US" sz="2400" b="1" dirty="0">
              <a:solidFill>
                <a:srgbClr val="7030A0"/>
              </a:solidFill>
              <a:latin typeface="Cambria" panose="02040503050406030204" pitchFamily="18" charset="0"/>
              <a:ea typeface="Cambria" panose="02040503050406030204" pitchFamily="18" charset="0"/>
            </a:endParaRPr>
          </a:p>
        </p:txBody>
      </p:sp>
      <p:sp>
        <p:nvSpPr>
          <p:cNvPr id="9" name="TextBox 8"/>
          <p:cNvSpPr txBox="1"/>
          <p:nvPr/>
        </p:nvSpPr>
        <p:spPr>
          <a:xfrm>
            <a:off x="2376769" y="3315096"/>
            <a:ext cx="870751" cy="461665"/>
          </a:xfrm>
          <a:prstGeom prst="rect">
            <a:avLst/>
          </a:prstGeom>
          <a:noFill/>
        </p:spPr>
        <p:txBody>
          <a:bodyPr wrap="none" rtlCol="0">
            <a:spAutoFit/>
          </a:bodyPr>
          <a:lstStyle/>
          <a:p>
            <a:r>
              <a:rPr lang="en-US" sz="2400" b="1" dirty="0">
                <a:solidFill>
                  <a:srgbClr val="7030A0"/>
                </a:solidFill>
                <a:latin typeface="Cambria" panose="02040503050406030204" pitchFamily="18" charset="0"/>
                <a:ea typeface="Cambria" panose="02040503050406030204" pitchFamily="18" charset="0"/>
              </a:rPr>
              <a:t>class</a:t>
            </a:r>
          </a:p>
        </p:txBody>
      </p:sp>
      <p:sp>
        <p:nvSpPr>
          <p:cNvPr id="4" name="Rounded Rectangle 3"/>
          <p:cNvSpPr/>
          <p:nvPr/>
        </p:nvSpPr>
        <p:spPr>
          <a:xfrm>
            <a:off x="1086414" y="3776761"/>
            <a:ext cx="3367889" cy="1768468"/>
          </a:xfrm>
          <a:prstGeom prst="round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287472" y="3203747"/>
            <a:ext cx="5350348" cy="2341482"/>
          </a:xfrm>
          <a:prstGeom prst="round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8039155" y="1720158"/>
            <a:ext cx="2438675" cy="432496"/>
          </a:xfrm>
          <a:prstGeom prst="wedgeRoundRectCallout">
            <a:avLst>
              <a:gd name="adj1" fmla="val -43315"/>
              <a:gd name="adj2" fmla="val 20380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Instance of the class</a:t>
            </a:r>
          </a:p>
        </p:txBody>
      </p:sp>
      <p:sp>
        <p:nvSpPr>
          <p:cNvPr id="22" name="Rounded Rectangular Callout 21"/>
          <p:cNvSpPr/>
          <p:nvPr/>
        </p:nvSpPr>
        <p:spPr>
          <a:xfrm>
            <a:off x="534153" y="1830482"/>
            <a:ext cx="3431265" cy="886003"/>
          </a:xfrm>
          <a:prstGeom prst="wedgeRoundRectCallout">
            <a:avLst>
              <a:gd name="adj1" fmla="val 18557"/>
              <a:gd name="adj2" fmla="val 126972"/>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 defines the characteristics and behavior of its data members and member functions</a:t>
            </a:r>
          </a:p>
        </p:txBody>
      </p:sp>
      <p:sp>
        <p:nvSpPr>
          <p:cNvPr id="6" name="Arrow: Curved Up 5">
            <a:extLst>
              <a:ext uri="{FF2B5EF4-FFF2-40B4-BE49-F238E27FC236}">
                <a16:creationId xmlns:a16="http://schemas.microsoft.com/office/drawing/2014/main" id="{B62584A5-5E58-4E3B-AD7F-66200AE4E373}"/>
              </a:ext>
            </a:extLst>
          </p:cNvPr>
          <p:cNvSpPr/>
          <p:nvPr/>
        </p:nvSpPr>
        <p:spPr>
          <a:xfrm>
            <a:off x="2945469" y="5624051"/>
            <a:ext cx="3461657" cy="6110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built</a:t>
            </a:r>
          </a:p>
        </p:txBody>
      </p:sp>
    </p:spTree>
    <p:extLst>
      <p:ext uri="{BB962C8B-B14F-4D97-AF65-F5344CB8AC3E}">
        <p14:creationId xmlns:p14="http://schemas.microsoft.com/office/powerpoint/2010/main" val="4206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4" grpId="0" animBg="1"/>
      <p:bldP spid="11" grpId="0" animBg="1"/>
      <p:bldP spid="21" grpId="0" animBg="1"/>
      <p:bldP spid="22"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5603-57A7-4C41-8938-14920D70FE60}"/>
              </a:ext>
            </a:extLst>
          </p:cNvPr>
          <p:cNvSpPr>
            <a:spLocks noGrp="1"/>
          </p:cNvSpPr>
          <p:nvPr>
            <p:ph type="title"/>
          </p:nvPr>
        </p:nvSpPr>
        <p:spPr/>
        <p:txBody>
          <a:bodyPr/>
          <a:lstStyle/>
          <a:p>
            <a:r>
              <a:rPr lang="en-US" dirty="0"/>
              <a:t>Class and objects memory</a:t>
            </a:r>
          </a:p>
        </p:txBody>
      </p:sp>
      <p:sp>
        <p:nvSpPr>
          <p:cNvPr id="4" name="Slide Number Placeholder 3">
            <a:extLst>
              <a:ext uri="{FF2B5EF4-FFF2-40B4-BE49-F238E27FC236}">
                <a16:creationId xmlns:a16="http://schemas.microsoft.com/office/drawing/2014/main" id="{A0214DA0-2C0C-417B-A223-F502B92FCC2A}"/>
              </a:ext>
            </a:extLst>
          </p:cNvPr>
          <p:cNvSpPr>
            <a:spLocks noGrp="1"/>
          </p:cNvSpPr>
          <p:nvPr>
            <p:ph type="sldNum" sz="quarter" idx="4"/>
          </p:nvPr>
        </p:nvSpPr>
        <p:spPr/>
        <p:txBody>
          <a:bodyPr/>
          <a:lstStyle/>
          <a:p>
            <a:fld id="{D9771BD4-0E32-43F5-AAB6-EC63035649CE}" type="slidenum">
              <a:rPr lang="en-US" smtClean="0"/>
              <a:t>16</a:t>
            </a:fld>
            <a:endParaRPr lang="en-US"/>
          </a:p>
        </p:txBody>
      </p:sp>
      <p:pic>
        <p:nvPicPr>
          <p:cNvPr id="13" name="Picture 12">
            <a:extLst>
              <a:ext uri="{FF2B5EF4-FFF2-40B4-BE49-F238E27FC236}">
                <a16:creationId xmlns:a16="http://schemas.microsoft.com/office/drawing/2014/main" id="{1A39B31B-8955-4F17-8C68-0BF5C47C5A19}"/>
              </a:ext>
            </a:extLst>
          </p:cNvPr>
          <p:cNvPicPr>
            <a:picLocks noChangeAspect="1"/>
          </p:cNvPicPr>
          <p:nvPr/>
        </p:nvPicPr>
        <p:blipFill>
          <a:blip r:embed="rId2"/>
          <a:stretch>
            <a:fillRect/>
          </a:stretch>
        </p:blipFill>
        <p:spPr>
          <a:xfrm>
            <a:off x="2052637" y="1189264"/>
            <a:ext cx="8086725" cy="5429250"/>
          </a:xfrm>
          <a:prstGeom prst="rect">
            <a:avLst/>
          </a:prstGeom>
        </p:spPr>
      </p:pic>
      <p:sp>
        <p:nvSpPr>
          <p:cNvPr id="7" name="Speech Bubble: Rectangle with Corners Rounded 6">
            <a:extLst>
              <a:ext uri="{FF2B5EF4-FFF2-40B4-BE49-F238E27FC236}">
                <a16:creationId xmlns:a16="http://schemas.microsoft.com/office/drawing/2014/main" id="{5183E934-8B9C-46BF-886B-70831FC90441}"/>
              </a:ext>
            </a:extLst>
          </p:cNvPr>
          <p:cNvSpPr/>
          <p:nvPr/>
        </p:nvSpPr>
        <p:spPr>
          <a:xfrm>
            <a:off x="6798117" y="3994681"/>
            <a:ext cx="1928192" cy="921449"/>
          </a:xfrm>
          <a:prstGeom prst="wedgeRoundRectCallout">
            <a:avLst>
              <a:gd name="adj1" fmla="val 6193"/>
              <a:gd name="adj2" fmla="val 9116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panose="02040503050406030204" pitchFamily="18" charset="0"/>
                <a:ea typeface="Cambria" panose="02040503050406030204" pitchFamily="18" charset="0"/>
              </a:rPr>
              <a:t>Objects’ memory</a:t>
            </a:r>
          </a:p>
        </p:txBody>
      </p:sp>
    </p:spTree>
    <p:extLst>
      <p:ext uri="{BB962C8B-B14F-4D97-AF65-F5344CB8AC3E}">
        <p14:creationId xmlns:p14="http://schemas.microsoft.com/office/powerpoint/2010/main" val="165054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76FE-C08B-4CD5-9B87-0F272CF5E657}"/>
              </a:ext>
            </a:extLst>
          </p:cNvPr>
          <p:cNvSpPr>
            <a:spLocks noGrp="1"/>
          </p:cNvSpPr>
          <p:nvPr>
            <p:ph type="title"/>
          </p:nvPr>
        </p:nvSpPr>
        <p:spPr/>
        <p:txBody>
          <a:bodyPr/>
          <a:lstStyle/>
          <a:p>
            <a:r>
              <a:rPr lang="en-US" dirty="0"/>
              <a:t>Attributes and methods</a:t>
            </a:r>
          </a:p>
        </p:txBody>
      </p:sp>
      <p:sp>
        <p:nvSpPr>
          <p:cNvPr id="3" name="Content Placeholder 2">
            <a:extLst>
              <a:ext uri="{FF2B5EF4-FFF2-40B4-BE49-F238E27FC236}">
                <a16:creationId xmlns:a16="http://schemas.microsoft.com/office/drawing/2014/main" id="{CE61570D-5F4F-4A9D-B14C-1B954A9059E9}"/>
              </a:ext>
            </a:extLst>
          </p:cNvPr>
          <p:cNvSpPr>
            <a:spLocks noGrp="1"/>
          </p:cNvSpPr>
          <p:nvPr>
            <p:ph idx="1"/>
          </p:nvPr>
        </p:nvSpPr>
        <p:spPr>
          <a:xfrm>
            <a:off x="787400" y="1227668"/>
            <a:ext cx="10942483" cy="4817532"/>
          </a:xfrm>
        </p:spPr>
        <p:txBody>
          <a:bodyPr>
            <a:normAutofit/>
          </a:bodyPr>
          <a:lstStyle/>
          <a:p>
            <a:r>
              <a:rPr lang="en-US" sz="3200" dirty="0"/>
              <a:t>When working with an object, variables are called </a:t>
            </a:r>
            <a:r>
              <a:rPr lang="en-US" sz="3200" dirty="0">
                <a:solidFill>
                  <a:srgbClr val="FF0000"/>
                </a:solidFill>
              </a:rPr>
              <a:t>attributes</a:t>
            </a:r>
            <a:r>
              <a:rPr lang="en-US" sz="3200" dirty="0"/>
              <a:t> and functions are called </a:t>
            </a:r>
            <a:r>
              <a:rPr lang="en-US" sz="3200" dirty="0">
                <a:solidFill>
                  <a:srgbClr val="FF0000"/>
                </a:solidFill>
              </a:rPr>
              <a:t>methods</a:t>
            </a:r>
            <a:r>
              <a:rPr lang="en-US" sz="3200" dirty="0"/>
              <a:t>.</a:t>
            </a:r>
          </a:p>
        </p:txBody>
      </p:sp>
      <p:sp>
        <p:nvSpPr>
          <p:cNvPr id="4" name="Slide Number Placeholder 3">
            <a:extLst>
              <a:ext uri="{FF2B5EF4-FFF2-40B4-BE49-F238E27FC236}">
                <a16:creationId xmlns:a16="http://schemas.microsoft.com/office/drawing/2014/main" id="{3F7DB89F-698B-4D6E-BF4C-B954CD2D4037}"/>
              </a:ext>
            </a:extLst>
          </p:cNvPr>
          <p:cNvSpPr>
            <a:spLocks noGrp="1"/>
          </p:cNvSpPr>
          <p:nvPr>
            <p:ph type="sldNum" sz="quarter" idx="4"/>
          </p:nvPr>
        </p:nvSpPr>
        <p:spPr/>
        <p:txBody>
          <a:bodyPr/>
          <a:lstStyle/>
          <a:p>
            <a:fld id="{D9771BD4-0E32-43F5-AAB6-EC63035649CE}" type="slidenum">
              <a:rPr lang="en-US" smtClean="0"/>
              <a:t>17</a:t>
            </a:fld>
            <a:endParaRPr lang="en-US"/>
          </a:p>
        </p:txBody>
      </p:sp>
      <p:graphicFrame>
        <p:nvGraphicFramePr>
          <p:cNvPr id="5" name="Diagram 4">
            <a:extLst>
              <a:ext uri="{FF2B5EF4-FFF2-40B4-BE49-F238E27FC236}">
                <a16:creationId xmlns:a16="http://schemas.microsoft.com/office/drawing/2014/main" id="{E587C037-614B-4E8D-BC22-659D50B3B80E}"/>
              </a:ext>
            </a:extLst>
          </p:cNvPr>
          <p:cNvGraphicFramePr/>
          <p:nvPr>
            <p:extLst>
              <p:ext uri="{D42A27DB-BD31-4B8C-83A1-F6EECF244321}">
                <p14:modId xmlns:p14="http://schemas.microsoft.com/office/powerpoint/2010/main" val="673479566"/>
              </p:ext>
            </p:extLst>
          </p:nvPr>
        </p:nvGraphicFramePr>
        <p:xfrm>
          <a:off x="3293808" y="3429000"/>
          <a:ext cx="5919018" cy="2041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145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p:txBody>
          <a:bodyPr>
            <a:normAutofit/>
          </a:bodyPr>
          <a:lstStyle/>
          <a:p>
            <a:r>
              <a:rPr lang="en-US" sz="3200" dirty="0"/>
              <a:t>A concept of object-oriented programming that shows only important attributes while hiding unnecessary details from the user.</a:t>
            </a:r>
          </a:p>
          <a:p>
            <a:r>
              <a:rPr lang="en-US" sz="3200" dirty="0"/>
              <a:t>It helps in </a:t>
            </a:r>
            <a:r>
              <a:rPr lang="en-US" sz="3200" dirty="0">
                <a:solidFill>
                  <a:srgbClr val="FF0000"/>
                </a:solidFill>
              </a:rPr>
              <a:t>reducing programming complexity </a:t>
            </a:r>
            <a:r>
              <a:rPr lang="en-US" sz="3200" dirty="0"/>
              <a:t>and </a:t>
            </a:r>
            <a:r>
              <a:rPr lang="en-US" sz="3200" dirty="0">
                <a:solidFill>
                  <a:srgbClr val="FF0000"/>
                </a:solidFill>
              </a:rPr>
              <a:t>increase efficiency</a:t>
            </a:r>
            <a:r>
              <a:rPr lang="en-US" sz="3200" dirty="0"/>
              <a:t>.</a:t>
            </a:r>
          </a:p>
        </p:txBody>
      </p:sp>
      <p:sp>
        <p:nvSpPr>
          <p:cNvPr id="4" name="Slide Number Placeholder 3"/>
          <p:cNvSpPr>
            <a:spLocks noGrp="1"/>
          </p:cNvSpPr>
          <p:nvPr>
            <p:ph type="sldNum" sz="quarter" idx="4"/>
          </p:nvPr>
        </p:nvSpPr>
        <p:spPr/>
        <p:txBody>
          <a:bodyPr/>
          <a:lstStyle/>
          <a:p>
            <a:fld id="{D9771BD4-0E32-43F5-AAB6-EC63035649CE}" type="slidenum">
              <a:rPr lang="en-US" smtClean="0"/>
              <a:t>18</a:t>
            </a:fld>
            <a:endParaRPr lang="en-US"/>
          </a:p>
        </p:txBody>
      </p:sp>
    </p:spTree>
    <p:extLst>
      <p:ext uri="{BB962C8B-B14F-4D97-AF65-F5344CB8AC3E}">
        <p14:creationId xmlns:p14="http://schemas.microsoft.com/office/powerpoint/2010/main" val="37768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real-life example</a:t>
            </a:r>
          </a:p>
        </p:txBody>
      </p:sp>
      <p:sp>
        <p:nvSpPr>
          <p:cNvPr id="3" name="Content Placeholder 2"/>
          <p:cNvSpPr>
            <a:spLocks noGrp="1"/>
          </p:cNvSpPr>
          <p:nvPr>
            <p:ph idx="1"/>
          </p:nvPr>
        </p:nvSpPr>
        <p:spPr>
          <a:xfrm>
            <a:off x="787400" y="1227668"/>
            <a:ext cx="11136013" cy="4817532"/>
          </a:xfrm>
        </p:spPr>
        <p:txBody>
          <a:bodyPr/>
          <a:lstStyle/>
          <a:p>
            <a:pPr algn="just"/>
            <a:r>
              <a:rPr lang="en-US" dirty="0"/>
              <a:t>We use ATM machine for operations such as cash withdrawal and money transfer,  but we never know what exact actions or operations takes place internally in the machine.</a:t>
            </a:r>
          </a:p>
        </p:txBody>
      </p:sp>
      <p:sp>
        <p:nvSpPr>
          <p:cNvPr id="4" name="Slide Number Placeholder 3"/>
          <p:cNvSpPr>
            <a:spLocks noGrp="1"/>
          </p:cNvSpPr>
          <p:nvPr>
            <p:ph type="sldNum" sz="quarter" idx="4"/>
          </p:nvPr>
        </p:nvSpPr>
        <p:spPr/>
        <p:txBody>
          <a:bodyPr/>
          <a:lstStyle/>
          <a:p>
            <a:fld id="{D9771BD4-0E32-43F5-AAB6-EC63035649CE}" type="slidenum">
              <a:rPr lang="en-US" smtClean="0"/>
              <a:t>19</a:t>
            </a:fld>
            <a:endParaRPr lang="en-US"/>
          </a:p>
        </p:txBody>
      </p:sp>
      <p:pic>
        <p:nvPicPr>
          <p:cNvPr id="2050" name="Picture 2" descr="ATM Machine, ATM, ATM Machine, ATM Unit, Automatic Teller Mach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051" y="2815914"/>
            <a:ext cx="47625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7081" y="6117094"/>
            <a:ext cx="965970" cy="369332"/>
          </a:xfrm>
          <a:prstGeom prst="rect">
            <a:avLst/>
          </a:prstGeom>
          <a:noFill/>
        </p:spPr>
        <p:txBody>
          <a:bodyPr wrap="none" rtlCol="0">
            <a:spAutoFit/>
          </a:bodyPr>
          <a:lstStyle/>
          <a:p>
            <a:r>
              <a:rPr lang="en-US" dirty="0"/>
              <a:t>[</a:t>
            </a:r>
            <a:r>
              <a:rPr lang="en-US" dirty="0">
                <a:hlinkClick r:id="rId3"/>
              </a:rPr>
              <a:t>source</a:t>
            </a:r>
            <a:r>
              <a:rPr lang="en-US" dirty="0"/>
              <a:t>]</a:t>
            </a:r>
          </a:p>
        </p:txBody>
      </p:sp>
    </p:spTree>
    <p:extLst>
      <p:ext uri="{BB962C8B-B14F-4D97-AF65-F5344CB8AC3E}">
        <p14:creationId xmlns:p14="http://schemas.microsoft.com/office/powerpoint/2010/main" val="261090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 example 1</a:t>
            </a:r>
          </a:p>
        </p:txBody>
      </p:sp>
      <p:sp>
        <p:nvSpPr>
          <p:cNvPr id="4" name="TextBox 3"/>
          <p:cNvSpPr txBox="1"/>
          <p:nvPr/>
        </p:nvSpPr>
        <p:spPr>
          <a:xfrm>
            <a:off x="694721" y="6049583"/>
            <a:ext cx="965970" cy="369332"/>
          </a:xfrm>
          <a:prstGeom prst="rect">
            <a:avLst/>
          </a:prstGeom>
          <a:noFill/>
        </p:spPr>
        <p:txBody>
          <a:bodyPr wrap="none" rtlCol="0">
            <a:spAutoFit/>
          </a:bodyPr>
          <a:lstStyle/>
          <a:p>
            <a:r>
              <a:rPr lang="en-US" altLang="ko-KR" dirty="0"/>
              <a:t>[</a:t>
            </a:r>
            <a:r>
              <a:rPr lang="en-US" altLang="ko-KR" dirty="0">
                <a:hlinkClick r:id="rId2"/>
              </a:rPr>
              <a:t>source</a:t>
            </a:r>
            <a:r>
              <a:rPr lang="en-US" altLang="ko-KR" dirty="0"/>
              <a:t>]</a:t>
            </a:r>
            <a:endParaRPr lang="ko-KR" altLang="en-US" dirty="0"/>
          </a:p>
        </p:txBody>
      </p:sp>
      <p:sp>
        <p:nvSpPr>
          <p:cNvPr id="2" name="Slide Number Placeholder 1"/>
          <p:cNvSpPr>
            <a:spLocks noGrp="1"/>
          </p:cNvSpPr>
          <p:nvPr>
            <p:ph type="sldNum" sz="quarter" idx="4"/>
          </p:nvPr>
        </p:nvSpPr>
        <p:spPr/>
        <p:txBody>
          <a:bodyPr/>
          <a:lstStyle/>
          <a:p>
            <a:fld id="{D9771BD4-0E32-43F5-AAB6-EC63035649CE}" type="slidenum">
              <a:rPr lang="en-US" smtClean="0"/>
              <a:t>2</a:t>
            </a:fld>
            <a:endParaRPr lang="en-US"/>
          </a:p>
        </p:txBody>
      </p:sp>
      <p:pic>
        <p:nvPicPr>
          <p:cNvPr id="3" name="Picture 2" descr="Ali Baba character on Behance">
            <a:extLst>
              <a:ext uri="{FF2B5EF4-FFF2-40B4-BE49-F238E27FC236}">
                <a16:creationId xmlns:a16="http://schemas.microsoft.com/office/drawing/2014/main" id="{766CC2C3-2B59-4349-BDB1-C3E57BA96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32" y="1673368"/>
            <a:ext cx="2907347" cy="435950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25B49FF8-9A5E-4781-B19E-804A95DE96F0}"/>
              </a:ext>
            </a:extLst>
          </p:cNvPr>
          <p:cNvGrpSpPr/>
          <p:nvPr/>
        </p:nvGrpSpPr>
        <p:grpSpPr>
          <a:xfrm>
            <a:off x="5976874" y="1516163"/>
            <a:ext cx="3583496" cy="1717144"/>
            <a:chOff x="5374071" y="1939640"/>
            <a:chExt cx="3024695" cy="1717144"/>
          </a:xfrm>
          <a:solidFill>
            <a:srgbClr val="002060"/>
          </a:solidFill>
        </p:grpSpPr>
        <p:sp>
          <p:nvSpPr>
            <p:cNvPr id="8" name="Freeform: Shape 7">
              <a:extLst>
                <a:ext uri="{FF2B5EF4-FFF2-40B4-BE49-F238E27FC236}">
                  <a16:creationId xmlns:a16="http://schemas.microsoft.com/office/drawing/2014/main" id="{0026E56F-0D06-46D3-8765-167AE7DEE5F3}"/>
                </a:ext>
              </a:extLst>
            </p:cNvPr>
            <p:cNvSpPr/>
            <p:nvPr/>
          </p:nvSpPr>
          <p:spPr>
            <a:xfrm>
              <a:off x="5374071" y="24831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Properties</a:t>
              </a:r>
            </a:p>
          </p:txBody>
        </p:sp>
        <p:sp>
          <p:nvSpPr>
            <p:cNvPr id="9" name="Freeform: Shape 8">
              <a:extLst>
                <a:ext uri="{FF2B5EF4-FFF2-40B4-BE49-F238E27FC236}">
                  <a16:creationId xmlns:a16="http://schemas.microsoft.com/office/drawing/2014/main" id="{F507F8FA-EFC4-4A9F-A379-3F51D923654C}"/>
                </a:ext>
              </a:extLst>
            </p:cNvPr>
            <p:cNvSpPr/>
            <p:nvPr/>
          </p:nvSpPr>
          <p:spPr>
            <a:xfrm rot="18770822">
              <a:off x="6515769" y="2510291"/>
              <a:ext cx="741299" cy="32343"/>
            </a:xfrm>
            <a:custGeom>
              <a:avLst/>
              <a:gdLst>
                <a:gd name="connsiteX0" fmla="*/ 0 w 741299"/>
                <a:gd name="connsiteY0" fmla="*/ 16171 h 32343"/>
                <a:gd name="connsiteX1" fmla="*/ 741299 w 741299"/>
                <a:gd name="connsiteY1" fmla="*/ 16171 h 32343"/>
              </a:gdLst>
              <a:ahLst/>
              <a:cxnLst>
                <a:cxn ang="0">
                  <a:pos x="connsiteX0" y="connsiteY0"/>
                </a:cxn>
                <a:cxn ang="0">
                  <a:pos x="connsiteX1" y="connsiteY1"/>
                </a:cxn>
              </a:cxnLst>
              <a:rect l="l" t="t" r="r" b="b"/>
              <a:pathLst>
                <a:path w="741299" h="32343">
                  <a:moveTo>
                    <a:pt x="0" y="16171"/>
                  </a:moveTo>
                  <a:lnTo>
                    <a:pt x="741299" y="16171"/>
                  </a:lnTo>
                </a:path>
              </a:pathLst>
            </a:custGeom>
            <a:grpFill/>
            <a:ln>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817" tIns="-2361" rIns="364817" bIns="-2361"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0" name="Freeform: Shape 9">
              <a:extLst>
                <a:ext uri="{FF2B5EF4-FFF2-40B4-BE49-F238E27FC236}">
                  <a16:creationId xmlns:a16="http://schemas.microsoft.com/office/drawing/2014/main" id="{2CBD682C-AC99-4DC4-8864-3721513DBBA8}"/>
                </a:ext>
              </a:extLst>
            </p:cNvPr>
            <p:cNvSpPr/>
            <p:nvPr/>
          </p:nvSpPr>
          <p:spPr>
            <a:xfrm>
              <a:off x="7138477" y="19396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Name</a:t>
              </a:r>
            </a:p>
          </p:txBody>
        </p:sp>
        <p:sp>
          <p:nvSpPr>
            <p:cNvPr id="15" name="Freeform: Shape 14">
              <a:extLst>
                <a:ext uri="{FF2B5EF4-FFF2-40B4-BE49-F238E27FC236}">
                  <a16:creationId xmlns:a16="http://schemas.microsoft.com/office/drawing/2014/main" id="{9D50703E-18BA-4A76-93D1-89E2286B7B8F}"/>
                </a:ext>
              </a:extLst>
            </p:cNvPr>
            <p:cNvSpPr/>
            <p:nvPr/>
          </p:nvSpPr>
          <p:spPr>
            <a:xfrm rot="2829178">
              <a:off x="6515769" y="3053791"/>
              <a:ext cx="741299" cy="32343"/>
            </a:xfrm>
            <a:custGeom>
              <a:avLst/>
              <a:gdLst>
                <a:gd name="connsiteX0" fmla="*/ 0 w 741299"/>
                <a:gd name="connsiteY0" fmla="*/ 16171 h 32343"/>
                <a:gd name="connsiteX1" fmla="*/ 741299 w 741299"/>
                <a:gd name="connsiteY1" fmla="*/ 16171 h 32343"/>
              </a:gdLst>
              <a:ahLst/>
              <a:cxnLst>
                <a:cxn ang="0">
                  <a:pos x="connsiteX0" y="connsiteY0"/>
                </a:cxn>
                <a:cxn ang="0">
                  <a:pos x="connsiteX1" y="connsiteY1"/>
                </a:cxn>
              </a:cxnLst>
              <a:rect l="l" t="t" r="r" b="b"/>
              <a:pathLst>
                <a:path w="741299" h="32343">
                  <a:moveTo>
                    <a:pt x="0" y="16171"/>
                  </a:moveTo>
                  <a:lnTo>
                    <a:pt x="741299" y="16171"/>
                  </a:lnTo>
                </a:path>
              </a:pathLst>
            </a:custGeom>
            <a:grpFill/>
            <a:ln>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817" tIns="-2362" rIns="364818" bIns="-236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6" name="Freeform: Shape 15">
              <a:extLst>
                <a:ext uri="{FF2B5EF4-FFF2-40B4-BE49-F238E27FC236}">
                  <a16:creationId xmlns:a16="http://schemas.microsoft.com/office/drawing/2014/main" id="{7BDB76C8-C9F8-432C-91E9-7820C32A4E8B}"/>
                </a:ext>
              </a:extLst>
            </p:cNvPr>
            <p:cNvSpPr/>
            <p:nvPr/>
          </p:nvSpPr>
          <p:spPr>
            <a:xfrm>
              <a:off x="7138477" y="30266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Age</a:t>
              </a:r>
            </a:p>
          </p:txBody>
        </p:sp>
      </p:grpSp>
      <p:grpSp>
        <p:nvGrpSpPr>
          <p:cNvPr id="20" name="Group 19">
            <a:extLst>
              <a:ext uri="{FF2B5EF4-FFF2-40B4-BE49-F238E27FC236}">
                <a16:creationId xmlns:a16="http://schemas.microsoft.com/office/drawing/2014/main" id="{F0565196-ABA0-4BDE-934E-F64246599E39}"/>
              </a:ext>
            </a:extLst>
          </p:cNvPr>
          <p:cNvGrpSpPr/>
          <p:nvPr/>
        </p:nvGrpSpPr>
        <p:grpSpPr>
          <a:xfrm>
            <a:off x="5976874" y="3853122"/>
            <a:ext cx="3583496" cy="1717144"/>
            <a:chOff x="5374071" y="1939640"/>
            <a:chExt cx="3024695" cy="1717144"/>
          </a:xfrm>
          <a:solidFill>
            <a:srgbClr val="002060"/>
          </a:solidFill>
        </p:grpSpPr>
        <p:sp>
          <p:nvSpPr>
            <p:cNvPr id="21" name="Freeform: Shape 20">
              <a:extLst>
                <a:ext uri="{FF2B5EF4-FFF2-40B4-BE49-F238E27FC236}">
                  <a16:creationId xmlns:a16="http://schemas.microsoft.com/office/drawing/2014/main" id="{D487ADA3-3BA6-494D-B854-AD2A40787EB9}"/>
                </a:ext>
              </a:extLst>
            </p:cNvPr>
            <p:cNvSpPr/>
            <p:nvPr/>
          </p:nvSpPr>
          <p:spPr>
            <a:xfrm>
              <a:off x="5374071" y="24831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solidFill>
              <a:srgbClr val="FF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Behaviors</a:t>
              </a:r>
            </a:p>
          </p:txBody>
        </p:sp>
        <p:sp>
          <p:nvSpPr>
            <p:cNvPr id="22" name="Freeform: Shape 21">
              <a:extLst>
                <a:ext uri="{FF2B5EF4-FFF2-40B4-BE49-F238E27FC236}">
                  <a16:creationId xmlns:a16="http://schemas.microsoft.com/office/drawing/2014/main" id="{AB21EB4E-52DA-4818-B163-6730B3240623}"/>
                </a:ext>
              </a:extLst>
            </p:cNvPr>
            <p:cNvSpPr/>
            <p:nvPr/>
          </p:nvSpPr>
          <p:spPr>
            <a:xfrm rot="18770822">
              <a:off x="6515769" y="2510291"/>
              <a:ext cx="741299" cy="32343"/>
            </a:xfrm>
            <a:custGeom>
              <a:avLst/>
              <a:gdLst>
                <a:gd name="connsiteX0" fmla="*/ 0 w 741299"/>
                <a:gd name="connsiteY0" fmla="*/ 16171 h 32343"/>
                <a:gd name="connsiteX1" fmla="*/ 741299 w 741299"/>
                <a:gd name="connsiteY1" fmla="*/ 16171 h 32343"/>
              </a:gdLst>
              <a:ahLst/>
              <a:cxnLst>
                <a:cxn ang="0">
                  <a:pos x="connsiteX0" y="connsiteY0"/>
                </a:cxn>
                <a:cxn ang="0">
                  <a:pos x="connsiteX1" y="connsiteY1"/>
                </a:cxn>
              </a:cxnLst>
              <a:rect l="l" t="t" r="r" b="b"/>
              <a:pathLst>
                <a:path w="741299" h="32343">
                  <a:moveTo>
                    <a:pt x="0" y="16171"/>
                  </a:moveTo>
                  <a:lnTo>
                    <a:pt x="741299" y="16171"/>
                  </a:lnTo>
                </a:path>
              </a:pathLst>
            </a:custGeom>
            <a:grpFill/>
            <a:ln>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817" tIns="-2361" rIns="364817" bIns="-2361"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3" name="Freeform: Shape 22">
              <a:extLst>
                <a:ext uri="{FF2B5EF4-FFF2-40B4-BE49-F238E27FC236}">
                  <a16:creationId xmlns:a16="http://schemas.microsoft.com/office/drawing/2014/main" id="{8496E92B-B5F4-42AF-AC2A-3B2073ED1317}"/>
                </a:ext>
              </a:extLst>
            </p:cNvPr>
            <p:cNvSpPr/>
            <p:nvPr/>
          </p:nvSpPr>
          <p:spPr>
            <a:xfrm>
              <a:off x="7138477" y="19396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Talking</a:t>
              </a:r>
            </a:p>
          </p:txBody>
        </p:sp>
        <p:sp>
          <p:nvSpPr>
            <p:cNvPr id="24" name="Freeform: Shape 23">
              <a:extLst>
                <a:ext uri="{FF2B5EF4-FFF2-40B4-BE49-F238E27FC236}">
                  <a16:creationId xmlns:a16="http://schemas.microsoft.com/office/drawing/2014/main" id="{80BE9CC1-E47F-4F7D-B06A-86857E3BD682}"/>
                </a:ext>
              </a:extLst>
            </p:cNvPr>
            <p:cNvSpPr/>
            <p:nvPr/>
          </p:nvSpPr>
          <p:spPr>
            <a:xfrm rot="2829178">
              <a:off x="6515769" y="3053791"/>
              <a:ext cx="741299" cy="32343"/>
            </a:xfrm>
            <a:custGeom>
              <a:avLst/>
              <a:gdLst>
                <a:gd name="connsiteX0" fmla="*/ 0 w 741299"/>
                <a:gd name="connsiteY0" fmla="*/ 16171 h 32343"/>
                <a:gd name="connsiteX1" fmla="*/ 741299 w 741299"/>
                <a:gd name="connsiteY1" fmla="*/ 16171 h 32343"/>
              </a:gdLst>
              <a:ahLst/>
              <a:cxnLst>
                <a:cxn ang="0">
                  <a:pos x="connsiteX0" y="connsiteY0"/>
                </a:cxn>
                <a:cxn ang="0">
                  <a:pos x="connsiteX1" y="connsiteY1"/>
                </a:cxn>
              </a:cxnLst>
              <a:rect l="l" t="t" r="r" b="b"/>
              <a:pathLst>
                <a:path w="741299" h="32343">
                  <a:moveTo>
                    <a:pt x="0" y="16171"/>
                  </a:moveTo>
                  <a:lnTo>
                    <a:pt x="741299" y="16171"/>
                  </a:lnTo>
                </a:path>
              </a:pathLst>
            </a:custGeom>
            <a:grpFill/>
            <a:ln>
              <a:headEnd type="none" w="med" len="med"/>
              <a:tailEnd type="triangle" w="med" len="med"/>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4817" tIns="-2362" rIns="364818" bIns="-2360"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25" name="Freeform: Shape 24">
              <a:extLst>
                <a:ext uri="{FF2B5EF4-FFF2-40B4-BE49-F238E27FC236}">
                  <a16:creationId xmlns:a16="http://schemas.microsoft.com/office/drawing/2014/main" id="{6D08A908-2370-4C20-BB39-823B25FEE5B7}"/>
                </a:ext>
              </a:extLst>
            </p:cNvPr>
            <p:cNvSpPr/>
            <p:nvPr/>
          </p:nvSpPr>
          <p:spPr>
            <a:xfrm>
              <a:off x="7138477" y="3026640"/>
              <a:ext cx="1260289" cy="630144"/>
            </a:xfrm>
            <a:custGeom>
              <a:avLst/>
              <a:gdLst>
                <a:gd name="connsiteX0" fmla="*/ 0 w 1260289"/>
                <a:gd name="connsiteY0" fmla="*/ 63014 h 630144"/>
                <a:gd name="connsiteX1" fmla="*/ 63014 w 1260289"/>
                <a:gd name="connsiteY1" fmla="*/ 0 h 630144"/>
                <a:gd name="connsiteX2" fmla="*/ 1197275 w 1260289"/>
                <a:gd name="connsiteY2" fmla="*/ 0 h 630144"/>
                <a:gd name="connsiteX3" fmla="*/ 1260289 w 1260289"/>
                <a:gd name="connsiteY3" fmla="*/ 63014 h 630144"/>
                <a:gd name="connsiteX4" fmla="*/ 1260289 w 1260289"/>
                <a:gd name="connsiteY4" fmla="*/ 567130 h 630144"/>
                <a:gd name="connsiteX5" fmla="*/ 1197275 w 1260289"/>
                <a:gd name="connsiteY5" fmla="*/ 630144 h 630144"/>
                <a:gd name="connsiteX6" fmla="*/ 63014 w 1260289"/>
                <a:gd name="connsiteY6" fmla="*/ 630144 h 630144"/>
                <a:gd name="connsiteX7" fmla="*/ 0 w 1260289"/>
                <a:gd name="connsiteY7" fmla="*/ 567130 h 630144"/>
                <a:gd name="connsiteX8" fmla="*/ 0 w 1260289"/>
                <a:gd name="connsiteY8" fmla="*/ 63014 h 63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289" h="630144">
                  <a:moveTo>
                    <a:pt x="0" y="63014"/>
                  </a:moveTo>
                  <a:cubicBezTo>
                    <a:pt x="0" y="28212"/>
                    <a:pt x="28212" y="0"/>
                    <a:pt x="63014" y="0"/>
                  </a:cubicBezTo>
                  <a:lnTo>
                    <a:pt x="1197275" y="0"/>
                  </a:lnTo>
                  <a:cubicBezTo>
                    <a:pt x="1232077" y="0"/>
                    <a:pt x="1260289" y="28212"/>
                    <a:pt x="1260289" y="63014"/>
                  </a:cubicBezTo>
                  <a:lnTo>
                    <a:pt x="1260289" y="567130"/>
                  </a:lnTo>
                  <a:cubicBezTo>
                    <a:pt x="1260289" y="601932"/>
                    <a:pt x="1232077" y="630144"/>
                    <a:pt x="1197275" y="630144"/>
                  </a:cubicBezTo>
                  <a:lnTo>
                    <a:pt x="63014" y="630144"/>
                  </a:lnTo>
                  <a:cubicBezTo>
                    <a:pt x="28212" y="630144"/>
                    <a:pt x="0" y="601932"/>
                    <a:pt x="0" y="567130"/>
                  </a:cubicBezTo>
                  <a:lnTo>
                    <a:pt x="0" y="63014"/>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426" tIns="32426" rIns="32426" bIns="32426" numCol="1" spcCol="1270" anchor="ctr" anchorCtr="0">
              <a:noAutofit/>
            </a:bodyPr>
            <a:lstStyle/>
            <a:p>
              <a:pPr marL="0" lvl="0" indent="0" algn="ctr" defTabSz="977900">
                <a:lnSpc>
                  <a:spcPct val="90000"/>
                </a:lnSpc>
                <a:spcBef>
                  <a:spcPct val="0"/>
                </a:spcBef>
                <a:spcAft>
                  <a:spcPct val="35000"/>
                </a:spcAft>
                <a:buNone/>
              </a:pPr>
              <a:r>
                <a:rPr lang="en-US" sz="2200" kern="1200" dirty="0"/>
                <a:t>Singing</a:t>
              </a:r>
            </a:p>
          </p:txBody>
        </p:sp>
      </p:grpSp>
      <p:sp>
        <p:nvSpPr>
          <p:cNvPr id="6" name="TextBox 5">
            <a:extLst>
              <a:ext uri="{FF2B5EF4-FFF2-40B4-BE49-F238E27FC236}">
                <a16:creationId xmlns:a16="http://schemas.microsoft.com/office/drawing/2014/main" id="{63C08050-2B21-449E-A3B3-B8B78C5D0056}"/>
              </a:ext>
            </a:extLst>
          </p:cNvPr>
          <p:cNvSpPr txBox="1"/>
          <p:nvPr/>
        </p:nvSpPr>
        <p:spPr>
          <a:xfrm>
            <a:off x="3909886" y="2119246"/>
            <a:ext cx="1547218" cy="523220"/>
          </a:xfrm>
          <a:prstGeom prst="rect">
            <a:avLst/>
          </a:prstGeom>
          <a:noFill/>
        </p:spPr>
        <p:txBody>
          <a:bodyPr wrap="none" rtlCol="0">
            <a:spAutoFit/>
          </a:bodyPr>
          <a:lstStyle/>
          <a:p>
            <a:r>
              <a:rPr lang="en-US" sz="2800" dirty="0"/>
              <a:t>He has…</a:t>
            </a:r>
          </a:p>
        </p:txBody>
      </p:sp>
      <p:sp>
        <p:nvSpPr>
          <p:cNvPr id="19" name="TextBox 18">
            <a:extLst>
              <a:ext uri="{FF2B5EF4-FFF2-40B4-BE49-F238E27FC236}">
                <a16:creationId xmlns:a16="http://schemas.microsoft.com/office/drawing/2014/main" id="{F1291037-615D-414F-9F7D-41C6409E258E}"/>
              </a:ext>
            </a:extLst>
          </p:cNvPr>
          <p:cNvSpPr txBox="1"/>
          <p:nvPr/>
        </p:nvSpPr>
        <p:spPr>
          <a:xfrm>
            <a:off x="3928914" y="4422395"/>
            <a:ext cx="1566454" cy="523220"/>
          </a:xfrm>
          <a:prstGeom prst="rect">
            <a:avLst/>
          </a:prstGeom>
          <a:noFill/>
        </p:spPr>
        <p:txBody>
          <a:bodyPr wrap="none" rtlCol="0">
            <a:spAutoFit/>
          </a:bodyPr>
          <a:lstStyle/>
          <a:p>
            <a:r>
              <a:rPr lang="en-US" sz="2800" dirty="0"/>
              <a:t>He can…</a:t>
            </a:r>
          </a:p>
        </p:txBody>
      </p:sp>
    </p:spTree>
    <p:extLst>
      <p:ext uri="{BB962C8B-B14F-4D97-AF65-F5344CB8AC3E}">
        <p14:creationId xmlns:p14="http://schemas.microsoft.com/office/powerpoint/2010/main" val="42794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pPr algn="just"/>
            <a:r>
              <a:rPr lang="en-US" sz="3200" dirty="0"/>
              <a:t>Encapsulation is a programming technique that binds the class members together and prevents them from being accessed by other classes.</a:t>
            </a:r>
          </a:p>
          <a:p>
            <a:pPr algn="just"/>
            <a:r>
              <a:rPr lang="en-US" sz="3200" dirty="0"/>
              <a:t>Restricted access to Class members: variables and methods</a:t>
            </a:r>
          </a:p>
          <a:p>
            <a:pPr algn="just"/>
            <a:r>
              <a:rPr lang="en-US" sz="3200" dirty="0">
                <a:solidFill>
                  <a:srgbClr val="FF0000"/>
                </a:solidFill>
              </a:rPr>
              <a:t>To keep variables and methods safes from outside interference and misuse.</a:t>
            </a:r>
          </a:p>
        </p:txBody>
      </p:sp>
      <p:sp>
        <p:nvSpPr>
          <p:cNvPr id="4" name="Slide Number Placeholder 3"/>
          <p:cNvSpPr>
            <a:spLocks noGrp="1"/>
          </p:cNvSpPr>
          <p:nvPr>
            <p:ph type="sldNum" sz="quarter" idx="4"/>
          </p:nvPr>
        </p:nvSpPr>
        <p:spPr/>
        <p:txBody>
          <a:bodyPr/>
          <a:lstStyle/>
          <a:p>
            <a:fld id="{D9771BD4-0E32-43F5-AAB6-EC63035649CE}" type="slidenum">
              <a:rPr lang="en-US" smtClean="0"/>
              <a:t>20</a:t>
            </a:fld>
            <a:endParaRPr lang="en-US"/>
          </a:p>
        </p:txBody>
      </p:sp>
    </p:spTree>
    <p:extLst>
      <p:ext uri="{BB962C8B-B14F-4D97-AF65-F5344CB8AC3E}">
        <p14:creationId xmlns:p14="http://schemas.microsoft.com/office/powerpoint/2010/main" val="13572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real-life example</a:t>
            </a:r>
          </a:p>
        </p:txBody>
      </p:sp>
      <p:sp>
        <p:nvSpPr>
          <p:cNvPr id="3" name="Content Placeholder 2"/>
          <p:cNvSpPr>
            <a:spLocks noGrp="1"/>
          </p:cNvSpPr>
          <p:nvPr>
            <p:ph idx="1"/>
          </p:nvPr>
        </p:nvSpPr>
        <p:spPr/>
        <p:txBody>
          <a:bodyPr>
            <a:normAutofit/>
          </a:bodyPr>
          <a:lstStyle/>
          <a:p>
            <a:pPr algn="just"/>
            <a:r>
              <a:rPr lang="en-US" sz="3200" dirty="0"/>
              <a:t>Suppose you have an account in the bank.  The balance variable is declared as private so that only the person who has to see his account balance, will have to access only private members through methods defined inside that class.</a:t>
            </a:r>
          </a:p>
          <a:p>
            <a:pPr algn="just"/>
            <a:r>
              <a:rPr lang="en-US" sz="3200" dirty="0"/>
              <a:t>The method will ask for account number, user ID and password for authentication.</a:t>
            </a:r>
          </a:p>
        </p:txBody>
      </p:sp>
      <p:sp>
        <p:nvSpPr>
          <p:cNvPr id="4" name="Slide Number Placeholder 3"/>
          <p:cNvSpPr>
            <a:spLocks noGrp="1"/>
          </p:cNvSpPr>
          <p:nvPr>
            <p:ph type="sldNum" sz="quarter" idx="4"/>
          </p:nvPr>
        </p:nvSpPr>
        <p:spPr/>
        <p:txBody>
          <a:bodyPr/>
          <a:lstStyle/>
          <a:p>
            <a:fld id="{D9771BD4-0E32-43F5-AAB6-EC63035649CE}" type="slidenum">
              <a:rPr lang="en-US" smtClean="0"/>
              <a:t>21</a:t>
            </a:fld>
            <a:endParaRPr lang="en-US"/>
          </a:p>
        </p:txBody>
      </p:sp>
    </p:spTree>
    <p:extLst>
      <p:ext uri="{BB962C8B-B14F-4D97-AF65-F5344CB8AC3E}">
        <p14:creationId xmlns:p14="http://schemas.microsoft.com/office/powerpoint/2010/main" val="234925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encapsulation</a:t>
            </a:r>
          </a:p>
        </p:txBody>
      </p:sp>
      <p:sp>
        <p:nvSpPr>
          <p:cNvPr id="3" name="Content Placeholder 2"/>
          <p:cNvSpPr>
            <a:spLocks noGrp="1"/>
          </p:cNvSpPr>
          <p:nvPr>
            <p:ph idx="1"/>
          </p:nvPr>
        </p:nvSpPr>
        <p:spPr>
          <a:xfrm>
            <a:off x="787400" y="1227668"/>
            <a:ext cx="10853219" cy="4817532"/>
          </a:xfrm>
        </p:spPr>
        <p:txBody>
          <a:bodyPr>
            <a:noAutofit/>
          </a:bodyPr>
          <a:lstStyle/>
          <a:p>
            <a:r>
              <a:rPr lang="en-US" sz="3200" dirty="0"/>
              <a:t>The functionality is defined</a:t>
            </a:r>
            <a:r>
              <a:rPr lang="en-US" sz="3200" dirty="0">
                <a:solidFill>
                  <a:srgbClr val="FF0000"/>
                </a:solidFill>
              </a:rPr>
              <a:t> </a:t>
            </a:r>
            <a:r>
              <a:rPr lang="en-US" sz="3200" i="1" dirty="0">
                <a:solidFill>
                  <a:srgbClr val="FF0000"/>
                </a:solidFill>
              </a:rPr>
              <a:t>in one place</a:t>
            </a:r>
            <a:r>
              <a:rPr lang="en-US" sz="3200" dirty="0">
                <a:solidFill>
                  <a:srgbClr val="FF0000"/>
                </a:solidFill>
              </a:rPr>
              <a:t> </a:t>
            </a:r>
            <a:r>
              <a:rPr lang="en-US" sz="3200" dirty="0"/>
              <a:t>and not in multiple places.</a:t>
            </a:r>
          </a:p>
          <a:p>
            <a:r>
              <a:rPr lang="en-US" sz="3200" dirty="0"/>
              <a:t>It is defined in a logical place – the place where the data is kept.</a:t>
            </a:r>
          </a:p>
          <a:p>
            <a:r>
              <a:rPr lang="en-US" sz="3200" dirty="0"/>
              <a:t>Data inside an object is not modified unexpectedly by external code in a completely different part of our program.</a:t>
            </a:r>
          </a:p>
          <a:p>
            <a:r>
              <a:rPr lang="en-US" sz="3200" dirty="0"/>
              <a:t>When we use a method, we only need to know what result the method will produce – we don’t need to know details about the object’s internals in order to use it.</a:t>
            </a:r>
          </a:p>
          <a:p>
            <a:endParaRPr lang="en-US" sz="3200" dirty="0"/>
          </a:p>
        </p:txBody>
      </p:sp>
      <p:sp>
        <p:nvSpPr>
          <p:cNvPr id="4" name="Slide Number Placeholder 3"/>
          <p:cNvSpPr>
            <a:spLocks noGrp="1"/>
          </p:cNvSpPr>
          <p:nvPr>
            <p:ph type="sldNum" sz="quarter" idx="4"/>
          </p:nvPr>
        </p:nvSpPr>
        <p:spPr/>
        <p:txBody>
          <a:bodyPr/>
          <a:lstStyle/>
          <a:p>
            <a:fld id="{D9771BD4-0E32-43F5-AAB6-EC63035649CE}" type="slidenum">
              <a:rPr lang="en-US" smtClean="0"/>
              <a:t>22</a:t>
            </a:fld>
            <a:endParaRPr lang="en-US"/>
          </a:p>
        </p:txBody>
      </p:sp>
    </p:spTree>
    <p:extLst>
      <p:ext uri="{BB962C8B-B14F-4D97-AF65-F5344CB8AC3E}">
        <p14:creationId xmlns:p14="http://schemas.microsoft.com/office/powerpoint/2010/main" val="28475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Abstraction vs encapsulation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3100" dirty="0"/>
              <a:t>Abstraction focuses on components that are required to construct a system while encapsulation focuses on hiding the complexity of the system.</a:t>
            </a:r>
          </a:p>
          <a:p>
            <a:pPr algn="just"/>
            <a:r>
              <a:rPr lang="en-US" sz="3100" dirty="0"/>
              <a:t>The abstraction is done during the design level of a system and</a:t>
            </a:r>
            <a:br>
              <a:rPr lang="en-US" sz="3100" dirty="0"/>
            </a:br>
            <a:r>
              <a:rPr lang="en-US" sz="3100" dirty="0"/>
              <a:t>encapsulation is done when the system has been implemented.</a:t>
            </a:r>
          </a:p>
          <a:p>
            <a:pPr algn="just"/>
            <a:r>
              <a:rPr lang="en-US" sz="3100" dirty="0"/>
              <a:t>Abstractions main motive is, what’s to be done in order to build</a:t>
            </a:r>
            <a:br>
              <a:rPr lang="en-US" sz="3100" dirty="0"/>
            </a:br>
            <a:r>
              <a:rPr lang="en-US" sz="3100" dirty="0"/>
              <a:t>a system while Encapsulations main motive is, how it should be done to construct a system.</a:t>
            </a:r>
          </a:p>
          <a:p>
            <a:pPr algn="just"/>
            <a:r>
              <a:rPr lang="en-US" sz="3100" dirty="0"/>
              <a:t>Abstraction is achieved by encapsulation whereas, the encapsulation is achieved by making the elements of the system private.</a:t>
            </a:r>
          </a:p>
          <a:p>
            <a:pPr algn="just"/>
            <a:endParaRPr lang="en-US" dirty="0"/>
          </a:p>
        </p:txBody>
      </p:sp>
      <p:sp>
        <p:nvSpPr>
          <p:cNvPr id="4" name="Slide Number Placeholder 3"/>
          <p:cNvSpPr>
            <a:spLocks noGrp="1"/>
          </p:cNvSpPr>
          <p:nvPr>
            <p:ph type="sldNum" sz="quarter" idx="4"/>
          </p:nvPr>
        </p:nvSpPr>
        <p:spPr/>
        <p:txBody>
          <a:bodyPr/>
          <a:lstStyle/>
          <a:p>
            <a:fld id="{D9771BD4-0E32-43F5-AAB6-EC63035649CE}" type="slidenum">
              <a:rPr lang="en-US" smtClean="0"/>
              <a:t>23</a:t>
            </a:fld>
            <a:endParaRPr lang="en-US"/>
          </a:p>
        </p:txBody>
      </p:sp>
    </p:spTree>
    <p:extLst>
      <p:ext uri="{BB962C8B-B14F-4D97-AF65-F5344CB8AC3E}">
        <p14:creationId xmlns:p14="http://schemas.microsoft.com/office/powerpoint/2010/main" val="16863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DB44AF-D203-4E70-B73B-456C69604C7C}"/>
              </a:ext>
            </a:extLst>
          </p:cNvPr>
          <p:cNvSpPr>
            <a:spLocks noGrp="1"/>
          </p:cNvSpPr>
          <p:nvPr>
            <p:ph type="title"/>
          </p:nvPr>
        </p:nvSpPr>
        <p:spPr/>
        <p:txBody>
          <a:bodyPr/>
          <a:lstStyle/>
          <a:p>
            <a:r>
              <a:rPr lang="en-US" dirty="0"/>
              <a:t>Creating classes</a:t>
            </a:r>
          </a:p>
        </p:txBody>
      </p:sp>
      <p:sp>
        <p:nvSpPr>
          <p:cNvPr id="6" name="Text Placeholder 5">
            <a:extLst>
              <a:ext uri="{FF2B5EF4-FFF2-40B4-BE49-F238E27FC236}">
                <a16:creationId xmlns:a16="http://schemas.microsoft.com/office/drawing/2014/main" id="{F023A3E7-6956-41A2-8416-A502A86402CB}"/>
              </a:ext>
            </a:extLst>
          </p:cNvPr>
          <p:cNvSpPr>
            <a:spLocks noGrp="1"/>
          </p:cNvSpPr>
          <p:nvPr>
            <p:ph type="body" idx="1"/>
          </p:nvPr>
        </p:nvSpPr>
        <p:spPr/>
        <p:txBody>
          <a:bodyPr>
            <a:normAutofit/>
          </a:bodyPr>
          <a:lstStyle/>
          <a:p>
            <a:r>
              <a:rPr lang="en-US" sz="2800" dirty="0">
                <a:latin typeface="Cambria" panose="02040503050406030204" pitchFamily="18" charset="0"/>
                <a:ea typeface="Cambria" panose="02040503050406030204" pitchFamily="18" charset="0"/>
              </a:rPr>
              <a:t>To create user-defined data structures</a:t>
            </a:r>
          </a:p>
        </p:txBody>
      </p:sp>
      <p:sp>
        <p:nvSpPr>
          <p:cNvPr id="4" name="Slide Number Placeholder 3">
            <a:extLst>
              <a:ext uri="{FF2B5EF4-FFF2-40B4-BE49-F238E27FC236}">
                <a16:creationId xmlns:a16="http://schemas.microsoft.com/office/drawing/2014/main" id="{ED012A33-18DF-4A89-96F5-54680B0128B4}"/>
              </a:ext>
            </a:extLst>
          </p:cNvPr>
          <p:cNvSpPr>
            <a:spLocks noGrp="1"/>
          </p:cNvSpPr>
          <p:nvPr>
            <p:ph type="sldNum" sz="quarter" idx="4"/>
          </p:nvPr>
        </p:nvSpPr>
        <p:spPr/>
        <p:txBody>
          <a:bodyPr/>
          <a:lstStyle/>
          <a:p>
            <a:fld id="{D9771BD4-0E32-43F5-AAB6-EC63035649CE}" type="slidenum">
              <a:rPr lang="en-US" smtClean="0"/>
              <a:t>24</a:t>
            </a:fld>
            <a:endParaRPr lang="en-US"/>
          </a:p>
        </p:txBody>
      </p:sp>
    </p:spTree>
    <p:extLst>
      <p:ext uri="{BB962C8B-B14F-4D97-AF65-F5344CB8AC3E}">
        <p14:creationId xmlns:p14="http://schemas.microsoft.com/office/powerpoint/2010/main" val="386554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definition</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Creating a new class creates a new </a:t>
            </a:r>
            <a:r>
              <a:rPr lang="en-US" dirty="0">
                <a:latin typeface="Courier New" panose="02070309020205020404" pitchFamily="49" charset="0"/>
                <a:cs typeface="Courier New" panose="02070309020205020404" pitchFamily="49" charset="0"/>
              </a:rPr>
              <a:t>type</a:t>
            </a:r>
            <a:r>
              <a:rPr lang="en-US" dirty="0"/>
              <a:t> of object, allowing new </a:t>
            </a:r>
            <a:r>
              <a:rPr lang="en-US" dirty="0">
                <a:latin typeface="Courier New" panose="02070309020205020404" pitchFamily="49" charset="0"/>
                <a:cs typeface="Courier New" panose="02070309020205020404" pitchFamily="49" charset="0"/>
              </a:rPr>
              <a:t>instances</a:t>
            </a:r>
            <a:r>
              <a:rPr lang="en-US" dirty="0"/>
              <a:t> of that type to be made.</a:t>
            </a:r>
          </a:p>
        </p:txBody>
      </p:sp>
      <p:sp>
        <p:nvSpPr>
          <p:cNvPr id="2" name="Slide Number Placeholder 1"/>
          <p:cNvSpPr>
            <a:spLocks noGrp="1"/>
          </p:cNvSpPr>
          <p:nvPr>
            <p:ph type="sldNum" sz="quarter" idx="4"/>
          </p:nvPr>
        </p:nvSpPr>
        <p:spPr/>
        <p:txBody>
          <a:bodyPr/>
          <a:lstStyle/>
          <a:p>
            <a:fld id="{D9771BD4-0E32-43F5-AAB6-EC63035649CE}" type="slidenum">
              <a:rPr lang="en-US" smtClean="0"/>
              <a:t>25</a:t>
            </a:fld>
            <a:endParaRPr lang="en-US"/>
          </a:p>
        </p:txBody>
      </p:sp>
      <p:sp>
        <p:nvSpPr>
          <p:cNvPr id="3" name="Rectangle 2"/>
          <p:cNvSpPr/>
          <p:nvPr/>
        </p:nvSpPr>
        <p:spPr>
          <a:xfrm>
            <a:off x="2975572" y="2080095"/>
            <a:ext cx="6096000" cy="1200329"/>
          </a:xfrm>
          <a:prstGeom prst="rect">
            <a:avLst/>
          </a:prstGeom>
          <a:solidFill>
            <a:schemeClr val="bg1">
              <a:lumMod val="85000"/>
            </a:schemeClr>
          </a:solidFill>
        </p:spPr>
        <p:txBody>
          <a:bodyPr>
            <a:spAutoFit/>
          </a:bodyPr>
          <a:lstStyle/>
          <a:p>
            <a:r>
              <a:rPr lang="en-US" sz="2400" dirty="0">
                <a:solidFill>
                  <a:srgbClr val="0000FF"/>
                </a:solidFill>
                <a:latin typeface="Courier New" panose="02070309020205020404" pitchFamily="49" charset="0"/>
                <a:cs typeface="Courier New" panose="02070309020205020404" pitchFamily="49" charset="0"/>
              </a:rPr>
              <a:t>class &lt;</a:t>
            </a:r>
            <a:r>
              <a:rPr lang="en-US" sz="2400" i="1" dirty="0">
                <a:solidFill>
                  <a:srgbClr val="0000FF"/>
                </a:solidFill>
                <a:latin typeface="Courier New" panose="02070309020205020404" pitchFamily="49" charset="0"/>
                <a:cs typeface="Courier New" panose="02070309020205020404" pitchFamily="49" charset="0"/>
              </a:rPr>
              <a:t>class-name</a:t>
            </a:r>
            <a:r>
              <a:rPr lang="en-US" sz="2400" dirty="0">
                <a:solidFill>
                  <a:srgbClr val="0000FF"/>
                </a:solidFill>
                <a:latin typeface="Courier New" panose="02070309020205020404" pitchFamily="49" charset="0"/>
                <a:cs typeface="Courier New" panose="02070309020205020404" pitchFamily="49" charset="0"/>
              </a:rPr>
              <a:t>&gt;():</a:t>
            </a:r>
          </a:p>
          <a:p>
            <a:r>
              <a:rPr lang="en-US" sz="2400" dirty="0">
                <a:solidFill>
                  <a:srgbClr val="008000"/>
                </a:solidFill>
                <a:latin typeface="Courier New" panose="02070309020205020404" pitchFamily="49" charset="0"/>
                <a:cs typeface="Courier New" panose="02070309020205020404" pitchFamily="49" charset="0"/>
              </a:rPr>
              <a:t>    """class specification"""</a:t>
            </a:r>
          </a:p>
          <a:p>
            <a:r>
              <a:rPr lang="en-US" sz="2400" dirty="0">
                <a:solidFill>
                  <a:srgbClr val="000000"/>
                </a:solidFill>
                <a:latin typeface="Courier New" panose="02070309020205020404" pitchFamily="49" charset="0"/>
                <a:cs typeface="Courier New" panose="02070309020205020404" pitchFamily="49" charset="0"/>
              </a:rPr>
              <a:t>    &lt;</a:t>
            </a:r>
            <a:r>
              <a:rPr lang="en-US" sz="2400" i="1" dirty="0">
                <a:solidFill>
                  <a:srgbClr val="FF0000"/>
                </a:solidFill>
                <a:latin typeface="Courier New" panose="02070309020205020404" pitchFamily="49" charset="0"/>
                <a:cs typeface="Courier New" panose="02070309020205020404" pitchFamily="49" charset="0"/>
              </a:rPr>
              <a:t>method definitions</a:t>
            </a:r>
            <a:r>
              <a:rPr lang="en-US" sz="2400" dirty="0">
                <a:solidFill>
                  <a:srgbClr val="000000"/>
                </a:solidFill>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07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4637" y="2372760"/>
            <a:ext cx="6324600" cy="2924175"/>
          </a:xfrm>
          <a:prstGeom prst="rect">
            <a:avLst/>
          </a:prstGeom>
        </p:spPr>
      </p:pic>
      <p:sp>
        <p:nvSpPr>
          <p:cNvPr id="5" name="Title 4"/>
          <p:cNvSpPr>
            <a:spLocks noGrp="1"/>
          </p:cNvSpPr>
          <p:nvPr>
            <p:ph type="title"/>
          </p:nvPr>
        </p:nvSpPr>
        <p:spPr/>
        <p:txBody>
          <a:bodyPr/>
          <a:lstStyle/>
          <a:p>
            <a:r>
              <a:rPr lang="en-US" dirty="0"/>
              <a:t>Class definition: specification</a:t>
            </a:r>
          </a:p>
        </p:txBody>
      </p:sp>
      <p:sp>
        <p:nvSpPr>
          <p:cNvPr id="2" name="Slide Number Placeholder 1"/>
          <p:cNvSpPr>
            <a:spLocks noGrp="1"/>
          </p:cNvSpPr>
          <p:nvPr>
            <p:ph type="sldNum" sz="quarter" idx="4"/>
          </p:nvPr>
        </p:nvSpPr>
        <p:spPr/>
        <p:txBody>
          <a:bodyPr/>
          <a:lstStyle/>
          <a:p>
            <a:fld id="{D9771BD4-0E32-43F5-AAB6-EC63035649CE}" type="slidenum">
              <a:rPr lang="en-US" smtClean="0"/>
              <a:t>26</a:t>
            </a:fld>
            <a:endParaRPr lang="en-US"/>
          </a:p>
        </p:txBody>
      </p:sp>
      <p:sp>
        <p:nvSpPr>
          <p:cNvPr id="11" name="Rounded Rectangular Callout 10"/>
          <p:cNvSpPr/>
          <p:nvPr/>
        </p:nvSpPr>
        <p:spPr>
          <a:xfrm>
            <a:off x="706170" y="3512744"/>
            <a:ext cx="1949987" cy="449578"/>
          </a:xfrm>
          <a:prstGeom prst="wedgeRoundRectCallout">
            <a:avLst>
              <a:gd name="adj1" fmla="val 88048"/>
              <a:gd name="adj2" fmla="val 2899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Attributes list</a:t>
            </a:r>
          </a:p>
        </p:txBody>
      </p:sp>
      <p:sp>
        <p:nvSpPr>
          <p:cNvPr id="12" name="Rounded Rectangular Callout 11"/>
          <p:cNvSpPr/>
          <p:nvPr/>
        </p:nvSpPr>
        <p:spPr>
          <a:xfrm>
            <a:off x="880221" y="4953913"/>
            <a:ext cx="1934416" cy="532231"/>
          </a:xfrm>
          <a:prstGeom prst="wedgeRoundRectCallout">
            <a:avLst>
              <a:gd name="adj1" fmla="val 81053"/>
              <a:gd name="adj2" fmla="val -67803"/>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Attribute’s name</a:t>
            </a:r>
          </a:p>
        </p:txBody>
      </p:sp>
      <p:sp>
        <p:nvSpPr>
          <p:cNvPr id="8" name="Rounded Rectangular Callout 7"/>
          <p:cNvSpPr/>
          <p:nvPr/>
        </p:nvSpPr>
        <p:spPr>
          <a:xfrm>
            <a:off x="4277707" y="1203384"/>
            <a:ext cx="2145671" cy="723574"/>
          </a:xfrm>
          <a:prstGeom prst="wedgeRoundRectCallout">
            <a:avLst>
              <a:gd name="adj1" fmla="val -41031"/>
              <a:gd name="adj2" fmla="val 113643"/>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Creates a new class called Student</a:t>
            </a:r>
          </a:p>
        </p:txBody>
      </p:sp>
      <p:sp>
        <p:nvSpPr>
          <p:cNvPr id="13" name="Rounded Rectangular Callout 12"/>
          <p:cNvSpPr/>
          <p:nvPr/>
        </p:nvSpPr>
        <p:spPr>
          <a:xfrm>
            <a:off x="7549081" y="2299061"/>
            <a:ext cx="1949987" cy="449578"/>
          </a:xfrm>
          <a:prstGeom prst="wedgeRoundRectCallout">
            <a:avLst>
              <a:gd name="adj1" fmla="val -40559"/>
              <a:gd name="adj2" fmla="val 109549"/>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Brief summary</a:t>
            </a:r>
          </a:p>
        </p:txBody>
      </p:sp>
      <p:sp>
        <p:nvSpPr>
          <p:cNvPr id="15" name="Rounded Rectangular Callout 14"/>
          <p:cNvSpPr/>
          <p:nvPr/>
        </p:nvSpPr>
        <p:spPr>
          <a:xfrm>
            <a:off x="8524074" y="3287955"/>
            <a:ext cx="1949987" cy="449578"/>
          </a:xfrm>
          <a:prstGeom prst="wedgeRoundRectCallout">
            <a:avLst>
              <a:gd name="adj1" fmla="val -40559"/>
              <a:gd name="adj2" fmla="val 109549"/>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Description</a:t>
            </a:r>
          </a:p>
        </p:txBody>
      </p:sp>
      <p:sp>
        <p:nvSpPr>
          <p:cNvPr id="10" name="Rounded Rectangular Callout 9"/>
          <p:cNvSpPr/>
          <p:nvPr/>
        </p:nvSpPr>
        <p:spPr>
          <a:xfrm>
            <a:off x="1236083" y="1849483"/>
            <a:ext cx="1222692" cy="449578"/>
          </a:xfrm>
          <a:prstGeom prst="wedgeRoundRectCallout">
            <a:avLst>
              <a:gd name="adj1" fmla="val 80875"/>
              <a:gd name="adj2" fmla="val 10350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keyword</a:t>
            </a:r>
          </a:p>
        </p:txBody>
      </p:sp>
    </p:spTree>
    <p:extLst>
      <p:ext uri="{BB962C8B-B14F-4D97-AF65-F5344CB8AC3E}">
        <p14:creationId xmlns:p14="http://schemas.microsoft.com/office/powerpoint/2010/main" val="39907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animBg="1"/>
      <p:bldP spid="13" grpId="0" animBg="1"/>
      <p:bldP spid="15"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713" y="1173366"/>
            <a:ext cx="9555850" cy="5439609"/>
          </a:xfrm>
          <a:prstGeom prst="rect">
            <a:avLst/>
          </a:prstGeom>
        </p:spPr>
      </p:pic>
      <p:sp>
        <p:nvSpPr>
          <p:cNvPr id="5" name="Title 4"/>
          <p:cNvSpPr>
            <a:spLocks noGrp="1"/>
          </p:cNvSpPr>
          <p:nvPr>
            <p:ph type="title"/>
          </p:nvPr>
        </p:nvSpPr>
        <p:spPr/>
        <p:txBody>
          <a:bodyPr/>
          <a:lstStyle/>
          <a:p>
            <a:r>
              <a:rPr lang="en-US" dirty="0"/>
              <a:t>Class definition: method </a:t>
            </a:r>
          </a:p>
        </p:txBody>
      </p:sp>
      <p:sp>
        <p:nvSpPr>
          <p:cNvPr id="2" name="Slide Number Placeholder 1"/>
          <p:cNvSpPr>
            <a:spLocks noGrp="1"/>
          </p:cNvSpPr>
          <p:nvPr>
            <p:ph type="sldNum" sz="quarter" idx="4"/>
          </p:nvPr>
        </p:nvSpPr>
        <p:spPr/>
        <p:txBody>
          <a:bodyPr/>
          <a:lstStyle/>
          <a:p>
            <a:fld id="{D9771BD4-0E32-43F5-AAB6-EC63035649CE}" type="slidenum">
              <a:rPr lang="en-US" smtClean="0"/>
              <a:t>27</a:t>
            </a:fld>
            <a:endParaRPr lang="en-US"/>
          </a:p>
        </p:txBody>
      </p:sp>
      <p:sp>
        <p:nvSpPr>
          <p:cNvPr id="11" name="Rounded Rectangular Callout 10"/>
          <p:cNvSpPr/>
          <p:nvPr/>
        </p:nvSpPr>
        <p:spPr>
          <a:xfrm>
            <a:off x="71519" y="2655315"/>
            <a:ext cx="2150199" cy="1491353"/>
          </a:xfrm>
          <a:prstGeom prst="wedgeRoundRectCallout">
            <a:avLst>
              <a:gd name="adj1" fmla="val 66995"/>
              <a:gd name="adj2" fmla="val 32033"/>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class variable (class attribute): can be accessed from inside or outside the class</a:t>
            </a:r>
          </a:p>
        </p:txBody>
      </p:sp>
      <p:sp>
        <p:nvSpPr>
          <p:cNvPr id="12" name="Rounded Rectangular Callout 11"/>
          <p:cNvSpPr/>
          <p:nvPr/>
        </p:nvSpPr>
        <p:spPr>
          <a:xfrm>
            <a:off x="7741040" y="3564301"/>
            <a:ext cx="2438675" cy="896294"/>
          </a:xfrm>
          <a:prstGeom prst="wedgeRoundRectCallout">
            <a:avLst>
              <a:gd name="adj1" fmla="val -67816"/>
              <a:gd name="adj2" fmla="val 44318"/>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Class constructor (also known as initialization method)</a:t>
            </a:r>
          </a:p>
        </p:txBody>
      </p:sp>
      <p:sp>
        <p:nvSpPr>
          <p:cNvPr id="7" name="Rounded Rectangular Callout 11"/>
          <p:cNvSpPr/>
          <p:nvPr/>
        </p:nvSpPr>
        <p:spPr>
          <a:xfrm>
            <a:off x="229897" y="5334000"/>
            <a:ext cx="2438675" cy="493968"/>
          </a:xfrm>
          <a:prstGeom prst="wedgeRoundRectCallout">
            <a:avLst>
              <a:gd name="adj1" fmla="val 66544"/>
              <a:gd name="adj2" fmla="val 63750"/>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ambria" panose="02040503050406030204" pitchFamily="18" charset="0"/>
                <a:ea typeface="Cambria" panose="02040503050406030204" pitchFamily="18" charset="0"/>
              </a:rPr>
              <a:t>Instance method</a:t>
            </a:r>
          </a:p>
        </p:txBody>
      </p:sp>
    </p:spTree>
    <p:extLst>
      <p:ext uri="{BB962C8B-B14F-4D97-AF65-F5344CB8AC3E}">
        <p14:creationId xmlns:p14="http://schemas.microsoft.com/office/powerpoint/2010/main" val="232867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 example 2</a:t>
            </a:r>
          </a:p>
        </p:txBody>
      </p:sp>
      <p:pic>
        <p:nvPicPr>
          <p:cNvPr id="1026" name="Picture 2" descr="Mobile Phones Background. Pile Of Different Modern Smartphones... Stock  Photo, Picture And Royalty Free Image. Image 352578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864" y="1471148"/>
            <a:ext cx="6376019" cy="4782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86722" y="6253162"/>
            <a:ext cx="965970" cy="369332"/>
          </a:xfrm>
          <a:prstGeom prst="rect">
            <a:avLst/>
          </a:prstGeom>
          <a:noFill/>
        </p:spPr>
        <p:txBody>
          <a:bodyPr wrap="none" rtlCol="0">
            <a:spAutoFit/>
          </a:bodyPr>
          <a:lstStyle/>
          <a:p>
            <a:r>
              <a:rPr lang="en-US" altLang="ko-KR" dirty="0"/>
              <a:t>[</a:t>
            </a:r>
            <a:r>
              <a:rPr lang="en-US" altLang="ko-KR" dirty="0">
                <a:hlinkClick r:id="rId3"/>
              </a:rPr>
              <a:t>source</a:t>
            </a:r>
            <a:r>
              <a:rPr lang="en-US" altLang="ko-KR" dirty="0"/>
              <a:t>]</a:t>
            </a:r>
            <a:endParaRPr lang="ko-KR" altLang="en-US" dirty="0"/>
          </a:p>
        </p:txBody>
      </p:sp>
      <p:sp>
        <p:nvSpPr>
          <p:cNvPr id="2" name="Slide Number Placeholder 1"/>
          <p:cNvSpPr>
            <a:spLocks noGrp="1"/>
          </p:cNvSpPr>
          <p:nvPr>
            <p:ph type="sldNum" sz="quarter" idx="4"/>
          </p:nvPr>
        </p:nvSpPr>
        <p:spPr/>
        <p:txBody>
          <a:bodyPr/>
          <a:lstStyle/>
          <a:p>
            <a:fld id="{D9771BD4-0E32-43F5-AAB6-EC63035649CE}" type="slidenum">
              <a:rPr lang="en-US" smtClean="0"/>
              <a:t>3</a:t>
            </a:fld>
            <a:endParaRPr lang="en-US"/>
          </a:p>
        </p:txBody>
      </p:sp>
    </p:spTree>
    <p:extLst>
      <p:ext uri="{BB962C8B-B14F-4D97-AF65-F5344CB8AC3E}">
        <p14:creationId xmlns:p14="http://schemas.microsoft.com/office/powerpoint/2010/main" val="402164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Learning outcomes</a:t>
            </a:r>
            <a:endParaRPr lang="ko-KR" altLang="en-US" dirty="0"/>
          </a:p>
        </p:txBody>
      </p:sp>
      <p:sp>
        <p:nvSpPr>
          <p:cNvPr id="6" name="내용 개체 틀 5"/>
          <p:cNvSpPr>
            <a:spLocks noGrp="1"/>
          </p:cNvSpPr>
          <p:nvPr>
            <p:ph idx="1"/>
          </p:nvPr>
        </p:nvSpPr>
        <p:spPr/>
        <p:txBody>
          <a:bodyPr>
            <a:normAutofit/>
          </a:bodyPr>
          <a:lstStyle/>
          <a:p>
            <a:pPr marL="0" indent="0">
              <a:buNone/>
            </a:pPr>
            <a:r>
              <a:rPr lang="en-US" altLang="ko-KR" sz="3200" dirty="0"/>
              <a:t>Upon the completion of this lecture, students will be able to:</a:t>
            </a:r>
          </a:p>
          <a:p>
            <a:r>
              <a:rPr lang="en-US" altLang="zh-CN" sz="3200" dirty="0"/>
              <a:t>explain the benefits of object-oriented design and understand when it is an appropriate methodology to use.</a:t>
            </a:r>
          </a:p>
          <a:p>
            <a:r>
              <a:rPr lang="en-US" altLang="ko-KR" sz="3200" dirty="0"/>
              <a:t>understand the basic concept (i.e., object, class, abstraction, and encapsulation) of object-oriented programming.</a:t>
            </a:r>
          </a:p>
          <a:p>
            <a:pPr marL="0" indent="0">
              <a:buNone/>
            </a:pPr>
            <a:endParaRPr lang="en-US" altLang="ko-KR" sz="3200" dirty="0"/>
          </a:p>
        </p:txBody>
      </p:sp>
      <p:sp>
        <p:nvSpPr>
          <p:cNvPr id="2" name="Slide Number Placeholder 1"/>
          <p:cNvSpPr>
            <a:spLocks noGrp="1"/>
          </p:cNvSpPr>
          <p:nvPr>
            <p:ph type="sldNum" sz="quarter" idx="4"/>
          </p:nvPr>
        </p:nvSpPr>
        <p:spPr/>
        <p:txBody>
          <a:bodyPr/>
          <a:lstStyle/>
          <a:p>
            <a:fld id="{D9771BD4-0E32-43F5-AAB6-EC63035649CE}" type="slidenum">
              <a:rPr lang="en-US" smtClean="0"/>
              <a:t>4</a:t>
            </a:fld>
            <a:endParaRPr lang="en-US"/>
          </a:p>
        </p:txBody>
      </p:sp>
    </p:spTree>
    <p:extLst>
      <p:ext uri="{BB962C8B-B14F-4D97-AF65-F5344CB8AC3E}">
        <p14:creationId xmlns:p14="http://schemas.microsoft.com/office/powerpoint/2010/main" val="232214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3AD6-59F9-468B-9D8E-B529C6F321C0}"/>
              </a:ext>
            </a:extLst>
          </p:cNvPr>
          <p:cNvSpPr>
            <a:spLocks noGrp="1"/>
          </p:cNvSpPr>
          <p:nvPr>
            <p:ph type="title"/>
          </p:nvPr>
        </p:nvSpPr>
        <p:spPr/>
        <p:txBody>
          <a:bodyPr/>
          <a:lstStyle/>
          <a:p>
            <a:r>
              <a:rPr lang="en-US" dirty="0"/>
              <a:t>Programming styles (1/2)</a:t>
            </a:r>
          </a:p>
        </p:txBody>
      </p:sp>
      <p:sp>
        <p:nvSpPr>
          <p:cNvPr id="4" name="Slide Number Placeholder 3">
            <a:extLst>
              <a:ext uri="{FF2B5EF4-FFF2-40B4-BE49-F238E27FC236}">
                <a16:creationId xmlns:a16="http://schemas.microsoft.com/office/drawing/2014/main" id="{DCC02070-2EDA-494C-916C-B2474A4273DC}"/>
              </a:ext>
            </a:extLst>
          </p:cNvPr>
          <p:cNvSpPr>
            <a:spLocks noGrp="1"/>
          </p:cNvSpPr>
          <p:nvPr>
            <p:ph type="sldNum" sz="quarter" idx="4"/>
          </p:nvPr>
        </p:nvSpPr>
        <p:spPr/>
        <p:txBody>
          <a:bodyPr/>
          <a:lstStyle/>
          <a:p>
            <a:fld id="{D9771BD4-0E32-43F5-AAB6-EC63035649CE}" type="slidenum">
              <a:rPr lang="en-US" smtClean="0"/>
              <a:t>5</a:t>
            </a:fld>
            <a:endParaRPr lang="en-US"/>
          </a:p>
        </p:txBody>
      </p:sp>
      <p:pic>
        <p:nvPicPr>
          <p:cNvPr id="8" name="Picture 7">
            <a:extLst>
              <a:ext uri="{FF2B5EF4-FFF2-40B4-BE49-F238E27FC236}">
                <a16:creationId xmlns:a16="http://schemas.microsoft.com/office/drawing/2014/main" id="{9B73E8C3-428D-4DD8-BEFC-D5DA254632BC}"/>
              </a:ext>
            </a:extLst>
          </p:cNvPr>
          <p:cNvPicPr>
            <a:picLocks noChangeAspect="1"/>
          </p:cNvPicPr>
          <p:nvPr/>
        </p:nvPicPr>
        <p:blipFill>
          <a:blip r:embed="rId2"/>
          <a:stretch>
            <a:fillRect/>
          </a:stretch>
        </p:blipFill>
        <p:spPr>
          <a:xfrm>
            <a:off x="506676" y="1387942"/>
            <a:ext cx="11319564" cy="2160094"/>
          </a:xfrm>
          <a:prstGeom prst="rect">
            <a:avLst/>
          </a:prstGeom>
        </p:spPr>
      </p:pic>
      <p:pic>
        <p:nvPicPr>
          <p:cNvPr id="10" name="Picture 9">
            <a:extLst>
              <a:ext uri="{FF2B5EF4-FFF2-40B4-BE49-F238E27FC236}">
                <a16:creationId xmlns:a16="http://schemas.microsoft.com/office/drawing/2014/main" id="{C0C1B492-599E-4089-AAF0-A8FCFA9615B3}"/>
              </a:ext>
            </a:extLst>
          </p:cNvPr>
          <p:cNvPicPr>
            <a:picLocks noChangeAspect="1"/>
          </p:cNvPicPr>
          <p:nvPr/>
        </p:nvPicPr>
        <p:blipFill>
          <a:blip r:embed="rId3"/>
          <a:stretch>
            <a:fillRect/>
          </a:stretch>
        </p:blipFill>
        <p:spPr>
          <a:xfrm>
            <a:off x="506676" y="4238838"/>
            <a:ext cx="11319564" cy="2132798"/>
          </a:xfrm>
          <a:prstGeom prst="rect">
            <a:avLst/>
          </a:prstGeom>
        </p:spPr>
      </p:pic>
    </p:spTree>
    <p:extLst>
      <p:ext uri="{BB962C8B-B14F-4D97-AF65-F5344CB8AC3E}">
        <p14:creationId xmlns:p14="http://schemas.microsoft.com/office/powerpoint/2010/main" val="10537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3AD6-59F9-468B-9D8E-B529C6F321C0}"/>
              </a:ext>
            </a:extLst>
          </p:cNvPr>
          <p:cNvSpPr>
            <a:spLocks noGrp="1"/>
          </p:cNvSpPr>
          <p:nvPr>
            <p:ph type="title"/>
          </p:nvPr>
        </p:nvSpPr>
        <p:spPr/>
        <p:txBody>
          <a:bodyPr/>
          <a:lstStyle/>
          <a:p>
            <a:r>
              <a:rPr lang="en-US" dirty="0"/>
              <a:t>Programming styles (2/2)</a:t>
            </a:r>
          </a:p>
        </p:txBody>
      </p:sp>
      <p:sp>
        <p:nvSpPr>
          <p:cNvPr id="4" name="Slide Number Placeholder 3">
            <a:extLst>
              <a:ext uri="{FF2B5EF4-FFF2-40B4-BE49-F238E27FC236}">
                <a16:creationId xmlns:a16="http://schemas.microsoft.com/office/drawing/2014/main" id="{DCC02070-2EDA-494C-916C-B2474A4273DC}"/>
              </a:ext>
            </a:extLst>
          </p:cNvPr>
          <p:cNvSpPr>
            <a:spLocks noGrp="1"/>
          </p:cNvSpPr>
          <p:nvPr>
            <p:ph type="sldNum" sz="quarter" idx="4"/>
          </p:nvPr>
        </p:nvSpPr>
        <p:spPr/>
        <p:txBody>
          <a:bodyPr/>
          <a:lstStyle/>
          <a:p>
            <a:fld id="{D9771BD4-0E32-43F5-AAB6-EC63035649CE}" type="slidenum">
              <a:rPr lang="en-US" smtClean="0"/>
              <a:t>6</a:t>
            </a:fld>
            <a:endParaRPr lang="en-US"/>
          </a:p>
        </p:txBody>
      </p:sp>
      <p:pic>
        <p:nvPicPr>
          <p:cNvPr id="5" name="Picture 4">
            <a:extLst>
              <a:ext uri="{FF2B5EF4-FFF2-40B4-BE49-F238E27FC236}">
                <a16:creationId xmlns:a16="http://schemas.microsoft.com/office/drawing/2014/main" id="{BCF669E2-BC7B-473D-88B9-C38E352311FA}"/>
              </a:ext>
            </a:extLst>
          </p:cNvPr>
          <p:cNvPicPr>
            <a:picLocks noChangeAspect="1"/>
          </p:cNvPicPr>
          <p:nvPr/>
        </p:nvPicPr>
        <p:blipFill>
          <a:blip r:embed="rId2"/>
          <a:stretch>
            <a:fillRect/>
          </a:stretch>
        </p:blipFill>
        <p:spPr>
          <a:xfrm>
            <a:off x="787401" y="2484656"/>
            <a:ext cx="10883348" cy="2056447"/>
          </a:xfrm>
          <a:prstGeom prst="rect">
            <a:avLst/>
          </a:prstGeom>
        </p:spPr>
      </p:pic>
    </p:spTree>
    <p:extLst>
      <p:ext uri="{BB962C8B-B14F-4D97-AF65-F5344CB8AC3E}">
        <p14:creationId xmlns:p14="http://schemas.microsoft.com/office/powerpoint/2010/main" val="30113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8E34DD-E710-447F-8C29-0D7CDBD4C2F1}"/>
              </a:ext>
            </a:extLst>
          </p:cNvPr>
          <p:cNvSpPr>
            <a:spLocks noGrp="1"/>
          </p:cNvSpPr>
          <p:nvPr>
            <p:ph type="title"/>
          </p:nvPr>
        </p:nvSpPr>
        <p:spPr/>
        <p:txBody>
          <a:bodyPr/>
          <a:lstStyle/>
          <a:p>
            <a:r>
              <a:rPr lang="en-US" dirty="0"/>
              <a:t>Why </a:t>
            </a:r>
            <a:r>
              <a:rPr lang="en-US" dirty="0" err="1"/>
              <a:t>oop</a:t>
            </a:r>
            <a:r>
              <a:rPr lang="en-US" dirty="0"/>
              <a:t>?</a:t>
            </a:r>
          </a:p>
        </p:txBody>
      </p:sp>
      <p:sp>
        <p:nvSpPr>
          <p:cNvPr id="6" name="Text Placeholder 5">
            <a:extLst>
              <a:ext uri="{FF2B5EF4-FFF2-40B4-BE49-F238E27FC236}">
                <a16:creationId xmlns:a16="http://schemas.microsoft.com/office/drawing/2014/main" id="{0EF40152-949F-4473-8D59-96422F113E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A34E0D-C455-4D85-89D6-FE45522D2B16}"/>
              </a:ext>
            </a:extLst>
          </p:cNvPr>
          <p:cNvSpPr>
            <a:spLocks noGrp="1"/>
          </p:cNvSpPr>
          <p:nvPr>
            <p:ph type="sldNum" sz="quarter" idx="4"/>
          </p:nvPr>
        </p:nvSpPr>
        <p:spPr/>
        <p:txBody>
          <a:bodyPr/>
          <a:lstStyle/>
          <a:p>
            <a:fld id="{D9771BD4-0E32-43F5-AAB6-EC63035649CE}" type="slidenum">
              <a:rPr lang="en-US" smtClean="0"/>
              <a:t>7</a:t>
            </a:fld>
            <a:endParaRPr lang="en-US"/>
          </a:p>
        </p:txBody>
      </p:sp>
    </p:spTree>
    <p:extLst>
      <p:ext uri="{BB962C8B-B14F-4D97-AF65-F5344CB8AC3E}">
        <p14:creationId xmlns:p14="http://schemas.microsoft.com/office/powerpoint/2010/main" val="220187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A2EAE-2908-4C48-AF38-208CFEB46FD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518CDDD-DD9F-4B06-ADB1-4ED3AEA53991}"/>
              </a:ext>
            </a:extLst>
          </p:cNvPr>
          <p:cNvSpPr>
            <a:spLocks noGrp="1"/>
          </p:cNvSpPr>
          <p:nvPr>
            <p:ph type="sldNum" sz="quarter" idx="4"/>
          </p:nvPr>
        </p:nvSpPr>
        <p:spPr/>
        <p:txBody>
          <a:bodyPr/>
          <a:lstStyle/>
          <a:p>
            <a:fld id="{D9771BD4-0E32-43F5-AAB6-EC63035649CE}" type="slidenum">
              <a:rPr lang="en-US" smtClean="0"/>
              <a:t>8</a:t>
            </a:fld>
            <a:endParaRPr lang="en-US"/>
          </a:p>
        </p:txBody>
      </p:sp>
      <p:sp>
        <p:nvSpPr>
          <p:cNvPr id="8" name="TextBox 7">
            <a:extLst>
              <a:ext uri="{FF2B5EF4-FFF2-40B4-BE49-F238E27FC236}">
                <a16:creationId xmlns:a16="http://schemas.microsoft.com/office/drawing/2014/main" id="{345B3978-0287-4A13-9006-5E5E6220C1F4}"/>
              </a:ext>
            </a:extLst>
          </p:cNvPr>
          <p:cNvSpPr txBox="1"/>
          <p:nvPr/>
        </p:nvSpPr>
        <p:spPr>
          <a:xfrm>
            <a:off x="787401" y="3024422"/>
            <a:ext cx="10445488" cy="646331"/>
          </a:xfrm>
          <a:prstGeom prst="rect">
            <a:avLst/>
          </a:prstGeom>
          <a:noFill/>
        </p:spPr>
        <p:txBody>
          <a:bodyPr wrap="none" rtlCol="0">
            <a:spAutoFit/>
          </a:bodyPr>
          <a:lstStyle/>
          <a:p>
            <a:r>
              <a:rPr lang="en-US" sz="3600" dirty="0">
                <a:latin typeface="Courier New" panose="02070309020205020404" pitchFamily="49" charset="0"/>
                <a:ea typeface="Cambria" panose="02040503050406030204" pitchFamily="18" charset="0"/>
                <a:cs typeface="Courier New" panose="02070309020205020404" pitchFamily="49" charset="0"/>
              </a:rPr>
              <a:t>std1 = ["Ali Baba", "CS", 21, 23, 12]</a:t>
            </a:r>
          </a:p>
        </p:txBody>
      </p:sp>
      <p:sp>
        <p:nvSpPr>
          <p:cNvPr id="9" name="TextBox 8">
            <a:extLst>
              <a:ext uri="{FF2B5EF4-FFF2-40B4-BE49-F238E27FC236}">
                <a16:creationId xmlns:a16="http://schemas.microsoft.com/office/drawing/2014/main" id="{0C9C88D5-2C7F-4DA9-BC59-AC62F839AEB5}"/>
              </a:ext>
            </a:extLst>
          </p:cNvPr>
          <p:cNvSpPr txBox="1"/>
          <p:nvPr/>
        </p:nvSpPr>
        <p:spPr>
          <a:xfrm>
            <a:off x="787401" y="3578420"/>
            <a:ext cx="10445488" cy="646331"/>
          </a:xfrm>
          <a:prstGeom prst="rect">
            <a:avLst/>
          </a:prstGeom>
          <a:noFill/>
        </p:spPr>
        <p:txBody>
          <a:bodyPr wrap="none" rtlCol="0">
            <a:spAutoFit/>
          </a:bodyPr>
          <a:lstStyle/>
          <a:p>
            <a:r>
              <a:rPr lang="en-US" sz="3600" dirty="0">
                <a:latin typeface="Courier New" panose="02070309020205020404" pitchFamily="49" charset="0"/>
                <a:ea typeface="Cambria" panose="02040503050406030204" pitchFamily="18" charset="0"/>
                <a:cs typeface="Courier New" panose="02070309020205020404" pitchFamily="49" charset="0"/>
              </a:rPr>
              <a:t>std2 = ["</a:t>
            </a:r>
            <a:r>
              <a:rPr lang="en-US" sz="3600" dirty="0" err="1">
                <a:latin typeface="Courier New" panose="02070309020205020404" pitchFamily="49" charset="0"/>
                <a:ea typeface="Cambria" panose="02040503050406030204" pitchFamily="18" charset="0"/>
                <a:cs typeface="Courier New" panose="02070309020205020404" pitchFamily="49" charset="0"/>
              </a:rPr>
              <a:t>Alo</a:t>
            </a:r>
            <a:r>
              <a:rPr lang="en-US" sz="3600" dirty="0">
                <a:latin typeface="Courier New" panose="02070309020205020404" pitchFamily="49" charset="0"/>
                <a:ea typeface="Cambria" panose="02040503050406030204" pitchFamily="18" charset="0"/>
                <a:cs typeface="Courier New" panose="02070309020205020404" pitchFamily="49" charset="0"/>
              </a:rPr>
              <a:t> Baba", "ME", 21, 33, 50]</a:t>
            </a:r>
          </a:p>
        </p:txBody>
      </p:sp>
      <p:sp>
        <p:nvSpPr>
          <p:cNvPr id="10" name="TextBox 9">
            <a:extLst>
              <a:ext uri="{FF2B5EF4-FFF2-40B4-BE49-F238E27FC236}">
                <a16:creationId xmlns:a16="http://schemas.microsoft.com/office/drawing/2014/main" id="{7EF38F49-FB71-4A18-A3F2-C0EB18889DD5}"/>
              </a:ext>
            </a:extLst>
          </p:cNvPr>
          <p:cNvSpPr txBox="1"/>
          <p:nvPr/>
        </p:nvSpPr>
        <p:spPr>
          <a:xfrm>
            <a:off x="787401" y="4132418"/>
            <a:ext cx="9336210" cy="646331"/>
          </a:xfrm>
          <a:prstGeom prst="rect">
            <a:avLst/>
          </a:prstGeom>
          <a:noFill/>
        </p:spPr>
        <p:txBody>
          <a:bodyPr wrap="none" rtlCol="0">
            <a:spAutoFit/>
          </a:bodyPr>
          <a:lstStyle/>
          <a:p>
            <a:r>
              <a:rPr lang="en-US" sz="3600" dirty="0">
                <a:latin typeface="Courier New" panose="02070309020205020404" pitchFamily="49" charset="0"/>
                <a:ea typeface="Cambria" panose="02040503050406030204" pitchFamily="18" charset="0"/>
                <a:cs typeface="Courier New" panose="02070309020205020404" pitchFamily="49" charset="0"/>
              </a:rPr>
              <a:t>std3 = ["Alu Baba", "EE", 32, 21]</a:t>
            </a:r>
          </a:p>
        </p:txBody>
      </p:sp>
      <p:sp>
        <p:nvSpPr>
          <p:cNvPr id="11" name="Rectangle 10">
            <a:extLst>
              <a:ext uri="{FF2B5EF4-FFF2-40B4-BE49-F238E27FC236}">
                <a16:creationId xmlns:a16="http://schemas.microsoft.com/office/drawing/2014/main" id="{6CAD9243-DC9B-4FE4-B4BF-57EF7BD1241F}"/>
              </a:ext>
            </a:extLst>
          </p:cNvPr>
          <p:cNvSpPr/>
          <p:nvPr/>
        </p:nvSpPr>
        <p:spPr>
          <a:xfrm>
            <a:off x="0" y="0"/>
            <a:ext cx="12192000" cy="231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ACC8C16F-64A3-4037-9942-BD6BFF92F27B}"/>
              </a:ext>
            </a:extLst>
          </p:cNvPr>
          <p:cNvGraphicFramePr>
            <a:graphicFrameLocks noGrp="1"/>
          </p:cNvGraphicFramePr>
          <p:nvPr>
            <p:ph idx="1"/>
            <p:extLst>
              <p:ext uri="{D42A27DB-BD31-4B8C-83A1-F6EECF244321}">
                <p14:modId xmlns:p14="http://schemas.microsoft.com/office/powerpoint/2010/main" val="617470906"/>
              </p:ext>
            </p:extLst>
          </p:nvPr>
        </p:nvGraphicFramePr>
        <p:xfrm>
          <a:off x="685797" y="307038"/>
          <a:ext cx="10718802" cy="2072640"/>
        </p:xfrm>
        <a:graphic>
          <a:graphicData uri="http://schemas.openxmlformats.org/drawingml/2006/table">
            <a:tbl>
              <a:tblPr firstRow="1" bandRow="1">
                <a:tableStyleId>{5C22544A-7EE6-4342-B048-85BDC9FD1C3A}</a:tableStyleId>
              </a:tblPr>
              <a:tblGrid>
                <a:gridCol w="1786467">
                  <a:extLst>
                    <a:ext uri="{9D8B030D-6E8A-4147-A177-3AD203B41FA5}">
                      <a16:colId xmlns:a16="http://schemas.microsoft.com/office/drawing/2014/main" val="3486833487"/>
                    </a:ext>
                  </a:extLst>
                </a:gridCol>
                <a:gridCol w="1786467">
                  <a:extLst>
                    <a:ext uri="{9D8B030D-6E8A-4147-A177-3AD203B41FA5}">
                      <a16:colId xmlns:a16="http://schemas.microsoft.com/office/drawing/2014/main" val="2609637521"/>
                    </a:ext>
                  </a:extLst>
                </a:gridCol>
                <a:gridCol w="1786467">
                  <a:extLst>
                    <a:ext uri="{9D8B030D-6E8A-4147-A177-3AD203B41FA5}">
                      <a16:colId xmlns:a16="http://schemas.microsoft.com/office/drawing/2014/main" val="662878028"/>
                    </a:ext>
                  </a:extLst>
                </a:gridCol>
                <a:gridCol w="1786467">
                  <a:extLst>
                    <a:ext uri="{9D8B030D-6E8A-4147-A177-3AD203B41FA5}">
                      <a16:colId xmlns:a16="http://schemas.microsoft.com/office/drawing/2014/main" val="4036069697"/>
                    </a:ext>
                  </a:extLst>
                </a:gridCol>
                <a:gridCol w="1786467">
                  <a:extLst>
                    <a:ext uri="{9D8B030D-6E8A-4147-A177-3AD203B41FA5}">
                      <a16:colId xmlns:a16="http://schemas.microsoft.com/office/drawing/2014/main" val="2958120092"/>
                    </a:ext>
                  </a:extLst>
                </a:gridCol>
                <a:gridCol w="1786467">
                  <a:extLst>
                    <a:ext uri="{9D8B030D-6E8A-4147-A177-3AD203B41FA5}">
                      <a16:colId xmlns:a16="http://schemas.microsoft.com/office/drawing/2014/main" val="3615415758"/>
                    </a:ext>
                  </a:extLst>
                </a:gridCol>
              </a:tblGrid>
              <a:tr h="370840">
                <a:tc>
                  <a:txBody>
                    <a:bodyPr/>
                    <a:lstStyle/>
                    <a:p>
                      <a:pPr algn="ctr"/>
                      <a:r>
                        <a:rPr lang="en-US" sz="2800" dirty="0"/>
                        <a:t>Student</a:t>
                      </a:r>
                    </a:p>
                  </a:txBody>
                  <a:tcPr/>
                </a:tc>
                <a:tc>
                  <a:txBody>
                    <a:bodyPr/>
                    <a:lstStyle/>
                    <a:p>
                      <a:pPr algn="ctr"/>
                      <a:r>
                        <a:rPr lang="en-US" sz="2800" dirty="0"/>
                        <a:t>Name</a:t>
                      </a:r>
                    </a:p>
                  </a:txBody>
                  <a:tcPr/>
                </a:tc>
                <a:tc>
                  <a:txBody>
                    <a:bodyPr/>
                    <a:lstStyle/>
                    <a:p>
                      <a:pPr algn="ctr"/>
                      <a:r>
                        <a:rPr lang="en-US" sz="2800" dirty="0"/>
                        <a:t>Major</a:t>
                      </a:r>
                    </a:p>
                  </a:txBody>
                  <a:tcPr/>
                </a:tc>
                <a:tc>
                  <a:txBody>
                    <a:bodyPr/>
                    <a:lstStyle/>
                    <a:p>
                      <a:pPr algn="ctr"/>
                      <a:r>
                        <a:rPr lang="en-US" sz="2800" dirty="0"/>
                        <a:t>Quiz 1</a:t>
                      </a:r>
                    </a:p>
                  </a:txBody>
                  <a:tcPr/>
                </a:tc>
                <a:tc>
                  <a:txBody>
                    <a:bodyPr/>
                    <a:lstStyle/>
                    <a:p>
                      <a:pPr algn="ctr"/>
                      <a:r>
                        <a:rPr lang="en-US" sz="2800" dirty="0"/>
                        <a:t>Quiz 2</a:t>
                      </a:r>
                    </a:p>
                  </a:txBody>
                  <a:tcPr/>
                </a:tc>
                <a:tc>
                  <a:txBody>
                    <a:bodyPr/>
                    <a:lstStyle/>
                    <a:p>
                      <a:pPr algn="ctr"/>
                      <a:r>
                        <a:rPr lang="en-US" sz="2800" dirty="0"/>
                        <a:t>Midterm</a:t>
                      </a:r>
                    </a:p>
                  </a:txBody>
                  <a:tcPr/>
                </a:tc>
                <a:extLst>
                  <a:ext uri="{0D108BD9-81ED-4DB2-BD59-A6C34878D82A}">
                    <a16:rowId xmlns:a16="http://schemas.microsoft.com/office/drawing/2014/main" val="3132721268"/>
                  </a:ext>
                </a:extLst>
              </a:tr>
              <a:tr h="370840">
                <a:tc>
                  <a:txBody>
                    <a:bodyPr/>
                    <a:lstStyle/>
                    <a:p>
                      <a:pPr algn="ctr"/>
                      <a:r>
                        <a:rPr lang="en-US" sz="2800" dirty="0"/>
                        <a:t>1</a:t>
                      </a:r>
                    </a:p>
                  </a:txBody>
                  <a:tcPr/>
                </a:tc>
                <a:tc>
                  <a:txBody>
                    <a:bodyPr/>
                    <a:lstStyle/>
                    <a:p>
                      <a:pPr algn="ctr"/>
                      <a:r>
                        <a:rPr lang="en-US" sz="2800" dirty="0"/>
                        <a:t>Ali Baba</a:t>
                      </a:r>
                    </a:p>
                  </a:txBody>
                  <a:tcPr/>
                </a:tc>
                <a:tc>
                  <a:txBody>
                    <a:bodyPr/>
                    <a:lstStyle/>
                    <a:p>
                      <a:pPr algn="ctr"/>
                      <a:r>
                        <a:rPr lang="en-US" sz="2800" dirty="0"/>
                        <a:t>CS</a:t>
                      </a:r>
                    </a:p>
                  </a:txBody>
                  <a:tcPr/>
                </a:tc>
                <a:tc>
                  <a:txBody>
                    <a:bodyPr/>
                    <a:lstStyle/>
                    <a:p>
                      <a:pPr algn="ctr"/>
                      <a:r>
                        <a:rPr lang="en-US" sz="2800" dirty="0"/>
                        <a:t>21</a:t>
                      </a:r>
                    </a:p>
                  </a:txBody>
                  <a:tcPr/>
                </a:tc>
                <a:tc>
                  <a:txBody>
                    <a:bodyPr/>
                    <a:lstStyle/>
                    <a:p>
                      <a:pPr algn="ctr"/>
                      <a:r>
                        <a:rPr lang="en-US" sz="2800" dirty="0"/>
                        <a:t>23</a:t>
                      </a:r>
                    </a:p>
                  </a:txBody>
                  <a:tcPr/>
                </a:tc>
                <a:tc>
                  <a:txBody>
                    <a:bodyPr/>
                    <a:lstStyle/>
                    <a:p>
                      <a:pPr algn="ctr"/>
                      <a:r>
                        <a:rPr lang="en-US" sz="2800" dirty="0"/>
                        <a:t>12</a:t>
                      </a:r>
                    </a:p>
                  </a:txBody>
                  <a:tcPr/>
                </a:tc>
                <a:extLst>
                  <a:ext uri="{0D108BD9-81ED-4DB2-BD59-A6C34878D82A}">
                    <a16:rowId xmlns:a16="http://schemas.microsoft.com/office/drawing/2014/main" val="2694613132"/>
                  </a:ext>
                </a:extLst>
              </a:tr>
              <a:tr h="370840">
                <a:tc>
                  <a:txBody>
                    <a:bodyPr/>
                    <a:lstStyle/>
                    <a:p>
                      <a:pPr algn="ctr"/>
                      <a:r>
                        <a:rPr lang="en-US" sz="2800" dirty="0"/>
                        <a:t>2</a:t>
                      </a:r>
                    </a:p>
                  </a:txBody>
                  <a:tcPr/>
                </a:tc>
                <a:tc>
                  <a:txBody>
                    <a:bodyPr/>
                    <a:lstStyle/>
                    <a:p>
                      <a:pPr algn="ctr"/>
                      <a:r>
                        <a:rPr lang="en-US" sz="2800" dirty="0" err="1"/>
                        <a:t>Alo</a:t>
                      </a:r>
                      <a:r>
                        <a:rPr lang="en-US" sz="2800" dirty="0"/>
                        <a:t> Baba</a:t>
                      </a:r>
                    </a:p>
                  </a:txBody>
                  <a:tcPr/>
                </a:tc>
                <a:tc>
                  <a:txBody>
                    <a:bodyPr/>
                    <a:lstStyle/>
                    <a:p>
                      <a:pPr algn="ctr"/>
                      <a:r>
                        <a:rPr lang="en-US" sz="2800" dirty="0"/>
                        <a:t>ME</a:t>
                      </a:r>
                    </a:p>
                  </a:txBody>
                  <a:tcPr/>
                </a:tc>
                <a:tc>
                  <a:txBody>
                    <a:bodyPr/>
                    <a:lstStyle/>
                    <a:p>
                      <a:pPr algn="ctr"/>
                      <a:r>
                        <a:rPr lang="en-US" sz="2800" dirty="0"/>
                        <a:t>12</a:t>
                      </a:r>
                    </a:p>
                  </a:txBody>
                  <a:tcPr/>
                </a:tc>
                <a:tc>
                  <a:txBody>
                    <a:bodyPr/>
                    <a:lstStyle/>
                    <a:p>
                      <a:pPr algn="ctr"/>
                      <a:r>
                        <a:rPr lang="en-US" sz="2800" dirty="0"/>
                        <a:t>33</a:t>
                      </a:r>
                    </a:p>
                  </a:txBody>
                  <a:tcPr/>
                </a:tc>
                <a:tc>
                  <a:txBody>
                    <a:bodyPr/>
                    <a:lstStyle/>
                    <a:p>
                      <a:pPr algn="ctr"/>
                      <a:r>
                        <a:rPr lang="en-US" sz="2800" dirty="0"/>
                        <a:t>50</a:t>
                      </a:r>
                    </a:p>
                  </a:txBody>
                  <a:tcPr/>
                </a:tc>
                <a:extLst>
                  <a:ext uri="{0D108BD9-81ED-4DB2-BD59-A6C34878D82A}">
                    <a16:rowId xmlns:a16="http://schemas.microsoft.com/office/drawing/2014/main" val="166952981"/>
                  </a:ext>
                </a:extLst>
              </a:tr>
              <a:tr h="370840">
                <a:tc>
                  <a:txBody>
                    <a:bodyPr/>
                    <a:lstStyle/>
                    <a:p>
                      <a:pPr algn="ctr"/>
                      <a:r>
                        <a:rPr lang="en-US" sz="2800" dirty="0"/>
                        <a:t>3</a:t>
                      </a:r>
                    </a:p>
                  </a:txBody>
                  <a:tcPr/>
                </a:tc>
                <a:tc>
                  <a:txBody>
                    <a:bodyPr/>
                    <a:lstStyle/>
                    <a:p>
                      <a:pPr algn="ctr"/>
                      <a:r>
                        <a:rPr lang="en-US" sz="2800" dirty="0"/>
                        <a:t>Alu Baba</a:t>
                      </a:r>
                    </a:p>
                  </a:txBody>
                  <a:tcPr/>
                </a:tc>
                <a:tc>
                  <a:txBody>
                    <a:bodyPr/>
                    <a:lstStyle/>
                    <a:p>
                      <a:pPr algn="ctr"/>
                      <a:r>
                        <a:rPr lang="en-US" sz="2800" dirty="0"/>
                        <a:t>EE</a:t>
                      </a:r>
                    </a:p>
                  </a:txBody>
                  <a:tcPr/>
                </a:tc>
                <a:tc>
                  <a:txBody>
                    <a:bodyPr/>
                    <a:lstStyle/>
                    <a:p>
                      <a:pPr algn="ctr"/>
                      <a:r>
                        <a:rPr lang="en-US" sz="2800" dirty="0"/>
                        <a:t>-</a:t>
                      </a:r>
                    </a:p>
                  </a:txBody>
                  <a:tcPr/>
                </a:tc>
                <a:tc>
                  <a:txBody>
                    <a:bodyPr/>
                    <a:lstStyle/>
                    <a:p>
                      <a:pPr algn="ctr"/>
                      <a:r>
                        <a:rPr lang="en-US" sz="2800" dirty="0"/>
                        <a:t>32</a:t>
                      </a:r>
                    </a:p>
                  </a:txBody>
                  <a:tcPr/>
                </a:tc>
                <a:tc>
                  <a:txBody>
                    <a:bodyPr/>
                    <a:lstStyle/>
                    <a:p>
                      <a:pPr algn="ctr"/>
                      <a:r>
                        <a:rPr lang="en-US" sz="2800" dirty="0"/>
                        <a:t>21</a:t>
                      </a:r>
                    </a:p>
                  </a:txBody>
                  <a:tcPr/>
                </a:tc>
                <a:extLst>
                  <a:ext uri="{0D108BD9-81ED-4DB2-BD59-A6C34878D82A}">
                    <a16:rowId xmlns:a16="http://schemas.microsoft.com/office/drawing/2014/main" val="1122560749"/>
                  </a:ext>
                </a:extLst>
              </a:tr>
            </a:tbl>
          </a:graphicData>
        </a:graphic>
      </p:graphicFrame>
      <p:sp>
        <p:nvSpPr>
          <p:cNvPr id="12" name="TextBox 11">
            <a:extLst>
              <a:ext uri="{FF2B5EF4-FFF2-40B4-BE49-F238E27FC236}">
                <a16:creationId xmlns:a16="http://schemas.microsoft.com/office/drawing/2014/main" id="{E344E04C-10CE-4364-9883-295FC3BC206E}"/>
              </a:ext>
            </a:extLst>
          </p:cNvPr>
          <p:cNvSpPr txBox="1"/>
          <p:nvPr/>
        </p:nvSpPr>
        <p:spPr>
          <a:xfrm>
            <a:off x="787401" y="5025046"/>
            <a:ext cx="3235181" cy="646331"/>
          </a:xfrm>
          <a:prstGeom prst="rect">
            <a:avLst/>
          </a:prstGeom>
          <a:solidFill>
            <a:srgbClr val="FFC000"/>
          </a:solidFill>
        </p:spPr>
        <p:txBody>
          <a:bodyPr wrap="none" rtlCol="0">
            <a:spAutoFit/>
          </a:bodyPr>
          <a:lstStyle/>
          <a:p>
            <a:r>
              <a:rPr lang="en-US" sz="3600" dirty="0">
                <a:latin typeface="Courier New" panose="02070309020205020404" pitchFamily="49" charset="0"/>
                <a:ea typeface="Cambria" panose="02040503050406030204" pitchFamily="18" charset="0"/>
                <a:cs typeface="Courier New" panose="02070309020205020404" pitchFamily="49" charset="0"/>
              </a:rPr>
              <a:t>&gt;&gt;&gt; std3[2]</a:t>
            </a:r>
          </a:p>
        </p:txBody>
      </p:sp>
      <p:sp>
        <p:nvSpPr>
          <p:cNvPr id="15" name="TextBox 14">
            <a:extLst>
              <a:ext uri="{FF2B5EF4-FFF2-40B4-BE49-F238E27FC236}">
                <a16:creationId xmlns:a16="http://schemas.microsoft.com/office/drawing/2014/main" id="{C0DB982A-50F8-4567-B2E8-D9FEE81F3CC3}"/>
              </a:ext>
            </a:extLst>
          </p:cNvPr>
          <p:cNvSpPr txBox="1"/>
          <p:nvPr/>
        </p:nvSpPr>
        <p:spPr>
          <a:xfrm>
            <a:off x="787400" y="5671377"/>
            <a:ext cx="3235181" cy="646331"/>
          </a:xfrm>
          <a:prstGeom prst="rect">
            <a:avLst/>
          </a:prstGeom>
          <a:solidFill>
            <a:srgbClr val="FFC000"/>
          </a:solidFill>
        </p:spPr>
        <p:txBody>
          <a:bodyPr wrap="square" rtlCol="0">
            <a:spAutoFit/>
          </a:bodyPr>
          <a:lstStyle>
            <a:defPPr>
              <a:defRPr lang="en-US"/>
            </a:defPPr>
            <a:lvl1pPr>
              <a:defRPr sz="3600">
                <a:latin typeface="Courier New" panose="02070309020205020404" pitchFamily="49" charset="0"/>
                <a:ea typeface="Cambria" panose="02040503050406030204" pitchFamily="18" charset="0"/>
                <a:cs typeface="Courier New" panose="02070309020205020404" pitchFamily="49" charset="0"/>
              </a:defRPr>
            </a:lvl1pPr>
          </a:lstStyle>
          <a:p>
            <a:r>
              <a:rPr lang="en-US" dirty="0"/>
              <a:t>32</a:t>
            </a:r>
          </a:p>
        </p:txBody>
      </p:sp>
      <p:sp>
        <p:nvSpPr>
          <p:cNvPr id="16" name="Speech Bubble: Rectangle with Corners Rounded 15">
            <a:extLst>
              <a:ext uri="{FF2B5EF4-FFF2-40B4-BE49-F238E27FC236}">
                <a16:creationId xmlns:a16="http://schemas.microsoft.com/office/drawing/2014/main" id="{9E6D4A48-4A16-40DE-80DE-522E5298240C}"/>
              </a:ext>
            </a:extLst>
          </p:cNvPr>
          <p:cNvSpPr/>
          <p:nvPr/>
        </p:nvSpPr>
        <p:spPr>
          <a:xfrm>
            <a:off x="4236356" y="5584370"/>
            <a:ext cx="3617684" cy="504737"/>
          </a:xfrm>
          <a:prstGeom prst="wedgeRoundRectCallout">
            <a:avLst>
              <a:gd name="adj1" fmla="val -76760"/>
              <a:gd name="adj2" fmla="val 36521"/>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Quiz 2 score instead of Quiz 1</a:t>
            </a:r>
          </a:p>
        </p:txBody>
      </p:sp>
    </p:spTree>
    <p:extLst>
      <p:ext uri="{BB962C8B-B14F-4D97-AF65-F5344CB8AC3E}">
        <p14:creationId xmlns:p14="http://schemas.microsoft.com/office/powerpoint/2010/main" val="24063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CC1F-6D0D-44C8-9780-3983B63F18D5}"/>
              </a:ext>
            </a:extLst>
          </p:cNvPr>
          <p:cNvSpPr>
            <a:spLocks noGrp="1"/>
          </p:cNvSpPr>
          <p:nvPr>
            <p:ph type="title"/>
          </p:nvPr>
        </p:nvSpPr>
        <p:spPr/>
        <p:txBody>
          <a:bodyPr/>
          <a:lstStyle/>
          <a:p>
            <a:r>
              <a:rPr lang="en-US" dirty="0" err="1"/>
              <a:t>Oop</a:t>
            </a:r>
            <a:r>
              <a:rPr lang="en-US" dirty="0"/>
              <a:t> overview</a:t>
            </a:r>
          </a:p>
        </p:txBody>
      </p:sp>
      <p:sp>
        <p:nvSpPr>
          <p:cNvPr id="4" name="Slide Number Placeholder 3">
            <a:extLst>
              <a:ext uri="{FF2B5EF4-FFF2-40B4-BE49-F238E27FC236}">
                <a16:creationId xmlns:a16="http://schemas.microsoft.com/office/drawing/2014/main" id="{4CE38D4C-A664-4091-AA8A-B9919EA01894}"/>
              </a:ext>
            </a:extLst>
          </p:cNvPr>
          <p:cNvSpPr>
            <a:spLocks noGrp="1"/>
          </p:cNvSpPr>
          <p:nvPr>
            <p:ph type="sldNum" sz="quarter" idx="4"/>
          </p:nvPr>
        </p:nvSpPr>
        <p:spPr/>
        <p:txBody>
          <a:bodyPr/>
          <a:lstStyle/>
          <a:p>
            <a:fld id="{D9771BD4-0E32-43F5-AAB6-EC63035649CE}" type="slidenum">
              <a:rPr lang="en-US" smtClean="0"/>
              <a:t>9</a:t>
            </a:fld>
            <a:endParaRPr lang="en-US"/>
          </a:p>
        </p:txBody>
      </p:sp>
      <p:pic>
        <p:nvPicPr>
          <p:cNvPr id="2050" name="Picture 2">
            <a:extLst>
              <a:ext uri="{FF2B5EF4-FFF2-40B4-BE49-F238E27FC236}">
                <a16:creationId xmlns:a16="http://schemas.microsoft.com/office/drawing/2014/main" id="{3B12E486-59DC-4CD1-8C4F-3CB18F8EF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72" y="1329897"/>
            <a:ext cx="6286493" cy="48822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1FD03F-9344-423A-8662-112DDC8FE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969" y="1811040"/>
            <a:ext cx="2810749" cy="4023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9A86B0-AC45-4A45-AB7F-A1F81C801B16}"/>
              </a:ext>
            </a:extLst>
          </p:cNvPr>
          <p:cNvSpPr txBox="1"/>
          <p:nvPr/>
        </p:nvSpPr>
        <p:spPr>
          <a:xfrm>
            <a:off x="10714158" y="6201310"/>
            <a:ext cx="965970" cy="369332"/>
          </a:xfrm>
          <a:prstGeom prst="rect">
            <a:avLst/>
          </a:prstGeom>
          <a:noFill/>
        </p:spPr>
        <p:txBody>
          <a:bodyPr wrap="none" rtlCol="0">
            <a:spAutoFit/>
          </a:bodyPr>
          <a:lstStyle/>
          <a:p>
            <a:r>
              <a:rPr lang="en-US" dirty="0"/>
              <a:t>[</a:t>
            </a:r>
            <a:r>
              <a:rPr lang="en-US" dirty="0">
                <a:hlinkClick r:id="rId4"/>
              </a:rPr>
              <a:t>source</a:t>
            </a:r>
            <a:r>
              <a:rPr lang="en-US" dirty="0"/>
              <a:t>]</a:t>
            </a:r>
          </a:p>
        </p:txBody>
      </p:sp>
      <p:sp>
        <p:nvSpPr>
          <p:cNvPr id="3" name="Rectangle 2">
            <a:extLst>
              <a:ext uri="{FF2B5EF4-FFF2-40B4-BE49-F238E27FC236}">
                <a16:creationId xmlns:a16="http://schemas.microsoft.com/office/drawing/2014/main" id="{CB247E3A-1333-4138-A62C-F3439CFBDC7C}"/>
              </a:ext>
            </a:extLst>
          </p:cNvPr>
          <p:cNvSpPr/>
          <p:nvPr/>
        </p:nvSpPr>
        <p:spPr>
          <a:xfrm>
            <a:off x="2198914" y="2111829"/>
            <a:ext cx="2884715" cy="425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B42341-A137-4040-974A-10F34FAAF5F0}"/>
              </a:ext>
            </a:extLst>
          </p:cNvPr>
          <p:cNvSpPr/>
          <p:nvPr/>
        </p:nvSpPr>
        <p:spPr>
          <a:xfrm>
            <a:off x="5171275" y="1329897"/>
            <a:ext cx="2884715" cy="5038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A896FB-C317-4980-9E6B-A3861F41E157}"/>
              </a:ext>
            </a:extLst>
          </p:cNvPr>
          <p:cNvSpPr/>
          <p:nvPr/>
        </p:nvSpPr>
        <p:spPr>
          <a:xfrm>
            <a:off x="8143636" y="1577956"/>
            <a:ext cx="1501107" cy="425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098539-5C3A-4C05-803E-9E82214BD4E1}"/>
              </a:ext>
            </a:extLst>
          </p:cNvPr>
          <p:cNvSpPr/>
          <p:nvPr/>
        </p:nvSpPr>
        <p:spPr>
          <a:xfrm>
            <a:off x="9677076" y="1577956"/>
            <a:ext cx="2384295" cy="425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45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vinuni ppt template-final" id="{F26EDCBE-B665-4A8C-A825-767C4D079E0D}" vid="{4627A262-9E54-4023-A392-A848229F6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vinuni ppt template-final</Template>
  <TotalTime>29134</TotalTime>
  <Words>1140</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Courier New</vt:lpstr>
      <vt:lpstr>Gill Sans MT</vt:lpstr>
      <vt:lpstr>Parcel</vt:lpstr>
      <vt:lpstr>PowerPoint Presentation</vt:lpstr>
      <vt:lpstr>Motivation example 1</vt:lpstr>
      <vt:lpstr>Motivation example 2</vt:lpstr>
      <vt:lpstr>Learning outcomes</vt:lpstr>
      <vt:lpstr>Programming styles (1/2)</vt:lpstr>
      <vt:lpstr>Programming styles (2/2)</vt:lpstr>
      <vt:lpstr>Why oop?</vt:lpstr>
      <vt:lpstr>PowerPoint Presentation</vt:lpstr>
      <vt:lpstr>Oop overview</vt:lpstr>
      <vt:lpstr>Overview of OOP terminology (1/3)</vt:lpstr>
      <vt:lpstr>Overview of OOP terminology (2/3)</vt:lpstr>
      <vt:lpstr>Overview of OOP terminology (3/3)</vt:lpstr>
      <vt:lpstr>Object-oriented programming </vt:lpstr>
      <vt:lpstr>OOP concepts</vt:lpstr>
      <vt:lpstr>Class and object</vt:lpstr>
      <vt:lpstr>Class and objects memory</vt:lpstr>
      <vt:lpstr>Attributes and methods</vt:lpstr>
      <vt:lpstr>abstraction</vt:lpstr>
      <vt:lpstr>Abstraction: real-life example</vt:lpstr>
      <vt:lpstr>encapsulation</vt:lpstr>
      <vt:lpstr>Encapsulation: real-life example</vt:lpstr>
      <vt:lpstr>Advantages of encapsulation</vt:lpstr>
      <vt:lpstr>Abstraction vs encapsulation</vt:lpstr>
      <vt:lpstr>Creating classes</vt:lpstr>
      <vt:lpstr>Class definition</vt:lpstr>
      <vt:lpstr>Class definition: specification</vt:lpstr>
      <vt:lpstr>Class definition: method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dc:title>
  <dc:creator>wong ks</dc:creator>
  <cp:lastModifiedBy>Wong Kok Seng (CECS)</cp:lastModifiedBy>
  <cp:revision>410</cp:revision>
  <dcterms:created xsi:type="dcterms:W3CDTF">2020-06-14T15:24:39Z</dcterms:created>
  <dcterms:modified xsi:type="dcterms:W3CDTF">2021-12-06T05:51:21Z</dcterms:modified>
</cp:coreProperties>
</file>