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7" r:id="rId1"/>
  </p:sldMasterIdLst>
  <p:notesMasterIdLst>
    <p:notesMasterId r:id="rId39"/>
  </p:notesMasterIdLst>
  <p:sldIdLst>
    <p:sldId id="256" r:id="rId2"/>
    <p:sldId id="283" r:id="rId3"/>
    <p:sldId id="284" r:id="rId4"/>
    <p:sldId id="266" r:id="rId5"/>
    <p:sldId id="267" r:id="rId6"/>
    <p:sldId id="268" r:id="rId7"/>
    <p:sldId id="257" r:id="rId8"/>
    <p:sldId id="258" r:id="rId9"/>
    <p:sldId id="259" r:id="rId10"/>
    <p:sldId id="290" r:id="rId11"/>
    <p:sldId id="289" r:id="rId12"/>
    <p:sldId id="260" r:id="rId13"/>
    <p:sldId id="292" r:id="rId14"/>
    <p:sldId id="293" r:id="rId15"/>
    <p:sldId id="294" r:id="rId16"/>
    <p:sldId id="270" r:id="rId17"/>
    <p:sldId id="271" r:id="rId18"/>
    <p:sldId id="285" r:id="rId19"/>
    <p:sldId id="272" r:id="rId20"/>
    <p:sldId id="286" r:id="rId21"/>
    <p:sldId id="273" r:id="rId22"/>
    <p:sldId id="274" r:id="rId23"/>
    <p:sldId id="291" r:id="rId24"/>
    <p:sldId id="275" r:id="rId25"/>
    <p:sldId id="287" r:id="rId26"/>
    <p:sldId id="276" r:id="rId27"/>
    <p:sldId id="277" r:id="rId28"/>
    <p:sldId id="295" r:id="rId29"/>
    <p:sldId id="288" r:id="rId30"/>
    <p:sldId id="278" r:id="rId31"/>
    <p:sldId id="279" r:id="rId32"/>
    <p:sldId id="280" r:id="rId33"/>
    <p:sldId id="281" r:id="rId34"/>
    <p:sldId id="282" r:id="rId35"/>
    <p:sldId id="261" r:id="rId36"/>
    <p:sldId id="262" r:id="rId37"/>
    <p:sldId id="263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63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3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F8B8A5-6476-44A5-B993-783261506FA8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8FC76B-8324-4BB7-A66C-E73E979F8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007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chemeClr val="accent1">
              <a:lumMod val="40000"/>
              <a:lumOff val="60000"/>
            </a:schemeClr>
          </a:solidFill>
          <a:ln w="38100">
            <a:noFill/>
          </a:ln>
        </p:spPr>
        <p:txBody>
          <a:bodyPr lIns="274320" rIns="274320" anchor="ctr" anchorCtr="1">
            <a:normAutofit/>
          </a:bodyPr>
          <a:lstStyle>
            <a:lvl1pPr algn="ctr">
              <a:defRPr lang="en-US" sz="3200" b="1" kern="1200" cap="all" spc="200" baseline="0" dirty="0">
                <a:solidFill>
                  <a:schemeClr val="accent6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lang="en-US" sz="32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2054" name="Picture 6" descr="Associate Program Director (Pediatrics Residency) job with VIN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8688" y="478590"/>
            <a:ext cx="7794624" cy="1632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26240" y="6618514"/>
            <a:ext cx="365760" cy="239486"/>
          </a:xfrm>
          <a:prstGeom prst="ellipse">
            <a:avLst/>
          </a:prstGeom>
          <a:noFill/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b="1" spc="0" baseline="0">
                <a:solidFill>
                  <a:srgbClr val="FFFFFF"/>
                </a:solidFill>
              </a:defRPr>
            </a:lvl1pPr>
          </a:lstStyle>
          <a:p>
            <a:fld id="{7F0C9DCE-CBDA-4585-B5D5-F378E2C0A7A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198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787400" y="1659466"/>
            <a:ext cx="10718801" cy="2070610"/>
          </a:xfrm>
          <a:solidFill>
            <a:schemeClr val="accent6">
              <a:lumMod val="40000"/>
              <a:lumOff val="60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80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defRPr>
            </a:lvl1pPr>
            <a:lvl2pPr>
              <a:defRPr sz="240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defRPr>
            </a:lvl2pPr>
            <a:lvl3pPr>
              <a:defRPr sz="240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defRPr>
            </a:lvl3pPr>
            <a:lvl4pPr>
              <a:defRPr sz="240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defRPr>
            </a:lvl4pPr>
            <a:lvl5pPr>
              <a:defRPr sz="240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2"/>
          </p:nvPr>
        </p:nvSpPr>
        <p:spPr>
          <a:xfrm>
            <a:off x="787400" y="4224866"/>
            <a:ext cx="10718801" cy="1718733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280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defRPr>
            </a:lvl1pPr>
            <a:lvl2pPr>
              <a:defRPr sz="240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defRPr>
            </a:lvl2pPr>
            <a:lvl3pPr>
              <a:defRPr sz="240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defRPr>
            </a:lvl3pPr>
            <a:lvl4pPr>
              <a:defRPr sz="240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defRPr>
            </a:lvl4pPr>
            <a:lvl5pPr>
              <a:defRPr sz="240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677332" y="1197801"/>
            <a:ext cx="276229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Sample Code:</a:t>
            </a:r>
          </a:p>
        </p:txBody>
      </p:sp>
      <p:sp>
        <p:nvSpPr>
          <p:cNvPr id="8" name="Rectangle 7"/>
          <p:cNvSpPr/>
          <p:nvPr/>
        </p:nvSpPr>
        <p:spPr>
          <a:xfrm>
            <a:off x="677332" y="3730076"/>
            <a:ext cx="16882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800" b="1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Output: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787401" y="-1"/>
            <a:ext cx="10718800" cy="1111045"/>
          </a:xfrm>
          <a:noFill/>
          <a:ln>
            <a:noFill/>
          </a:ln>
        </p:spPr>
        <p:txBody>
          <a:bodyPr>
            <a:noAutofit/>
          </a:bodyPr>
          <a:lstStyle>
            <a:lvl1pPr algn="l">
              <a:defRPr sz="44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Class practice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26240" y="6618514"/>
            <a:ext cx="365760" cy="239486"/>
          </a:xfrm>
          <a:prstGeom prst="ellipse">
            <a:avLst/>
          </a:prstGeom>
          <a:noFill/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b="1" spc="0" baseline="0">
                <a:solidFill>
                  <a:srgbClr val="FFFFFF"/>
                </a:solidFill>
              </a:defRPr>
            </a:lvl1pPr>
          </a:lstStyle>
          <a:p>
            <a:fld id="{D9771BD4-0E32-43F5-AAB6-EC6303564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780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787401" y="-1"/>
            <a:ext cx="10718800" cy="1111045"/>
          </a:xfrm>
          <a:noFill/>
          <a:ln>
            <a:noFill/>
          </a:ln>
        </p:spPr>
        <p:txBody>
          <a:bodyPr>
            <a:noAutofit/>
          </a:bodyPr>
          <a:lstStyle>
            <a:lvl1pPr algn="l">
              <a:defRPr sz="44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Class practice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26240" y="6618514"/>
            <a:ext cx="365760" cy="239486"/>
          </a:xfrm>
          <a:prstGeom prst="ellipse">
            <a:avLst/>
          </a:prstGeom>
          <a:noFill/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b="1" spc="0" baseline="0">
                <a:solidFill>
                  <a:srgbClr val="FFFFFF"/>
                </a:solidFill>
              </a:defRPr>
            </a:lvl1pPr>
          </a:lstStyle>
          <a:p>
            <a:fld id="{D9771BD4-0E32-43F5-AAB6-EC6303564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063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432619" y="2243828"/>
            <a:ext cx="5260257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400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26240" y="6618514"/>
            <a:ext cx="365760" cy="239486"/>
          </a:xfrm>
          <a:prstGeom prst="ellipse">
            <a:avLst/>
          </a:prstGeom>
          <a:noFill/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b="1" spc="0" baseline="0">
                <a:solidFill>
                  <a:srgbClr val="FFFFFF"/>
                </a:solidFill>
              </a:defRPr>
            </a:lvl1pPr>
          </a:lstStyle>
          <a:p>
            <a:fld id="{D9771BD4-0E32-43F5-AAB6-EC6303564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1931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26240" y="6618514"/>
            <a:ext cx="365760" cy="239486"/>
          </a:xfrm>
          <a:prstGeom prst="ellipse">
            <a:avLst/>
          </a:prstGeom>
          <a:noFill/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b="1" spc="0" baseline="0">
                <a:solidFill>
                  <a:srgbClr val="FFFFFF"/>
                </a:solidFill>
              </a:defRPr>
            </a:lvl1pPr>
          </a:lstStyle>
          <a:p>
            <a:fld id="{D9771BD4-0E32-43F5-AAB6-EC6303564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597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510643" y="3225120"/>
            <a:ext cx="1869621" cy="8164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3394954" y="1578603"/>
            <a:ext cx="7729728" cy="14993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kumimoji="0" lang="en-US" sz="4800" b="1" i="0" u="none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  <a:lvl2pPr>
              <a:defRPr kumimoji="0" lang="en-US" sz="4800" b="1" i="0" u="none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2pPr>
            <a:lvl3pPr>
              <a:defRPr kumimoji="0" lang="en-US" sz="4800" b="1" i="0" u="none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3pPr>
            <a:lvl4pPr>
              <a:defRPr kumimoji="0" lang="en-US" sz="4800" b="1" i="0" u="none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4pPr>
            <a:lvl5pPr>
              <a:defRPr kumimoji="0" lang="en-US" sz="4800" b="1" i="0" u="none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idx="12" hasCustomPrompt="1"/>
          </p:nvPr>
        </p:nvSpPr>
        <p:spPr>
          <a:xfrm>
            <a:off x="3406140" y="3434204"/>
            <a:ext cx="7729728" cy="4986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kumimoji="0" lang="en-US" sz="2800" b="0" i="0" u="none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  <a:lvl2pPr>
              <a:defRPr kumimoji="0" lang="en-US" sz="4800" b="1" i="0" u="none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2pPr>
            <a:lvl3pPr>
              <a:defRPr kumimoji="0" lang="en-US" sz="4800" b="1" i="0" u="none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3pPr>
            <a:lvl4pPr>
              <a:defRPr kumimoji="0" lang="en-US" sz="4800" b="1" i="0" u="none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4pPr>
            <a:lvl5pPr>
              <a:defRPr kumimoji="0" lang="en-US" sz="4800" b="1" i="0" u="none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Subtitle here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idx="13" hasCustomPrompt="1"/>
          </p:nvPr>
        </p:nvSpPr>
        <p:spPr>
          <a:xfrm>
            <a:off x="3394954" y="4086187"/>
            <a:ext cx="7729728" cy="4986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kumimoji="0" lang="en-US" sz="1400" b="0" i="0" u="none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  <a:lvl2pPr>
              <a:defRPr kumimoji="0" lang="en-US" sz="4800" b="1" i="0" u="none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2pPr>
            <a:lvl3pPr>
              <a:defRPr kumimoji="0" lang="en-US" sz="4800" b="1" i="0" u="none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3pPr>
            <a:lvl4pPr>
              <a:defRPr kumimoji="0" lang="en-US" sz="4800" b="1" i="0" u="none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4pPr>
            <a:lvl5pPr>
              <a:defRPr kumimoji="0" lang="en-US" sz="4800" b="1" i="0" u="none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Author name | 2020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211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401" y="287358"/>
            <a:ext cx="10718800" cy="767590"/>
          </a:xfrm>
          <a:noFill/>
          <a:ln>
            <a:noFill/>
          </a:ln>
        </p:spPr>
        <p:txBody>
          <a:bodyPr>
            <a:noAutofit/>
          </a:bodyPr>
          <a:lstStyle>
            <a:lvl1pPr algn="l">
              <a:defRPr sz="44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7401" y="1227668"/>
            <a:ext cx="10718800" cy="4817532"/>
          </a:xfrm>
        </p:spPr>
        <p:txBody>
          <a:bodyPr>
            <a:normAutofit/>
          </a:bodyPr>
          <a:lstStyle>
            <a:lvl1pPr>
              <a:defRPr sz="2800">
                <a:latin typeface="Cambria" panose="02040503050406030204" pitchFamily="18" charset="0"/>
                <a:ea typeface="Cambria" panose="02040503050406030204" pitchFamily="18" charset="0"/>
              </a:defRPr>
            </a:lvl1pPr>
            <a:lvl2pPr>
              <a:defRPr sz="2400">
                <a:latin typeface="Cambria" panose="02040503050406030204" pitchFamily="18" charset="0"/>
                <a:ea typeface="Cambria" panose="02040503050406030204" pitchFamily="18" charset="0"/>
              </a:defRPr>
            </a:lvl2pPr>
            <a:lvl3pPr>
              <a:defRPr sz="2400">
                <a:latin typeface="Cambria" panose="02040503050406030204" pitchFamily="18" charset="0"/>
                <a:ea typeface="Cambria" panose="02040503050406030204" pitchFamily="18" charset="0"/>
              </a:defRPr>
            </a:lvl3pPr>
            <a:lvl4pPr>
              <a:defRPr sz="2400">
                <a:latin typeface="Cambria" panose="02040503050406030204" pitchFamily="18" charset="0"/>
                <a:ea typeface="Cambria" panose="02040503050406030204" pitchFamily="18" charset="0"/>
              </a:defRPr>
            </a:lvl4pPr>
            <a:lvl5pPr>
              <a:defRPr sz="2400">
                <a:latin typeface="Cambria" panose="02040503050406030204" pitchFamily="18" charset="0"/>
                <a:ea typeface="Cambria" panose="02040503050406030204" pitchFamily="18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26240" y="6618514"/>
            <a:ext cx="365760" cy="239486"/>
          </a:xfrm>
          <a:prstGeom prst="ellipse">
            <a:avLst/>
          </a:prstGeom>
          <a:noFill/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b="1" spc="0" baseline="0">
                <a:solidFill>
                  <a:srgbClr val="FFFFFF"/>
                </a:solidFill>
              </a:defRPr>
            </a:lvl1pPr>
          </a:lstStyle>
          <a:p>
            <a:fld id="{D9771BD4-0E32-43F5-AAB6-EC6303564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403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26240" y="6618514"/>
            <a:ext cx="365760" cy="239486"/>
          </a:xfrm>
          <a:prstGeom prst="ellipse">
            <a:avLst/>
          </a:prstGeom>
          <a:noFill/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b="1" spc="0" baseline="0">
                <a:solidFill>
                  <a:srgbClr val="FFFFFF"/>
                </a:solidFill>
              </a:defRPr>
            </a:lvl1pPr>
          </a:lstStyle>
          <a:p>
            <a:fld id="{D9771BD4-0E32-43F5-AAB6-EC6303564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07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87402" y="1551130"/>
            <a:ext cx="5066282" cy="418889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1551130"/>
            <a:ext cx="5167886" cy="418889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87401" y="287358"/>
            <a:ext cx="10718800" cy="767590"/>
          </a:xfrm>
          <a:noFill/>
          <a:ln>
            <a:noFill/>
          </a:ln>
        </p:spPr>
        <p:txBody>
          <a:bodyPr>
            <a:noAutofit/>
          </a:bodyPr>
          <a:lstStyle>
            <a:lvl1pPr algn="l">
              <a:defRPr sz="44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26240" y="6618514"/>
            <a:ext cx="365760" cy="239486"/>
          </a:xfrm>
          <a:prstGeom prst="ellipse">
            <a:avLst/>
          </a:prstGeom>
          <a:noFill/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b="1" spc="0" baseline="0">
                <a:solidFill>
                  <a:srgbClr val="FFFFFF"/>
                </a:solidFill>
              </a:defRPr>
            </a:lvl1pPr>
          </a:lstStyle>
          <a:p>
            <a:fld id="{D9771BD4-0E32-43F5-AAB6-EC6303564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83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4"/>
          </p:nvPr>
        </p:nvSpPr>
        <p:spPr>
          <a:xfrm>
            <a:off x="11826240" y="6618514"/>
            <a:ext cx="365760" cy="239486"/>
          </a:xfrm>
          <a:prstGeom prst="ellipse">
            <a:avLst/>
          </a:prstGeom>
          <a:noFill/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b="1" spc="0" baseline="0">
                <a:solidFill>
                  <a:srgbClr val="FFFFFF"/>
                </a:solidFill>
              </a:defRPr>
            </a:lvl1pPr>
          </a:lstStyle>
          <a:p>
            <a:fld id="{D9771BD4-0E32-43F5-AAB6-EC6303564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924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87401" y="287358"/>
            <a:ext cx="10718800" cy="767590"/>
          </a:xfrm>
          <a:noFill/>
          <a:ln>
            <a:noFill/>
          </a:ln>
        </p:spPr>
        <p:txBody>
          <a:bodyPr>
            <a:noAutofit/>
          </a:bodyPr>
          <a:lstStyle>
            <a:lvl1pPr algn="l">
              <a:defRPr sz="44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26240" y="6618514"/>
            <a:ext cx="365760" cy="239486"/>
          </a:xfrm>
          <a:prstGeom prst="ellipse">
            <a:avLst/>
          </a:prstGeom>
          <a:noFill/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b="1" spc="0" baseline="0">
                <a:solidFill>
                  <a:srgbClr val="FFFFFF"/>
                </a:solidFill>
              </a:defRPr>
            </a:lvl1pPr>
          </a:lstStyle>
          <a:p>
            <a:fld id="{D9771BD4-0E32-43F5-AAB6-EC6303564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122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787400" y="1227668"/>
            <a:ext cx="5181599" cy="4817532"/>
          </a:xfrm>
          <a:ln>
            <a:solidFill>
              <a:schemeClr val="accent6">
                <a:lumMod val="50000"/>
              </a:schemeClr>
            </a:solidFill>
          </a:ln>
        </p:spPr>
        <p:txBody>
          <a:bodyPr>
            <a:normAutofit/>
          </a:bodyPr>
          <a:lstStyle>
            <a:lvl1pPr>
              <a:defRPr sz="2800">
                <a:latin typeface="Cambria" panose="02040503050406030204" pitchFamily="18" charset="0"/>
                <a:ea typeface="Cambria" panose="02040503050406030204" pitchFamily="18" charset="0"/>
              </a:defRPr>
            </a:lvl1pPr>
            <a:lvl2pPr>
              <a:defRPr sz="2400">
                <a:latin typeface="Cambria" panose="02040503050406030204" pitchFamily="18" charset="0"/>
                <a:ea typeface="Cambria" panose="02040503050406030204" pitchFamily="18" charset="0"/>
              </a:defRPr>
            </a:lvl2pPr>
            <a:lvl3pPr>
              <a:defRPr sz="2400">
                <a:latin typeface="Cambria" panose="02040503050406030204" pitchFamily="18" charset="0"/>
                <a:ea typeface="Cambria" panose="02040503050406030204" pitchFamily="18" charset="0"/>
              </a:defRPr>
            </a:lvl3pPr>
            <a:lvl4pPr>
              <a:defRPr sz="2400">
                <a:latin typeface="Cambria" panose="02040503050406030204" pitchFamily="18" charset="0"/>
                <a:ea typeface="Cambria" panose="02040503050406030204" pitchFamily="18" charset="0"/>
              </a:defRPr>
            </a:lvl4pPr>
            <a:lvl5pPr>
              <a:defRPr sz="2400">
                <a:latin typeface="Cambria" panose="02040503050406030204" pitchFamily="18" charset="0"/>
                <a:ea typeface="Cambria" panose="02040503050406030204" pitchFamily="18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2"/>
          </p:nvPr>
        </p:nvSpPr>
        <p:spPr>
          <a:xfrm>
            <a:off x="6079067" y="1227668"/>
            <a:ext cx="5427134" cy="4817532"/>
          </a:xfrm>
          <a:ln>
            <a:solidFill>
              <a:schemeClr val="accent6">
                <a:lumMod val="50000"/>
              </a:schemeClr>
            </a:solidFill>
          </a:ln>
        </p:spPr>
        <p:txBody>
          <a:bodyPr>
            <a:normAutofit/>
          </a:bodyPr>
          <a:lstStyle>
            <a:lvl1pPr>
              <a:defRPr sz="2800">
                <a:latin typeface="Cambria" panose="02040503050406030204" pitchFamily="18" charset="0"/>
                <a:ea typeface="Cambria" panose="02040503050406030204" pitchFamily="18" charset="0"/>
              </a:defRPr>
            </a:lvl1pPr>
            <a:lvl2pPr>
              <a:defRPr sz="2400">
                <a:latin typeface="Cambria" panose="02040503050406030204" pitchFamily="18" charset="0"/>
                <a:ea typeface="Cambria" panose="02040503050406030204" pitchFamily="18" charset="0"/>
              </a:defRPr>
            </a:lvl2pPr>
            <a:lvl3pPr>
              <a:defRPr sz="2400">
                <a:latin typeface="Cambria" panose="02040503050406030204" pitchFamily="18" charset="0"/>
                <a:ea typeface="Cambria" panose="02040503050406030204" pitchFamily="18" charset="0"/>
              </a:defRPr>
            </a:lvl3pPr>
            <a:lvl4pPr>
              <a:defRPr sz="2400">
                <a:latin typeface="Cambria" panose="02040503050406030204" pitchFamily="18" charset="0"/>
                <a:ea typeface="Cambria" panose="02040503050406030204" pitchFamily="18" charset="0"/>
              </a:defRPr>
            </a:lvl4pPr>
            <a:lvl5pPr>
              <a:defRPr sz="2400">
                <a:latin typeface="Cambria" panose="02040503050406030204" pitchFamily="18" charset="0"/>
                <a:ea typeface="Cambria" panose="02040503050406030204" pitchFamily="18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787401" y="287358"/>
            <a:ext cx="10718800" cy="767590"/>
          </a:xfrm>
          <a:noFill/>
          <a:ln>
            <a:noFill/>
          </a:ln>
        </p:spPr>
        <p:txBody>
          <a:bodyPr>
            <a:noAutofit/>
          </a:bodyPr>
          <a:lstStyle>
            <a:lvl1pPr algn="l">
              <a:defRPr sz="44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26240" y="6618514"/>
            <a:ext cx="365760" cy="239486"/>
          </a:xfrm>
          <a:prstGeom prst="ellipse">
            <a:avLst/>
          </a:prstGeom>
          <a:noFill/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b="1" spc="0" baseline="0">
                <a:solidFill>
                  <a:srgbClr val="FFFFFF"/>
                </a:solidFill>
              </a:defRPr>
            </a:lvl1pPr>
          </a:lstStyle>
          <a:p>
            <a:fld id="{D9771BD4-0E32-43F5-AAB6-EC6303564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990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787401" y="-1"/>
            <a:ext cx="10718800" cy="1111045"/>
          </a:xfrm>
          <a:noFill/>
          <a:ln>
            <a:noFill/>
          </a:ln>
        </p:spPr>
        <p:txBody>
          <a:bodyPr>
            <a:noAutofit/>
          </a:bodyPr>
          <a:lstStyle>
            <a:lvl1pPr algn="l">
              <a:defRPr sz="44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Class practice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787400" y="1659466"/>
            <a:ext cx="5181599" cy="4284133"/>
          </a:xfrm>
          <a:solidFill>
            <a:schemeClr val="accent6">
              <a:lumMod val="40000"/>
              <a:lumOff val="60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80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defRPr>
            </a:lvl1pPr>
            <a:lvl2pPr>
              <a:defRPr sz="240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defRPr>
            </a:lvl2pPr>
            <a:lvl3pPr>
              <a:defRPr sz="240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defRPr>
            </a:lvl3pPr>
            <a:lvl4pPr>
              <a:defRPr sz="240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defRPr>
            </a:lvl4pPr>
            <a:lvl5pPr>
              <a:defRPr sz="240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2"/>
          </p:nvPr>
        </p:nvSpPr>
        <p:spPr>
          <a:xfrm>
            <a:off x="6079067" y="1659466"/>
            <a:ext cx="5427134" cy="4284134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280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defRPr>
            </a:lvl1pPr>
            <a:lvl2pPr>
              <a:defRPr sz="240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defRPr>
            </a:lvl2pPr>
            <a:lvl3pPr>
              <a:defRPr sz="240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defRPr>
            </a:lvl3pPr>
            <a:lvl4pPr>
              <a:defRPr sz="240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defRPr>
            </a:lvl4pPr>
            <a:lvl5pPr>
              <a:defRPr sz="240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677332" y="1197801"/>
            <a:ext cx="276229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Sample Code:</a:t>
            </a:r>
          </a:p>
        </p:txBody>
      </p:sp>
      <p:sp>
        <p:nvSpPr>
          <p:cNvPr id="8" name="Rectangle 7"/>
          <p:cNvSpPr/>
          <p:nvPr/>
        </p:nvSpPr>
        <p:spPr>
          <a:xfrm>
            <a:off x="5968999" y="1204149"/>
            <a:ext cx="16882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800" b="1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Output: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26240" y="6618514"/>
            <a:ext cx="365760" cy="239486"/>
          </a:xfrm>
          <a:prstGeom prst="ellipse">
            <a:avLst/>
          </a:prstGeom>
          <a:noFill/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b="1" spc="0" baseline="0">
                <a:solidFill>
                  <a:srgbClr val="FFFFFF"/>
                </a:solidFill>
              </a:defRPr>
            </a:lvl1pPr>
          </a:lstStyle>
          <a:p>
            <a:fld id="{D9771BD4-0E32-43F5-AAB6-EC6303564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270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26240" y="62432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D9771BD4-0E32-43F5-AAB6-EC6303564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180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cmsproperty.com.my/index.php/property/d-heritage-phase-2-single-storey-semi-detached/#PhotoSwipe1599483298202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4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3394954" y="1502875"/>
            <a:ext cx="7729728" cy="2317446"/>
          </a:xfrm>
        </p:spPr>
        <p:txBody>
          <a:bodyPr/>
          <a:lstStyle/>
          <a:p>
            <a:r>
              <a:rPr lang="en-US"/>
              <a:t>Lecture 2</a:t>
            </a:r>
            <a:r>
              <a:rPr lang="en-US" altLang="zh-CN"/>
              <a:t>2</a:t>
            </a:r>
            <a:r>
              <a:rPr lang="en-US"/>
              <a:t> </a:t>
            </a:r>
            <a:r>
              <a:rPr lang="en-US" dirty="0"/>
              <a:t>– Designing Classes and Constructors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r>
              <a:rPr lang="en-US" dirty="0"/>
              <a:t>Classes, and constructor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3"/>
          </p:nvPr>
        </p:nvSpPr>
        <p:spPr>
          <a:xfrm>
            <a:off x="3394954" y="4394004"/>
            <a:ext cx="7729728" cy="498699"/>
          </a:xfrm>
        </p:spPr>
        <p:txBody>
          <a:bodyPr/>
          <a:lstStyle/>
          <a:p>
            <a:r>
              <a:rPr lang="en-US" dirty="0"/>
              <a:t>Kok-Seng Wong | 2021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32133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constructor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Implicitly created by Python during program compilation </a:t>
            </a:r>
            <a:r>
              <a:rPr lang="en-US" dirty="0">
                <a:solidFill>
                  <a:srgbClr val="FF0000"/>
                </a:solidFill>
              </a:rPr>
              <a:t>if we do not declare a constructor</a:t>
            </a:r>
            <a:r>
              <a:rPr lang="en-US" dirty="0"/>
              <a:t> in our program.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9771BD4-0E32-43F5-AAB6-EC63035649CE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4035" y="2356809"/>
            <a:ext cx="5695950" cy="4010025"/>
          </a:xfrm>
          <a:prstGeom prst="rect">
            <a:avLst/>
          </a:prstGeom>
        </p:spPr>
      </p:pic>
      <p:sp>
        <p:nvSpPr>
          <p:cNvPr id="6" name="Rounded Rectangular Callout 5"/>
          <p:cNvSpPr/>
          <p:nvPr/>
        </p:nvSpPr>
        <p:spPr>
          <a:xfrm>
            <a:off x="926106" y="2485313"/>
            <a:ext cx="1529709" cy="896294"/>
          </a:xfrm>
          <a:prstGeom prst="wedgeRoundRectCallout">
            <a:avLst>
              <a:gd name="adj1" fmla="val 107467"/>
              <a:gd name="adj2" fmla="val 23419"/>
              <a:gd name="adj3" fmla="val 16667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Constructor was not declared</a:t>
            </a:r>
          </a:p>
        </p:txBody>
      </p:sp>
      <p:sp>
        <p:nvSpPr>
          <p:cNvPr id="7" name="Rounded Rectangular Callout 11"/>
          <p:cNvSpPr/>
          <p:nvPr/>
        </p:nvSpPr>
        <p:spPr>
          <a:xfrm>
            <a:off x="685799" y="3779675"/>
            <a:ext cx="2438675" cy="493968"/>
          </a:xfrm>
          <a:prstGeom prst="wedgeRoundRectCallout">
            <a:avLst>
              <a:gd name="adj1" fmla="val 77101"/>
              <a:gd name="adj2" fmla="val -9936"/>
              <a:gd name="adj3" fmla="val 16667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Instance method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FF45AB-4033-436A-AB13-6B25ED1BCB74}"/>
              </a:ext>
            </a:extLst>
          </p:cNvPr>
          <p:cNvSpPr txBox="1"/>
          <p:nvPr/>
        </p:nvSpPr>
        <p:spPr>
          <a:xfrm>
            <a:off x="8634350" y="2801907"/>
            <a:ext cx="3374770" cy="1569660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Default constructor </a:t>
            </a:r>
            <a:r>
              <a:rPr lang="en-US" sz="2400" b="0" i="0" dirty="0">
                <a:solidFill>
                  <a:srgbClr val="FFFF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initializes the objects 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without performing any task! </a:t>
            </a:r>
            <a:endParaRPr lang="en-US" sz="24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2707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1AA28-FDB2-467B-AA6A-035DB2682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Parameterized constructor (1/2)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C6E158-6B45-4FDA-A351-464D26A63B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9771BD4-0E32-43F5-AAB6-EC63035649CE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9419C8-FE80-4897-B072-1C199AA363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767" y="1336622"/>
            <a:ext cx="11474246" cy="5085977"/>
          </a:xfrm>
          <a:prstGeom prst="rect">
            <a:avLst/>
          </a:prstGeom>
        </p:spPr>
      </p:pic>
      <p:sp>
        <p:nvSpPr>
          <p:cNvPr id="7" name="Rounded Rectangular Callout 5">
            <a:extLst>
              <a:ext uri="{FF2B5EF4-FFF2-40B4-BE49-F238E27FC236}">
                <a16:creationId xmlns:a16="http://schemas.microsoft.com/office/drawing/2014/main" id="{D05BE4FF-1141-46AE-ACF7-B3231317725E}"/>
              </a:ext>
            </a:extLst>
          </p:cNvPr>
          <p:cNvSpPr/>
          <p:nvPr/>
        </p:nvSpPr>
        <p:spPr>
          <a:xfrm>
            <a:off x="5767731" y="1422451"/>
            <a:ext cx="1766238" cy="896294"/>
          </a:xfrm>
          <a:prstGeom prst="wedgeRoundRectCallout">
            <a:avLst>
              <a:gd name="adj1" fmla="val -93807"/>
              <a:gd name="adj2" fmla="val 121541"/>
              <a:gd name="adj3" fmla="val 16667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Parameterized constructor</a:t>
            </a:r>
          </a:p>
        </p:txBody>
      </p:sp>
      <p:sp>
        <p:nvSpPr>
          <p:cNvPr id="8" name="Rounded Rectangular Callout 11">
            <a:extLst>
              <a:ext uri="{FF2B5EF4-FFF2-40B4-BE49-F238E27FC236}">
                <a16:creationId xmlns:a16="http://schemas.microsoft.com/office/drawing/2014/main" id="{2CF38A1C-F5D6-4A66-A8E9-24D74EDAD8E9}"/>
              </a:ext>
            </a:extLst>
          </p:cNvPr>
          <p:cNvSpPr/>
          <p:nvPr/>
        </p:nvSpPr>
        <p:spPr>
          <a:xfrm>
            <a:off x="4657925" y="3429000"/>
            <a:ext cx="2438675" cy="493968"/>
          </a:xfrm>
          <a:prstGeom prst="wedgeRoundRectCallout">
            <a:avLst>
              <a:gd name="adj1" fmla="val -66506"/>
              <a:gd name="adj2" fmla="val 27922"/>
              <a:gd name="adj3" fmla="val 16667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Instance method</a:t>
            </a:r>
          </a:p>
        </p:txBody>
      </p:sp>
      <p:sp>
        <p:nvSpPr>
          <p:cNvPr id="9" name="Rounded Rectangular Callout 11">
            <a:extLst>
              <a:ext uri="{FF2B5EF4-FFF2-40B4-BE49-F238E27FC236}">
                <a16:creationId xmlns:a16="http://schemas.microsoft.com/office/drawing/2014/main" id="{9D98D3A1-0184-4780-8FD8-A45B232B65A4}"/>
              </a:ext>
            </a:extLst>
          </p:cNvPr>
          <p:cNvSpPr/>
          <p:nvPr/>
        </p:nvSpPr>
        <p:spPr>
          <a:xfrm>
            <a:off x="7912223" y="4711829"/>
            <a:ext cx="1702294" cy="569851"/>
          </a:xfrm>
          <a:prstGeom prst="wedgeRoundRectCallout">
            <a:avLst>
              <a:gd name="adj1" fmla="val -13405"/>
              <a:gd name="adj2" fmla="val -93435"/>
              <a:gd name="adj3" fmla="val 16667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Accessing class attribute</a:t>
            </a:r>
          </a:p>
        </p:txBody>
      </p:sp>
    </p:spTree>
    <p:extLst>
      <p:ext uri="{BB962C8B-B14F-4D97-AF65-F5344CB8AC3E}">
        <p14:creationId xmlns:p14="http://schemas.microsoft.com/office/powerpoint/2010/main" val="250756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Parameterized constructor (2/2)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9771BD4-0E32-43F5-AAB6-EC63035649CE}" type="slidenum">
              <a:rPr lang="en-US" smtClean="0"/>
              <a:t>12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5701" y="1322614"/>
            <a:ext cx="6057900" cy="5295900"/>
          </a:xfrm>
          <a:prstGeom prst="rect">
            <a:avLst/>
          </a:prstGeom>
        </p:spPr>
      </p:pic>
      <p:sp>
        <p:nvSpPr>
          <p:cNvPr id="6" name="Rounded Rectangular Callout 5"/>
          <p:cNvSpPr/>
          <p:nvPr/>
        </p:nvSpPr>
        <p:spPr>
          <a:xfrm>
            <a:off x="9739963" y="3074270"/>
            <a:ext cx="1766238" cy="896294"/>
          </a:xfrm>
          <a:prstGeom prst="wedgeRoundRectCallout">
            <a:avLst>
              <a:gd name="adj1" fmla="val -104941"/>
              <a:gd name="adj2" fmla="val -62753"/>
              <a:gd name="adj3" fmla="val 16667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Parameterized constructor</a:t>
            </a:r>
          </a:p>
        </p:txBody>
      </p:sp>
      <p:sp>
        <p:nvSpPr>
          <p:cNvPr id="7" name="Rounded Rectangular Callout 11"/>
          <p:cNvSpPr/>
          <p:nvPr/>
        </p:nvSpPr>
        <p:spPr>
          <a:xfrm>
            <a:off x="1078983" y="3635829"/>
            <a:ext cx="2438675" cy="493968"/>
          </a:xfrm>
          <a:prstGeom prst="wedgeRoundRectCallout">
            <a:avLst>
              <a:gd name="adj1" fmla="val 66544"/>
              <a:gd name="adj2" fmla="val 63750"/>
              <a:gd name="adj3" fmla="val 16667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Instance method</a:t>
            </a:r>
          </a:p>
        </p:txBody>
      </p:sp>
    </p:spTree>
    <p:extLst>
      <p:ext uri="{BB962C8B-B14F-4D97-AF65-F5344CB8AC3E}">
        <p14:creationId xmlns:p14="http://schemas.microsoft.com/office/powerpoint/2010/main" val="479590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0A0541B-6E71-4245-92B7-A1C53EF8B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practice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F592AB2-FD52-4043-BA80-D8DC8008CDB2}"/>
              </a:ext>
            </a:extLst>
          </p:cNvPr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F799B9-1646-4585-955D-C46D40C98C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9771BD4-0E32-43F5-AAB6-EC63035649CE}" type="slidenum">
              <a:rPr lang="en-US" smtClean="0"/>
              <a:t>13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4B7BFBC-8165-4E03-9AC3-7ED6768649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799" y="1831483"/>
            <a:ext cx="5291667" cy="2626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4292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0A0541B-6E71-4245-92B7-A1C53EF8B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practice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F592AB2-FD52-4043-BA80-D8DC8008CDB2}"/>
              </a:ext>
            </a:extLst>
          </p:cNvPr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F799B9-1646-4585-955D-C46D40C98C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9771BD4-0E32-43F5-AAB6-EC63035649CE}" type="slidenum">
              <a:rPr lang="en-US" smtClean="0"/>
              <a:t>14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0B5BE25-708E-409A-993A-CB5EB98383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401" y="1659466"/>
            <a:ext cx="4635625" cy="4358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0271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0A0541B-6E71-4245-92B7-A1C53EF8B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practice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F592AB2-FD52-4043-BA80-D8DC8008CDB2}"/>
              </a:ext>
            </a:extLst>
          </p:cNvPr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F799B9-1646-4585-955D-C46D40C98C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9771BD4-0E32-43F5-AAB6-EC63035649CE}" type="slidenum">
              <a:rPr lang="en-US" smtClean="0"/>
              <a:t>15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5D916A-A7FF-4489-95BC-51555DDBE1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401" y="1661432"/>
            <a:ext cx="4889122" cy="4286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8610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 </a:t>
            </a:r>
            <a:r>
              <a:rPr lang="en-US" dirty="0"/>
              <a:t>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</a:p>
          <a:p>
            <a:r>
              <a:rPr lang="en-US" dirty="0"/>
              <a:t>It is used for the initialization of the data members.</a:t>
            </a:r>
          </a:p>
          <a:p>
            <a:r>
              <a:rPr lang="en-US" dirty="0"/>
              <a:t>Automatically invoked when the object of the class is created.</a:t>
            </a:r>
          </a:p>
          <a:p>
            <a:r>
              <a:rPr lang="en-US" dirty="0"/>
              <a:t>Every class has 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dirty="0"/>
              <a:t>__ and this is executed when we instantiate the class.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</a:p>
          <a:p>
            <a:r>
              <a:rPr lang="en-US" dirty="0"/>
              <a:t>used as the reference to the object of the class.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9771BD4-0E32-43F5-AAB6-EC63035649C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761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Instance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In the body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/>
              <a:t>, there are three statements using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dirty="0"/>
              <a:t> variable.</a:t>
            </a:r>
          </a:p>
          <a:p>
            <a:r>
              <a:rPr lang="en-US" dirty="0"/>
              <a:t>When instantiate a Student object, Python creates a new instance and passes it to the first parameter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9771BD4-0E32-43F5-AAB6-EC63035649CE}" type="slidenum">
              <a:rPr lang="en-US" smtClean="0"/>
              <a:t>17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1768" y="2052158"/>
            <a:ext cx="4851697" cy="1581538"/>
          </a:xfrm>
          <a:prstGeom prst="rect">
            <a:avLst/>
          </a:prstGeom>
        </p:spPr>
      </p:pic>
      <p:sp>
        <p:nvSpPr>
          <p:cNvPr id="7" name="Rounded Rectangular Callout 6"/>
          <p:cNvSpPr/>
          <p:nvPr/>
        </p:nvSpPr>
        <p:spPr>
          <a:xfrm>
            <a:off x="5114706" y="1155864"/>
            <a:ext cx="3295461" cy="723574"/>
          </a:xfrm>
          <a:prstGeom prst="wedgeRoundRectCallout">
            <a:avLst>
              <a:gd name="adj1" fmla="val -18764"/>
              <a:gd name="adj2" fmla="val 94875"/>
              <a:gd name="adj3" fmla="val 16667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always the first argument for any method defined in a class. </a:t>
            </a:r>
          </a:p>
        </p:txBody>
      </p:sp>
      <p:sp>
        <p:nvSpPr>
          <p:cNvPr id="8" name="Rounded Rectangular Callout 7"/>
          <p:cNvSpPr/>
          <p:nvPr/>
        </p:nvSpPr>
        <p:spPr>
          <a:xfrm>
            <a:off x="1231272" y="2357157"/>
            <a:ext cx="2296163" cy="1276539"/>
          </a:xfrm>
          <a:prstGeom prst="wedgeRoundRectCallout">
            <a:avLst>
              <a:gd name="adj1" fmla="val 92219"/>
              <a:gd name="adj2" fmla="val -9299"/>
              <a:gd name="adj3" fmla="val 16667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instance attribute: value is specific to a particular instance of the class</a:t>
            </a:r>
          </a:p>
        </p:txBody>
      </p:sp>
    </p:spTree>
    <p:extLst>
      <p:ext uri="{BB962C8B-B14F-4D97-AF65-F5344CB8AC3E}">
        <p14:creationId xmlns:p14="http://schemas.microsoft.com/office/powerpoint/2010/main" val="3878299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Instantiating an object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9771BD4-0E32-43F5-AAB6-EC63035649CE}" type="slidenum">
              <a:rPr lang="en-US" smtClean="0"/>
              <a:t>18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907850" y="3099227"/>
            <a:ext cx="10918390" cy="2677656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>
                <a:solidFill>
                  <a:srgbClr val="00008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Student()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>
                <a:solidFill>
                  <a:srgbClr val="00008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&lt;__</a:t>
            </a:r>
            <a:r>
              <a:rPr lang="en-US" altLang="en-US" sz="2800" dirty="0" err="1">
                <a:solidFill>
                  <a:srgbClr val="00008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main__.Student</a:t>
            </a:r>
            <a:r>
              <a:rPr lang="en-US" altLang="en-US" sz="2800" dirty="0">
                <a:solidFill>
                  <a:srgbClr val="00008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object at 0x000001C2B5F580A0&gt;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>
                <a:solidFill>
                  <a:srgbClr val="00008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Ali = Student()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>
                <a:solidFill>
                  <a:srgbClr val="00008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Baba = Student()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>
                <a:solidFill>
                  <a:srgbClr val="00008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Ali == Baba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>
                <a:solidFill>
                  <a:srgbClr val="00008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7" name="Rounded Rectangular Callout 5"/>
          <p:cNvSpPr/>
          <p:nvPr/>
        </p:nvSpPr>
        <p:spPr>
          <a:xfrm>
            <a:off x="5088022" y="2651080"/>
            <a:ext cx="1692301" cy="896294"/>
          </a:xfrm>
          <a:prstGeom prst="wedgeRoundRectCallout">
            <a:avLst>
              <a:gd name="adj1" fmla="val -129609"/>
              <a:gd name="adj2" fmla="val 34530"/>
              <a:gd name="adj3" fmla="val 16667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Instantiating a student object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907850" y="1514926"/>
            <a:ext cx="6096000" cy="954107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>
                <a:solidFill>
                  <a:srgbClr val="00008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class Student: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>
                <a:solidFill>
                  <a:srgbClr val="00008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    Pass</a:t>
            </a:r>
          </a:p>
        </p:txBody>
      </p:sp>
      <p:sp>
        <p:nvSpPr>
          <p:cNvPr id="12" name="Rounded Rectangular Callout 5"/>
          <p:cNvSpPr/>
          <p:nvPr/>
        </p:nvSpPr>
        <p:spPr>
          <a:xfrm>
            <a:off x="8925027" y="2340116"/>
            <a:ext cx="2258995" cy="896294"/>
          </a:xfrm>
          <a:prstGeom prst="wedgeRoundRectCallout">
            <a:avLst>
              <a:gd name="adj1" fmla="val -36935"/>
              <a:gd name="adj2" fmla="val 77486"/>
              <a:gd name="adj3" fmla="val 16667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Object’s Memory Address</a:t>
            </a:r>
          </a:p>
        </p:txBody>
      </p:sp>
    </p:spTree>
    <p:extLst>
      <p:ext uri="{BB962C8B-B14F-4D97-AF65-F5344CB8AC3E}">
        <p14:creationId xmlns:p14="http://schemas.microsoft.com/office/powerpoint/2010/main" val="1154146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instance objects (1/2)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en-US" sz="3800" dirty="0"/>
              <a:t>To create instances of a class, we call the class using class name and pass in whatever arguments.</a:t>
            </a:r>
          </a:p>
          <a:p>
            <a:pPr algn="just"/>
            <a:r>
              <a:rPr lang="en-US" sz="3800" dirty="0"/>
              <a:t>When instantiate an object, Python creates a new instance and passes it to the first parameter of </a:t>
            </a:r>
            <a:r>
              <a:rPr lang="en-US" altLang="ko-KR" sz="3800" i="1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altLang="ko-KR" sz="3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altLang="ko-KR" sz="3800" i="1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altLang="ko-KR" sz="3800" dirty="0"/>
              <a:t>. </a:t>
            </a:r>
            <a:r>
              <a:rPr lang="en-US" sz="3800" dirty="0"/>
              <a:t>This step will remove the </a:t>
            </a:r>
            <a:r>
              <a:rPr lang="en-US" sz="3800" dirty="0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3800" dirty="0"/>
              <a:t> parameter and hence, we only care about other parameters.</a:t>
            </a:r>
          </a:p>
          <a:p>
            <a:pPr algn="just"/>
            <a:r>
              <a:rPr lang="en-US" sz="3800" dirty="0"/>
              <a:t>By using the </a:t>
            </a:r>
            <a:r>
              <a:rPr lang="en-US" sz="3800" dirty="0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3800" dirty="0"/>
              <a:t> keyword, we can access the attributes and methods of the class.</a:t>
            </a:r>
          </a:p>
          <a:p>
            <a:endParaRPr lang="en-US" sz="3200" dirty="0"/>
          </a:p>
          <a:p>
            <a:pPr marL="0" indent="0">
              <a:buNone/>
            </a:pPr>
            <a:br>
              <a:rPr lang="en-US" sz="3200" dirty="0"/>
            </a:b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9771BD4-0E32-43F5-AAB6-EC63035649C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396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example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89569" y="5181019"/>
            <a:ext cx="965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</a:t>
            </a:r>
            <a:r>
              <a:rPr lang="en-US" altLang="ko-KR" dirty="0">
                <a:hlinkClick r:id="rId2"/>
              </a:rPr>
              <a:t>source</a:t>
            </a:r>
            <a:r>
              <a:rPr lang="en-US" altLang="ko-KR" dirty="0"/>
              <a:t>]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648" y="2301449"/>
            <a:ext cx="5324475" cy="29241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2202" y="2401810"/>
            <a:ext cx="6297781" cy="2694297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9771BD4-0E32-43F5-AAB6-EC63035649C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618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instance objects (2/2)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create objects of Student class: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9771BD4-0E32-43F5-AAB6-EC63035649CE}" type="slidenum">
              <a:rPr lang="en-US" smtClean="0"/>
              <a:t>20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308503" y="4376381"/>
            <a:ext cx="9874034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std1 = Student("Michelle", 20, "Computer Science")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std2 = Student("Mark", 22, "Engineering")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std3 = Student("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", 19, "Finance")</a:t>
            </a: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4424294"/>
              </p:ext>
            </p:extLst>
          </p:nvPr>
        </p:nvGraphicFramePr>
        <p:xfrm>
          <a:off x="1308503" y="2198913"/>
          <a:ext cx="418773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0133">
                  <a:extLst>
                    <a:ext uri="{9D8B030D-6E8A-4147-A177-3AD203B41FA5}">
                      <a16:colId xmlns:a16="http://schemas.microsoft.com/office/drawing/2014/main" val="2889064308"/>
                    </a:ext>
                  </a:extLst>
                </a:gridCol>
                <a:gridCol w="1031522">
                  <a:extLst>
                    <a:ext uri="{9D8B030D-6E8A-4147-A177-3AD203B41FA5}">
                      <a16:colId xmlns:a16="http://schemas.microsoft.com/office/drawing/2014/main" val="3879839340"/>
                    </a:ext>
                  </a:extLst>
                </a:gridCol>
                <a:gridCol w="652423">
                  <a:extLst>
                    <a:ext uri="{9D8B030D-6E8A-4147-A177-3AD203B41FA5}">
                      <a16:colId xmlns:a16="http://schemas.microsoft.com/office/drawing/2014/main" val="4050341584"/>
                    </a:ext>
                  </a:extLst>
                </a:gridCol>
                <a:gridCol w="1973654">
                  <a:extLst>
                    <a:ext uri="{9D8B030D-6E8A-4147-A177-3AD203B41FA5}">
                      <a16:colId xmlns:a16="http://schemas.microsoft.com/office/drawing/2014/main" val="199040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Major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6317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Michelle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Computer Science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4747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Engineering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7678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Finance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3890788"/>
                  </a:ext>
                </a:extLst>
              </a:tr>
            </a:tbl>
          </a:graphicData>
        </a:graphic>
      </p:graphicFrame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6973" y="2288654"/>
            <a:ext cx="5062113" cy="1303878"/>
          </a:xfrm>
          <a:prstGeom prst="rect">
            <a:avLst/>
          </a:prstGeom>
        </p:spPr>
      </p:pic>
      <p:sp>
        <p:nvSpPr>
          <p:cNvPr id="19" name="Rounded Rectangular Callout 18"/>
          <p:cNvSpPr/>
          <p:nvPr/>
        </p:nvSpPr>
        <p:spPr>
          <a:xfrm>
            <a:off x="1308503" y="3854993"/>
            <a:ext cx="5011351" cy="392605"/>
          </a:xfrm>
          <a:prstGeom prst="wedgeRoundRectCallout">
            <a:avLst>
              <a:gd name="adj1" fmla="val 11793"/>
              <a:gd name="adj2" fmla="val 45925"/>
              <a:gd name="adj3" fmla="val 16667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Passing arguments to the name, age, and major</a:t>
            </a:r>
          </a:p>
        </p:txBody>
      </p:sp>
      <p:sp>
        <p:nvSpPr>
          <p:cNvPr id="9" name="Rounded Rectangular Callout 5">
            <a:extLst>
              <a:ext uri="{FF2B5EF4-FFF2-40B4-BE49-F238E27FC236}">
                <a16:creationId xmlns:a16="http://schemas.microsoft.com/office/drawing/2014/main" id="{6611F595-028E-4D46-B381-0378671838D1}"/>
              </a:ext>
            </a:extLst>
          </p:cNvPr>
          <p:cNvSpPr/>
          <p:nvPr/>
        </p:nvSpPr>
        <p:spPr>
          <a:xfrm>
            <a:off x="6623138" y="1281290"/>
            <a:ext cx="1766238" cy="721513"/>
          </a:xfrm>
          <a:prstGeom prst="wedgeRoundRectCallout">
            <a:avLst>
              <a:gd name="adj1" fmla="val -23666"/>
              <a:gd name="adj2" fmla="val 98506"/>
              <a:gd name="adj3" fmla="val 16667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Parameterized constructor</a:t>
            </a:r>
          </a:p>
        </p:txBody>
      </p:sp>
    </p:spTree>
    <p:extLst>
      <p:ext uri="{BB962C8B-B14F-4D97-AF65-F5344CB8AC3E}">
        <p14:creationId xmlns:p14="http://schemas.microsoft.com/office/powerpoint/2010/main" val="1333592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9" grpId="0" animBg="1"/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6955" y="2284306"/>
            <a:ext cx="6572250" cy="30575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an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del&lt;object-name&gt;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9771BD4-0E32-43F5-AAB6-EC63035649CE}" type="slidenum">
              <a:rPr lang="en-US" smtClean="0"/>
              <a:t>21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350" y="1861011"/>
            <a:ext cx="4086225" cy="3695700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5024673" y="4653481"/>
            <a:ext cx="5531668" cy="98682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705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classes methods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9771BD4-0E32-43F5-AAB6-EC63035649CE}" type="slidenum">
              <a:rPr lang="en-US" smtClean="0"/>
              <a:t>22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34439" y="3802626"/>
            <a:ext cx="11723121" cy="1569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std1.student_info()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std2.student_info()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std3.student_info()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f"The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total number of students is {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Student.class_size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}")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439" y="2304260"/>
            <a:ext cx="11723121" cy="103659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307615" y="3947888"/>
            <a:ext cx="5607113" cy="830997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Access the object's attributes using the </a:t>
            </a:r>
            <a:r>
              <a:rPr lang="en-US" sz="240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dot operator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with object</a:t>
            </a:r>
          </a:p>
        </p:txBody>
      </p:sp>
      <p:sp>
        <p:nvSpPr>
          <p:cNvPr id="13" name="Rounded Rectangular Callout 11">
            <a:extLst>
              <a:ext uri="{FF2B5EF4-FFF2-40B4-BE49-F238E27FC236}">
                <a16:creationId xmlns:a16="http://schemas.microsoft.com/office/drawing/2014/main" id="{059C2AB7-1273-4788-80C4-359C61F01C41}"/>
              </a:ext>
            </a:extLst>
          </p:cNvPr>
          <p:cNvSpPr/>
          <p:nvPr/>
        </p:nvSpPr>
        <p:spPr>
          <a:xfrm>
            <a:off x="1078983" y="1617327"/>
            <a:ext cx="2438675" cy="493968"/>
          </a:xfrm>
          <a:prstGeom prst="wedgeRoundRectCallout">
            <a:avLst>
              <a:gd name="adj1" fmla="val 14534"/>
              <a:gd name="adj2" fmla="val 131426"/>
              <a:gd name="adj3" fmla="val 16667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Instance method</a:t>
            </a:r>
          </a:p>
        </p:txBody>
      </p:sp>
    </p:spTree>
    <p:extLst>
      <p:ext uri="{BB962C8B-B14F-4D97-AF65-F5344CB8AC3E}">
        <p14:creationId xmlns:p14="http://schemas.microsoft.com/office/powerpoint/2010/main" val="2266297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classes methods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9771BD4-0E32-43F5-AAB6-EC63035649CE}" type="slidenum">
              <a:rPr lang="en-US" smtClean="0"/>
              <a:t>23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B0C4DCC-6E60-43ED-9112-3AC2F3A753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2001" cy="6583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2368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9771BD4-0E32-43F5-AAB6-EC63035649CE}" type="slidenum">
              <a:rPr lang="en-US" smtClean="0"/>
              <a:t>24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12192000" cy="19464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0819" y="55789"/>
            <a:ext cx="6534150" cy="656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7939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Converting an object to a string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787401" y="1227668"/>
            <a:ext cx="10718800" cy="875726"/>
          </a:xfrm>
          <a:ln w="19050">
            <a:solidFill>
              <a:srgbClr val="FF0000"/>
            </a:solidFill>
          </a:ln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__: </a:t>
            </a:r>
            <a:r>
              <a:rPr lang="en-US" altLang="ko-KR" dirty="0"/>
              <a:t>It is used to return a string representation as defined by the class creator.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9771BD4-0E32-43F5-AAB6-EC63035649CE}" type="slidenum">
              <a:rPr lang="en-US" smtClean="0"/>
              <a:t>25</a:t>
            </a:fld>
            <a:endParaRPr 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76423" y="2804772"/>
            <a:ext cx="4750420" cy="203132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class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School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: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def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__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init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__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(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self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,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name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):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   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self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.name =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name</a:t>
            </a:r>
            <a:endParaRPr kumimoji="0" lang="en-US" altLang="ko-KR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Courier New" panose="02070309020205020404" pitchFamily="49" charset="0"/>
              <a:ea typeface="JetBrains Mono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Courier New" panose="02070309020205020404" pitchFamily="49" charset="0"/>
              <a:ea typeface="JetBrains Mono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dirty="0">
                <a:solidFill>
                  <a:srgbClr val="A9B7C6"/>
                </a:solidFill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s1 = </a:t>
            </a:r>
            <a:r>
              <a:rPr lang="ko-KR" altLang="ko-KR" dirty="0" err="1">
                <a:solidFill>
                  <a:srgbClr val="A9B7C6"/>
                </a:solidFill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School</a:t>
            </a:r>
            <a:r>
              <a:rPr lang="ko-KR" altLang="ko-KR" dirty="0">
                <a:solidFill>
                  <a:srgbClr val="A9B7C6"/>
                </a:solidFill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(</a:t>
            </a:r>
            <a:r>
              <a:rPr lang="ko-KR" altLang="ko-KR" dirty="0">
                <a:solidFill>
                  <a:srgbClr val="6A8759"/>
                </a:solidFill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"</a:t>
            </a:r>
            <a:r>
              <a:rPr lang="ko-KR" altLang="ko-KR" dirty="0" err="1">
                <a:solidFill>
                  <a:srgbClr val="6A8759"/>
                </a:solidFill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VinUniversity</a:t>
            </a:r>
            <a:r>
              <a:rPr lang="ko-KR" altLang="ko-KR" dirty="0">
                <a:solidFill>
                  <a:srgbClr val="6A8759"/>
                </a:solidFill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"</a:t>
            </a:r>
            <a:r>
              <a:rPr lang="ko-KR" altLang="ko-KR" dirty="0">
                <a:solidFill>
                  <a:srgbClr val="A9B7C6"/>
                </a:solidFill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)</a:t>
            </a:r>
            <a:br>
              <a:rPr lang="ko-KR" altLang="ko-KR" dirty="0">
                <a:solidFill>
                  <a:srgbClr val="A9B7C6"/>
                </a:solidFill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lang="ko-KR" altLang="ko-KR" dirty="0" err="1">
                <a:solidFill>
                  <a:srgbClr val="8888C6"/>
                </a:solidFill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print</a:t>
            </a:r>
            <a:r>
              <a:rPr lang="ko-KR" altLang="ko-KR" dirty="0">
                <a:solidFill>
                  <a:srgbClr val="A9B7C6"/>
                </a:solidFill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(s1)</a:t>
            </a:r>
            <a:endParaRPr lang="ko-KR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71746" y="4901095"/>
            <a:ext cx="5275803" cy="369332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ko-KR" altLang="en-US" dirty="0">
                <a:latin typeface="Cambria" panose="02040503050406030204" pitchFamily="18" charset="0"/>
                <a:cs typeface="Courier New" panose="02070309020205020404" pitchFamily="49" charset="0"/>
              </a:rPr>
              <a:t>&lt;__</a:t>
            </a:r>
            <a:r>
              <a:rPr lang="ko-KR" altLang="en-US" dirty="0" err="1">
                <a:latin typeface="Cambria" panose="02040503050406030204" pitchFamily="18" charset="0"/>
                <a:cs typeface="Courier New" panose="02070309020205020404" pitchFamily="49" charset="0"/>
              </a:rPr>
              <a:t>main</a:t>
            </a:r>
            <a:r>
              <a:rPr lang="ko-KR" altLang="en-US" dirty="0">
                <a:latin typeface="Cambria" panose="02040503050406030204" pitchFamily="18" charset="0"/>
                <a:cs typeface="Courier New" panose="02070309020205020404" pitchFamily="49" charset="0"/>
              </a:rPr>
              <a:t>__.</a:t>
            </a:r>
            <a:r>
              <a:rPr lang="ko-KR" altLang="en-US" dirty="0" err="1">
                <a:latin typeface="Cambria" panose="02040503050406030204" pitchFamily="18" charset="0"/>
                <a:cs typeface="Courier New" panose="02070309020205020404" pitchFamily="49" charset="0"/>
              </a:rPr>
              <a:t>School</a:t>
            </a:r>
            <a:r>
              <a:rPr lang="ko-KR" altLang="en-US" dirty="0">
                <a:latin typeface="Cambria" panose="02040503050406030204" pitchFamily="18" charset="0"/>
                <a:cs typeface="Courier New" panose="02070309020205020404" pitchFamily="49" charset="0"/>
              </a:rPr>
              <a:t> </a:t>
            </a:r>
            <a:r>
              <a:rPr lang="ko-KR" altLang="en-US" dirty="0" err="1">
                <a:latin typeface="Cambria" panose="02040503050406030204" pitchFamily="18" charset="0"/>
                <a:cs typeface="Courier New" panose="02070309020205020404" pitchFamily="49" charset="0"/>
              </a:rPr>
              <a:t>object</a:t>
            </a:r>
            <a:r>
              <a:rPr lang="ko-KR" altLang="en-US" dirty="0">
                <a:latin typeface="Cambria" panose="02040503050406030204" pitchFamily="18" charset="0"/>
                <a:cs typeface="Courier New" panose="02070309020205020404" pitchFamily="49" charset="0"/>
              </a:rPr>
              <a:t> </a:t>
            </a:r>
            <a:r>
              <a:rPr lang="ko-KR" altLang="en-US" dirty="0" err="1">
                <a:latin typeface="Cambria" panose="02040503050406030204" pitchFamily="18" charset="0"/>
                <a:cs typeface="Courier New" panose="02070309020205020404" pitchFamily="49" charset="0"/>
              </a:rPr>
              <a:t>at</a:t>
            </a:r>
            <a:r>
              <a:rPr lang="ko-KR" altLang="en-US" dirty="0">
                <a:latin typeface="Cambria" panose="02040503050406030204" pitchFamily="18" charset="0"/>
                <a:cs typeface="Courier New" panose="02070309020205020404" pitchFamily="49" charset="0"/>
              </a:rPr>
              <a:t> 0x000001AA755AA460&gt;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5843163" y="2408105"/>
            <a:ext cx="6211229" cy="286232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class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School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: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def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__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init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__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(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self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,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name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):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   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self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.name =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name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def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__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str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__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(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self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):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   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return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f"Welcome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to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{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self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.name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}</a:t>
            </a:r>
            <a:r>
              <a:rPr lang="ko-KR" altLang="ko-KR" dirty="0">
                <a:solidFill>
                  <a:srgbClr val="6A8759"/>
                </a:solidFill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"</a:t>
            </a:r>
            <a:endParaRPr kumimoji="0" lang="en-US" altLang="ko-KR" b="0" i="0" u="none" strike="noStrike" cap="none" normalizeH="0" baseline="0" dirty="0">
              <a:ln>
                <a:noFill/>
              </a:ln>
              <a:solidFill>
                <a:srgbClr val="6A8759"/>
              </a:solidFill>
              <a:effectLst/>
              <a:latin typeface="Courier New" panose="02070309020205020404" pitchFamily="49" charset="0"/>
              <a:ea typeface="JetBrains Mono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dirty="0">
              <a:solidFill>
                <a:srgbClr val="6A875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dirty="0">
                <a:solidFill>
                  <a:srgbClr val="A9B7C6"/>
                </a:solidFill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s1 = </a:t>
            </a:r>
            <a:r>
              <a:rPr lang="ko-KR" altLang="ko-KR" dirty="0" err="1">
                <a:solidFill>
                  <a:srgbClr val="A9B7C6"/>
                </a:solidFill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School</a:t>
            </a:r>
            <a:r>
              <a:rPr lang="ko-KR" altLang="ko-KR" dirty="0">
                <a:solidFill>
                  <a:srgbClr val="A9B7C6"/>
                </a:solidFill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(</a:t>
            </a:r>
            <a:r>
              <a:rPr lang="ko-KR" altLang="ko-KR" dirty="0">
                <a:solidFill>
                  <a:srgbClr val="6A8759"/>
                </a:solidFill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"</a:t>
            </a:r>
            <a:r>
              <a:rPr lang="ko-KR" altLang="ko-KR" dirty="0" err="1">
                <a:solidFill>
                  <a:srgbClr val="6A8759"/>
                </a:solidFill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VinUniversity</a:t>
            </a:r>
            <a:r>
              <a:rPr lang="ko-KR" altLang="ko-KR" dirty="0">
                <a:solidFill>
                  <a:srgbClr val="6A8759"/>
                </a:solidFill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"</a:t>
            </a:r>
            <a:r>
              <a:rPr lang="ko-KR" altLang="ko-KR" dirty="0">
                <a:solidFill>
                  <a:srgbClr val="A9B7C6"/>
                </a:solidFill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)</a:t>
            </a:r>
            <a:br>
              <a:rPr lang="ko-KR" altLang="ko-KR" dirty="0">
                <a:solidFill>
                  <a:srgbClr val="A9B7C6"/>
                </a:solidFill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lang="ko-KR" altLang="ko-KR" dirty="0" err="1">
                <a:solidFill>
                  <a:srgbClr val="8888C6"/>
                </a:solidFill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print</a:t>
            </a:r>
            <a:r>
              <a:rPr lang="ko-KR" altLang="ko-KR" dirty="0">
                <a:solidFill>
                  <a:srgbClr val="A9B7C6"/>
                </a:solidFill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(s1)</a:t>
            </a:r>
            <a:endParaRPr lang="ko-KR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614093" y="5575138"/>
            <a:ext cx="2736005" cy="369332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ko-KR" altLang="en-US" dirty="0" err="1">
                <a:latin typeface="Cambria" panose="02040503050406030204" pitchFamily="18" charset="0"/>
                <a:cs typeface="Courier New" panose="02070309020205020404" pitchFamily="49" charset="0"/>
              </a:rPr>
              <a:t>Welcome</a:t>
            </a:r>
            <a:r>
              <a:rPr lang="ko-KR" altLang="en-US" dirty="0">
                <a:latin typeface="Cambria" panose="02040503050406030204" pitchFamily="18" charset="0"/>
                <a:cs typeface="Courier New" panose="02070309020205020404" pitchFamily="49" charset="0"/>
              </a:rPr>
              <a:t> </a:t>
            </a:r>
            <a:r>
              <a:rPr lang="ko-KR" altLang="en-US" dirty="0" err="1">
                <a:latin typeface="Cambria" panose="02040503050406030204" pitchFamily="18" charset="0"/>
                <a:cs typeface="Courier New" panose="02070309020205020404" pitchFamily="49" charset="0"/>
              </a:rPr>
              <a:t>to</a:t>
            </a:r>
            <a:r>
              <a:rPr lang="ko-KR" altLang="en-US" dirty="0">
                <a:latin typeface="Cambria" panose="02040503050406030204" pitchFamily="18" charset="0"/>
                <a:cs typeface="Courier New" panose="02070309020205020404" pitchFamily="49" charset="0"/>
              </a:rPr>
              <a:t> </a:t>
            </a:r>
            <a:r>
              <a:rPr lang="ko-KR" altLang="en-US" dirty="0" err="1">
                <a:latin typeface="Cambria" panose="02040503050406030204" pitchFamily="18" charset="0"/>
                <a:cs typeface="Courier New" panose="02070309020205020404" pitchFamily="49" charset="0"/>
              </a:rPr>
              <a:t>VinUniversity</a:t>
            </a:r>
            <a:endParaRPr lang="ko-KR" altLang="en-US" dirty="0">
              <a:latin typeface="Cambria" panose="02040503050406030204" pitchFamily="18" charset="0"/>
              <a:cs typeface="Courier New" panose="02070309020205020404" pitchFamily="49" charset="0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6036209" y="3408554"/>
            <a:ext cx="5893791" cy="888565"/>
          </a:xfrm>
          <a:prstGeom prst="roundRect">
            <a:avLst/>
          </a:prstGeom>
          <a:noFill/>
          <a:ln w="28575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4554415" y="2103394"/>
            <a:ext cx="1481794" cy="130516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136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401" y="223984"/>
            <a:ext cx="10718800" cy="767590"/>
          </a:xfrm>
        </p:spPr>
        <p:txBody>
          <a:bodyPr/>
          <a:lstStyle/>
          <a:p>
            <a:r>
              <a:rPr lang="en-US" dirty="0"/>
              <a:t>Modifying attributes of classes and objects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9771BD4-0E32-43F5-AAB6-EC63035649CE}" type="slidenum">
              <a:rPr lang="en-US" smtClean="0"/>
              <a:t>26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9433" y="3197836"/>
            <a:ext cx="3381375" cy="13430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9433" y="4912793"/>
            <a:ext cx="7219950" cy="8286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0994" y="1697234"/>
            <a:ext cx="7429500" cy="762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548143" y="1730176"/>
            <a:ext cx="71275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std1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48142" y="2032969"/>
            <a:ext cx="71275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std2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2233743" y="1945619"/>
            <a:ext cx="518512" cy="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2241291" y="2251922"/>
            <a:ext cx="518512" cy="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870763" y="4933996"/>
            <a:ext cx="434566" cy="41433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865136" y="5222198"/>
            <a:ext cx="1106032" cy="41433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3965418" y="2032970"/>
            <a:ext cx="1899718" cy="1209406"/>
          </a:xfrm>
          <a:prstGeom prst="line">
            <a:avLst/>
          </a:prstGeom>
          <a:ln w="28575">
            <a:solidFill>
              <a:srgbClr val="FF0000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4971857" y="2429437"/>
            <a:ext cx="2498208" cy="1625878"/>
          </a:xfrm>
          <a:prstGeom prst="line">
            <a:avLst/>
          </a:prstGeom>
          <a:ln w="28575">
            <a:solidFill>
              <a:srgbClr val="FF0000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865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Class practice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092982" y="1659466"/>
            <a:ext cx="5413219" cy="428413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9771BD4-0E32-43F5-AAB6-EC63035649CE}" type="slidenum">
              <a:rPr lang="en-US" smtClean="0"/>
              <a:t>27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07" y="1844145"/>
            <a:ext cx="6048375" cy="39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7022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Class practice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092982" y="1659466"/>
            <a:ext cx="5413219" cy="428413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9771BD4-0E32-43F5-AAB6-EC63035649CE}" type="slidenum">
              <a:rPr lang="en-US" smtClean="0"/>
              <a:t>28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6005B4-0011-4293-B7BB-2A7BB8D6ED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07" y="1847021"/>
            <a:ext cx="5941233" cy="3050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9232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39C6C9B-D3C4-4927-B268-2E5086CE3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practice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50964F-DFF9-4FAA-ADB6-4C3271B20E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9771BD4-0E32-43F5-AAB6-EC63035649CE}" type="slidenum">
              <a:rPr lang="en-US" smtClean="0"/>
              <a:t>29</a:t>
            </a:fld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10459BA-57F1-4FDF-BEDE-7EDCB0FEC9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401" y="1478199"/>
            <a:ext cx="5781675" cy="46482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51E0838-F9CA-4384-82AF-9C9C9AB1C6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0943" y="1478199"/>
            <a:ext cx="4657725" cy="462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079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Learning outcomes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3200" dirty="0"/>
              <a:t>Upon the completion of this lecture, students will be able to:</a:t>
            </a:r>
          </a:p>
          <a:p>
            <a:r>
              <a:rPr lang="en-US" altLang="ko-KR" sz="3200" dirty="0"/>
              <a:t>understand the class definition and instantiation concept in object-oriented programming.</a:t>
            </a:r>
          </a:p>
          <a:p>
            <a:r>
              <a:rPr lang="en-US" altLang="ko-KR" sz="3200" dirty="0"/>
              <a:t>create instances of an object in Python. </a:t>
            </a:r>
          </a:p>
          <a:p>
            <a:r>
              <a:rPr lang="en-US" altLang="ko-KR" sz="3200" dirty="0"/>
              <a:t>understand and explain built-in class attributes in Python.</a:t>
            </a:r>
          </a:p>
          <a:p>
            <a:endParaRPr lang="en-US" altLang="ko-KR" sz="3200" dirty="0"/>
          </a:p>
          <a:p>
            <a:endParaRPr lang="en-US" altLang="ko-KR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9771BD4-0E32-43F5-AAB6-EC63035649C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7563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class functions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9771BD4-0E32-43F5-AAB6-EC63035649CE}" type="slidenum">
              <a:rPr lang="en-US" smtClean="0"/>
              <a:t>30</a:t>
            </a:fld>
            <a:endParaRPr lang="en-US"/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687813" y="2226219"/>
          <a:ext cx="11168058" cy="3426444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4798587">
                  <a:extLst>
                    <a:ext uri="{9D8B030D-6E8A-4147-A177-3AD203B41FA5}">
                      <a16:colId xmlns:a16="http://schemas.microsoft.com/office/drawing/2014/main" val="1814315833"/>
                    </a:ext>
                  </a:extLst>
                </a:gridCol>
                <a:gridCol w="6369471">
                  <a:extLst>
                    <a:ext uri="{9D8B030D-6E8A-4147-A177-3AD203B41FA5}">
                      <a16:colId xmlns:a16="http://schemas.microsoft.com/office/drawing/2014/main" val="3377679183"/>
                    </a:ext>
                  </a:extLst>
                </a:gridCol>
              </a:tblGrid>
              <a:tr h="354205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Function</a:t>
                      </a:r>
                      <a:endParaRPr lang="en-US" sz="2400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80501" marR="80501" marT="80501" marB="80501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Description</a:t>
                      </a:r>
                      <a:endParaRPr lang="en-US" sz="2400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80501" marR="80501" marT="80501" marB="80501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960396"/>
                  </a:ext>
                </a:extLst>
              </a:tr>
              <a:tr h="686943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getattr(obj,name,default)</a:t>
                      </a:r>
                      <a:endParaRPr lang="en-US" sz="24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53667" marR="53667" marT="53667" marB="53667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used to access the attribute of the object.</a:t>
                      </a:r>
                      <a:endParaRPr lang="en-US" sz="2400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667" marR="53667" marT="53667" marB="53667"/>
                </a:tc>
                <a:extLst>
                  <a:ext uri="{0D108BD9-81ED-4DB2-BD59-A6C34878D82A}">
                    <a16:rowId xmlns:a16="http://schemas.microsoft.com/office/drawing/2014/main" val="1950009319"/>
                  </a:ext>
                </a:extLst>
              </a:tr>
              <a:tr h="880145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setattr</a:t>
                      </a:r>
                      <a:r>
                        <a:rPr lang="en-US" sz="2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24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</a:t>
                      </a:r>
                      <a:r>
                        <a:rPr lang="en-US" sz="2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24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name,value</a:t>
                      </a:r>
                      <a:r>
                        <a:rPr lang="en-US" sz="2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2400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53667" marR="53667" marT="53667" marB="53667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used to set a particular value to the specific attribute of an object.</a:t>
                      </a:r>
                      <a:endParaRPr lang="en-US" sz="2400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667" marR="53667" marT="53667" marB="53667"/>
                </a:tc>
                <a:extLst>
                  <a:ext uri="{0D108BD9-81ED-4DB2-BD59-A6C34878D82A}">
                    <a16:rowId xmlns:a16="http://schemas.microsoft.com/office/drawing/2014/main" val="3068746142"/>
                  </a:ext>
                </a:extLst>
              </a:tr>
              <a:tr h="493740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delattr(obj, name)</a:t>
                      </a:r>
                      <a:endParaRPr lang="en-US" sz="24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53667" marR="53667" marT="53667" marB="53667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used to delete a specific attribute.</a:t>
                      </a:r>
                      <a:endParaRPr lang="en-US" sz="2400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667" marR="53667" marT="53667" marB="53667"/>
                </a:tc>
                <a:extLst>
                  <a:ext uri="{0D108BD9-81ED-4DB2-BD59-A6C34878D82A}">
                    <a16:rowId xmlns:a16="http://schemas.microsoft.com/office/drawing/2014/main" val="1510384238"/>
                  </a:ext>
                </a:extLst>
              </a:tr>
              <a:tr h="686943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hasattr</a:t>
                      </a:r>
                      <a:r>
                        <a:rPr lang="en-US" sz="2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24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</a:t>
                      </a:r>
                      <a:r>
                        <a:rPr lang="en-US" sz="2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name)</a:t>
                      </a:r>
                      <a:endParaRPr lang="en-US" sz="2400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53667" marR="53667" marT="53667" marB="53667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returns true if the object contains some specific attribute.</a:t>
                      </a:r>
                      <a:endParaRPr lang="en-US" sz="2400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667" marR="53667" marT="53667" marB="53667"/>
                </a:tc>
                <a:extLst>
                  <a:ext uri="{0D108BD9-81ED-4DB2-BD59-A6C34878D82A}">
                    <a16:rowId xmlns:a16="http://schemas.microsoft.com/office/drawing/2014/main" val="669261257"/>
                  </a:ext>
                </a:extLst>
              </a:tr>
            </a:tbl>
          </a:graphicData>
        </a:graphic>
      </p:graphicFrame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3221038" y="26066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20094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808205" y="1227668"/>
            <a:ext cx="4697995" cy="4817532"/>
          </a:xfrm>
        </p:spPr>
        <p:txBody>
          <a:bodyPr/>
          <a:lstStyle/>
          <a:p>
            <a:r>
              <a:rPr lang="en-US" dirty="0"/>
              <a:t>Output: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class attributes: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9771BD4-0E32-43F5-AAB6-EC63035649CE}" type="slidenum">
              <a:rPr lang="en-US" smtClean="0"/>
              <a:t>31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162" y="1474259"/>
            <a:ext cx="5429250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056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built-in class attributes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9771BD4-0E32-43F5-AAB6-EC63035649CE}" type="slidenum">
              <a:rPr lang="en-US" smtClean="0"/>
              <a:t>32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017815" y="2001019"/>
          <a:ext cx="10582748" cy="3317909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2114110">
                  <a:extLst>
                    <a:ext uri="{9D8B030D-6E8A-4147-A177-3AD203B41FA5}">
                      <a16:colId xmlns:a16="http://schemas.microsoft.com/office/drawing/2014/main" val="3117542344"/>
                    </a:ext>
                  </a:extLst>
                </a:gridCol>
                <a:gridCol w="8468638">
                  <a:extLst>
                    <a:ext uri="{9D8B030D-6E8A-4147-A177-3AD203B41FA5}">
                      <a16:colId xmlns:a16="http://schemas.microsoft.com/office/drawing/2014/main" val="1259685690"/>
                    </a:ext>
                  </a:extLst>
                </a:gridCol>
              </a:tblGrid>
              <a:tr h="346255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2400" kern="12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Attribute</a:t>
                      </a:r>
                      <a:endParaRPr lang="en-US" sz="2400" kern="12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marL="65906" marR="65906" marT="65906" marB="65906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2400" kern="12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Description</a:t>
                      </a:r>
                      <a:endParaRPr lang="en-US" sz="2400" kern="12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marL="65906" marR="65906" marT="65906" marB="65906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3444621"/>
                  </a:ext>
                </a:extLst>
              </a:tr>
              <a:tr h="570207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2400" kern="1200" dirty="0">
                          <a:effectLst/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en-US" sz="2400" kern="1200" dirty="0" err="1">
                          <a:effectLst/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dict</a:t>
                      </a:r>
                      <a:r>
                        <a:rPr lang="en-US" sz="2400" kern="1200" dirty="0">
                          <a:effectLst/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__</a:t>
                      </a:r>
                      <a:endParaRPr lang="en-US" sz="2400" kern="12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43937" marR="43937" marT="43937" marB="43937"/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2400" kern="12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provides the dictionary containing the information about the class namespace.</a:t>
                      </a:r>
                      <a:endParaRPr lang="en-US" sz="2400" kern="12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marL="43937" marR="43937" marT="43937" marB="43937"/>
                </a:tc>
                <a:extLst>
                  <a:ext uri="{0D108BD9-81ED-4DB2-BD59-A6C34878D82A}">
                    <a16:rowId xmlns:a16="http://schemas.microsoft.com/office/drawing/2014/main" val="3180572726"/>
                  </a:ext>
                </a:extLst>
              </a:tr>
              <a:tr h="376560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2400" kern="1200">
                          <a:effectLst/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__doc__</a:t>
                      </a:r>
                      <a:endParaRPr lang="en-US" sz="2400" kern="120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43937" marR="43937" marT="43937" marB="43937"/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2400" kern="12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contains a string which has the class documentation (if defined)</a:t>
                      </a:r>
                      <a:endParaRPr lang="en-US" sz="2400" kern="12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marL="43937" marR="43937" marT="43937" marB="43937"/>
                </a:tc>
                <a:extLst>
                  <a:ext uri="{0D108BD9-81ED-4DB2-BD59-A6C34878D82A}">
                    <a16:rowId xmlns:a16="http://schemas.microsoft.com/office/drawing/2014/main" val="2787795794"/>
                  </a:ext>
                </a:extLst>
              </a:tr>
              <a:tr h="315679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2400" kern="1200">
                          <a:effectLst/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__name__</a:t>
                      </a:r>
                      <a:endParaRPr lang="en-US" sz="2400" kern="120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43937" marR="43937" marT="43937" marB="43937"/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2400" kern="12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used to access the class name.</a:t>
                      </a:r>
                      <a:endParaRPr lang="en-US" sz="2400" kern="12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marL="43937" marR="43937" marT="43937" marB="43937"/>
                </a:tc>
                <a:extLst>
                  <a:ext uri="{0D108BD9-81ED-4DB2-BD59-A6C34878D82A}">
                    <a16:rowId xmlns:a16="http://schemas.microsoft.com/office/drawing/2014/main" val="1244291305"/>
                  </a:ext>
                </a:extLst>
              </a:tr>
              <a:tr h="376560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2400" kern="1200">
                          <a:effectLst/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__module__</a:t>
                      </a:r>
                      <a:endParaRPr lang="en-US" sz="2400" kern="120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43937" marR="43937" marT="43937" marB="43937"/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2400" kern="12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used to access the module in which, this class is defined.</a:t>
                      </a:r>
                      <a:endParaRPr lang="en-US" sz="2400" kern="12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marL="43937" marR="43937" marT="43937" marB="43937"/>
                </a:tc>
                <a:extLst>
                  <a:ext uri="{0D108BD9-81ED-4DB2-BD59-A6C34878D82A}">
                    <a16:rowId xmlns:a16="http://schemas.microsoft.com/office/drawing/2014/main" val="1361408026"/>
                  </a:ext>
                </a:extLst>
              </a:tr>
              <a:tr h="640041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2400" kern="1200" dirty="0">
                          <a:effectLst/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__bases__</a:t>
                      </a:r>
                      <a:endParaRPr lang="en-US" sz="2400" kern="12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43937" marR="43937" marT="43937" marB="43937"/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2400" kern="12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contains a tuple including all base classes.</a:t>
                      </a:r>
                      <a:endParaRPr lang="en-US" sz="2400" kern="12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marL="43937" marR="43937" marT="43937" marB="43937"/>
                </a:tc>
                <a:extLst>
                  <a:ext uri="{0D108BD9-81ED-4DB2-BD59-A6C34878D82A}">
                    <a16:rowId xmlns:a16="http://schemas.microsoft.com/office/drawing/2014/main" val="32025781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78229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401" y="4737899"/>
            <a:ext cx="11108272" cy="1628485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class attributes: __</a:t>
            </a:r>
            <a:r>
              <a:rPr lang="en-US" dirty="0" err="1"/>
              <a:t>dict</a:t>
            </a:r>
            <a:r>
              <a:rPr lang="en-US" dirty="0"/>
              <a:t>__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__: </a:t>
            </a:r>
            <a:r>
              <a:rPr lang="en-US" dirty="0">
                <a:cs typeface="Courier New" panose="02070309020205020404" pitchFamily="49" charset="0"/>
              </a:rPr>
              <a:t>A dictionary consisting of the classes namespace.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9771BD4-0E32-43F5-AAB6-EC63035649CE}" type="slidenum">
              <a:rPr lang="en-US" smtClean="0"/>
              <a:t>33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214" y="4238557"/>
            <a:ext cx="2884188" cy="34932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214" y="1702090"/>
            <a:ext cx="5446318" cy="2561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868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class </a:t>
            </a:r>
            <a:r>
              <a:rPr lang="en-US" dirty="0" err="1"/>
              <a:t>attributes:__doc</a:t>
            </a:r>
            <a:r>
              <a:rPr lang="en-US" dirty="0"/>
              <a:t>__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__doc__: </a:t>
            </a:r>
            <a:r>
              <a:rPr lang="en-US" dirty="0">
                <a:cs typeface="Courier New" panose="02070309020205020404" pitchFamily="49" charset="0"/>
              </a:rPr>
              <a:t>class </a:t>
            </a:r>
            <a:r>
              <a:rPr lang="en-US" dirty="0" err="1">
                <a:cs typeface="Courier New" panose="02070309020205020404" pitchFamily="49" charset="0"/>
              </a:rPr>
              <a:t>docstring</a:t>
            </a:r>
            <a:r>
              <a:rPr lang="en-US" dirty="0">
                <a:cs typeface="Courier New" panose="02070309020205020404" pitchFamily="49" charset="0"/>
              </a:rPr>
              <a:t> (if defined).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9771BD4-0E32-43F5-AAB6-EC63035649CE}" type="slidenum">
              <a:rPr lang="en-US" smtClean="0"/>
              <a:t>34</a:t>
            </a:fld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214" y="1702090"/>
            <a:ext cx="5446318" cy="256138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214" y="4249769"/>
            <a:ext cx="2914650" cy="381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214" y="4959884"/>
            <a:ext cx="481965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2531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invariants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invariant</a:t>
            </a:r>
            <a:r>
              <a:rPr lang="en-US" sz="3200" dirty="0"/>
              <a:t>: An assertion that should be true of an object at all times (except perhaps while the object is being modified). </a:t>
            </a:r>
          </a:p>
          <a:p>
            <a:r>
              <a:rPr lang="en-US" sz="3200" dirty="0"/>
              <a:t>It is a useful programming practice that makes it easier to:</a:t>
            </a:r>
          </a:p>
          <a:p>
            <a:pPr marL="742950" lvl="1" indent="-514350">
              <a:buFont typeface="+mj-lt"/>
              <a:buAutoNum type="arabicPeriod"/>
            </a:pPr>
            <a:r>
              <a:rPr lang="en-US" sz="3200" dirty="0"/>
              <a:t>prove the correctness of code</a:t>
            </a:r>
          </a:p>
          <a:p>
            <a:pPr marL="742950" lvl="1" indent="-514350">
              <a:buFont typeface="+mj-lt"/>
              <a:buAutoNum type="arabicPeriod"/>
            </a:pPr>
            <a:r>
              <a:rPr lang="en-US" sz="3200" dirty="0"/>
              <a:t>check the integrity of data structures, </a:t>
            </a:r>
          </a:p>
          <a:p>
            <a:pPr marL="742950" lvl="1" indent="-514350">
              <a:buFont typeface="+mj-lt"/>
              <a:buAutoNum type="arabicPeriod"/>
            </a:pPr>
            <a:r>
              <a:rPr lang="en-US" sz="3200" dirty="0"/>
              <a:t>detect errors.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9771BD4-0E32-43F5-AAB6-EC63035649CE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8740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Invariants with an assert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7401" y="1227668"/>
            <a:ext cx="10996042" cy="4817532"/>
          </a:xfrm>
        </p:spPr>
        <p:txBody>
          <a:bodyPr>
            <a:normAutofit/>
          </a:bodyPr>
          <a:lstStyle/>
          <a:p>
            <a:r>
              <a:rPr lang="en-US" sz="3200" dirty="0"/>
              <a:t>A Python keyword that is followed by a Boolean expression and (optionally) a string. </a:t>
            </a:r>
          </a:p>
          <a:p>
            <a:endParaRPr lang="en-US" sz="3200" dirty="0"/>
          </a:p>
          <a:p>
            <a:r>
              <a:rPr lang="en-US" sz="3200" dirty="0"/>
              <a:t>If the Boolean expression is False, Python raises an exception with the provided string as a message.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9771BD4-0E32-43F5-AAB6-EC63035649CE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0081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invariants: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9771BD4-0E32-43F5-AAB6-EC63035649CE}" type="slidenum">
              <a:rPr lang="en-US" smtClean="0"/>
              <a:t>37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015" y="1353162"/>
            <a:ext cx="9886950" cy="4676775"/>
          </a:xfrm>
          <a:prstGeom prst="rect">
            <a:avLst/>
          </a:prstGeom>
        </p:spPr>
      </p:pic>
      <p:sp>
        <p:nvSpPr>
          <p:cNvPr id="6" name="Rounded Rectangular Callout 5"/>
          <p:cNvSpPr/>
          <p:nvPr/>
        </p:nvSpPr>
        <p:spPr>
          <a:xfrm>
            <a:off x="1255950" y="3032911"/>
            <a:ext cx="1144129" cy="434566"/>
          </a:xfrm>
          <a:prstGeom prst="wedgeRoundRectCallout">
            <a:avLst>
              <a:gd name="adj1" fmla="val 100491"/>
              <a:gd name="adj2" fmla="val -11238"/>
              <a:gd name="adj3" fmla="val 16667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keyword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5902355" y="3585172"/>
            <a:ext cx="1543079" cy="606581"/>
          </a:xfrm>
          <a:prstGeom prst="wedgeRoundRectCallout">
            <a:avLst>
              <a:gd name="adj1" fmla="val -46621"/>
              <a:gd name="adj2" fmla="val -99888"/>
              <a:gd name="adj3" fmla="val 16667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Boolean expression</a:t>
            </a:r>
          </a:p>
        </p:txBody>
      </p:sp>
      <p:sp>
        <p:nvSpPr>
          <p:cNvPr id="8" name="Rounded Rectangular Callout 7"/>
          <p:cNvSpPr/>
          <p:nvPr/>
        </p:nvSpPr>
        <p:spPr>
          <a:xfrm>
            <a:off x="8517297" y="2153215"/>
            <a:ext cx="1543079" cy="606581"/>
          </a:xfrm>
          <a:prstGeom prst="wedgeRoundRectCallout">
            <a:avLst>
              <a:gd name="adj1" fmla="val -44274"/>
              <a:gd name="adj2" fmla="val 91157"/>
              <a:gd name="adj3" fmla="val 16667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String (optional)</a:t>
            </a:r>
          </a:p>
        </p:txBody>
      </p:sp>
      <p:sp>
        <p:nvSpPr>
          <p:cNvPr id="9" name="Rounded Rectangular Callout 8"/>
          <p:cNvSpPr/>
          <p:nvPr/>
        </p:nvSpPr>
        <p:spPr>
          <a:xfrm>
            <a:off x="8293254" y="4633864"/>
            <a:ext cx="2507530" cy="1124139"/>
          </a:xfrm>
          <a:prstGeom prst="wedgeRoundRectCallout">
            <a:avLst>
              <a:gd name="adj1" fmla="val 49057"/>
              <a:gd name="adj2" fmla="val -11238"/>
              <a:gd name="adj3" fmla="val 16667"/>
            </a:avLst>
          </a:prstGeom>
          <a:solidFill>
            <a:srgbClr val="92D05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What is the program output?</a:t>
            </a:r>
          </a:p>
        </p:txBody>
      </p:sp>
    </p:spTree>
    <p:extLst>
      <p:ext uri="{BB962C8B-B14F-4D97-AF65-F5344CB8AC3E}">
        <p14:creationId xmlns:p14="http://schemas.microsoft.com/office/powerpoint/2010/main" val="26618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definition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Creating a new class creates a new 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dirty="0"/>
              <a:t> of object, allowing new 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instances</a:t>
            </a:r>
            <a:r>
              <a:rPr lang="en-US" dirty="0"/>
              <a:t> of that type to be made.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9771BD4-0E32-43F5-AAB6-EC63035649CE}" type="slidenum">
              <a:rPr lang="en-US" smtClean="0"/>
              <a:t>4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975572" y="2080095"/>
            <a:ext cx="609600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&lt;</a:t>
            </a:r>
            <a:r>
              <a:rPr lang="en-US" sz="2400" i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class-name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&gt;():</a:t>
            </a:r>
          </a:p>
          <a:p>
            <a:r>
              <a:rPr lang="en-US" sz="24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"""class specification"""</a:t>
            </a:r>
          </a:p>
          <a:p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sz="2400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method definitions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0073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4637" y="2372760"/>
            <a:ext cx="6324600" cy="2924175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definition: specification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9771BD4-0E32-43F5-AAB6-EC63035649CE}" type="slidenum">
              <a:rPr lang="en-US" smtClean="0"/>
              <a:t>5</a:t>
            </a:fld>
            <a:endParaRPr lang="en-US"/>
          </a:p>
        </p:txBody>
      </p:sp>
      <p:sp>
        <p:nvSpPr>
          <p:cNvPr id="11" name="Rounded Rectangular Callout 10"/>
          <p:cNvSpPr/>
          <p:nvPr/>
        </p:nvSpPr>
        <p:spPr>
          <a:xfrm>
            <a:off x="706170" y="3512744"/>
            <a:ext cx="1949987" cy="449578"/>
          </a:xfrm>
          <a:prstGeom prst="wedgeRoundRectCallout">
            <a:avLst>
              <a:gd name="adj1" fmla="val 88048"/>
              <a:gd name="adj2" fmla="val 28998"/>
              <a:gd name="adj3" fmla="val 16667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Attributes list</a:t>
            </a:r>
          </a:p>
        </p:txBody>
      </p:sp>
      <p:sp>
        <p:nvSpPr>
          <p:cNvPr id="12" name="Rounded Rectangular Callout 11"/>
          <p:cNvSpPr/>
          <p:nvPr/>
        </p:nvSpPr>
        <p:spPr>
          <a:xfrm>
            <a:off x="880221" y="4953913"/>
            <a:ext cx="1934416" cy="532231"/>
          </a:xfrm>
          <a:prstGeom prst="wedgeRoundRectCallout">
            <a:avLst>
              <a:gd name="adj1" fmla="val 81053"/>
              <a:gd name="adj2" fmla="val -67803"/>
              <a:gd name="adj3" fmla="val 16667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Attribute’s name</a:t>
            </a:r>
          </a:p>
        </p:txBody>
      </p:sp>
      <p:sp>
        <p:nvSpPr>
          <p:cNvPr id="8" name="Rounded Rectangular Callout 7"/>
          <p:cNvSpPr/>
          <p:nvPr/>
        </p:nvSpPr>
        <p:spPr>
          <a:xfrm>
            <a:off x="4277707" y="1203384"/>
            <a:ext cx="2145671" cy="723574"/>
          </a:xfrm>
          <a:prstGeom prst="wedgeRoundRectCallout">
            <a:avLst>
              <a:gd name="adj1" fmla="val -41031"/>
              <a:gd name="adj2" fmla="val 113643"/>
              <a:gd name="adj3" fmla="val 16667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Creates a new class called Student</a:t>
            </a:r>
          </a:p>
        </p:txBody>
      </p:sp>
      <p:sp>
        <p:nvSpPr>
          <p:cNvPr id="13" name="Rounded Rectangular Callout 12"/>
          <p:cNvSpPr/>
          <p:nvPr/>
        </p:nvSpPr>
        <p:spPr>
          <a:xfrm>
            <a:off x="7549081" y="2299061"/>
            <a:ext cx="1949987" cy="449578"/>
          </a:xfrm>
          <a:prstGeom prst="wedgeRoundRectCallout">
            <a:avLst>
              <a:gd name="adj1" fmla="val -40559"/>
              <a:gd name="adj2" fmla="val 109549"/>
              <a:gd name="adj3" fmla="val 16667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Brief summary</a:t>
            </a:r>
          </a:p>
        </p:txBody>
      </p:sp>
      <p:sp>
        <p:nvSpPr>
          <p:cNvPr id="15" name="Rounded Rectangular Callout 14"/>
          <p:cNvSpPr/>
          <p:nvPr/>
        </p:nvSpPr>
        <p:spPr>
          <a:xfrm>
            <a:off x="8524074" y="3287955"/>
            <a:ext cx="1949987" cy="449578"/>
          </a:xfrm>
          <a:prstGeom prst="wedgeRoundRectCallout">
            <a:avLst>
              <a:gd name="adj1" fmla="val -40559"/>
              <a:gd name="adj2" fmla="val 109549"/>
              <a:gd name="adj3" fmla="val 16667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Description</a:t>
            </a:r>
          </a:p>
        </p:txBody>
      </p:sp>
      <p:sp>
        <p:nvSpPr>
          <p:cNvPr id="10" name="Rounded Rectangular Callout 9"/>
          <p:cNvSpPr/>
          <p:nvPr/>
        </p:nvSpPr>
        <p:spPr>
          <a:xfrm>
            <a:off x="1236083" y="1849483"/>
            <a:ext cx="1222692" cy="449578"/>
          </a:xfrm>
          <a:prstGeom prst="wedgeRoundRectCallout">
            <a:avLst>
              <a:gd name="adj1" fmla="val 80875"/>
              <a:gd name="adj2" fmla="val 103508"/>
              <a:gd name="adj3" fmla="val 16667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keyword</a:t>
            </a:r>
          </a:p>
        </p:txBody>
      </p:sp>
    </p:spTree>
    <p:extLst>
      <p:ext uri="{BB962C8B-B14F-4D97-AF65-F5344CB8AC3E}">
        <p14:creationId xmlns:p14="http://schemas.microsoft.com/office/powerpoint/2010/main" val="3990754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8" grpId="0" animBg="1"/>
      <p:bldP spid="13" grpId="0" animBg="1"/>
      <p:bldP spid="15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4713" y="1173366"/>
            <a:ext cx="9555850" cy="5439609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definition: method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9771BD4-0E32-43F5-AAB6-EC63035649CE}" type="slidenum">
              <a:rPr lang="en-US" smtClean="0"/>
              <a:t>6</a:t>
            </a:fld>
            <a:endParaRPr lang="en-US"/>
          </a:p>
        </p:txBody>
      </p:sp>
      <p:sp>
        <p:nvSpPr>
          <p:cNvPr id="11" name="Rounded Rectangular Callout 10"/>
          <p:cNvSpPr/>
          <p:nvPr/>
        </p:nvSpPr>
        <p:spPr>
          <a:xfrm>
            <a:off x="71519" y="2655315"/>
            <a:ext cx="2150199" cy="1491353"/>
          </a:xfrm>
          <a:prstGeom prst="wedgeRoundRectCallout">
            <a:avLst>
              <a:gd name="adj1" fmla="val 66995"/>
              <a:gd name="adj2" fmla="val 32033"/>
              <a:gd name="adj3" fmla="val 16667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class variable (class attribute): can be accessed from inside or outside the class</a:t>
            </a:r>
          </a:p>
        </p:txBody>
      </p:sp>
      <p:sp>
        <p:nvSpPr>
          <p:cNvPr id="12" name="Rounded Rectangular Callout 11"/>
          <p:cNvSpPr/>
          <p:nvPr/>
        </p:nvSpPr>
        <p:spPr>
          <a:xfrm>
            <a:off x="7741040" y="3564301"/>
            <a:ext cx="2438675" cy="896294"/>
          </a:xfrm>
          <a:prstGeom prst="wedgeRoundRectCallout">
            <a:avLst>
              <a:gd name="adj1" fmla="val -67816"/>
              <a:gd name="adj2" fmla="val 44318"/>
              <a:gd name="adj3" fmla="val 16667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Class constructor (also known as initialization method)</a:t>
            </a:r>
          </a:p>
        </p:txBody>
      </p:sp>
      <p:sp>
        <p:nvSpPr>
          <p:cNvPr id="7" name="Rounded Rectangular Callout 11"/>
          <p:cNvSpPr/>
          <p:nvPr/>
        </p:nvSpPr>
        <p:spPr>
          <a:xfrm>
            <a:off x="229897" y="5334000"/>
            <a:ext cx="2438675" cy="493968"/>
          </a:xfrm>
          <a:prstGeom prst="wedgeRoundRectCallout">
            <a:avLst>
              <a:gd name="adj1" fmla="val 66544"/>
              <a:gd name="adj2" fmla="val 63750"/>
              <a:gd name="adj3" fmla="val 16667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Instance method</a:t>
            </a:r>
          </a:p>
        </p:txBody>
      </p:sp>
    </p:spTree>
    <p:extLst>
      <p:ext uri="{BB962C8B-B14F-4D97-AF65-F5344CB8AC3E}">
        <p14:creationId xmlns:p14="http://schemas.microsoft.com/office/powerpoint/2010/main" val="2328675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constructors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 constructor is a special type of method (function) which is used to </a:t>
            </a:r>
            <a:r>
              <a:rPr lang="en-US" sz="3200" dirty="0">
                <a:solidFill>
                  <a:srgbClr val="FF0000"/>
                </a:solidFill>
              </a:rPr>
              <a:t>initialize (assign values) the instance members of the class</a:t>
            </a:r>
            <a:r>
              <a:rPr lang="en-US" sz="3200" dirty="0"/>
              <a:t> when an object of class is created.</a:t>
            </a:r>
          </a:p>
          <a:p>
            <a:endParaRPr lang="en-US" sz="3200" dirty="0"/>
          </a:p>
          <a:p>
            <a:pPr fontAlgn="base"/>
            <a:r>
              <a:rPr lang="en-US" sz="3200" dirty="0"/>
              <a:t>In Python the 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__ </a:t>
            </a:r>
            <a:r>
              <a:rPr lang="en-US" sz="3200" dirty="0"/>
              <a:t>method is called the constructor and is always called when an object is created.</a:t>
            </a:r>
          </a:p>
          <a:p>
            <a:pPr fontAlgn="base"/>
            <a:endParaRPr lang="en-US" sz="3200" dirty="0"/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9771BD4-0E32-43F5-AAB6-EC63035649CE}" type="slidenum">
              <a:rPr lang="en-US" smtClean="0"/>
              <a:t>7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1C7A18-B260-4738-BA17-DD92BC792462}"/>
              </a:ext>
            </a:extLst>
          </p:cNvPr>
          <p:cNvSpPr txBox="1"/>
          <p:nvPr/>
        </p:nvSpPr>
        <p:spPr>
          <a:xfrm>
            <a:off x="2302387" y="5091723"/>
            <a:ext cx="8168967" cy="1077218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ctr" fontAlgn="base"/>
            <a:r>
              <a:rPr lang="en-US" sz="3200" b="1" dirty="0">
                <a:latin typeface="Cambria" panose="02040503050406030204" pitchFamily="18" charset="0"/>
                <a:ea typeface="Cambria" panose="02040503050406030204" pitchFamily="18" charset="0"/>
              </a:rPr>
              <a:t>An object cannot be created if we don’t have a constructor in our program. </a:t>
            </a:r>
          </a:p>
        </p:txBody>
      </p:sp>
    </p:spTree>
    <p:extLst>
      <p:ext uri="{BB962C8B-B14F-4D97-AF65-F5344CB8AC3E}">
        <p14:creationId xmlns:p14="http://schemas.microsoft.com/office/powerpoint/2010/main" val="352440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constructors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Default constructor</a:t>
            </a:r>
            <a:r>
              <a:rPr lang="en-US" sz="3200" dirty="0"/>
              <a:t>: constructor that has only 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3200" dirty="0"/>
              <a:t> as an argument</a:t>
            </a:r>
          </a:p>
          <a:p>
            <a:endParaRPr lang="en-US" sz="3200" dirty="0"/>
          </a:p>
          <a:p>
            <a:endParaRPr lang="en-US" sz="3200" dirty="0"/>
          </a:p>
          <a:p>
            <a:r>
              <a:rPr lang="en-US" sz="3200" dirty="0">
                <a:solidFill>
                  <a:srgbClr val="FF0000"/>
                </a:solidFill>
              </a:rPr>
              <a:t>Parameterized constructor</a:t>
            </a:r>
            <a:r>
              <a:rPr lang="en-US" sz="3200" dirty="0"/>
              <a:t>: has multiple parameters along with the 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</a:p>
          <a:p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9771BD4-0E32-43F5-AAB6-EC63035649CE}" type="slidenum">
              <a:rPr lang="en-US" smtClean="0"/>
              <a:t>8</a:t>
            </a:fld>
            <a:endParaRPr 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803557" y="2413269"/>
            <a:ext cx="6686487" cy="954107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__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body of the constructor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alt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803557" y="4912025"/>
            <a:ext cx="6686487" cy="954107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__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self, name, age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body of the constructor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alt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438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constructor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9771BD4-0E32-43F5-AAB6-EC63035649CE}" type="slidenum">
              <a:rPr lang="en-US" smtClean="0"/>
              <a:t>9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548FA9F-C797-49AC-8877-9886BDFEF4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3486" y="1407795"/>
            <a:ext cx="5238750" cy="4810125"/>
          </a:xfrm>
          <a:prstGeom prst="rect">
            <a:avLst/>
          </a:prstGeom>
        </p:spPr>
      </p:pic>
      <p:sp>
        <p:nvSpPr>
          <p:cNvPr id="7" name="Rounded Rectangular Callout 11"/>
          <p:cNvSpPr/>
          <p:nvPr/>
        </p:nvSpPr>
        <p:spPr>
          <a:xfrm>
            <a:off x="1170282" y="3318889"/>
            <a:ext cx="2438675" cy="493968"/>
          </a:xfrm>
          <a:prstGeom prst="wedgeRoundRectCallout">
            <a:avLst>
              <a:gd name="adj1" fmla="val 66544"/>
              <a:gd name="adj2" fmla="val 63750"/>
              <a:gd name="adj3" fmla="val 16667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Instance method</a:t>
            </a:r>
          </a:p>
        </p:txBody>
      </p:sp>
      <p:sp>
        <p:nvSpPr>
          <p:cNvPr id="6" name="Rounded Rectangular Callout 5"/>
          <p:cNvSpPr/>
          <p:nvPr/>
        </p:nvSpPr>
        <p:spPr>
          <a:xfrm>
            <a:off x="8031583" y="1738771"/>
            <a:ext cx="1529709" cy="896294"/>
          </a:xfrm>
          <a:prstGeom prst="wedgeRoundRectCallout">
            <a:avLst>
              <a:gd name="adj1" fmla="val -103655"/>
              <a:gd name="adj2" fmla="val 69983"/>
              <a:gd name="adj3" fmla="val 16667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Constructor</a:t>
            </a:r>
          </a:p>
        </p:txBody>
      </p:sp>
    </p:spTree>
    <p:extLst>
      <p:ext uri="{BB962C8B-B14F-4D97-AF65-F5344CB8AC3E}">
        <p14:creationId xmlns:p14="http://schemas.microsoft.com/office/powerpoint/2010/main" val="4221710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</p:bldLst>
  </p:timing>
</p:sld>
</file>

<file path=ppt/theme/theme1.xml><?xml version="1.0" encoding="utf-8"?>
<a:theme xmlns:a="http://schemas.openxmlformats.org/drawingml/2006/main" name="Parcel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nuni ppt template-final" id="{F26EDCBE-B665-4A8C-A825-767C4D079E0D}" vid="{4627A262-9E54-4023-A392-A848229F687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vinuni ppt template-final</Template>
  <TotalTime>32569</TotalTime>
  <Words>1184</Words>
  <Application>Microsoft Office PowerPoint</Application>
  <PresentationFormat>Widescreen</PresentationFormat>
  <Paragraphs>230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Arial</vt:lpstr>
      <vt:lpstr>Calibri</vt:lpstr>
      <vt:lpstr>Cambria</vt:lpstr>
      <vt:lpstr>Courier New</vt:lpstr>
      <vt:lpstr>Gill Sans MT</vt:lpstr>
      <vt:lpstr>Parcel</vt:lpstr>
      <vt:lpstr>PowerPoint Presentation</vt:lpstr>
      <vt:lpstr>Motivation example</vt:lpstr>
      <vt:lpstr>Learning outcomes</vt:lpstr>
      <vt:lpstr>Class definition</vt:lpstr>
      <vt:lpstr>Class definition: specification</vt:lpstr>
      <vt:lpstr>Class definition: method </vt:lpstr>
      <vt:lpstr>constructors</vt:lpstr>
      <vt:lpstr>Types of constructors</vt:lpstr>
      <vt:lpstr>Default constructor</vt:lpstr>
      <vt:lpstr>Default constructor</vt:lpstr>
      <vt:lpstr>Parameterized constructor (1/2)</vt:lpstr>
      <vt:lpstr>Parameterized constructor (2/2)</vt:lpstr>
      <vt:lpstr>Class practice</vt:lpstr>
      <vt:lpstr>Class practice</vt:lpstr>
      <vt:lpstr>Class practice</vt:lpstr>
      <vt:lpstr>__init__ method</vt:lpstr>
      <vt:lpstr>Instance attributes</vt:lpstr>
      <vt:lpstr>Instantiating an object</vt:lpstr>
      <vt:lpstr>Creating instance objects (1/2)</vt:lpstr>
      <vt:lpstr>Creating instance objects (2/2)</vt:lpstr>
      <vt:lpstr>Deleting an object</vt:lpstr>
      <vt:lpstr>Python classes methods</vt:lpstr>
      <vt:lpstr>Python classes methods</vt:lpstr>
      <vt:lpstr>PowerPoint Presentation</vt:lpstr>
      <vt:lpstr>Converting an object to a string</vt:lpstr>
      <vt:lpstr>Modifying attributes of classes and objects</vt:lpstr>
      <vt:lpstr>Class practice</vt:lpstr>
      <vt:lpstr>Class practice</vt:lpstr>
      <vt:lpstr>Class practice</vt:lpstr>
      <vt:lpstr>Built-in class functions</vt:lpstr>
      <vt:lpstr>Built-in class attributes: example</vt:lpstr>
      <vt:lpstr>built-in class attributes</vt:lpstr>
      <vt:lpstr>Built-in class attributes: __dict__</vt:lpstr>
      <vt:lpstr>Built-in class attributes:__doc__</vt:lpstr>
      <vt:lpstr>invariants</vt:lpstr>
      <vt:lpstr>Invariants with an assert</vt:lpstr>
      <vt:lpstr>Checking invariants: 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12</dc:title>
  <dc:creator>wong ks</dc:creator>
  <cp:lastModifiedBy>Wong Kok Seng (CECS)</cp:lastModifiedBy>
  <cp:revision>388</cp:revision>
  <dcterms:created xsi:type="dcterms:W3CDTF">2020-06-14T15:24:39Z</dcterms:created>
  <dcterms:modified xsi:type="dcterms:W3CDTF">2021-12-07T05:48:34Z</dcterms:modified>
</cp:coreProperties>
</file>