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4"/>
  </p:notesMasterIdLst>
  <p:sldIdLst>
    <p:sldId id="256" r:id="rId2"/>
    <p:sldId id="350" r:id="rId3"/>
    <p:sldId id="351" r:id="rId4"/>
    <p:sldId id="365" r:id="rId5"/>
    <p:sldId id="366" r:id="rId6"/>
    <p:sldId id="342" r:id="rId7"/>
    <p:sldId id="333" r:id="rId8"/>
    <p:sldId id="344" r:id="rId9"/>
    <p:sldId id="345" r:id="rId10"/>
    <p:sldId id="353" r:id="rId11"/>
    <p:sldId id="354" r:id="rId12"/>
    <p:sldId id="336" r:id="rId13"/>
    <p:sldId id="346" r:id="rId14"/>
    <p:sldId id="349" r:id="rId15"/>
    <p:sldId id="355" r:id="rId16"/>
    <p:sldId id="343" r:id="rId17"/>
    <p:sldId id="335" r:id="rId18"/>
    <p:sldId id="338" r:id="rId19"/>
    <p:sldId id="339" r:id="rId20"/>
    <p:sldId id="341" r:id="rId21"/>
    <p:sldId id="340" r:id="rId22"/>
    <p:sldId id="364" r:id="rId23"/>
    <p:sldId id="362" r:id="rId24"/>
    <p:sldId id="363" r:id="rId25"/>
    <p:sldId id="352" r:id="rId26"/>
    <p:sldId id="359" r:id="rId27"/>
    <p:sldId id="361" r:id="rId28"/>
    <p:sldId id="360" r:id="rId29"/>
    <p:sldId id="337" r:id="rId30"/>
    <p:sldId id="356" r:id="rId31"/>
    <p:sldId id="358" r:id="rId32"/>
    <p:sldId id="3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B8A5-6476-44A5-B993-783261506FA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C76B-8324-4BB7-A66C-E73E979F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FC76B-8324-4BB7-A66C-E73E979F8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lang="en-US" sz="3200" b="1" kern="1200" cap="all" spc="200" baseline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lang="en-US" sz="3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4" name="Picture 6" descr="Associate Program Director (Pediatrics Residency) job with V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8" y="478590"/>
            <a:ext cx="7794624" cy="16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7F0C9DCE-CBDA-4585-B5D5-F378E2C0A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10718801" cy="207061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87400" y="4224866"/>
            <a:ext cx="10718801" cy="1718733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2" y="3730076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32619" y="2243828"/>
            <a:ext cx="5260257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0643" y="3225120"/>
            <a:ext cx="1869621" cy="8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394954" y="1578603"/>
            <a:ext cx="7729728" cy="1499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2" hasCustomPrompt="1"/>
          </p:nvPr>
        </p:nvSpPr>
        <p:spPr>
          <a:xfrm>
            <a:off x="3406140" y="3434204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here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3394954" y="4086187"/>
            <a:ext cx="7729728" cy="498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>
              <a:defRPr kumimoji="0" lang="en-US" sz="4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 name | 2020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8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227668"/>
            <a:ext cx="10718800" cy="4817532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402" y="1551130"/>
            <a:ext cx="5066282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1551130"/>
            <a:ext cx="5167886" cy="4188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8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227668"/>
            <a:ext cx="5181599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227668"/>
            <a:ext cx="5427134" cy="4817532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0718800" cy="767590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87401" y="-1"/>
            <a:ext cx="10718800" cy="111104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Class practice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87400" y="1659466"/>
            <a:ext cx="5181599" cy="42841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79067" y="1659466"/>
            <a:ext cx="5427134" cy="4284134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2pPr>
            <a:lvl3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3pPr>
            <a:lvl4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4pPr>
            <a:lvl5pPr>
              <a:defRPr sz="24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7332" y="1197801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68999" y="1204149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618514"/>
            <a:ext cx="365760" cy="239486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1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26240" y="62432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771BD4-0E32-43F5-AAB6-EC6303564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://www.reddit.com/r/DotA2/comments/1echut/tutorialchanging_legacy_keys/&amp;psig=AOvVaw2fh9NTeJbBernvu5ojndBB&amp;ust=1599572414911000&amp;source=images&amp;cd=vfe&amp;ved=0CA0QjhxqFwoTCKiOgd-V1-sCFQAAAAAdAAAAABAX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args-and-kwarg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techsmartclass.com/python/Python_Tutorial_Python_Inheritanc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94954" y="1502875"/>
            <a:ext cx="7729728" cy="2317446"/>
          </a:xfrm>
        </p:spPr>
        <p:txBody>
          <a:bodyPr/>
          <a:lstStyle/>
          <a:p>
            <a:r>
              <a:rPr lang="en-US" dirty="0"/>
              <a:t>Lecture 24 – Operator and </a:t>
            </a:r>
            <a:r>
              <a:rPr lang="en-US" altLang="zh-CN" dirty="0"/>
              <a:t>Function </a:t>
            </a:r>
            <a:r>
              <a:rPr lang="en-US" dirty="0"/>
              <a:t>Overloading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Operator and function overloading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3394954" y="4394004"/>
            <a:ext cx="7729728" cy="498699"/>
          </a:xfrm>
        </p:spPr>
        <p:txBody>
          <a:bodyPr/>
          <a:lstStyle/>
          <a:p>
            <a:r>
              <a:rPr lang="en-US" dirty="0"/>
              <a:t>Kok-Seng Wong |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732E68-568E-4CD8-B9D9-1E6D18A0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59592"/>
            <a:ext cx="9867900" cy="499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30048-ECA4-4760-9A11-9D987116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87358"/>
            <a:ext cx="11038839" cy="767590"/>
          </a:xfrm>
        </p:spPr>
        <p:txBody>
          <a:bodyPr/>
          <a:lstStyle/>
          <a:p>
            <a:r>
              <a:rPr lang="en-US" dirty="0"/>
              <a:t>Operator overloading: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E88C-9772-4121-B0CA-D1FF8AF7D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41BE3-0039-442A-B652-AE2CADFCA7CC}"/>
              </a:ext>
            </a:extLst>
          </p:cNvPr>
          <p:cNvSpPr/>
          <p:nvPr/>
        </p:nvSpPr>
        <p:spPr>
          <a:xfrm>
            <a:off x="1181100" y="3844413"/>
            <a:ext cx="9829800" cy="2375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2B345-74C1-4B70-B527-73898BD14C78}"/>
              </a:ext>
            </a:extLst>
          </p:cNvPr>
          <p:cNvSpPr txBox="1"/>
          <p:nvPr/>
        </p:nvSpPr>
        <p:spPr>
          <a:xfrm>
            <a:off x="7167716" y="2261419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Output?</a:t>
            </a:r>
          </a:p>
        </p:txBody>
      </p:sp>
    </p:spTree>
    <p:extLst>
      <p:ext uri="{BB962C8B-B14F-4D97-AF65-F5344CB8AC3E}">
        <p14:creationId xmlns:p14="http://schemas.microsoft.com/office/powerpoint/2010/main" val="31303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22B6-E2E8-45B3-81DD-9CE51626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87358"/>
            <a:ext cx="11038839" cy="767590"/>
          </a:xfrm>
        </p:spPr>
        <p:txBody>
          <a:bodyPr/>
          <a:lstStyle/>
          <a:p>
            <a:r>
              <a:rPr lang="en-US" dirty="0"/>
              <a:t>Operator overloading: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C31E-3DF5-4030-911D-45967664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2C9E6-628D-4E15-AD5D-64C6AE6F28B8}"/>
              </a:ext>
            </a:extLst>
          </p:cNvPr>
          <p:cNvSpPr txBox="1"/>
          <p:nvPr/>
        </p:nvSpPr>
        <p:spPr>
          <a:xfrm>
            <a:off x="8701548" y="2615380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Output?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7F903-59AC-47B5-9F7B-21147BFA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35" y="1190932"/>
            <a:ext cx="5742346" cy="530408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0C16BF0-454F-4C2C-8965-014A0760E61E}"/>
              </a:ext>
            </a:extLst>
          </p:cNvPr>
          <p:cNvSpPr/>
          <p:nvPr/>
        </p:nvSpPr>
        <p:spPr>
          <a:xfrm>
            <a:off x="5751871" y="5500959"/>
            <a:ext cx="3438019" cy="1047838"/>
          </a:xfrm>
          <a:prstGeom prst="wedgeRoundRectCallout">
            <a:avLst>
              <a:gd name="adj1" fmla="val -115070"/>
              <a:gd name="adj2" fmla="val 2790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calls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c1.__add__(c2)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5656CB4B-9025-4EA7-A365-086EEB905D03}"/>
              </a:ext>
            </a:extLst>
          </p:cNvPr>
          <p:cNvSpPr/>
          <p:nvPr/>
        </p:nvSpPr>
        <p:spPr>
          <a:xfrm>
            <a:off x="1409284" y="3670666"/>
            <a:ext cx="4897535" cy="1668953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dir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()function:</a:t>
            </a:r>
            <a:r>
              <a:rPr lang="en-US" dirty="0"/>
              <a:t> returns all properties and methods of the specified object, without the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4118" y="1692803"/>
            <a:ext cx="219395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4" y="2257602"/>
            <a:ext cx="2141008" cy="40201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844" y="2289649"/>
            <a:ext cx="2180468" cy="40009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47" y="2154468"/>
            <a:ext cx="1890593" cy="44667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102" y="2335014"/>
            <a:ext cx="2274653" cy="4138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6345" y="2335014"/>
            <a:ext cx="2038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operators to overload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66816"/>
              </p:ext>
            </p:extLst>
          </p:nvPr>
        </p:nvGraphicFramePr>
        <p:xfrm>
          <a:off x="3078177" y="1260832"/>
          <a:ext cx="5952512" cy="5131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47320">
                  <a:extLst>
                    <a:ext uri="{9D8B030D-6E8A-4147-A177-3AD203B41FA5}">
                      <a16:colId xmlns:a16="http://schemas.microsoft.com/office/drawing/2014/main" val="3130439268"/>
                    </a:ext>
                  </a:extLst>
                </a:gridCol>
                <a:gridCol w="4205192">
                  <a:extLst>
                    <a:ext uri="{9D8B030D-6E8A-4147-A177-3AD203B41FA5}">
                      <a16:colId xmlns:a16="http://schemas.microsoft.com/office/drawing/2014/main" val="4102341307"/>
                    </a:ext>
                  </a:extLst>
                </a:gridCol>
              </a:tblGrid>
              <a:tr h="25849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effectLst/>
                        </a:rPr>
                        <a:t>Operator</a:t>
                      </a:r>
                    </a:p>
                  </a:txBody>
                  <a:tcPr marL="46160" marR="46160" marT="46160" marB="4616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effectLst/>
                        </a:rPr>
                        <a:t>Method</a:t>
                      </a:r>
                    </a:p>
                  </a:txBody>
                  <a:tcPr marL="46160" marR="46160" marT="46160" marB="4616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16077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__add__(self,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2549022646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__sub__(self,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1712934212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4242117584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__truediv__(self,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2213501626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__mod__(self,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322023959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715640712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&lt;=&lt; code&gt;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81849867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970442348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2941495933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176092546"/>
                  </a:ext>
                </a:extLst>
              </a:tr>
              <a:tr h="258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46160" marR="46160" marT="46160" marB="461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2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2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other)</a:t>
                      </a:r>
                    </a:p>
                  </a:txBody>
                  <a:tcPr marL="46160" marR="46160" marT="46160" marB="46160"/>
                </a:tc>
                <a:extLst>
                  <a:ext uri="{0D108BD9-81ED-4DB2-BD59-A6C34878D82A}">
                    <a16:rowId xmlns:a16="http://schemas.microsoft.com/office/drawing/2014/main" val="242671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66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7" y="1234764"/>
            <a:ext cx="7172325" cy="523875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8096872" y="2663608"/>
            <a:ext cx="3503691" cy="1190531"/>
          </a:xfrm>
          <a:prstGeom prst="wedgeRoundRectCallout">
            <a:avLst>
              <a:gd name="adj1" fmla="val -49582"/>
              <a:gd name="adj2" fmla="val 27854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8694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0E11-CFA8-43DF-8F91-9FD7A7E5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0EB57-FF63-46B1-88A6-1AB76798E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F5388-0D35-4FE4-B160-4EDD56F0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32" y="1113064"/>
            <a:ext cx="8591550" cy="5505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5AEACD-F764-4C83-BBCF-00D957945D1F}"/>
              </a:ext>
            </a:extLst>
          </p:cNvPr>
          <p:cNvSpPr/>
          <p:nvPr/>
        </p:nvSpPr>
        <p:spPr>
          <a:xfrm>
            <a:off x="1181100" y="5605670"/>
            <a:ext cx="9829800" cy="964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F339CD0-FC8B-4298-8960-FB8458A7D575}"/>
              </a:ext>
            </a:extLst>
          </p:cNvPr>
          <p:cNvSpPr/>
          <p:nvPr/>
        </p:nvSpPr>
        <p:spPr>
          <a:xfrm>
            <a:off x="8279929" y="3278055"/>
            <a:ext cx="2889516" cy="964972"/>
          </a:xfrm>
          <a:prstGeom prst="wedgeRoundRectCallout">
            <a:avLst>
              <a:gd name="adj1" fmla="val -84550"/>
              <a:gd name="adj2" fmla="val -31835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Corresponding to += operator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0CCF0DE-20E7-4817-A7C7-3B84683AF580}"/>
              </a:ext>
            </a:extLst>
          </p:cNvPr>
          <p:cNvSpPr/>
          <p:nvPr/>
        </p:nvSpPr>
        <p:spPr>
          <a:xfrm>
            <a:off x="137653" y="2536722"/>
            <a:ext cx="3224058" cy="1935951"/>
          </a:xfrm>
          <a:prstGeom prst="wedgeRoundRectCallout">
            <a:avLst>
              <a:gd name="adj1" fmla="val 72166"/>
              <a:gd name="adj2" fmla="val 26698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changes directly to the self argument and return the result</a:t>
            </a:r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3200" dirty="0">
              <a:solidFill>
                <a:srgbClr val="FF0000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2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 overloading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default behavior of built-in functions, we need to define the corresponding special method in our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61" y="2580238"/>
            <a:ext cx="4657725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61" y="4464050"/>
            <a:ext cx="48768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 with built-in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1" y="1478261"/>
            <a:ext cx="102108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1" y="3748793"/>
            <a:ext cx="10376282" cy="254184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51026" y="5685576"/>
            <a:ext cx="6274051" cy="6050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dirty="0" err="1"/>
              <a:t>len</a:t>
            </a:r>
            <a:r>
              <a:rPr lang="en-US" dirty="0"/>
              <a:t>() with __</a:t>
            </a:r>
            <a:r>
              <a:rPr lang="en-US" dirty="0" err="1"/>
              <a:t>len</a:t>
            </a:r>
            <a:r>
              <a:rPr lang="en-US" dirty="0"/>
              <a:t>__()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1" y="1439453"/>
            <a:ext cx="10287000" cy="3019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1" y="4843383"/>
            <a:ext cx="5057775" cy="419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530037" y="2752254"/>
            <a:ext cx="4531040" cy="805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587813" y="1638676"/>
            <a:ext cx="3503691" cy="1579831"/>
          </a:xfrm>
          <a:prstGeom prst="wedgeRoundRectCallout">
            <a:avLst>
              <a:gd name="adj1" fmla="val -64311"/>
              <a:gd name="adj2" fmla="val 3926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change how the </a:t>
            </a:r>
            <a:r>
              <a:rPr lang="en-US" sz="20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function behaves, we defined a special method called </a:t>
            </a:r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__()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our class</a:t>
            </a:r>
          </a:p>
        </p:txBody>
      </p:sp>
    </p:spTree>
    <p:extLst>
      <p:ext uri="{BB962C8B-B14F-4D97-AF65-F5344CB8AC3E}">
        <p14:creationId xmlns:p14="http://schemas.microsoft.com/office/powerpoint/2010/main" val="17313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example</a:t>
            </a:r>
          </a:p>
        </p:txBody>
      </p:sp>
      <p:pic>
        <p:nvPicPr>
          <p:cNvPr id="2" name="Picture 2" descr="Tutorial]Changing legacy keys : Dot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26" y="1846052"/>
            <a:ext cx="8869958" cy="411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5053" y="6088566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>
                <a:hlinkClick r:id="rId3"/>
              </a:rPr>
              <a:t>source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58" y="1519684"/>
            <a:ext cx="10106025" cy="2952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1" y="287358"/>
            <a:ext cx="11217494" cy="767590"/>
          </a:xfrm>
        </p:spPr>
        <p:txBody>
          <a:bodyPr/>
          <a:lstStyle/>
          <a:p>
            <a:r>
              <a:rPr lang="en-US" sz="4200" dirty="0"/>
              <a:t>Overloading </a:t>
            </a:r>
            <a:r>
              <a:rPr lang="en-US" sz="4200" dirty="0" err="1"/>
              <a:t>len</a:t>
            </a:r>
            <a:r>
              <a:rPr lang="en-US" sz="4200" dirty="0"/>
              <a:t>() with new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30037" y="2752254"/>
            <a:ext cx="4531040" cy="805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551599" y="1805528"/>
            <a:ext cx="3503691" cy="1190531"/>
          </a:xfrm>
          <a:prstGeom prst="wedgeRoundRectCallout">
            <a:avLst>
              <a:gd name="adj1" fmla="val -64311"/>
              <a:gd name="adj2" fmla="val 3926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 change the behavior of built-in function </a:t>
            </a:r>
            <a:r>
              <a:rPr lang="en-US" sz="20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by returning a specified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58" y="4937171"/>
            <a:ext cx="3552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User-defined functions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98" y="1453835"/>
            <a:ext cx="888682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98" y="5207959"/>
            <a:ext cx="5438775" cy="7334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21556" y="4131055"/>
            <a:ext cx="4327807" cy="6755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143942" y="3631960"/>
            <a:ext cx="3346538" cy="998189"/>
          </a:xfrm>
          <a:prstGeom prst="wedgeRoundRectCallout">
            <a:avLst>
              <a:gd name="adj1" fmla="val -64311"/>
              <a:gd name="adj2" fmla="val 3926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Function overloading with two implementations  to call the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43600-FE35-4DE8-95A5-0DE79F7E802F}"/>
              </a:ext>
            </a:extLst>
          </p:cNvPr>
          <p:cNvSpPr txBox="1"/>
          <p:nvPr/>
        </p:nvSpPr>
        <p:spPr>
          <a:xfrm>
            <a:off x="7096925" y="5036062"/>
            <a:ext cx="47293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25265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Alternative way: *</a:t>
            </a:r>
            <a:r>
              <a:rPr lang="en-US" sz="3200" b="1" i="0" dirty="0" err="1">
                <a:solidFill>
                  <a:srgbClr val="25265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b="1" i="0" dirty="0">
                <a:solidFill>
                  <a:srgbClr val="25265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and **</a:t>
            </a:r>
            <a:r>
              <a:rPr lang="en-US" sz="3200" b="1" i="0" dirty="0" err="1">
                <a:solidFill>
                  <a:srgbClr val="25265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endParaRPr lang="en-US" sz="3200" b="1" i="0" dirty="0">
              <a:solidFill>
                <a:srgbClr val="25265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A66A-7C0B-41E6-AEEA-7C6DB0E2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*</a:t>
            </a:r>
            <a:r>
              <a:rPr lang="en-US" sz="4200" dirty="0" err="1"/>
              <a:t>args</a:t>
            </a:r>
            <a:r>
              <a:rPr lang="en-US" sz="4200" dirty="0"/>
              <a:t> and **</a:t>
            </a:r>
            <a:r>
              <a:rPr lang="en-US" sz="4200" dirty="0" err="1"/>
              <a:t>kwargs</a:t>
            </a:r>
            <a:r>
              <a:rPr lang="en-US" sz="4200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9E88-83E0-4FE8-BA38-49A938616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227668"/>
            <a:ext cx="11118849" cy="481753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*</a:t>
            </a:r>
            <a:r>
              <a:rPr lang="en-US" sz="3200" b="0" i="0" dirty="0" err="1">
                <a:effectLst/>
              </a:rPr>
              <a:t>args</a:t>
            </a:r>
            <a:r>
              <a:rPr lang="en-US" sz="3200" b="0" i="0" dirty="0">
                <a:effectLst/>
              </a:rPr>
              <a:t> and **</a:t>
            </a:r>
            <a:r>
              <a:rPr lang="en-US" sz="3200" b="0" i="0" dirty="0" err="1">
                <a:effectLst/>
              </a:rPr>
              <a:t>kwargs</a:t>
            </a:r>
            <a:r>
              <a:rPr lang="en-US" sz="3200" b="0" i="0" dirty="0">
                <a:effectLst/>
              </a:rPr>
              <a:t> are special keyword that allows the function to take the variable-length argument.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</a:rPr>
              <a:t>*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args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3200" b="0" i="0" dirty="0">
                <a:effectLst/>
              </a:rPr>
              <a:t>pass a variable number of non-keyworded arguments list and on which operation of the list can be performed.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F0000"/>
                </a:solidFill>
                <a:effectLst/>
              </a:rPr>
              <a:t>**</a:t>
            </a:r>
            <a:r>
              <a:rPr lang="en-US" sz="3200" b="0" i="0" dirty="0" err="1">
                <a:solidFill>
                  <a:srgbClr val="FF0000"/>
                </a:solidFill>
                <a:effectLst/>
              </a:rPr>
              <a:t>kwargs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3200" b="0" i="0" dirty="0">
                <a:effectLst/>
              </a:rPr>
              <a:t>pass the variable number of keyword arguments dictionary to function on which operation of a dictionary can be performed.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*</a:t>
            </a:r>
            <a:r>
              <a:rPr lang="en-US" sz="3200" b="0" i="0" dirty="0" err="1">
                <a:effectLst/>
              </a:rPr>
              <a:t>args</a:t>
            </a:r>
            <a:r>
              <a:rPr lang="en-US" sz="3200" b="0" i="0" dirty="0">
                <a:effectLst/>
              </a:rPr>
              <a:t> and **</a:t>
            </a:r>
            <a:r>
              <a:rPr lang="en-US" sz="3200" b="0" i="0" dirty="0" err="1">
                <a:effectLst/>
              </a:rPr>
              <a:t>kwargs</a:t>
            </a:r>
            <a:r>
              <a:rPr lang="en-US" sz="3200" b="0" i="0" dirty="0">
                <a:effectLst/>
              </a:rPr>
              <a:t> make the function flexible.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3AA4-B8E2-4F16-9F41-0FF5E4787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E878E-CFA2-4523-8F0B-DBEEDC5AE284}"/>
              </a:ext>
            </a:extLst>
          </p:cNvPr>
          <p:cNvSpPr txBox="1"/>
          <p:nvPr/>
        </p:nvSpPr>
        <p:spPr>
          <a:xfrm>
            <a:off x="787401" y="6145217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0321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5C97-99F7-4801-825B-DC1290B2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4BE6F-E28C-43FF-96B0-5B3E70C96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80DE47-4FE8-492F-BB1D-CF137D90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1" y="2772494"/>
            <a:ext cx="4366638" cy="352074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3864FDD-E717-4A3E-B4D9-8676DF3CE7CA}"/>
              </a:ext>
            </a:extLst>
          </p:cNvPr>
          <p:cNvSpPr/>
          <p:nvPr/>
        </p:nvSpPr>
        <p:spPr>
          <a:xfrm>
            <a:off x="4185250" y="1419225"/>
            <a:ext cx="3362139" cy="988992"/>
          </a:xfrm>
          <a:prstGeom prst="wedgeRoundRectCallout">
            <a:avLst>
              <a:gd name="adj1" fmla="val -9800"/>
              <a:gd name="adj2" fmla="val 88993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To pass the variable number of non keyword arguments to function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5C97-99F7-4801-825B-DC1290B2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4BE6F-E28C-43FF-96B0-5B3E70C96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D1EA-FAF9-4CA1-8A28-61B62C00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1" y="2686253"/>
            <a:ext cx="6530906" cy="3932261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199CA54-CB0D-40E4-AB88-10FFC92F5734}"/>
              </a:ext>
            </a:extLst>
          </p:cNvPr>
          <p:cNvSpPr/>
          <p:nvPr/>
        </p:nvSpPr>
        <p:spPr>
          <a:xfrm>
            <a:off x="4147150" y="1376104"/>
            <a:ext cx="3362139" cy="988992"/>
          </a:xfrm>
          <a:prstGeom prst="wedgeRoundRectCallout">
            <a:avLst>
              <a:gd name="adj1" fmla="val -9800"/>
              <a:gd name="adj2" fmla="val 88993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**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kwargs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To pass the variable keyword arguments to function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145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19" y="221166"/>
            <a:ext cx="9483944" cy="4890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19" y="5698620"/>
            <a:ext cx="10553700" cy="723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4619" y="5143781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1011" y="552477"/>
            <a:ext cx="8951298" cy="255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the Zoo class for the given output!</a:t>
            </a:r>
          </a:p>
        </p:txBody>
      </p:sp>
    </p:spTree>
    <p:extLst>
      <p:ext uri="{BB962C8B-B14F-4D97-AF65-F5344CB8AC3E}">
        <p14:creationId xmlns:p14="http://schemas.microsoft.com/office/powerpoint/2010/main" val="38320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00200" y="4352464"/>
            <a:ext cx="8991600" cy="1812361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Restrict access to methods and variables to prevent data from direct modification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4C68C4-F061-411D-A327-A0BF5554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24955-F33D-4B6A-8C5F-B6D003FA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F4DC2-2C00-4770-917C-95D77CA4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716"/>
            <a:ext cx="8219326" cy="4205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7E7B5-6CF0-4EB2-977A-FAF1831E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766" y="1377138"/>
            <a:ext cx="3690234" cy="315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228A61-1326-4070-A39E-B7F960A77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611" y="5124075"/>
            <a:ext cx="3637429" cy="127351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F199956-4AA5-4BB0-8231-EE03A5C16121}"/>
              </a:ext>
            </a:extLst>
          </p:cNvPr>
          <p:cNvSpPr/>
          <p:nvPr/>
        </p:nvSpPr>
        <p:spPr>
          <a:xfrm>
            <a:off x="4662656" y="1651091"/>
            <a:ext cx="3690234" cy="964972"/>
          </a:xfrm>
          <a:prstGeom prst="wedgeRoundRectCallout">
            <a:avLst>
              <a:gd name="adj1" fmla="val -65313"/>
              <a:gd name="adj2" fmla="val 3843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Private Attribute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(single _or double __)</a:t>
            </a:r>
          </a:p>
        </p:txBody>
      </p:sp>
    </p:spTree>
    <p:extLst>
      <p:ext uri="{BB962C8B-B14F-4D97-AF65-F5344CB8AC3E}">
        <p14:creationId xmlns:p14="http://schemas.microsoft.com/office/powerpoint/2010/main" val="30420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00200" y="4352464"/>
            <a:ext cx="8991600" cy="181236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Methods in child class have the same name as the methods in the parent class.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child class modifies a method it has inherited from the parent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0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parent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Overriding</a:t>
            </a:r>
            <a:r>
              <a:rPr lang="en-US" dirty="0"/>
              <a:t>: to change the functional operation of a method defined in the base class.</a:t>
            </a:r>
          </a:p>
          <a:p>
            <a:r>
              <a:rPr lang="en-US" dirty="0"/>
              <a:t>The base class method is </a:t>
            </a:r>
            <a:r>
              <a:rPr lang="en-US" dirty="0">
                <a:solidFill>
                  <a:srgbClr val="FF0000"/>
                </a:solidFill>
              </a:rPr>
              <a:t>overridden</a:t>
            </a:r>
            <a:r>
              <a:rPr lang="en-US" dirty="0"/>
              <a:t> by the derived class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5" y="3328515"/>
            <a:ext cx="6610350" cy="237172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2896695" y="3203938"/>
            <a:ext cx="1437309" cy="432496"/>
          </a:xfrm>
          <a:prstGeom prst="wedgeRoundRectCallout">
            <a:avLst>
              <a:gd name="adj1" fmla="val -78234"/>
              <a:gd name="adj2" fmla="val 27970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Class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15350" y="4643345"/>
            <a:ext cx="1437309" cy="567824"/>
          </a:xfrm>
          <a:prstGeom prst="wedgeRoundRectCallout">
            <a:avLst>
              <a:gd name="adj1" fmla="val -82013"/>
              <a:gd name="adj2" fmla="val -1675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Class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06" y="3203938"/>
            <a:ext cx="2962275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704" y="4055999"/>
            <a:ext cx="37719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704" y="4881088"/>
            <a:ext cx="2381250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306" y="5560707"/>
            <a:ext cx="4057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outcomes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787401" y="1227668"/>
            <a:ext cx="10844160" cy="481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600" dirty="0"/>
              <a:t>Upon the completion of this lecture, students will be able to:</a:t>
            </a:r>
          </a:p>
          <a:p>
            <a:r>
              <a:rPr lang="en-US" altLang="ko-KR" sz="3600" dirty="0"/>
              <a:t>explain how to use operator and function overloading in Python object-oriented programming.</a:t>
            </a:r>
          </a:p>
          <a:p>
            <a:r>
              <a:rPr lang="en-US" altLang="ko-KR" sz="3600" dirty="0"/>
              <a:t>understand how to override built-in methods in Python.</a:t>
            </a:r>
          </a:p>
          <a:p>
            <a:r>
              <a:rPr lang="en-US" altLang="ko-KR" sz="3600" dirty="0"/>
              <a:t>Understand the basic concept of Encapsulation and Polymorphism in OOP.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class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30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8346E5-BAA5-4F00-A55B-A149CC78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87" y="1213402"/>
            <a:ext cx="7179910" cy="5357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0AE94F-8A43-452F-ACA3-0894CE8B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00" y="5173110"/>
            <a:ext cx="4714875" cy="9429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610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parent class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6B1D6-93D1-47BB-A61C-9239AD1F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30" y="1144232"/>
            <a:ext cx="7335940" cy="54742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0AE94F-8A43-452F-ACA3-0894CE8B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00" y="5173110"/>
            <a:ext cx="4714875" cy="9429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517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1B5A5C-466C-432B-A9AA-DB1A184E6A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b="1" dirty="0"/>
              <a:t>Quiz 3 (OOP)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A0D96-9DB2-449C-B2D1-7327AD2BF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Date:  Nov 21, 2021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3.30 – 3.45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42F1-CBDA-4F8E-8212-42ECCFAB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74E7-239C-4AD4-AC11-6C8F4124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(review)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CDAF-0F44-4891-85D0-2023E3E0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1F97A-144D-4092-A93F-00A27E03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36" y="1324118"/>
            <a:ext cx="6543193" cy="5103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66E1C8-C9AE-483F-AC8D-F3FE252E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497" y="2300289"/>
            <a:ext cx="3300704" cy="2592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4231C-6843-44F7-BFEC-B41648A42C2D}"/>
              </a:ext>
            </a:extLst>
          </p:cNvPr>
          <p:cNvSpPr txBox="1"/>
          <p:nvPr/>
        </p:nvSpPr>
        <p:spPr>
          <a:xfrm>
            <a:off x="0" y="6201310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hlinkClick r:id="rId4"/>
              </a:rPr>
              <a:t>source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9948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FBE3053-2062-4632-9D08-C3FB95C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60442"/>
            <a:ext cx="11506200" cy="5410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1EE7AA-052E-48A9-8CDF-17FE095F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CDB18C-F48B-4B5D-969A-2ED2504D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882" y="1210889"/>
            <a:ext cx="2867025" cy="2066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EC3D3-DC31-4BDD-A0D6-4C360C06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954" y="4557866"/>
            <a:ext cx="3511940" cy="11396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621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Overloading refers to the ability of a function or an operator to </a:t>
            </a:r>
            <a:r>
              <a:rPr lang="en-US" sz="3600" dirty="0">
                <a:solidFill>
                  <a:srgbClr val="FF0000"/>
                </a:solidFill>
              </a:rPr>
              <a:t>behave in different implementations</a:t>
            </a:r>
            <a:r>
              <a:rPr lang="en-US" sz="3600" dirty="0"/>
              <a:t>.</a:t>
            </a:r>
          </a:p>
          <a:p>
            <a:r>
              <a:rPr lang="en-US" sz="3600" dirty="0"/>
              <a:t>Depending on the parameters that are passed to the function, or the operands that the operator acts 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“+” operator has two interpretations.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Addition Operator</a:t>
            </a:r>
            <a:r>
              <a:rPr lang="en-US" sz="3200" dirty="0"/>
              <a:t>: to add two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Concatenation Operator</a:t>
            </a:r>
            <a:r>
              <a:rPr lang="en-US" sz="3200" dirty="0"/>
              <a:t>: to concatenate two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27" y="3383532"/>
            <a:ext cx="4051393" cy="884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426" y="3412636"/>
            <a:ext cx="2968692" cy="8265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8898" y="5045557"/>
            <a:ext cx="9447843" cy="584775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‘+’ operator is overloaded by </a:t>
            </a:r>
            <a:r>
              <a:rPr lang="en-US" sz="32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class and </a:t>
            </a:r>
            <a:r>
              <a:rPr lang="en-US" sz="32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0656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default behavior of “+” operator, we need to define the corresponding special method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771BD4-0E32-43F5-AAB6-EC63035649CE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42" y="2849107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83" y="2944357"/>
            <a:ext cx="3343275" cy="17526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D2874EF-DCED-429E-8430-44FAAB62B768}"/>
              </a:ext>
            </a:extLst>
          </p:cNvPr>
          <p:cNvSpPr/>
          <p:nvPr/>
        </p:nvSpPr>
        <p:spPr>
          <a:xfrm>
            <a:off x="4237703" y="3539613"/>
            <a:ext cx="1012723" cy="31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39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nuni ppt template-final" id="{F26EDCBE-B665-4A8C-A825-767C4D079E0D}" vid="{4627A262-9E54-4023-A392-A848229F6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vinuni ppt template-final</Template>
  <TotalTime>25562</TotalTime>
  <Words>709</Words>
  <Application>Microsoft Office PowerPoint</Application>
  <PresentationFormat>Widescreen</PresentationFormat>
  <Paragraphs>136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Courier New</vt:lpstr>
      <vt:lpstr>Gill Sans MT</vt:lpstr>
      <vt:lpstr>Parcel</vt:lpstr>
      <vt:lpstr>PowerPoint Presentation</vt:lpstr>
      <vt:lpstr>Motivation example</vt:lpstr>
      <vt:lpstr>Learning outcomes</vt:lpstr>
      <vt:lpstr>Inheritance (review)</vt:lpstr>
      <vt:lpstr>Review example</vt:lpstr>
      <vt:lpstr>Operator overloading</vt:lpstr>
      <vt:lpstr>overloading</vt:lpstr>
      <vt:lpstr>Operator overloading</vt:lpstr>
      <vt:lpstr>Operator overloading</vt:lpstr>
      <vt:lpstr>Operator overloading: example 1</vt:lpstr>
      <vt:lpstr>Operator overloading: example 1</vt:lpstr>
      <vt:lpstr>Python dir() function</vt:lpstr>
      <vt:lpstr>Common operators to overload</vt:lpstr>
      <vt:lpstr>Operator overloading: example 2</vt:lpstr>
      <vt:lpstr>Operator overloading: example 3</vt:lpstr>
      <vt:lpstr>Function overloading</vt:lpstr>
      <vt:lpstr>Built-in Function overloading</vt:lpstr>
      <vt:lpstr>Type error with built-in functions</vt:lpstr>
      <vt:lpstr>Overloading len() with __len__()</vt:lpstr>
      <vt:lpstr>Overloading len() with new behavior</vt:lpstr>
      <vt:lpstr>User-defined functions overloading</vt:lpstr>
      <vt:lpstr>*args and **kwargs </vt:lpstr>
      <vt:lpstr>Python *args</vt:lpstr>
      <vt:lpstr>Python **kwargs</vt:lpstr>
      <vt:lpstr>PowerPoint Presentation</vt:lpstr>
      <vt:lpstr>encapsulation</vt:lpstr>
      <vt:lpstr>Encapsulation example</vt:lpstr>
      <vt:lpstr>polymorphism</vt:lpstr>
      <vt:lpstr>Overriding parent class methods</vt:lpstr>
      <vt:lpstr>calling parent class methods</vt:lpstr>
      <vt:lpstr>calling parent class methods</vt:lpstr>
      <vt:lpstr>Quiz 3 (OOP)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wong ks</dc:creator>
  <cp:lastModifiedBy>Tuấn Khôi Phan</cp:lastModifiedBy>
  <cp:revision>410</cp:revision>
  <dcterms:created xsi:type="dcterms:W3CDTF">2020-06-14T15:24:39Z</dcterms:created>
  <dcterms:modified xsi:type="dcterms:W3CDTF">2021-12-28T04:48:00Z</dcterms:modified>
</cp:coreProperties>
</file>