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9"/>
  </p:notesMasterIdLst>
  <p:sldIdLst>
    <p:sldId id="256" r:id="rId2"/>
    <p:sldId id="282" r:id="rId3"/>
    <p:sldId id="290" r:id="rId4"/>
    <p:sldId id="281" r:id="rId5"/>
    <p:sldId id="283" r:id="rId6"/>
    <p:sldId id="267" r:id="rId7"/>
    <p:sldId id="258" r:id="rId8"/>
    <p:sldId id="268" r:id="rId9"/>
    <p:sldId id="266" r:id="rId10"/>
    <p:sldId id="274" r:id="rId11"/>
    <p:sldId id="269" r:id="rId12"/>
    <p:sldId id="271" r:id="rId13"/>
    <p:sldId id="272" r:id="rId14"/>
    <p:sldId id="273" r:id="rId15"/>
    <p:sldId id="288" r:id="rId16"/>
    <p:sldId id="289" r:id="rId17"/>
    <p:sldId id="275" r:id="rId18"/>
    <p:sldId id="276" r:id="rId19"/>
    <p:sldId id="277" r:id="rId20"/>
    <p:sldId id="278" r:id="rId21"/>
    <p:sldId id="279" r:id="rId22"/>
    <p:sldId id="285" r:id="rId23"/>
    <p:sldId id="284" r:id="rId24"/>
    <p:sldId id="287" r:id="rId25"/>
    <p:sldId id="286" r:id="rId26"/>
    <p:sldId id="29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F45A-3717-44B8-B6AC-5581EA7BC90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1A3C-BAEF-4A6F-BFB9-AA42DE27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01A3C-BAEF-4A6F-BFB9-AA42DE27D3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9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E9C2E3-6413-4F3D-8E4C-FAE5AC194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.4/lib/string-methods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bs.twimg.com/media/E38rN6SWYAETDTg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.kym-cdn.com/photos/images/original/001/737/263/ca0.jpg" TargetMode="Externa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Lecture 0</a:t>
            </a:r>
            <a:r>
              <a:rPr lang="en-US" altLang="zh-CN"/>
              <a:t>7</a:t>
            </a:r>
            <a:r>
              <a:rPr lang="en-US"/>
              <a:t>: </a:t>
            </a:r>
            <a:r>
              <a:rPr lang="en-US" dirty="0"/>
              <a:t>Strings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Understand how strings are organized, working with strings, and explore various string methods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3394954" y="4403058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410204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3200" dirty="0" err="1"/>
              <a:t>len</a:t>
            </a:r>
            <a:r>
              <a:rPr lang="en-US" sz="3200" dirty="0"/>
              <a:t>(x[:])</a:t>
            </a:r>
          </a:p>
          <a:p>
            <a:r>
              <a:rPr lang="en-US" sz="3200" dirty="0" err="1"/>
              <a:t>len</a:t>
            </a:r>
            <a:r>
              <a:rPr lang="en-US" sz="3200" dirty="0"/>
              <a:t>(x[::])</a:t>
            </a:r>
          </a:p>
          <a:p>
            <a:r>
              <a:rPr lang="en-US" sz="3200" dirty="0" err="1"/>
              <a:t>len</a:t>
            </a:r>
            <a:r>
              <a:rPr lang="en-US" sz="3200" dirty="0"/>
              <a:t>(x[::-1])</a:t>
            </a:r>
          </a:p>
          <a:p>
            <a:r>
              <a:rPr lang="en-US" sz="3200" dirty="0"/>
              <a:t>Len(x[0:4])</a:t>
            </a:r>
          </a:p>
          <a:p>
            <a:r>
              <a:rPr lang="en-US" sz="3200" dirty="0" err="1"/>
              <a:t>len</a:t>
            </a:r>
            <a:r>
              <a:rPr lang="en-US" sz="3200" dirty="0"/>
              <a:t>(x[4:1:-2])</a:t>
            </a:r>
          </a:p>
          <a:p>
            <a:r>
              <a:rPr lang="en-US" sz="3200" dirty="0" err="1"/>
              <a:t>len</a:t>
            </a:r>
            <a:r>
              <a:rPr lang="en-US" sz="3200" dirty="0"/>
              <a:t>(x[1:4:2])</a:t>
            </a:r>
          </a:p>
          <a:p>
            <a:r>
              <a:rPr lang="en-US" sz="3200" dirty="0" err="1"/>
              <a:t>len</a:t>
            </a:r>
            <a:r>
              <a:rPr lang="en-US" sz="3200" dirty="0"/>
              <a:t>(x[3::-2])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2"/>
          </p:nvPr>
        </p:nvSpPr>
        <p:spPr>
          <a:xfrm>
            <a:off x="6079067" y="2689934"/>
            <a:ext cx="5427134" cy="32536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ACADCF-080A-4741-895F-C7192FB47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63808"/>
              </p:ext>
            </p:extLst>
          </p:nvPr>
        </p:nvGraphicFramePr>
        <p:xfrm>
          <a:off x="7607340" y="1306129"/>
          <a:ext cx="349061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252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642173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739104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666406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757678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8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2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6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immutable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modified the elements in a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strings can bound to a new object: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142" y="2100900"/>
            <a:ext cx="238880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"Hello"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y[0] = "M"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90" y="2443600"/>
            <a:ext cx="6606971" cy="48829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46042" y="2616319"/>
            <a:ext cx="1093648" cy="1644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9141" y="4320548"/>
            <a:ext cx="41026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"M" + y[1:len(y)]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199217" y="4843962"/>
            <a:ext cx="2948085" cy="15355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57966" y="4689880"/>
            <a:ext cx="147508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"Mello"</a:t>
            </a:r>
          </a:p>
        </p:txBody>
      </p:sp>
      <p:sp>
        <p:nvSpPr>
          <p:cNvPr id="15" name="Rounded Rectangular Callout 9"/>
          <p:cNvSpPr/>
          <p:nvPr/>
        </p:nvSpPr>
        <p:spPr>
          <a:xfrm>
            <a:off x="7782752" y="1477288"/>
            <a:ext cx="4043488" cy="716692"/>
          </a:xfrm>
          <a:prstGeom prst="wedgeRoundRectCallout">
            <a:avLst>
              <a:gd name="adj1" fmla="val 5199"/>
              <a:gd name="adj2" fmla="val 665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strings</a:t>
            </a:r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ko-K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tuples</a:t>
            </a:r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immutable but, </a:t>
            </a:r>
            <a:r>
              <a:rPr lang="en-US" altLang="ko-K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lists</a:t>
            </a:r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ko-KR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dictionaries</a:t>
            </a:r>
            <a:r>
              <a:rPr lang="en-US" altLang="ko-KR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are mutable.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7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1336" y="1659465"/>
            <a:ext cx="10804865" cy="3056197"/>
          </a:xfrm>
        </p:spPr>
        <p:txBody>
          <a:bodyPr>
            <a:normAutofit/>
          </a:bodyPr>
          <a:lstStyle/>
          <a:p>
            <a:r>
              <a:rPr lang="en-US" dirty="0"/>
              <a:t>a = "</a:t>
            </a:r>
            <a:r>
              <a:rPr lang="en-US" dirty="0" err="1"/>
              <a:t>Micky</a:t>
            </a:r>
            <a:r>
              <a:rPr lang="en-US" dirty="0"/>
              <a:t> Mouse"</a:t>
            </a:r>
          </a:p>
          <a:p>
            <a:r>
              <a:rPr lang="en-US" dirty="0"/>
              <a:t>b = "Donald Duck"</a:t>
            </a:r>
          </a:p>
          <a:p>
            <a:r>
              <a:rPr lang="en-US" dirty="0"/>
              <a:t>c = "Bruce Lee"</a:t>
            </a:r>
          </a:p>
          <a:p>
            <a:r>
              <a:rPr lang="en-US" dirty="0"/>
              <a:t>a = a[0] + b[1:4] + c[5:7] + "</a:t>
            </a:r>
            <a:r>
              <a:rPr lang="en-US" dirty="0" err="1"/>
              <a:t>isa</a:t>
            </a:r>
            <a:r>
              <a:rPr lang="en-US" dirty="0"/>
              <a:t>"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>
          <a:xfrm>
            <a:off x="701336" y="4879818"/>
            <a:ext cx="10804865" cy="1063781"/>
          </a:xfrm>
        </p:spPr>
        <p:txBody>
          <a:bodyPr/>
          <a:lstStyle/>
          <a:p>
            <a:r>
              <a:rPr lang="en-US" b="1" dirty="0"/>
              <a:t>Output: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599" y="1631756"/>
            <a:ext cx="10718801" cy="3419529"/>
          </a:xfrm>
        </p:spPr>
        <p:txBody>
          <a:bodyPr>
            <a:normAutofit/>
          </a:bodyPr>
          <a:lstStyle/>
          <a:p>
            <a:r>
              <a:rPr lang="en-US" dirty="0"/>
              <a:t>a = "</a:t>
            </a:r>
            <a:r>
              <a:rPr lang="en-US" dirty="0" err="1"/>
              <a:t>Micky</a:t>
            </a:r>
            <a:r>
              <a:rPr lang="en-US" dirty="0"/>
              <a:t> Mouse"</a:t>
            </a:r>
          </a:p>
          <a:p>
            <a:r>
              <a:rPr lang="en-US" dirty="0"/>
              <a:t>b = "Donald Duck"</a:t>
            </a:r>
          </a:p>
          <a:p>
            <a:r>
              <a:rPr lang="en-US" dirty="0"/>
              <a:t>c = "Bruce Lee"</a:t>
            </a:r>
          </a:p>
          <a:p>
            <a:r>
              <a:rPr lang="en-US" dirty="0"/>
              <a:t>b = b[-6::-1] + a[-9::-2] </a:t>
            </a:r>
          </a:p>
          <a:p>
            <a:r>
              <a:rPr lang="en-US" dirty="0"/>
              <a:t>c = c[6:10] + a[5] + "loves " + b[::-1]</a:t>
            </a:r>
          </a:p>
          <a:p>
            <a:r>
              <a:rPr lang="en-US" dirty="0"/>
              <a:t>print(c)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36598" y="5183041"/>
            <a:ext cx="10718801" cy="777912"/>
          </a:xfrm>
        </p:spPr>
        <p:txBody>
          <a:bodyPr/>
          <a:lstStyle/>
          <a:p>
            <a:r>
              <a:rPr lang="en-US" b="1" dirty="0"/>
              <a:t>Output: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7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“in” Operator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dirty="0">
                <a:cs typeface="Courier New" panose="02070309020205020404" pitchFamily="49" charset="0"/>
              </a:rPr>
              <a:t>To test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str1 </a:t>
            </a:r>
            <a:r>
              <a:rPr lang="en-US" dirty="0">
                <a:cs typeface="Courier New" panose="02070309020205020404" pitchFamily="49" charset="0"/>
              </a:rPr>
              <a:t>is a substring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</a:p>
          <a:p>
            <a:r>
              <a:rPr lang="en-US" dirty="0">
                <a:cs typeface="Courier New" panose="02070309020205020404" pitchFamily="49" charset="0"/>
              </a:rPr>
              <a:t>Evaluates to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77006" y="2830313"/>
            <a:ext cx="9614725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str1 = "I'm selling apple, orange, durian, banana!"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str2 = "banana"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str2 in str1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"Orange" in str1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"m" in str2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"" in str1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09363-7F7B-4E3E-BE00-C761011BE6CC}"/>
              </a:ext>
            </a:extLst>
          </p:cNvPr>
          <p:cNvSpPr txBox="1"/>
          <p:nvPr/>
        </p:nvSpPr>
        <p:spPr>
          <a:xfrm>
            <a:off x="5042516" y="4669654"/>
            <a:ext cx="549259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 has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operator too!</a:t>
            </a:r>
          </a:p>
        </p:txBody>
      </p:sp>
    </p:spTree>
    <p:extLst>
      <p:ext uri="{BB962C8B-B14F-4D97-AF65-F5344CB8AC3E}">
        <p14:creationId xmlns:p14="http://schemas.microsoft.com/office/powerpoint/2010/main" val="16365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“is” Operator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dirty="0">
                <a:cs typeface="Courier New" panose="02070309020205020404" pitchFamily="49" charset="0"/>
              </a:rPr>
              <a:t>To check if both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str1 </a:t>
            </a:r>
            <a:r>
              <a:rPr lang="en-US" dirty="0"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 </a:t>
            </a:r>
            <a:r>
              <a:rPr lang="en-US" dirty="0">
                <a:cs typeface="Courier New" panose="02070309020205020404" pitchFamily="49" charset="0"/>
              </a:rPr>
              <a:t>refer to the same object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Evaluates to 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77006" y="2830313"/>
            <a:ext cx="9614725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str1 = "durian"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str2 = str1[1:2]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str2 is str1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str3 = str1[:]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str3 is str1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BAC2-1326-4F0A-8F63-7FCDD5BC7DE7}"/>
              </a:ext>
            </a:extLst>
          </p:cNvPr>
          <p:cNvSpPr txBox="1"/>
          <p:nvPr/>
        </p:nvSpPr>
        <p:spPr>
          <a:xfrm>
            <a:off x="6666173" y="3316833"/>
            <a:ext cx="2539970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id(str1)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1882887600560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id(str3)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1882887600560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47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2ED3AE-B3BC-4E15-9D38-017EAF7B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BF747-CC79-4157-AD29-2AF5A4CF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str1 = "racecar"</a:t>
            </a:r>
          </a:p>
          <a:p>
            <a:r>
              <a:rPr lang="en-US" dirty="0"/>
              <a:t>&gt;&gt;&gt; str2 = str1[::-1]</a:t>
            </a:r>
          </a:p>
          <a:p>
            <a:r>
              <a:rPr lang="en-US" dirty="0"/>
              <a:t>&gt;&gt;&gt; str1 in str2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027F4-0754-44B7-823B-20D61E81CF4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858ED-B712-47EC-A96D-950533E4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set of built-in methods that we can use on strings.</a:t>
            </a:r>
          </a:p>
          <a:p>
            <a:r>
              <a:rPr lang="en-US" dirty="0"/>
              <a:t>All string methods returns new values. </a:t>
            </a:r>
            <a:r>
              <a:rPr lang="en-US" dirty="0">
                <a:solidFill>
                  <a:srgbClr val="FF0000"/>
                </a:solidFill>
              </a:rPr>
              <a:t>They do not change the original string</a:t>
            </a:r>
            <a:r>
              <a:rPr lang="en-US" dirty="0"/>
              <a:t>.</a:t>
            </a:r>
          </a:p>
          <a:p>
            <a:r>
              <a:rPr lang="en-US" dirty="0"/>
              <a:t>Format:</a:t>
            </a:r>
          </a:p>
          <a:p>
            <a:r>
              <a:rPr lang="en-US" dirty="0"/>
              <a:t>Some popular string methods: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4174" y="2790548"/>
            <a:ext cx="645240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 name&gt;.&lt;</a:t>
            </a:r>
            <a:r>
              <a:rPr lang="en-US" sz="24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8188" y="4187041"/>
            <a:ext cx="958627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upper(), index(), count(),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strip(),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8188" y="4815093"/>
            <a:ext cx="693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Complete list: </a:t>
            </a:r>
            <a:r>
              <a:rPr lang="en-US" sz="2000" dirty="0">
                <a:hlinkClick r:id="rId2"/>
              </a:rPr>
              <a:t>https://docs.python.org/2.4/lib/string-methods.html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48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method: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0092" y="1835458"/>
            <a:ext cx="184377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0092" y="2388495"/>
            <a:ext cx="184377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0092" y="3282102"/>
            <a:ext cx="7318218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"HELLO"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s1.isupper()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"world"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s2.upper()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+ " " + s2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076001" y="1984075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076000" y="2532270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67806" y="1796101"/>
            <a:ext cx="81810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returns True if all characters in the string are upper case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1335" y="2332990"/>
            <a:ext cx="48093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converts a string into upper case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244725" y="3792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s3 = "Ali Baba"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0092" y="1835458"/>
            <a:ext cx="147508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0863" y="4225188"/>
            <a:ext cx="76246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s3.index("A")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s3.index(" 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s3.index("a")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s3.index("aba")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s3.index("z")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s3.index("i",0, 2)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768090" y="1984075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9895" y="1796101"/>
            <a:ext cx="81810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searches the string for a specified value and returns the position of where it was found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29045"/>
              </p:ext>
            </p:extLst>
          </p:nvPr>
        </p:nvGraphicFramePr>
        <p:xfrm>
          <a:off x="4364832" y="2882657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90464"/>
              </p:ext>
            </p:extLst>
          </p:nvPr>
        </p:nvGraphicFramePr>
        <p:xfrm>
          <a:off x="4380562" y="3268249"/>
          <a:ext cx="29810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569124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647072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887"/>
              </p:ext>
            </p:extLst>
          </p:nvPr>
        </p:nvGraphicFramePr>
        <p:xfrm>
          <a:off x="7345881" y="2882657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89775"/>
              </p:ext>
            </p:extLst>
          </p:nvPr>
        </p:nvGraphicFramePr>
        <p:xfrm>
          <a:off x="7361611" y="3268249"/>
          <a:ext cx="29810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569124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647072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 flipV="1">
            <a:off x="4662488" y="3659806"/>
            <a:ext cx="2818" cy="6592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448108" y="3654802"/>
            <a:ext cx="6667" cy="11976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646355" y="3638432"/>
            <a:ext cx="0" cy="15765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48250" y="4848225"/>
            <a:ext cx="1409700" cy="92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0638" y="5207243"/>
            <a:ext cx="2548892" cy="293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355012" y="3638432"/>
            <a:ext cx="4127" cy="19560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38775" y="5585121"/>
            <a:ext cx="2920364" cy="135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455466" y="3290280"/>
            <a:ext cx="1594502" cy="32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0105" y="5573737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0273" y="592213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/>
      <p:bldP spid="41" grpId="0" animBg="1"/>
      <p:bldP spid="4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Examples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" descr="I❤️80s on Twitter: &amp;quot;For me it has always been C.… &amp;quot;">
            <a:extLst>
              <a:ext uri="{FF2B5EF4-FFF2-40B4-BE49-F238E27FC236}">
                <a16:creationId xmlns:a16="http://schemas.microsoft.com/office/drawing/2014/main" id="{E64E1C85-A60E-4FE0-A83D-B3E9D19D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1" y="1411550"/>
            <a:ext cx="4740676" cy="47406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77F06-5A85-4187-ABCF-8AAA04D335AD}"/>
              </a:ext>
            </a:extLst>
          </p:cNvPr>
          <p:cNvSpPr txBox="1"/>
          <p:nvPr/>
        </p:nvSpPr>
        <p:spPr>
          <a:xfrm>
            <a:off x="674703" y="618538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  <p:pic>
        <p:nvPicPr>
          <p:cNvPr id="10" name="Picture 4" descr="When edgy kids cut pizza. | /r/MildlyInfuriating | Mildly Infuriating |  Know Your Meme">
            <a:extLst>
              <a:ext uri="{FF2B5EF4-FFF2-40B4-BE49-F238E27FC236}">
                <a16:creationId xmlns:a16="http://schemas.microsoft.com/office/drawing/2014/main" id="{D57E8406-C9EE-4501-BCB4-2D7C7EFE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068" y="1411550"/>
            <a:ext cx="6166172" cy="47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E2EAA1-67DC-47F9-A786-E2DD648EF667}"/>
              </a:ext>
            </a:extLst>
          </p:cNvPr>
          <p:cNvSpPr txBox="1"/>
          <p:nvPr/>
        </p:nvSpPr>
        <p:spPr>
          <a:xfrm>
            <a:off x="5613015" y="618538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5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138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s3 = "Ali Baba"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0092" y="1835458"/>
            <a:ext cx="147508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0863" y="4225188"/>
            <a:ext cx="762460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s3.count("A")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s3.count(" 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s3.count("a")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s3.count("aba")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s3.count("z")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768090" y="1984075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9895" y="1796101"/>
            <a:ext cx="81810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return the number of times a specified value occurs in a string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3025"/>
              </p:ext>
            </p:extLst>
          </p:nvPr>
        </p:nvGraphicFramePr>
        <p:xfrm>
          <a:off x="4374357" y="3214507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31208"/>
              </p:ext>
            </p:extLst>
          </p:nvPr>
        </p:nvGraphicFramePr>
        <p:xfrm>
          <a:off x="4374355" y="2794867"/>
          <a:ext cx="29810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569124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647072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81530"/>
              </p:ext>
            </p:extLst>
          </p:nvPr>
        </p:nvGraphicFramePr>
        <p:xfrm>
          <a:off x="7355406" y="3214507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79690"/>
              </p:ext>
            </p:extLst>
          </p:nvPr>
        </p:nvGraphicFramePr>
        <p:xfrm>
          <a:off x="7355404" y="2797034"/>
          <a:ext cx="29810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569124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647072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 flipV="1">
            <a:off x="4662488" y="3659806"/>
            <a:ext cx="2818" cy="6592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448108" y="3654802"/>
            <a:ext cx="6667" cy="11976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646355" y="3638432"/>
            <a:ext cx="0" cy="15765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48250" y="4848225"/>
            <a:ext cx="1409700" cy="92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0638" y="5187253"/>
            <a:ext cx="3631567" cy="1999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355012" y="3638432"/>
            <a:ext cx="4127" cy="19560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38775" y="5585121"/>
            <a:ext cx="2920364" cy="135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84509" y="3231184"/>
            <a:ext cx="1594502" cy="3909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0105" y="5573737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732205" y="3610747"/>
            <a:ext cx="0" cy="15765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/>
      <p:bldP spid="41" grpId="0" animBg="1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s4 = "Ali Baba 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5979" y="1286075"/>
            <a:ext cx="27655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strip([chars])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119" y="3502920"/>
            <a:ext cx="7624609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s4.strip()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'Ali Baba'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s4.strip("A")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'li Baba 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s4.strip("A a")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'li Bab'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s4.split(" 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['Ali', 'Baba', '']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2851" y="1832658"/>
            <a:ext cx="100034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returns a copy of the string with the leading and trailing characters removed.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34465"/>
              </p:ext>
            </p:extLst>
          </p:nvPr>
        </p:nvGraphicFramePr>
        <p:xfrm>
          <a:off x="3806046" y="2961328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45077"/>
              </p:ext>
            </p:extLst>
          </p:nvPr>
        </p:nvGraphicFramePr>
        <p:xfrm>
          <a:off x="6787095" y="2961328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sp>
        <p:nvSpPr>
          <p:cNvPr id="32" name="Right Arrow 31"/>
          <p:cNvSpPr/>
          <p:nvPr/>
        </p:nvSpPr>
        <p:spPr>
          <a:xfrm>
            <a:off x="1187550" y="1998862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AC76E1-DB1E-4A81-B28D-36EBC4FC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03E8-6B80-4BF2-82CA-996E10F4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659466"/>
            <a:ext cx="5693299" cy="4284133"/>
          </a:xfrm>
        </p:spPr>
        <p:txBody>
          <a:bodyPr>
            <a:normAutofit/>
          </a:bodyPr>
          <a:lstStyle/>
          <a:p>
            <a:r>
              <a:rPr lang="en-US" sz="2400" dirty="0"/>
              <a:t>&gt;&gt;&gt; x = "Harry Potter"</a:t>
            </a:r>
          </a:p>
          <a:p>
            <a:r>
              <a:rPr lang="en-US" sz="2400" dirty="0"/>
              <a:t>&gt;&gt;&gt; y = </a:t>
            </a:r>
            <a:r>
              <a:rPr lang="en-US" sz="2400" dirty="0" err="1"/>
              <a:t>x.strip</a:t>
            </a:r>
            <a:r>
              <a:rPr lang="en-US" sz="2400" dirty="0"/>
              <a:t>("</a:t>
            </a:r>
            <a:r>
              <a:rPr lang="en-US" sz="2400" dirty="0" err="1"/>
              <a:t>Hter</a:t>
            </a:r>
            <a:r>
              <a:rPr lang="en-US" sz="2400" dirty="0"/>
              <a:t>")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y.strip</a:t>
            </a:r>
            <a:r>
              <a:rPr lang="en-US" sz="2400" dirty="0"/>
              <a:t>("o </a:t>
            </a:r>
            <a:r>
              <a:rPr lang="en-US" sz="2400" dirty="0" err="1"/>
              <a:t>yP</a:t>
            </a:r>
            <a:r>
              <a:rPr lang="en-US" sz="2400" dirty="0"/>
              <a:t>")</a:t>
            </a:r>
          </a:p>
          <a:p>
            <a:r>
              <a:rPr lang="en-US" sz="2400" dirty="0"/>
              <a:t>&gt;&gt;&gt; "</a:t>
            </a:r>
            <a:r>
              <a:rPr lang="en-US" sz="2400" dirty="0" err="1"/>
              <a:t>cat,dog,snack".split</a:t>
            </a:r>
            <a:r>
              <a:rPr lang="en-US" sz="2400" dirty="0"/>
              <a:t>(",")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3B7F99-88D6-4CA2-8FB0-06A2BE5D36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40497" y="1659466"/>
            <a:ext cx="4865704" cy="42841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AEECE-477C-49B1-AA66-6EAF7532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s5 = "Ali Baba 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9C2E3-6413-4F3D-8E4C-FAE5AC19448A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520" y="4306420"/>
            <a:ext cx="762460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s5.replace("Ali", "James")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'James Baba '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840203" y="3519009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21252" y="3519009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146741" y="1871508"/>
            <a:ext cx="184377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replace()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6464" y="1871508"/>
            <a:ext cx="88359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returns a string where a specified value is replaced with another value 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021864" y="2030672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76346"/>
              </p:ext>
            </p:extLst>
          </p:nvPr>
        </p:nvGraphicFramePr>
        <p:xfrm>
          <a:off x="3875924" y="5309326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92706"/>
              </p:ext>
            </p:extLst>
          </p:nvPr>
        </p:nvGraphicFramePr>
        <p:xfrm>
          <a:off x="6856973" y="5309326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5486400" y="4716348"/>
            <a:ext cx="253498" cy="527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91181"/>
              </p:ext>
            </p:extLst>
          </p:nvPr>
        </p:nvGraphicFramePr>
        <p:xfrm>
          <a:off x="9838022" y="5309326"/>
          <a:ext cx="11336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438060326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194502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5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4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AC76E1-DB1E-4A81-B28D-36EBC4FC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03E8-6B80-4BF2-82CA-996E10F4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659466"/>
            <a:ext cx="5992427" cy="4284133"/>
          </a:xfrm>
        </p:spPr>
        <p:txBody>
          <a:bodyPr>
            <a:normAutofit/>
          </a:bodyPr>
          <a:lstStyle/>
          <a:p>
            <a:r>
              <a:rPr lang="en-US" sz="2500" dirty="0"/>
              <a:t>&gt;&gt;&gt; friend = "Ali Baba"</a:t>
            </a:r>
          </a:p>
          <a:p>
            <a:r>
              <a:rPr lang="en-US" sz="2500" dirty="0"/>
              <a:t>&gt;&gt;&gt; </a:t>
            </a:r>
            <a:r>
              <a:rPr lang="en-US" sz="2500" dirty="0" err="1"/>
              <a:t>friend.replace</a:t>
            </a:r>
            <a:r>
              <a:rPr lang="en-US" sz="2500" dirty="0"/>
              <a:t>("a", "o")</a:t>
            </a:r>
          </a:p>
          <a:p>
            <a:r>
              <a:rPr lang="en-US" sz="2500" dirty="0"/>
              <a:t>&gt;&gt;&gt; </a:t>
            </a:r>
            <a:r>
              <a:rPr lang="en-US" sz="2500" dirty="0" err="1"/>
              <a:t>friend.replace</a:t>
            </a:r>
            <a:r>
              <a:rPr lang="en-US" sz="2500" dirty="0"/>
              <a:t>("li", "my")</a:t>
            </a:r>
          </a:p>
          <a:p>
            <a:r>
              <a:rPr lang="en-US" sz="2500" dirty="0"/>
              <a:t>&gt;&gt;&gt; </a:t>
            </a:r>
            <a:r>
              <a:rPr lang="en-US" sz="2500" dirty="0" err="1"/>
              <a:t>friend.replace</a:t>
            </a:r>
            <a:r>
              <a:rPr lang="en-US" sz="2500" dirty="0"/>
              <a:t>("", "-")</a:t>
            </a:r>
          </a:p>
          <a:p>
            <a:r>
              <a:rPr lang="en-US" sz="2500" dirty="0"/>
              <a:t>&gt;&gt;&gt; </a:t>
            </a:r>
            <a:r>
              <a:rPr lang="en-US" sz="2500" dirty="0" err="1"/>
              <a:t>friend.replace</a:t>
            </a:r>
            <a:r>
              <a:rPr lang="en-US" sz="2500" dirty="0"/>
              <a:t>(" ", "&amp;")</a:t>
            </a:r>
          </a:p>
          <a:p>
            <a:endParaRPr lang="en-US" sz="2500" dirty="0"/>
          </a:p>
          <a:p>
            <a:endParaRPr lang="en-US" sz="25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3B7F99-88D6-4CA2-8FB0-06A2BE5D36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702641" y="1659466"/>
            <a:ext cx="4803560" cy="42841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AEECE-477C-49B1-AA66-6EAF7532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s6 = "V20205222“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500" dirty="0"/>
          </a:p>
          <a:p>
            <a:r>
              <a:rPr lang="en-US" dirty="0"/>
              <a:t>Other methods: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9C2E3-6413-4F3D-8E4C-FAE5AC19448A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6741" y="3164644"/>
            <a:ext cx="762460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s6.isnumeric()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s6[1:len(s6)-1].isnumeric()</a:t>
            </a: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46741" y="1871508"/>
            <a:ext cx="221246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isnumeric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77885" y="1784469"/>
            <a:ext cx="75726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returns True if all characters in the string are numeric characters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445895" y="2015283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B08B1-6C2B-4DC2-BC55-0AF555921FA5}"/>
              </a:ext>
            </a:extLst>
          </p:cNvPr>
          <p:cNvSpPr txBox="1"/>
          <p:nvPr/>
        </p:nvSpPr>
        <p:spPr>
          <a:xfrm>
            <a:off x="983203" y="5872905"/>
            <a:ext cx="10421396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More details: https://docs.python.org/3.4/library/stdtypes.html?highlight=strip</a:t>
            </a:r>
          </a:p>
        </p:txBody>
      </p:sp>
    </p:spTree>
    <p:extLst>
      <p:ext uri="{BB962C8B-B14F-4D97-AF65-F5344CB8AC3E}">
        <p14:creationId xmlns:p14="http://schemas.microsoft.com/office/powerpoint/2010/main" val="26374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/>
      <p:bldP spid="3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9C2E3-6413-4F3D-8E4C-FAE5AC19448A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6741" y="2616862"/>
            <a:ext cx="762460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S7 = 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s7.capitalize()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noProof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2400" noProof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</a:t>
            </a:r>
            <a:r>
              <a:rPr lang="en-US" sz="2400" noProof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6741" y="1340499"/>
            <a:ext cx="239681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capitalize()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28547" y="1254613"/>
            <a:ext cx="78296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returns a copy of string with the first character converted to uppercase and all other characters converted to lowercase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532584" y="1455973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379DD0-0B19-4AEE-8B08-43B83EEEDBC8}"/>
              </a:ext>
            </a:extLst>
          </p:cNvPr>
          <p:cNvSpPr/>
          <p:nvPr/>
        </p:nvSpPr>
        <p:spPr>
          <a:xfrm>
            <a:off x="1146741" y="5607948"/>
            <a:ext cx="762460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s7.title()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noProof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Ali'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EA3F3F-FC3A-4D95-BAD1-A87BC6872261}"/>
              </a:ext>
            </a:extLst>
          </p:cNvPr>
          <p:cNvSpPr/>
          <p:nvPr/>
        </p:nvSpPr>
        <p:spPr>
          <a:xfrm>
            <a:off x="1146741" y="4250904"/>
            <a:ext cx="147508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title()</a:t>
            </a:r>
          </a:p>
        </p:txBody>
      </p:sp>
      <p:sp>
        <p:nvSpPr>
          <p:cNvPr id="13" name="Right Arrow 31">
            <a:extLst>
              <a:ext uri="{FF2B5EF4-FFF2-40B4-BE49-F238E27FC236}">
                <a16:creationId xmlns:a16="http://schemas.microsoft.com/office/drawing/2014/main" id="{EBB2D7E7-9B4C-4318-A83F-18B08E528CB4}"/>
              </a:ext>
            </a:extLst>
          </p:cNvPr>
          <p:cNvSpPr/>
          <p:nvPr/>
        </p:nvSpPr>
        <p:spPr>
          <a:xfrm>
            <a:off x="2621825" y="4419204"/>
            <a:ext cx="545301" cy="17411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EEEA5-6126-4085-9074-BB8433C745AD}"/>
              </a:ext>
            </a:extLst>
          </p:cNvPr>
          <p:cNvSpPr/>
          <p:nvPr/>
        </p:nvSpPr>
        <p:spPr>
          <a:xfrm>
            <a:off x="3167126" y="4141001"/>
            <a:ext cx="75726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returns a copy of string with the first character of each word converted to uppercase and all other characters converted to lowercase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12" grpId="0" animBg="1"/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text as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written as quoted characters: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write quotes in quotes?</a:t>
            </a:r>
          </a:p>
          <a:p>
            <a:endParaRPr lang="en-US" dirty="0"/>
          </a:p>
          <a:p>
            <a:r>
              <a:rPr lang="en-US" dirty="0"/>
              <a:t>Use escape charters: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4411" y="1842601"/>
            <a:ext cx="836699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World!' (Python prefers)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 (most programming languages)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1953" y="2957623"/>
            <a:ext cx="35094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'"' or "'"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Both " and '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21369"/>
              </p:ext>
            </p:extLst>
          </p:nvPr>
        </p:nvGraphicFramePr>
        <p:xfrm>
          <a:off x="4401994" y="4210846"/>
          <a:ext cx="30127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97">
                  <a:extLst>
                    <a:ext uri="{9D8B030D-6E8A-4147-A177-3AD203B41FA5}">
                      <a16:colId xmlns:a16="http://schemas.microsoft.com/office/drawing/2014/main" val="1917894258"/>
                    </a:ext>
                  </a:extLst>
                </a:gridCol>
                <a:gridCol w="1506397">
                  <a:extLst>
                    <a:ext uri="{9D8B030D-6E8A-4147-A177-3AD203B41FA5}">
                      <a16:colId xmlns:a16="http://schemas.microsoft.com/office/drawing/2014/main" val="2831792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0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7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quote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3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6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9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4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giarism Checker Free Online for Students and Teachers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8222">
            <a:off x="7585847" y="2292788"/>
            <a:ext cx="3786636" cy="268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 Tips to Keep Your Emails Out of the Spam Fil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033">
            <a:off x="4743950" y="3712468"/>
            <a:ext cx="2904148" cy="17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Examples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String matching for real world problems: </a:t>
            </a:r>
          </a:p>
          <a:p>
            <a:r>
              <a:rPr lang="en-US" altLang="ko-KR" dirty="0"/>
              <a:t>Spell Checkers</a:t>
            </a:r>
          </a:p>
          <a:p>
            <a:r>
              <a:rPr lang="en-US" altLang="ko-KR" dirty="0"/>
              <a:t>Spam Filters</a:t>
            </a:r>
          </a:p>
          <a:p>
            <a:r>
              <a:rPr lang="en-US" altLang="ko-KR" dirty="0"/>
              <a:t>Search Engines</a:t>
            </a:r>
          </a:p>
          <a:p>
            <a:r>
              <a:rPr lang="en-US" altLang="ko-KR" dirty="0"/>
              <a:t>Plagiarism Checkers</a:t>
            </a:r>
          </a:p>
          <a:p>
            <a:r>
              <a:rPr lang="en-US" altLang="ko-KR" dirty="0"/>
              <a:t>Information Retrieval</a:t>
            </a:r>
          </a:p>
          <a:p>
            <a:r>
              <a:rPr lang="en-US" altLang="ko-KR" dirty="0"/>
              <a:t>etc.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Spell Check In Microsoft Wo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9555">
            <a:off x="5149227" y="1944912"/>
            <a:ext cx="2729401" cy="19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13851">
            <a:off x="7379587" y="3720801"/>
            <a:ext cx="3281445" cy="23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2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ko-KR" sz="3200" dirty="0"/>
              <a:t>explain and relate the important of strings manipulation in real world applications.</a:t>
            </a:r>
          </a:p>
          <a:p>
            <a:r>
              <a:rPr lang="en-US" altLang="ko-KR" sz="3200" dirty="0"/>
              <a:t>understand and apply string slicing methods to create a substring from the source string and original string.</a:t>
            </a:r>
          </a:p>
          <a:p>
            <a:r>
              <a:rPr lang="en-US" altLang="ko-KR" sz="3200" dirty="0"/>
              <a:t>use different operators and built-in methods that work with strings.</a:t>
            </a:r>
            <a:endParaRPr lang="ko-KR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3200" dirty="0"/>
              <a:t>Basic data structure in Python.</a:t>
            </a:r>
          </a:p>
          <a:p>
            <a:r>
              <a:rPr lang="en-US" altLang="ko-KR" sz="3200" dirty="0"/>
              <a:t>Each element of a sequence is assigned a number: index or position</a:t>
            </a:r>
          </a:p>
          <a:p>
            <a:r>
              <a:rPr lang="en-US" altLang="ko-KR" sz="3200" dirty="0"/>
              <a:t>There are six types of sequence: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rgbClr val="FF0000"/>
                </a:solidFill>
              </a:rPr>
              <a:t>Strings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/>
              <a:t>Unicode strings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rgbClr val="FF0000"/>
                </a:solidFill>
              </a:rPr>
              <a:t>Lists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rgbClr val="FF0000"/>
                </a:solidFill>
              </a:rPr>
              <a:t>Tuples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/>
              <a:t>Buffers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xrange</a:t>
            </a:r>
            <a:r>
              <a:rPr lang="en-US" altLang="ko-KR" sz="2800" dirty="0"/>
              <a:t> objects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sequence of case sensitive characters.</a:t>
            </a:r>
          </a:p>
          <a:p>
            <a:r>
              <a:rPr lang="en-US" sz="3200" dirty="0"/>
              <a:t>Operators: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==, &gt;=, &lt;=, &gt;, &lt; </a:t>
            </a:r>
            <a:r>
              <a:rPr lang="en-US" sz="3200" dirty="0"/>
              <a:t>etc.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/>
              <a:t>: a function used to retrieve the length (or size) of the string.</a:t>
            </a:r>
          </a:p>
          <a:p>
            <a:r>
              <a:rPr lang="en-US" sz="3200" dirty="0"/>
              <a:t>Evaluates to an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8637" y="4648259"/>
            <a:ext cx="31174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micky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1661"/>
              </p:ext>
            </p:extLst>
          </p:nvPr>
        </p:nvGraphicFramePr>
        <p:xfrm>
          <a:off x="6164653" y="4349123"/>
          <a:ext cx="3490613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252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642173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739104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666406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757678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698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426211"/>
                  </a:ext>
                </a:extLst>
              </a:tr>
            </a:tbl>
          </a:graphicData>
        </a:graphic>
      </p:graphicFrame>
      <p:sp>
        <p:nvSpPr>
          <p:cNvPr id="11" name="Right Brace 10"/>
          <p:cNvSpPr/>
          <p:nvPr/>
        </p:nvSpPr>
        <p:spPr>
          <a:xfrm rot="5400000">
            <a:off x="7751774" y="4190397"/>
            <a:ext cx="316369" cy="279866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1863" y="5848588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five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533609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"mouse“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access each character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cs typeface="Courier New" panose="02070309020205020404" pitchFamily="49" charset="0"/>
              </a:rPr>
              <a:t>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97723"/>
              </p:ext>
            </p:extLst>
          </p:nvPr>
        </p:nvGraphicFramePr>
        <p:xfrm>
          <a:off x="1735690" y="3093471"/>
          <a:ext cx="3490613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252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642173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739104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666406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757678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36836"/>
              </p:ext>
            </p:extLst>
          </p:nvPr>
        </p:nvGraphicFramePr>
        <p:xfrm>
          <a:off x="8872881" y="1291914"/>
          <a:ext cx="207250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495">
                  <a:extLst>
                    <a:ext uri="{9D8B030D-6E8A-4147-A177-3AD203B41FA5}">
                      <a16:colId xmlns:a16="http://schemas.microsoft.com/office/drawing/2014/main" val="378927988"/>
                    </a:ext>
                  </a:extLst>
                </a:gridCol>
                <a:gridCol w="726010">
                  <a:extLst>
                    <a:ext uri="{9D8B030D-6E8A-4147-A177-3AD203B41FA5}">
                      <a16:colId xmlns:a16="http://schemas.microsoft.com/office/drawing/2014/main" val="4088934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96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0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84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39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x[-5]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3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x[-4]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81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x[-3]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37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x[-2]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79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x[-1]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2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3174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6171" y="1768420"/>
            <a:ext cx="359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index: always starts at 0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4659" y="4485012"/>
            <a:ext cx="2825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index: last element always at index -1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1881582" y="2351623"/>
            <a:ext cx="415220" cy="16727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674918" y="4182743"/>
            <a:ext cx="462717" cy="18247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715374" y="5856125"/>
            <a:ext cx="1093648" cy="1644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72907"/>
              </p:ext>
            </p:extLst>
          </p:nvPr>
        </p:nvGraphicFramePr>
        <p:xfrm>
          <a:off x="1735689" y="2575311"/>
          <a:ext cx="3490613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252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642173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739104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666406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757678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64213"/>
              </p:ext>
            </p:extLst>
          </p:nvPr>
        </p:nvGraphicFramePr>
        <p:xfrm>
          <a:off x="1735689" y="3612379"/>
          <a:ext cx="3490613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252">
                  <a:extLst>
                    <a:ext uri="{9D8B030D-6E8A-4147-A177-3AD203B41FA5}">
                      <a16:colId xmlns:a16="http://schemas.microsoft.com/office/drawing/2014/main" val="371180324"/>
                    </a:ext>
                  </a:extLst>
                </a:gridCol>
                <a:gridCol w="642173">
                  <a:extLst>
                    <a:ext uri="{9D8B030D-6E8A-4147-A177-3AD203B41FA5}">
                      <a16:colId xmlns:a16="http://schemas.microsoft.com/office/drawing/2014/main" val="3536922651"/>
                    </a:ext>
                  </a:extLst>
                </a:gridCol>
                <a:gridCol w="739104">
                  <a:extLst>
                    <a:ext uri="{9D8B030D-6E8A-4147-A177-3AD203B41FA5}">
                      <a16:colId xmlns:a16="http://schemas.microsoft.com/office/drawing/2014/main" val="3795761880"/>
                    </a:ext>
                  </a:extLst>
                </a:gridCol>
                <a:gridCol w="666406">
                  <a:extLst>
                    <a:ext uri="{9D8B030D-6E8A-4147-A177-3AD203B41FA5}">
                      <a16:colId xmlns:a16="http://schemas.microsoft.com/office/drawing/2014/main" val="3353316787"/>
                    </a:ext>
                  </a:extLst>
                </a:gridCol>
                <a:gridCol w="757678">
                  <a:extLst>
                    <a:ext uri="{9D8B030D-6E8A-4147-A177-3AD203B41FA5}">
                      <a16:colId xmlns:a16="http://schemas.microsoft.com/office/drawing/2014/main" val="94387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96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1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5408522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Slice string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start:stop:step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start:stop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400" dirty="0">
                <a:cs typeface="Courier New" panose="02070309020205020404" pitchFamily="49" charset="0"/>
              </a:rPr>
              <a:t>by default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step=1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Can omit numbers and use just colons: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25504"/>
              </p:ext>
            </p:extLst>
          </p:nvPr>
        </p:nvGraphicFramePr>
        <p:xfrm>
          <a:off x="7727365" y="1801496"/>
          <a:ext cx="349061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252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642173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739104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666406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757678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8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2621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87865" y="6115283"/>
            <a:ext cx="11063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x[::]</a:t>
            </a:r>
          </a:p>
        </p:txBody>
      </p:sp>
      <p:sp>
        <p:nvSpPr>
          <p:cNvPr id="9" name="Rectangle 8"/>
          <p:cNvSpPr/>
          <p:nvPr/>
        </p:nvSpPr>
        <p:spPr>
          <a:xfrm>
            <a:off x="2153165" y="1737160"/>
            <a:ext cx="165942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x[1:4:2]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23129" y="3747885"/>
            <a:ext cx="12907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x[0:4]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24904"/>
              </p:ext>
            </p:extLst>
          </p:nvPr>
        </p:nvGraphicFramePr>
        <p:xfrm>
          <a:off x="1487867" y="2798691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97099"/>
              </p:ext>
            </p:extLst>
          </p:nvPr>
        </p:nvGraphicFramePr>
        <p:xfrm>
          <a:off x="1487865" y="2403618"/>
          <a:ext cx="29810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569124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647072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413816" y="2080807"/>
            <a:ext cx="287155" cy="3882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63755" y="2080807"/>
            <a:ext cx="955069" cy="48664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8563164">
            <a:off x="2223341" y="1936648"/>
            <a:ext cx="1937442" cy="1366390"/>
          </a:xfrm>
          <a:prstGeom prst="arc">
            <a:avLst>
              <a:gd name="adj1" fmla="val 16551767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2482" y="338362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2-step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960127" y="1882749"/>
            <a:ext cx="1093648" cy="1644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05315" y="1734130"/>
            <a:ext cx="9220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8076938" y="3895788"/>
            <a:ext cx="1093648" cy="1644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237782" y="3747169"/>
            <a:ext cx="12907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31541"/>
              </p:ext>
            </p:extLst>
          </p:nvPr>
        </p:nvGraphicFramePr>
        <p:xfrm>
          <a:off x="6041907" y="4695306"/>
          <a:ext cx="298104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569123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647071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81279"/>
              </p:ext>
            </p:extLst>
          </p:nvPr>
        </p:nvGraphicFramePr>
        <p:xfrm>
          <a:off x="6041905" y="4300233"/>
          <a:ext cx="29810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218">
                  <a:extLst>
                    <a:ext uri="{9D8B030D-6E8A-4147-A177-3AD203B41FA5}">
                      <a16:colId xmlns:a16="http://schemas.microsoft.com/office/drawing/2014/main" val="245579016"/>
                    </a:ext>
                  </a:extLst>
                </a:gridCol>
                <a:gridCol w="548428">
                  <a:extLst>
                    <a:ext uri="{9D8B030D-6E8A-4147-A177-3AD203B41FA5}">
                      <a16:colId xmlns:a16="http://schemas.microsoft.com/office/drawing/2014/main" val="2062416170"/>
                    </a:ext>
                  </a:extLst>
                </a:gridCol>
                <a:gridCol w="631209">
                  <a:extLst>
                    <a:ext uri="{9D8B030D-6E8A-4147-A177-3AD203B41FA5}">
                      <a16:colId xmlns:a16="http://schemas.microsoft.com/office/drawing/2014/main" val="2966687346"/>
                    </a:ext>
                  </a:extLst>
                </a:gridCol>
                <a:gridCol w="569124">
                  <a:extLst>
                    <a:ext uri="{9D8B030D-6E8A-4147-A177-3AD203B41FA5}">
                      <a16:colId xmlns:a16="http://schemas.microsoft.com/office/drawing/2014/main" val="2446840312"/>
                    </a:ext>
                  </a:extLst>
                </a:gridCol>
                <a:gridCol w="647072">
                  <a:extLst>
                    <a:ext uri="{9D8B030D-6E8A-4147-A177-3AD203B41FA5}">
                      <a16:colId xmlns:a16="http://schemas.microsoft.com/office/drawing/2014/main" val="92428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42587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6445887" y="4086065"/>
            <a:ext cx="809124" cy="3229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617795" y="4086065"/>
            <a:ext cx="959162" cy="32057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2747898" y="5751526"/>
            <a:ext cx="1093648" cy="1644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2747897" y="6285714"/>
            <a:ext cx="1093648" cy="1644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26350" y="6094083"/>
            <a:ext cx="37096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x[0:len(x):1]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126351" y="5565388"/>
            <a:ext cx="33409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x[0:len(x)]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80038" y="5602909"/>
            <a:ext cx="9220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x[:]</a:t>
            </a:r>
          </a:p>
        </p:txBody>
      </p:sp>
    </p:spTree>
    <p:extLst>
      <p:ext uri="{BB962C8B-B14F-4D97-AF65-F5344CB8AC3E}">
        <p14:creationId xmlns:p14="http://schemas.microsoft.com/office/powerpoint/2010/main" val="129629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/>
      <p:bldP spid="43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3200" dirty="0"/>
              <a:t>x[:]</a:t>
            </a:r>
          </a:p>
          <a:p>
            <a:r>
              <a:rPr lang="en-US" sz="3200" dirty="0"/>
              <a:t>x[::]</a:t>
            </a:r>
          </a:p>
          <a:p>
            <a:r>
              <a:rPr lang="en-US" sz="3200" dirty="0"/>
              <a:t>x[::-1]</a:t>
            </a:r>
          </a:p>
          <a:p>
            <a:r>
              <a:rPr lang="en-US" sz="3200" dirty="0"/>
              <a:t>x[0:4]</a:t>
            </a:r>
          </a:p>
          <a:p>
            <a:r>
              <a:rPr lang="en-US" sz="3200" dirty="0"/>
              <a:t>x[4:1:-2]</a:t>
            </a:r>
          </a:p>
          <a:p>
            <a:r>
              <a:rPr lang="en-US" sz="3200" dirty="0"/>
              <a:t>x[1:4:2]</a:t>
            </a:r>
          </a:p>
          <a:p>
            <a:r>
              <a:rPr lang="en-US" sz="3200" dirty="0"/>
              <a:t>x[3::-2]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2"/>
          </p:nvPr>
        </p:nvSpPr>
        <p:spPr>
          <a:xfrm>
            <a:off x="6079067" y="2654423"/>
            <a:ext cx="5427134" cy="32891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99421"/>
              </p:ext>
            </p:extLst>
          </p:nvPr>
        </p:nvGraphicFramePr>
        <p:xfrm>
          <a:off x="7659886" y="1333983"/>
          <a:ext cx="349061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252">
                  <a:extLst>
                    <a:ext uri="{9D8B030D-6E8A-4147-A177-3AD203B41FA5}">
                      <a16:colId xmlns:a16="http://schemas.microsoft.com/office/drawing/2014/main" val="1588231344"/>
                    </a:ext>
                  </a:extLst>
                </a:gridCol>
                <a:gridCol w="642173">
                  <a:extLst>
                    <a:ext uri="{9D8B030D-6E8A-4147-A177-3AD203B41FA5}">
                      <a16:colId xmlns:a16="http://schemas.microsoft.com/office/drawing/2014/main" val="3849335291"/>
                    </a:ext>
                  </a:extLst>
                </a:gridCol>
                <a:gridCol w="739104">
                  <a:extLst>
                    <a:ext uri="{9D8B030D-6E8A-4147-A177-3AD203B41FA5}">
                      <a16:colId xmlns:a16="http://schemas.microsoft.com/office/drawing/2014/main" val="659979378"/>
                    </a:ext>
                  </a:extLst>
                </a:gridCol>
                <a:gridCol w="666406">
                  <a:extLst>
                    <a:ext uri="{9D8B030D-6E8A-4147-A177-3AD203B41FA5}">
                      <a16:colId xmlns:a16="http://schemas.microsoft.com/office/drawing/2014/main" val="2166099148"/>
                    </a:ext>
                  </a:extLst>
                </a:gridCol>
                <a:gridCol w="757678">
                  <a:extLst>
                    <a:ext uri="{9D8B030D-6E8A-4147-A177-3AD203B41FA5}">
                      <a16:colId xmlns:a16="http://schemas.microsoft.com/office/drawing/2014/main" val="10558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8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6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2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514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12321</TotalTime>
  <Words>1622</Words>
  <Application>Microsoft Office PowerPoint</Application>
  <PresentationFormat>Widescreen</PresentationFormat>
  <Paragraphs>473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Courier New</vt:lpstr>
      <vt:lpstr>Gill Sans MT</vt:lpstr>
      <vt:lpstr>Wingdings</vt:lpstr>
      <vt:lpstr>Parcel</vt:lpstr>
      <vt:lpstr>PowerPoint Presentation</vt:lpstr>
      <vt:lpstr>Motivation Examples 1</vt:lpstr>
      <vt:lpstr>Motivation Examples 2</vt:lpstr>
      <vt:lpstr>Learning outcomes</vt:lpstr>
      <vt:lpstr>sequence</vt:lpstr>
      <vt:lpstr>strings</vt:lpstr>
      <vt:lpstr>Strings are indexed</vt:lpstr>
      <vt:lpstr>String slicing</vt:lpstr>
      <vt:lpstr>Class practice</vt:lpstr>
      <vt:lpstr>Class practice</vt:lpstr>
      <vt:lpstr>Strings are immutable</vt:lpstr>
      <vt:lpstr>Class practice</vt:lpstr>
      <vt:lpstr>Class practice</vt:lpstr>
      <vt:lpstr>String “in” Operator</vt:lpstr>
      <vt:lpstr>String “is” Operator</vt:lpstr>
      <vt:lpstr>Class practice</vt:lpstr>
      <vt:lpstr>String methods</vt:lpstr>
      <vt:lpstr>String methods example 1</vt:lpstr>
      <vt:lpstr>String methods example 2</vt:lpstr>
      <vt:lpstr>String methods example 3</vt:lpstr>
      <vt:lpstr>String methods example 4</vt:lpstr>
      <vt:lpstr>Class practice</vt:lpstr>
      <vt:lpstr>String methods example 5</vt:lpstr>
      <vt:lpstr>Class practice</vt:lpstr>
      <vt:lpstr>String methods example 6</vt:lpstr>
      <vt:lpstr>String methods example 7</vt:lpstr>
      <vt:lpstr>String: text as a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 functions and scripts</dc:title>
  <dc:creator>wong ks</dc:creator>
  <cp:lastModifiedBy>Wong Kok Seng (CECS)</cp:lastModifiedBy>
  <cp:revision>92</cp:revision>
  <dcterms:created xsi:type="dcterms:W3CDTF">2020-05-28T08:54:55Z</dcterms:created>
  <dcterms:modified xsi:type="dcterms:W3CDTF">2021-10-11T07:14:35Z</dcterms:modified>
</cp:coreProperties>
</file>