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8"/>
  </p:notesMasterIdLst>
  <p:sldIdLst>
    <p:sldId id="256" r:id="rId2"/>
    <p:sldId id="300" r:id="rId3"/>
    <p:sldId id="306" r:id="rId4"/>
    <p:sldId id="301" r:id="rId5"/>
    <p:sldId id="297" r:id="rId6"/>
    <p:sldId id="299" r:id="rId7"/>
    <p:sldId id="298" r:id="rId8"/>
    <p:sldId id="281" r:id="rId9"/>
    <p:sldId id="284" r:id="rId10"/>
    <p:sldId id="285" r:id="rId11"/>
    <p:sldId id="286" r:id="rId12"/>
    <p:sldId id="290" r:id="rId13"/>
    <p:sldId id="291" r:id="rId14"/>
    <p:sldId id="287" r:id="rId15"/>
    <p:sldId id="292" r:id="rId16"/>
    <p:sldId id="294" r:id="rId17"/>
    <p:sldId id="288" r:id="rId18"/>
    <p:sldId id="293" r:id="rId19"/>
    <p:sldId id="289" r:id="rId20"/>
    <p:sldId id="308" r:id="rId21"/>
    <p:sldId id="296" r:id="rId22"/>
    <p:sldId id="307" r:id="rId23"/>
    <p:sldId id="282" r:id="rId24"/>
    <p:sldId id="302" r:id="rId25"/>
    <p:sldId id="305" r:id="rId26"/>
    <p:sldId id="30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2F45A-3717-44B8-B6AC-5581EA7BC90B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01A3C-BAEF-4A6F-BFB9-AA42DE27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6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lang="en-US" sz="3200" b="1" kern="1200" cap="all" spc="200" baseline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4" name="Picture 6" descr="Associate Program Director (Pediatrics Residency) job with V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478590"/>
            <a:ext cx="7794624" cy="16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7F0C9DCE-CBDA-4585-B5D5-F378E2C0A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0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10718801" cy="207061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787400" y="4224866"/>
            <a:ext cx="10718801" cy="1718733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2" y="3730076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1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78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32619" y="2243828"/>
            <a:ext cx="5260257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4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14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10643" y="3225120"/>
            <a:ext cx="1869621" cy="81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394954" y="1578603"/>
            <a:ext cx="7729728" cy="149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2" hasCustomPrompt="1"/>
          </p:nvPr>
        </p:nvSpPr>
        <p:spPr>
          <a:xfrm>
            <a:off x="3406140" y="3434204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3394954" y="4086187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Author name | 2020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5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4817532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5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2" y="1551130"/>
            <a:ext cx="5066282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551130"/>
            <a:ext cx="5167886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5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9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227668"/>
            <a:ext cx="5181599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227668"/>
            <a:ext cx="5427134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8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5181599" cy="42841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659466"/>
            <a:ext cx="5427134" cy="4284134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8999" y="1204149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2432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pdb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eview.redd.it/a0hf4zzwv4a11.jpg?auto=webp&amp;s=0e8c904c656f0af2644b35175778261af862a646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s://en.wikipedia.org/wiki/Division_by_zer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aZJnGOwzHtU?feature=oembe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0cQj7q8EWxY?feature=oembe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2.bp.blogspot.com/_hUzw5IFuQ4M/TNKvjod7QNI/AAAAAAAAACg/GjveBKKvI-E/s1600/airasia-sql-error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hyperlink" Target="https://en.wikipedia.org/wiki/Division_by_zero" TargetMode="Externa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 0</a:t>
            </a:r>
            <a:r>
              <a:rPr lang="en-US" altLang="zh-CN" dirty="0"/>
              <a:t>8</a:t>
            </a:r>
            <a:r>
              <a:rPr lang="en-US" dirty="0"/>
              <a:t>: Specification and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Understand software specification, precondition, program bugs, testing and debugging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3394954" y="4403058"/>
            <a:ext cx="7729728" cy="498699"/>
          </a:xfrm>
        </p:spPr>
        <p:txBody>
          <a:bodyPr/>
          <a:lstStyle/>
          <a:p>
            <a:r>
              <a:rPr lang="en-US" dirty="0"/>
              <a:t>Kok-Seng Wong | 2021</a:t>
            </a:r>
          </a:p>
        </p:txBody>
      </p:sp>
    </p:spTree>
    <p:extLst>
      <p:ext uri="{BB962C8B-B14F-4D97-AF65-F5344CB8AC3E}">
        <p14:creationId xmlns:p14="http://schemas.microsoft.com/office/powerpoint/2010/main" val="410204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Three kinds of errors can occur in a program: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Syntax errors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Runtime errors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Semantic errors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5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can only execute a program if the program is </a:t>
            </a:r>
            <a:r>
              <a:rPr lang="en-US" sz="3200" dirty="0">
                <a:solidFill>
                  <a:srgbClr val="FF0000"/>
                </a:solidFill>
              </a:rPr>
              <a:t>syntactically correct</a:t>
            </a:r>
            <a:r>
              <a:rPr lang="en-US" sz="3200" dirty="0"/>
              <a:t>.</a:t>
            </a:r>
          </a:p>
          <a:p>
            <a:r>
              <a:rPr lang="en-US" sz="3200" dirty="0"/>
              <a:t>Otherwise, the process fails and returns an error message.</a:t>
            </a:r>
          </a:p>
          <a:p>
            <a:r>
              <a:rPr lang="en-US" sz="3200" dirty="0"/>
              <a:t>Syntax: structure of a program and the rules about that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37019" y="4154945"/>
            <a:ext cx="9118348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there is a single syntax error anywhere in your program, Python will print an error message and quit!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92641" y="5521542"/>
            <a:ext cx="7908319" cy="83099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Who or what typically finds syntax errors?</a:t>
            </a:r>
          </a:p>
          <a:p>
            <a:r>
              <a:rPr lang="en-US" altLang="ko-KR" sz="24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(a) Compiler / interpreter	(b) Programmer  (c) Computer</a:t>
            </a:r>
            <a:endParaRPr lang="ko-KR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7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 – examples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564" y="1502043"/>
            <a:ext cx="5572125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64" y="4235139"/>
            <a:ext cx="5591175" cy="22383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43903" y="1566385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33686" y="425185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6C8AB4-D2F4-4572-B364-CC7EF7B84AAC}"/>
              </a:ext>
            </a:extLst>
          </p:cNvPr>
          <p:cNvSpPr/>
          <p:nvPr/>
        </p:nvSpPr>
        <p:spPr>
          <a:xfrm>
            <a:off x="3084945" y="2576945"/>
            <a:ext cx="6576291" cy="127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C9F039-B418-4B9B-B01C-2F82F0F0748C}"/>
              </a:ext>
            </a:extLst>
          </p:cNvPr>
          <p:cNvSpPr/>
          <p:nvPr/>
        </p:nvSpPr>
        <p:spPr>
          <a:xfrm>
            <a:off x="2858655" y="5291615"/>
            <a:ext cx="6576291" cy="127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error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Indentation error also indicates a problem with the syntax of your program.</a:t>
            </a:r>
          </a:p>
          <a:p>
            <a:r>
              <a:rPr lang="en-US" dirty="0"/>
              <a:t>More specific: it always means that there is a problem with how your code is indented.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76" y="3236634"/>
            <a:ext cx="7791450" cy="21240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89445" y="5437850"/>
            <a:ext cx="463460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An </a:t>
            </a:r>
            <a:r>
              <a:rPr lang="en-US" dirty="0" err="1">
                <a:solidFill>
                  <a:srgbClr val="242729"/>
                </a:solidFill>
                <a:latin typeface="Arial" panose="020B0604020202020204" pitchFamily="34" charset="0"/>
              </a:rPr>
              <a:t>IndentationError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 is a kind of </a:t>
            </a:r>
            <a:r>
              <a:rPr lang="en-US" dirty="0" err="1">
                <a:solidFill>
                  <a:srgbClr val="242729"/>
                </a:solidFill>
                <a:latin typeface="Arial" panose="020B0604020202020204" pitchFamily="34" charset="0"/>
              </a:rPr>
              <a:t>SyntaxError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66931" y="5230503"/>
            <a:ext cx="522514" cy="3638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4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Runtime error does not appear until you run the program.</a:t>
            </a:r>
          </a:p>
          <a:p>
            <a:r>
              <a:rPr lang="en-US" sz="3200" dirty="0"/>
              <a:t>Also known as </a:t>
            </a:r>
            <a:r>
              <a:rPr lang="en-US" sz="3200" dirty="0">
                <a:solidFill>
                  <a:srgbClr val="FF0000"/>
                </a:solidFill>
              </a:rPr>
              <a:t>exceptions</a:t>
            </a:r>
            <a:r>
              <a:rPr lang="en-US" sz="3200" dirty="0"/>
              <a:t> because they usually indicate that something exceptional (and bad) has happened.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6399" y="2905879"/>
            <a:ext cx="1045980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division by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operation on incompatible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using undefined identifier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accessing a list element, dictionary value or object attribute which doesn’t exist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92641" y="5629701"/>
            <a:ext cx="7908319" cy="83099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Who or what typically finds runtime errors?</a:t>
            </a:r>
          </a:p>
          <a:p>
            <a:r>
              <a:rPr lang="en-US" altLang="ko-KR" sz="24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(a) Compiler / interpreter	(b) Programmer  (c) Computer</a:t>
            </a:r>
            <a:endParaRPr lang="ko-KR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6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 – 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Python, all variables are expected to be defined before 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39" y="1661275"/>
            <a:ext cx="7670768" cy="1975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39" y="3764575"/>
            <a:ext cx="7692072" cy="28425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25445" y="1528529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1825" y="3809154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19658" y="2408212"/>
            <a:ext cx="4421165" cy="2712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Any Error?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503" y="3692475"/>
            <a:ext cx="34194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1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 – </a:t>
            </a:r>
            <a:r>
              <a:rPr lang="en-US" dirty="0" err="1"/>
              <a:t>zero_division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25" y="1428608"/>
            <a:ext cx="9971233" cy="40396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678A86-7670-4616-8128-87178D4A28EF}"/>
              </a:ext>
            </a:extLst>
          </p:cNvPr>
          <p:cNvSpPr/>
          <p:nvPr/>
        </p:nvSpPr>
        <p:spPr>
          <a:xfrm>
            <a:off x="1440872" y="2983345"/>
            <a:ext cx="9971233" cy="285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227668"/>
            <a:ext cx="10864409" cy="4817532"/>
          </a:xfrm>
        </p:spPr>
        <p:txBody>
          <a:bodyPr>
            <a:normAutofit/>
          </a:bodyPr>
          <a:lstStyle/>
          <a:p>
            <a:r>
              <a:rPr lang="en-US" sz="3000" dirty="0"/>
              <a:t>Also known as logical errors.</a:t>
            </a:r>
          </a:p>
          <a:p>
            <a:r>
              <a:rPr lang="en-US" sz="3000" dirty="0"/>
              <a:t>If there is a semantic error in your program, it will run successfully, in the sense that the computer will not generate any error messages, but it will not do the right thing.</a:t>
            </a:r>
          </a:p>
          <a:p>
            <a:r>
              <a:rPr lang="en-US" sz="3000" dirty="0"/>
              <a:t>The problem is that the program you wrote is not the program you wanted to write. </a:t>
            </a:r>
          </a:p>
          <a:p>
            <a:r>
              <a:rPr lang="en-US" sz="3000" dirty="0"/>
              <a:t>The meaning of the program (its semantics) is wrong.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17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192641" y="5319319"/>
            <a:ext cx="7908319" cy="83099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Who or what typically finds semantic errors?</a:t>
            </a:r>
          </a:p>
          <a:p>
            <a:r>
              <a:rPr lang="en-US" altLang="ko-KR" sz="24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(a) Compiler / interpreter	(b) Programmer  (c) Computer</a:t>
            </a:r>
            <a:endParaRPr lang="ko-KR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8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error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08" y="1884911"/>
            <a:ext cx="10165985" cy="31031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633082-A1C7-48A1-9FB0-0722B99FBAB2}"/>
              </a:ext>
            </a:extLst>
          </p:cNvPr>
          <p:cNvSpPr/>
          <p:nvPr/>
        </p:nvSpPr>
        <p:spPr>
          <a:xfrm>
            <a:off x="1063808" y="3842326"/>
            <a:ext cx="9835101" cy="1893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Debugging</a:t>
            </a:r>
            <a:r>
              <a:rPr lang="en-US" sz="3200" dirty="0"/>
              <a:t>: a popular term used to process, locating and rectifying errors in a program. </a:t>
            </a:r>
          </a:p>
          <a:p>
            <a:r>
              <a:rPr lang="en-US" sz="3200" dirty="0"/>
              <a:t>Python's standard library contains </a:t>
            </a:r>
            <a:r>
              <a:rPr lang="en-US" sz="3200" dirty="0" err="1">
                <a:solidFill>
                  <a:srgbClr val="FF0000"/>
                </a:solidFill>
              </a:rPr>
              <a:t>pdb</a:t>
            </a:r>
            <a:r>
              <a:rPr lang="en-US" sz="3200" dirty="0">
                <a:solidFill>
                  <a:srgbClr val="FF0000"/>
                </a:solidFill>
              </a:rPr>
              <a:t> module </a:t>
            </a:r>
            <a:r>
              <a:rPr lang="en-US" sz="3200" dirty="0"/>
              <a:t>which is a set of utilities for debugging of Python programs.</a:t>
            </a:r>
          </a:p>
          <a:p>
            <a:r>
              <a:rPr lang="en-US" sz="3200" dirty="0"/>
              <a:t>More info: </a:t>
            </a:r>
            <a:r>
              <a:rPr lang="en-US" sz="3200" dirty="0">
                <a:hlinkClick r:id="rId2"/>
              </a:rPr>
              <a:t>https://docs.python.org/3/library/pdb.html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7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 have no idea: ProgrammerHumor">
            <a:extLst>
              <a:ext uri="{FF2B5EF4-FFF2-40B4-BE49-F238E27FC236}">
                <a16:creationId xmlns:a16="http://schemas.microsoft.com/office/drawing/2014/main" id="{C6162AE2-FF22-477F-8074-917F0B56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83" y="1181626"/>
            <a:ext cx="4053753" cy="543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example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14632" y="6272390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3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1317" y="6272390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4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1028" name="Picture 4" descr="30 Programming Jokes That Will Make You Laugh | by Nehal Khan | JavaScript  in Plain English">
            <a:extLst>
              <a:ext uri="{FF2B5EF4-FFF2-40B4-BE49-F238E27FC236}">
                <a16:creationId xmlns:a16="http://schemas.microsoft.com/office/drawing/2014/main" id="{2D53346A-51BC-454D-B6F1-F8C358C20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6" y="1307387"/>
            <a:ext cx="3640390" cy="506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5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35C226-7C7F-4E94-A57D-BCEE75E9FD76}"/>
              </a:ext>
            </a:extLst>
          </p:cNvPr>
          <p:cNvSpPr/>
          <p:nvPr/>
        </p:nvSpPr>
        <p:spPr>
          <a:xfrm>
            <a:off x="0" y="0"/>
            <a:ext cx="12192000" cy="269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2DA91-76E1-404F-AD1A-509089E5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nline Media 4" title="Python Quick Tip: Debugger and breakpoint()">
            <a:hlinkClick r:id="" action="ppaction://media"/>
            <a:extLst>
              <a:ext uri="{FF2B5EF4-FFF2-40B4-BE49-F238E27FC236}">
                <a16:creationId xmlns:a16="http://schemas.microsoft.com/office/drawing/2014/main" id="{DFF4CF1B-2EC7-4CD3-AB8A-F258EE32B8E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3387" y="172270"/>
            <a:ext cx="11325225" cy="63983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EE8E4-9DBB-46DD-8705-209A29F56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1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debugging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90" y="1742745"/>
            <a:ext cx="4733925" cy="3933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093" y="2240685"/>
            <a:ext cx="58483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79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70A78C-BB49-46C4-9763-27C3512B6EE2}"/>
              </a:ext>
            </a:extLst>
          </p:cNvPr>
          <p:cNvSpPr/>
          <p:nvPr/>
        </p:nvSpPr>
        <p:spPr>
          <a:xfrm>
            <a:off x="0" y="0"/>
            <a:ext cx="12192000" cy="269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473FC-1109-4E02-A330-19392FE8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nline Media 4" title="7. Debug Python code using PyCharm [Python 3 Programming Tutorials]">
            <a:hlinkClick r:id="" action="ppaction://media"/>
            <a:extLst>
              <a:ext uri="{FF2B5EF4-FFF2-40B4-BE49-F238E27FC236}">
                <a16:creationId xmlns:a16="http://schemas.microsoft.com/office/drawing/2014/main" id="{15FE903C-4A00-4B75-8705-C7FEE1326B3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7206" y="120088"/>
            <a:ext cx="11417588" cy="64505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9511B-F397-49E1-85D1-B92E94C63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873462" cy="481753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Test cases</a:t>
            </a:r>
            <a:r>
              <a:rPr lang="en-US" sz="3200" dirty="0"/>
              <a:t>: different types of inputs to your code to test your defined logic and produce the output. </a:t>
            </a:r>
          </a:p>
          <a:p>
            <a:r>
              <a:rPr lang="en-US" sz="3200" dirty="0"/>
              <a:t>A test case is termed “passed” when the output from your code exactly matches the expected output.</a:t>
            </a:r>
          </a:p>
          <a:p>
            <a:r>
              <a:rPr lang="en-US" sz="3200" dirty="0"/>
              <a:t>It helps to identify errors in the specification as well as the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991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unit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58" y="69696"/>
            <a:ext cx="8842305" cy="647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785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51E9-AA4B-4C7D-9BF7-3BFF4A8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types of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5CE60-4525-4BB8-8376-73BDD797C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B3B85-E982-4946-9F5C-BCE5BCA6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89" y="1527142"/>
            <a:ext cx="11441055" cy="42232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618481-72FC-4537-A49E-D33D92E266EB}"/>
              </a:ext>
            </a:extLst>
          </p:cNvPr>
          <p:cNvSpPr/>
          <p:nvPr/>
        </p:nvSpPr>
        <p:spPr>
          <a:xfrm>
            <a:off x="602629" y="2948233"/>
            <a:ext cx="11223611" cy="3069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3B36F48-0E17-4575-BEFA-6D8B1775802E}"/>
              </a:ext>
            </a:extLst>
          </p:cNvPr>
          <p:cNvSpPr/>
          <p:nvPr/>
        </p:nvSpPr>
        <p:spPr>
          <a:xfrm>
            <a:off x="5505253" y="1629759"/>
            <a:ext cx="3921551" cy="1215857"/>
          </a:xfrm>
          <a:prstGeom prst="wedgeRoundRectCallout">
            <a:avLst>
              <a:gd name="adj1" fmla="val -77379"/>
              <a:gd name="adj2" fmla="val 26524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join():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takes 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iterable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– objects capable of returning its members one at a time</a:t>
            </a:r>
            <a:endParaRPr lang="en-US" sz="2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1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51E9-AA4B-4C7D-9BF7-3BFF4A8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types of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5CE60-4525-4BB8-8376-73BDD797C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495F7-9B74-4DDF-AF68-E7EBF86B0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34" y="1507343"/>
            <a:ext cx="10522733" cy="46996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618481-72FC-4537-A49E-D33D92E266EB}"/>
              </a:ext>
            </a:extLst>
          </p:cNvPr>
          <p:cNvSpPr/>
          <p:nvPr/>
        </p:nvSpPr>
        <p:spPr>
          <a:xfrm>
            <a:off x="885434" y="3429000"/>
            <a:ext cx="10620767" cy="3069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41F5C26-6877-4DCD-9DAA-B0BA2BD4DBB1}"/>
              </a:ext>
            </a:extLst>
          </p:cNvPr>
          <p:cNvSpPr/>
          <p:nvPr/>
        </p:nvSpPr>
        <p:spPr>
          <a:xfrm>
            <a:off x="5015059" y="1950362"/>
            <a:ext cx="3685881" cy="1026243"/>
          </a:xfrm>
          <a:prstGeom prst="wedgeRoundRectCallout">
            <a:avLst>
              <a:gd name="adj1" fmla="val -77379"/>
              <a:gd name="adj2" fmla="val 26524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choice():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randomly choose an item from a sequence type.</a:t>
            </a:r>
            <a:endParaRPr lang="en-US" sz="2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2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example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Management information system: How to Booking AirAsia Tic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107" y="1167300"/>
            <a:ext cx="5965904" cy="530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86039" y="6107754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3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7" name="Picture 4" descr="Division by zero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67" y="3783384"/>
            <a:ext cx="3487777" cy="24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7401" y="6272390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5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11" name="Picture 6" descr="How to fix Windows runtime err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75" y="1416658"/>
            <a:ext cx="3726793" cy="200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22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outcomes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87401" y="1227668"/>
            <a:ext cx="10933544" cy="481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Upon the completion of this lecture, students will be able to:</a:t>
            </a:r>
          </a:p>
          <a:p>
            <a:r>
              <a:rPr lang="en-US" altLang="ko-KR" sz="3200" dirty="0"/>
              <a:t>understand the anatomy of a specification.</a:t>
            </a:r>
          </a:p>
          <a:p>
            <a:r>
              <a:rPr lang="en-US" altLang="ko-KR" sz="3200" dirty="0"/>
              <a:t>explain the basic terminology (bug, debugging, test, testing) in programming.</a:t>
            </a:r>
          </a:p>
          <a:p>
            <a:r>
              <a:rPr lang="en-US" altLang="ko-KR" sz="3200" dirty="0"/>
              <a:t>identify different types of errors (syntax, runtime, semantic) in program.</a:t>
            </a:r>
          </a:p>
          <a:p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endParaRPr lang="ko-KR" alt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3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76" y="1688753"/>
            <a:ext cx="9344025" cy="39338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specification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9777742" y="1147635"/>
            <a:ext cx="2281472" cy="929519"/>
          </a:xfrm>
          <a:prstGeom prst="wedgeRectCallout">
            <a:avLst>
              <a:gd name="adj1" fmla="val -52596"/>
              <a:gd name="adj2" fmla="val 7808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short description, followed by blank line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8247705" y="3338763"/>
            <a:ext cx="2299581" cy="931187"/>
          </a:xfrm>
          <a:prstGeom prst="wedgeRectCallout">
            <a:avLst>
              <a:gd name="adj1" fmla="val -104606"/>
              <a:gd name="adj2" fmla="val -3265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Information (with format) about the return value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38171" y="3032439"/>
            <a:ext cx="1681988" cy="612648"/>
          </a:xfrm>
          <a:prstGeom prst="wedgeRectCallout">
            <a:avLst>
              <a:gd name="adj1" fmla="val 100861"/>
              <a:gd name="adj2" fmla="val 174811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Parameter description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35388" y="5622578"/>
            <a:ext cx="2299581" cy="969773"/>
          </a:xfrm>
          <a:prstGeom prst="wedgeRectCallout">
            <a:avLst>
              <a:gd name="adj1" fmla="val 55630"/>
              <a:gd name="adj2" fmla="val -13497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Precondition specifies assumptions we make about the arguments</a:t>
            </a:r>
          </a:p>
        </p:txBody>
      </p:sp>
    </p:spTree>
    <p:extLst>
      <p:ext uri="{BB962C8B-B14F-4D97-AF65-F5344CB8AC3E}">
        <p14:creationId xmlns:p14="http://schemas.microsoft.com/office/powerpoint/2010/main" val="400553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rgbClr val="FF0000"/>
                </a:solidFill>
              </a:rPr>
              <a:t>Precondition</a:t>
            </a:r>
            <a:r>
              <a:rPr lang="en-US" sz="3200" dirty="0"/>
              <a:t>: a condition that must </a:t>
            </a:r>
            <a:r>
              <a:rPr lang="en-US" sz="3200" dirty="0">
                <a:solidFill>
                  <a:srgbClr val="FF0000"/>
                </a:solidFill>
              </a:rPr>
              <a:t>always be true </a:t>
            </a:r>
            <a:r>
              <a:rPr lang="en-US" sz="3200" dirty="0"/>
              <a:t>just prior to the execution of some section of codes or before an operation in a formal specification.</a:t>
            </a:r>
          </a:p>
          <a:p>
            <a:pPr algn="just"/>
            <a:r>
              <a:rPr lang="en-US" sz="3200" dirty="0"/>
              <a:t>If a precondition is violated, the effect of the section of code becomes undefined.</a:t>
            </a:r>
          </a:p>
          <a:p>
            <a:pPr algn="just"/>
            <a:r>
              <a:rPr lang="en-US" sz="3200" dirty="0"/>
              <a:t>It may or may not carry out its intended work.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1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 is a contract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 precondition is met, the function will work!</a:t>
            </a:r>
          </a:p>
          <a:p>
            <a:r>
              <a:rPr lang="en-US" dirty="0"/>
              <a:t>Else, no guarantees…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03" y="3320028"/>
            <a:ext cx="8484189" cy="3307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823" y="1227668"/>
            <a:ext cx="3333740" cy="10149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104" y="2242665"/>
            <a:ext cx="3159025" cy="991884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4915530" y="2305030"/>
            <a:ext cx="2281472" cy="929519"/>
          </a:xfrm>
          <a:prstGeom prst="wedgeRectCallout">
            <a:avLst>
              <a:gd name="adj1" fmla="val -164104"/>
              <a:gd name="adj2" fmla="val 3522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Precondition violated: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 Error Message!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847344" y="5665919"/>
            <a:ext cx="2281472" cy="929519"/>
          </a:xfrm>
          <a:prstGeom prst="wedgeRectCallout">
            <a:avLst>
              <a:gd name="adj1" fmla="val -123628"/>
              <a:gd name="adj2" fmla="val 342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Precondition violated: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With Error Message!</a:t>
            </a:r>
          </a:p>
        </p:txBody>
      </p:sp>
    </p:spTree>
    <p:extLst>
      <p:ext uri="{BB962C8B-B14F-4D97-AF65-F5344CB8AC3E}">
        <p14:creationId xmlns:p14="http://schemas.microsoft.com/office/powerpoint/2010/main" val="23366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Bugs</a:t>
            </a:r>
            <a:r>
              <a:rPr lang="en-US" sz="3200" dirty="0"/>
              <a:t>: errors in a program</a:t>
            </a:r>
          </a:p>
          <a:p>
            <a:r>
              <a:rPr lang="en-US" sz="3200" dirty="0">
                <a:solidFill>
                  <a:srgbClr val="FF0000"/>
                </a:solidFill>
              </a:rPr>
              <a:t>Debugging</a:t>
            </a:r>
            <a:r>
              <a:rPr lang="en-US" sz="3200" dirty="0"/>
              <a:t>: the process of finding bugs and removing them</a:t>
            </a:r>
          </a:p>
          <a:p>
            <a:r>
              <a:rPr lang="en-US" sz="3200" dirty="0">
                <a:solidFill>
                  <a:srgbClr val="FF0000"/>
                </a:solidFill>
              </a:rPr>
              <a:t>Testing</a:t>
            </a:r>
            <a:r>
              <a:rPr lang="en-US" sz="3200" dirty="0"/>
              <a:t>: the process of analyzing and running a program (looking for bugs)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Test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Case</a:t>
            </a:r>
            <a:r>
              <a:rPr lang="en-US" sz="3200" dirty="0"/>
              <a:t>: a set of input values, together with the expected output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</a:t>
            </a:r>
            <a:r>
              <a:rPr lang="en-US" altLang="ko-KR" sz="3200" dirty="0"/>
              <a:t>rogramming errors are called bugs.</a:t>
            </a:r>
          </a:p>
          <a:p>
            <a:r>
              <a:rPr lang="en-US" altLang="ko-KR" sz="3200" dirty="0"/>
              <a:t>The process of tracking bugs and correcting them is called debugging.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9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920631" y="3539718"/>
            <a:ext cx="8452339" cy="156966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3200" i="1" dirty="0">
                <a:solidFill>
                  <a:srgbClr val="000000"/>
                </a:solidFill>
                <a:latin typeface="Gabriola" panose="04040605051002020D02" pitchFamily="82" charset="0"/>
              </a:rPr>
              <a:t>“The art of debugging is figuring out what you really told your program to do rather than what you thought you told it to do.”  							— Andrew Singer</a:t>
            </a:r>
            <a:endParaRPr lang="ko-KR" altLang="en-US" sz="32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7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uni ppt template-final" id="{F26EDCBE-B665-4A8C-A825-767C4D079E0D}" vid="{4627A262-9E54-4023-A392-A848229F6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vinuni ppt template-final</Template>
  <TotalTime>12204</TotalTime>
  <Words>848</Words>
  <Application>Microsoft Office PowerPoint</Application>
  <PresentationFormat>Widescreen</PresentationFormat>
  <Paragraphs>123</Paragraphs>
  <Slides>26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</vt:lpstr>
      <vt:lpstr>Courier New</vt:lpstr>
      <vt:lpstr>Gabriola</vt:lpstr>
      <vt:lpstr>Gill Sans MT</vt:lpstr>
      <vt:lpstr>Parcel</vt:lpstr>
      <vt:lpstr>PowerPoint Presentation</vt:lpstr>
      <vt:lpstr>Motivation example 1</vt:lpstr>
      <vt:lpstr>Motivation example 2</vt:lpstr>
      <vt:lpstr>Learning outcomes</vt:lpstr>
      <vt:lpstr>Anatomy of a specification</vt:lpstr>
      <vt:lpstr>precondition</vt:lpstr>
      <vt:lpstr>Precondition is a contract</vt:lpstr>
      <vt:lpstr>Basic terminology</vt:lpstr>
      <vt:lpstr>What is debugging?</vt:lpstr>
      <vt:lpstr>Errors in program</vt:lpstr>
      <vt:lpstr>Syntax errors</vt:lpstr>
      <vt:lpstr>Syntax error – examples </vt:lpstr>
      <vt:lpstr>indentation error - example</vt:lpstr>
      <vt:lpstr>Runtime errors</vt:lpstr>
      <vt:lpstr>Runtime error – examples</vt:lpstr>
      <vt:lpstr>Runtime error – zero_division</vt:lpstr>
      <vt:lpstr>Semantic errors</vt:lpstr>
      <vt:lpstr>Semantic error - example</vt:lpstr>
      <vt:lpstr>Experimental debugging</vt:lpstr>
      <vt:lpstr>PowerPoint Presentation</vt:lpstr>
      <vt:lpstr>Pycharm debugging - example</vt:lpstr>
      <vt:lpstr>PowerPoint Presentation</vt:lpstr>
      <vt:lpstr>Test cases</vt:lpstr>
      <vt:lpstr>PowerPoint Presentation</vt:lpstr>
      <vt:lpstr>Identify types of errors</vt:lpstr>
      <vt:lpstr>Identify types of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 functions and scripts</dc:title>
  <dc:creator>wong ks</dc:creator>
  <cp:lastModifiedBy>Wong Kok Seng (CECS)</cp:lastModifiedBy>
  <cp:revision>109</cp:revision>
  <dcterms:created xsi:type="dcterms:W3CDTF">2020-05-28T08:54:55Z</dcterms:created>
  <dcterms:modified xsi:type="dcterms:W3CDTF">2021-10-12T09:41:03Z</dcterms:modified>
</cp:coreProperties>
</file>