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7"/>
  </p:notesMasterIdLst>
  <p:sldIdLst>
    <p:sldId id="256" r:id="rId2"/>
    <p:sldId id="349" r:id="rId3"/>
    <p:sldId id="367" r:id="rId4"/>
    <p:sldId id="350" r:id="rId5"/>
    <p:sldId id="359" r:id="rId6"/>
    <p:sldId id="358" r:id="rId7"/>
    <p:sldId id="362" r:id="rId8"/>
    <p:sldId id="365" r:id="rId9"/>
    <p:sldId id="368" r:id="rId10"/>
    <p:sldId id="369" r:id="rId11"/>
    <p:sldId id="320" r:id="rId12"/>
    <p:sldId id="360" r:id="rId13"/>
    <p:sldId id="361" r:id="rId14"/>
    <p:sldId id="322" r:id="rId15"/>
    <p:sldId id="323" r:id="rId16"/>
    <p:sldId id="324" r:id="rId17"/>
    <p:sldId id="327" r:id="rId18"/>
    <p:sldId id="325" r:id="rId19"/>
    <p:sldId id="328" r:id="rId20"/>
    <p:sldId id="332" r:id="rId21"/>
    <p:sldId id="333" r:id="rId22"/>
    <p:sldId id="366" r:id="rId23"/>
    <p:sldId id="364" r:id="rId24"/>
    <p:sldId id="354" r:id="rId25"/>
    <p:sldId id="363" r:id="rId26"/>
    <p:sldId id="355" r:id="rId27"/>
    <p:sldId id="356" r:id="rId28"/>
    <p:sldId id="357" r:id="rId29"/>
    <p:sldId id="351" r:id="rId30"/>
    <p:sldId id="352" r:id="rId31"/>
    <p:sldId id="353" r:id="rId32"/>
    <p:sldId id="334" r:id="rId33"/>
    <p:sldId id="335" r:id="rId34"/>
    <p:sldId id="339" r:id="rId35"/>
    <p:sldId id="337" r:id="rId36"/>
    <p:sldId id="338" r:id="rId37"/>
    <p:sldId id="340" r:id="rId38"/>
    <p:sldId id="341" r:id="rId39"/>
    <p:sldId id="342" r:id="rId40"/>
    <p:sldId id="344" r:id="rId41"/>
    <p:sldId id="345" r:id="rId42"/>
    <p:sldId id="346" r:id="rId43"/>
    <p:sldId id="343" r:id="rId44"/>
    <p:sldId id="347" r:id="rId45"/>
    <p:sldId id="34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DDB"/>
    <a:srgbClr val="FEB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F45A-3717-44B8-B6AC-5581EA7BC90B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1A3C-BAEF-4A6F-BFB9-AA42DE27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1A3C-BAEF-4A6F-BFB9-AA42DE27D3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1A3C-BAEF-4A6F-BFB9-AA42DE27D3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://www.bbc.co.uk/scotland/brainsmart/&amp;psig=AOvVaw10zcmjrWCjd9u4Wx6S2tFS&amp;ust=1599330152893000&amp;source=images&amp;cd=vfe&amp;ved=0CA0QjhxqFwoTCIiJ4Z6P0OsCFQAAAAAdAAAAABAU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m/url?sa=i&amp;url=https%3A%2F%2Fwww.pghcitypaper.com%2Fpittsburgh%2Feven-memes-should-be-accessible-and-researchers-at-cmu-are-trying-to-figure-out-how%2FContent%3Foid%3D16828576&amp;psig=AOvVaw21jGohRV0TsBaOm0sZaVCH&amp;ust=1635227738771000&amp;source=images&amp;cd=vfe&amp;ved=0CAwQjhxqFwoTCNC7uJ3w5PMCFQAAAAAdAAAAABAD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sorting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live.html#code=fruit_list%20%3D%20%5B%22carrot%22,%20%22banana%22,%20%22apple%22,%20%22eggfruit%22,%20%22durian%22%5D%0Anew_list%20%3D%20sorted%28fruit_list%29%0Afruit_list.sort%28%29%0Afruit_list.reverse%28%29%0A%0Astr%20%3D%20%22Ali%20Baba%22%0Anew_str%20%3D%20sorted%28str%29%0Astr_new%20%3D%20%22%22.join%28str%29%0A%0A%0A&amp;cumulative=false&amp;curInstr=0&amp;heapPrimitives=nevernest&amp;mode=display&amp;origin=opt-live.js&amp;py=3&amp;rawInputLstJSON=%5B%5D&amp;textReferences=fals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1</a:t>
            </a:r>
            <a:r>
              <a:rPr lang="en-US" altLang="zh-CN" dirty="0"/>
              <a:t>1</a:t>
            </a:r>
            <a:r>
              <a:rPr lang="en-US" dirty="0"/>
              <a:t>: Objects, Lists and Sequences (Part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3406139" y="3434204"/>
            <a:ext cx="7983119" cy="498699"/>
          </a:xfrm>
        </p:spPr>
        <p:txBody>
          <a:bodyPr/>
          <a:lstStyle/>
          <a:p>
            <a:r>
              <a:rPr lang="en-US" dirty="0"/>
              <a:t>Understand sequences, list, and list methods.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394954" y="4149562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41020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7B4F0B-AB9C-45C1-A35F-A520E5C8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351" y="2960844"/>
            <a:ext cx="11503631" cy="2155686"/>
          </a:xfrm>
        </p:spPr>
        <p:txBody>
          <a:bodyPr>
            <a:normAutofit fontScale="92500"/>
          </a:bodyPr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two objects are identical, they are also equivalent</a:t>
            </a:r>
            <a:r>
              <a:rPr lang="en-US" sz="4000" b="0" i="0" dirty="0">
                <a:solidFill>
                  <a:srgbClr val="2420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but if they are equivalent, they are not necessarily identical.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A1068-4B75-456B-8474-CCC9E4378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787402" y="1684480"/>
            <a:ext cx="5066282" cy="48115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 = "mouse"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Put characters in quotes " "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Access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characters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s[1]="m"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s[6]-&gt;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(why?)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s[1:3]="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(s)=5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338315" y="1684480"/>
            <a:ext cx="5167886" cy="48115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=[1,3,5,9,10,22]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Put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elements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inside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, separate by commas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Access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elements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with </a:t>
            </a:r>
            <a:r>
              <a:rPr lang="en-US" sz="2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x[3]=19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x[2:5]=[5,19,10]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(x)=6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vs Lists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92857"/>
              </p:ext>
            </p:extLst>
          </p:nvPr>
        </p:nvGraphicFramePr>
        <p:xfrm>
          <a:off x="1898088" y="2646441"/>
          <a:ext cx="2456065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57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451846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520048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468897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533117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31411"/>
              </p:ext>
            </p:extLst>
          </p:nvPr>
        </p:nvGraphicFramePr>
        <p:xfrm>
          <a:off x="1898087" y="2128281"/>
          <a:ext cx="2456065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57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451846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520048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468897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533117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39628"/>
              </p:ext>
            </p:extLst>
          </p:nvPr>
        </p:nvGraphicFramePr>
        <p:xfrm>
          <a:off x="7229475" y="2646441"/>
          <a:ext cx="3609975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225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8948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43889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74162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  <a:gridCol w="693702">
                  <a:extLst>
                    <a:ext uri="{9D8B030D-6E8A-4147-A177-3AD203B41FA5}">
                      <a16:colId xmlns:a16="http://schemas.microsoft.com/office/drawing/2014/main" val="1559490357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08318"/>
              </p:ext>
            </p:extLst>
          </p:nvPr>
        </p:nvGraphicFramePr>
        <p:xfrm>
          <a:off x="7229473" y="2113437"/>
          <a:ext cx="3609976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641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600833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622268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556664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685274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  <a:gridCol w="625296">
                  <a:extLst>
                    <a:ext uri="{9D8B030D-6E8A-4147-A177-3AD203B41FA5}">
                      <a16:colId xmlns:a16="http://schemas.microsoft.com/office/drawing/2014/main" val="57505540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25676" y="1112976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93076" y="1112976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sz="2400" b="1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EB7CEA-852B-4AAB-AA7E-FD86D02D5153}"/>
              </a:ext>
            </a:extLst>
          </p:cNvPr>
          <p:cNvSpPr/>
          <p:nvPr/>
        </p:nvSpPr>
        <p:spPr>
          <a:xfrm>
            <a:off x="9145297" y="4603287"/>
            <a:ext cx="1808252" cy="332697"/>
          </a:xfrm>
          <a:prstGeom prst="wedgeRoundRectCallout">
            <a:avLst>
              <a:gd name="adj1" fmla="val -60838"/>
              <a:gd name="adj2" fmla="val 12146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42665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41426-F8F0-4E77-83C1-5B15342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1530-A771-4878-BAD0-53F61ECB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FE9C79-A4AD-4655-AA7C-05C02A2E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137987"/>
            <a:ext cx="11168009" cy="5432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0F34D3-101A-425F-83B6-52530F170BB1}"/>
              </a:ext>
            </a:extLst>
          </p:cNvPr>
          <p:cNvSpPr txBox="1"/>
          <p:nvPr/>
        </p:nvSpPr>
        <p:spPr>
          <a:xfrm>
            <a:off x="43953" y="6570642"/>
            <a:ext cx="6102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https://docs.python.org/3/tutorial/datastructures.html</a:t>
            </a:r>
          </a:p>
        </p:txBody>
      </p:sp>
      <p:pic>
        <p:nvPicPr>
          <p:cNvPr id="1026" name="Picture 2" descr="The Internet Helps Dad of &amp;#39;Success Kid&amp;#39; Have Successful Surgery | The Mighty">
            <a:extLst>
              <a:ext uri="{FF2B5EF4-FFF2-40B4-BE49-F238E27FC236}">
                <a16:creationId xmlns:a16="http://schemas.microsoft.com/office/drawing/2014/main" id="{69E54B1F-B964-4381-9CF8-78631740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85" y="97016"/>
            <a:ext cx="29432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03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41426-F8F0-4E77-83C1-5B15342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1530-A771-4878-BAD0-53F61ECB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CEFD6-AC7D-4E66-8C1B-94705DA84376}"/>
              </a:ext>
            </a:extLst>
          </p:cNvPr>
          <p:cNvSpPr/>
          <p:nvPr/>
        </p:nvSpPr>
        <p:spPr>
          <a:xfrm>
            <a:off x="0" y="0"/>
            <a:ext cx="12192000" cy="2455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A3B633-43A9-464E-9E85-8F2271DB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9" y="0"/>
            <a:ext cx="10718800" cy="6579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B4A104-3BB4-4837-8D3D-E8D687320529}"/>
              </a:ext>
            </a:extLst>
          </p:cNvPr>
          <p:cNvSpPr txBox="1"/>
          <p:nvPr/>
        </p:nvSpPr>
        <p:spPr>
          <a:xfrm>
            <a:off x="43953" y="6570642"/>
            <a:ext cx="6102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https://docs.python.org/3/tutorial/datastructures.html</a:t>
            </a:r>
          </a:p>
        </p:txBody>
      </p:sp>
    </p:spTree>
    <p:extLst>
      <p:ext uri="{BB962C8B-B14F-4D97-AF65-F5344CB8AC3E}">
        <p14:creationId xmlns:p14="http://schemas.microsoft.com/office/powerpoint/2010/main" val="167125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and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8324850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a[4]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index out of range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11733"/>
              </p:ext>
            </p:extLst>
          </p:nvPr>
        </p:nvGraphicFramePr>
        <p:xfrm>
          <a:off x="9191626" y="1991546"/>
          <a:ext cx="2691686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36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93433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954983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8800"/>
              </p:ext>
            </p:extLst>
          </p:nvPr>
        </p:nvGraphicFramePr>
        <p:xfrm>
          <a:off x="9191624" y="1458542"/>
          <a:ext cx="2691688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593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927994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961101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10251718" y="1734026"/>
            <a:ext cx="571500" cy="236220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55843" y="3229374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elements</a:t>
            </a:r>
          </a:p>
        </p:txBody>
      </p:sp>
    </p:spTree>
    <p:extLst>
      <p:ext uri="{BB962C8B-B14F-4D97-AF65-F5344CB8AC3E}">
        <p14:creationId xmlns:p14="http://schemas.microsoft.com/office/powerpoint/2010/main" val="376210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446722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94728"/>
              </p:ext>
            </p:extLst>
          </p:nvPr>
        </p:nvGraphicFramePr>
        <p:xfrm>
          <a:off x="7210426" y="1810571"/>
          <a:ext cx="2691686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36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93433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954983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32634"/>
              </p:ext>
            </p:extLst>
          </p:nvPr>
        </p:nvGraphicFramePr>
        <p:xfrm>
          <a:off x="7210424" y="1277567"/>
          <a:ext cx="2691688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593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927994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961101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3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44672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 = 20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15782"/>
              </p:ext>
            </p:extLst>
          </p:nvPr>
        </p:nvGraphicFramePr>
        <p:xfrm>
          <a:off x="7210426" y="1810571"/>
          <a:ext cx="2691686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36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93433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954983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32634"/>
              </p:ext>
            </p:extLst>
          </p:nvPr>
        </p:nvGraphicFramePr>
        <p:xfrm>
          <a:off x="7210424" y="1277567"/>
          <a:ext cx="2691688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593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927994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961101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2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446722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 = 20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15782"/>
              </p:ext>
            </p:extLst>
          </p:nvPr>
        </p:nvGraphicFramePr>
        <p:xfrm>
          <a:off x="7210426" y="1810571"/>
          <a:ext cx="2691686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36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93433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954983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32634"/>
              </p:ext>
            </p:extLst>
          </p:nvPr>
        </p:nvGraphicFramePr>
        <p:xfrm>
          <a:off x="7210424" y="1277567"/>
          <a:ext cx="2691688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593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927994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961101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04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446722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 = 20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54805"/>
              </p:ext>
            </p:extLst>
          </p:nvPr>
        </p:nvGraphicFramePr>
        <p:xfrm>
          <a:off x="7210426" y="1810571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84301"/>
              </p:ext>
            </p:extLst>
          </p:nvPr>
        </p:nvGraphicFramePr>
        <p:xfrm>
          <a:off x="7210424" y="1277567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A621310-A3A9-4E8C-953F-E1B735526FDF}"/>
              </a:ext>
            </a:extLst>
          </p:cNvPr>
          <p:cNvSpPr/>
          <p:nvPr/>
        </p:nvSpPr>
        <p:spPr>
          <a:xfrm>
            <a:off x="5524107" y="2794657"/>
            <a:ext cx="2554664" cy="1126893"/>
          </a:xfrm>
          <a:prstGeom prst="wedgeRoundRectCallout">
            <a:avLst>
              <a:gd name="adj1" fmla="val -112441"/>
              <a:gd name="adj2" fmla="val 450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append()-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appends an element to the end of the list </a:t>
            </a:r>
          </a:p>
        </p:txBody>
      </p:sp>
    </p:spTree>
    <p:extLst>
      <p:ext uri="{BB962C8B-B14F-4D97-AF65-F5344CB8AC3E}">
        <p14:creationId xmlns:p14="http://schemas.microsoft.com/office/powerpoint/2010/main" val="12633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4467225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 = 20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-1, 9]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54805"/>
              </p:ext>
            </p:extLst>
          </p:nvPr>
        </p:nvGraphicFramePr>
        <p:xfrm>
          <a:off x="7210426" y="1810571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84301"/>
              </p:ext>
            </p:extLst>
          </p:nvPr>
        </p:nvGraphicFramePr>
        <p:xfrm>
          <a:off x="7210424" y="1277567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06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BBC - Scotland - Brainsm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2" y="2093725"/>
            <a:ext cx="5148408" cy="31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8497" y="5439317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26" name="Picture 2" descr="Not going to TJ&amp;#39;s since the beginning of March results in an overflowing  cart 😂 Spent so much they gave me a $25 gift card for next time - so  unexpected! Swipe">
            <a:extLst>
              <a:ext uri="{FF2B5EF4-FFF2-40B4-BE49-F238E27FC236}">
                <a16:creationId xmlns:a16="http://schemas.microsoft.com/office/drawing/2014/main" id="{1D89CAB9-1A8F-426A-BB54-63CECE04C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270" y="1520809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t&amp;#39;s Keep It Real | suzie gaffney styling">
            <a:extLst>
              <a:ext uri="{FF2B5EF4-FFF2-40B4-BE49-F238E27FC236}">
                <a16:creationId xmlns:a16="http://schemas.microsoft.com/office/drawing/2014/main" id="{684820E7-F6F8-4299-9037-6B457378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00" y="1520810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pty Shelves Will Be Restocked at Grocery Stores - Moonshine Ink">
            <a:extLst>
              <a:ext uri="{FF2B5EF4-FFF2-40B4-BE49-F238E27FC236}">
                <a16:creationId xmlns:a16="http://schemas.microsoft.com/office/drawing/2014/main" id="{A548C96B-22E4-4931-A2D0-8E1696E93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22" y="1520809"/>
            <a:ext cx="1644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rizontal close up of a trolley overloaded with full cardboard boxes being  pushed and pulled by women along a road in Cambodia Stock Photo - Alamy">
            <a:extLst>
              <a:ext uri="{FF2B5EF4-FFF2-40B4-BE49-F238E27FC236}">
                <a16:creationId xmlns:a16="http://schemas.microsoft.com/office/drawing/2014/main" id="{1D0F2AA8-A4E7-4C68-AF3E-298410A5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84" y="4270669"/>
            <a:ext cx="2909726" cy="213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A2FE88-2A9C-4394-8A3E-53980D8A757E}"/>
              </a:ext>
            </a:extLst>
          </p:cNvPr>
          <p:cNvSpPr/>
          <p:nvPr/>
        </p:nvSpPr>
        <p:spPr>
          <a:xfrm>
            <a:off x="8198630" y="1446983"/>
            <a:ext cx="2409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2103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4467225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 = 20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-1, 9]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9627"/>
              </p:ext>
            </p:extLst>
          </p:nvPr>
        </p:nvGraphicFramePr>
        <p:xfrm>
          <a:off x="7210426" y="1810571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38007"/>
              </p:ext>
            </p:extLst>
          </p:nvPr>
        </p:nvGraphicFramePr>
        <p:xfrm>
          <a:off x="7210424" y="1277567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AFF8A5-CA05-4E95-B2E7-5A024D5C5A55}"/>
              </a:ext>
            </a:extLst>
          </p:cNvPr>
          <p:cNvSpPr/>
          <p:nvPr/>
        </p:nvSpPr>
        <p:spPr>
          <a:xfrm>
            <a:off x="5459690" y="3962835"/>
            <a:ext cx="2562519" cy="1466025"/>
          </a:xfrm>
          <a:prstGeom prst="wedgeRoundRectCallout">
            <a:avLst>
              <a:gd name="adj1" fmla="val -140116"/>
              <a:gd name="adj2" fmla="val 618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pop()-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removes the element at the specified position (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default value is -1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763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58542"/>
            <a:ext cx="4467225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 = 20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-1, 9]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-1]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9627"/>
              </p:ext>
            </p:extLst>
          </p:nvPr>
        </p:nvGraphicFramePr>
        <p:xfrm>
          <a:off x="7210426" y="1810571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38007"/>
              </p:ext>
            </p:extLst>
          </p:nvPr>
        </p:nvGraphicFramePr>
        <p:xfrm>
          <a:off x="7210424" y="1277567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90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1899-EC40-4CED-87D2-D6EA0711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vs extend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172D-8577-41D2-935D-B226E6D7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65F09-3ABB-46EA-894B-A750B3E8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4" y="1336043"/>
            <a:ext cx="5457825" cy="3724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979AA-6DF7-4832-BEFE-BCAA198B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6" y="3357978"/>
            <a:ext cx="595312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EB77A8-3A93-4E59-ABAC-861D5E82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6" y="4679318"/>
            <a:ext cx="3476625" cy="381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9A313-9CC7-4F61-835F-5A7D9B814186}"/>
              </a:ext>
            </a:extLst>
          </p:cNvPr>
          <p:cNvCxnSpPr>
            <a:endCxn id="8" idx="1"/>
          </p:cNvCxnSpPr>
          <p:nvPr/>
        </p:nvCxnSpPr>
        <p:spPr>
          <a:xfrm>
            <a:off x="3452327" y="3619915"/>
            <a:ext cx="210074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7B10C-ECB3-4A21-B167-87D83FE066D0}"/>
              </a:ext>
            </a:extLst>
          </p:cNvPr>
          <p:cNvCxnSpPr/>
          <p:nvPr/>
        </p:nvCxnSpPr>
        <p:spPr>
          <a:xfrm>
            <a:off x="3452327" y="4869818"/>
            <a:ext cx="210074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C0B163B-ABDB-434D-8044-3E8B1000ABE4}"/>
              </a:ext>
            </a:extLst>
          </p:cNvPr>
          <p:cNvSpPr/>
          <p:nvPr/>
        </p:nvSpPr>
        <p:spPr>
          <a:xfrm>
            <a:off x="6182777" y="1957041"/>
            <a:ext cx="2217221" cy="389970"/>
          </a:xfrm>
          <a:prstGeom prst="wedgeRoundRectCallout">
            <a:avLst>
              <a:gd name="adj1" fmla="val -107236"/>
              <a:gd name="adj2" fmla="val -3191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 list is an object!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722E7A-5FF9-4C93-A88A-D42D07FD1880}"/>
              </a:ext>
            </a:extLst>
          </p:cNvPr>
          <p:cNvSpPr/>
          <p:nvPr/>
        </p:nvSpPr>
        <p:spPr>
          <a:xfrm>
            <a:off x="541538" y="3986074"/>
            <a:ext cx="5953125" cy="1336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F406F-D55E-4EAE-A29B-BD80B348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EDD4E-E615-4583-B43F-67EC1B59A57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CA750-4A65-4FF7-8C2B-15294948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312E1-1A16-4DC7-8C81-CF4C530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0" y="1796521"/>
            <a:ext cx="5244568" cy="26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1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AC13D-6E8D-4502-989B-BEA43335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D548-9B5A-4307-BB97-45C8ACFDD52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1F406F-D55E-4EAE-A29B-BD80B348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CA750-4A65-4FF7-8C2B-15294948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12CAD-B459-45D2-AA64-C8226291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82" y="2180421"/>
            <a:ext cx="754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F406F-D55E-4EAE-A29B-BD80B348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EDD4E-E615-4583-B43F-67EC1B59A57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CA750-4A65-4FF7-8C2B-15294948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D6CEC0-75C7-4040-923B-D9F79BFF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86" y="1901295"/>
            <a:ext cx="4924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F406F-D55E-4EAE-A29B-BD80B348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EDD4E-E615-4583-B43F-67EC1B59A57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CA750-4A65-4FF7-8C2B-15294948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5C60E-2F37-4C47-BAFB-C0A6F67D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919881"/>
            <a:ext cx="5225478" cy="37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F406F-D55E-4EAE-A29B-BD80B348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EDD4E-E615-4583-B43F-67EC1B59A57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CA750-4A65-4FF7-8C2B-15294948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68A21-09F5-4EF3-AA5A-475E41ED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800868"/>
            <a:ext cx="5172192" cy="37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3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element(s)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42671" y="2057243"/>
            <a:ext cx="4467225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[13,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(1,20)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20, 10, -1]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a[1:3] = [2, 8]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2, 8, -1]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3D0B0F1-C7FB-43AF-BD13-6E13B2D0A2D2}"/>
              </a:ext>
            </a:extLst>
          </p:cNvPr>
          <p:cNvSpPr/>
          <p:nvPr/>
        </p:nvSpPr>
        <p:spPr>
          <a:xfrm>
            <a:off x="7778686" y="1962975"/>
            <a:ext cx="1959204" cy="1466025"/>
          </a:xfrm>
          <a:prstGeom prst="wedgeRoundRectCallout">
            <a:avLst>
              <a:gd name="adj1" fmla="val -140116"/>
              <a:gd name="adj2" fmla="val 618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insert()-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add an item at the specified position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E4FA162-1CD5-4107-8896-4FD62F564CCC}"/>
              </a:ext>
            </a:extLst>
          </p:cNvPr>
          <p:cNvSpPr/>
          <p:nvPr/>
        </p:nvSpPr>
        <p:spPr>
          <a:xfrm>
            <a:off x="7778686" y="3849908"/>
            <a:ext cx="1959204" cy="1136872"/>
          </a:xfrm>
          <a:prstGeom prst="wedgeRoundRectCallout">
            <a:avLst>
              <a:gd name="adj1" fmla="val -129049"/>
              <a:gd name="adj2" fmla="val -3561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To replace the original elements</a:t>
            </a:r>
          </a:p>
        </p:txBody>
      </p:sp>
    </p:spTree>
    <p:extLst>
      <p:ext uri="{BB962C8B-B14F-4D97-AF65-F5344CB8AC3E}">
        <p14:creationId xmlns:p14="http://schemas.microsoft.com/office/powerpoint/2010/main" val="17920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Lists concatenation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6159" y="1620094"/>
            <a:ext cx="539190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[13, 10, -1]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[4, 23, 12]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10, -1, 4, 23, 12]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95548"/>
              </p:ext>
            </p:extLst>
          </p:nvPr>
        </p:nvGraphicFramePr>
        <p:xfrm>
          <a:off x="6110305" y="1706486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11230"/>
              </p:ext>
            </p:extLst>
          </p:nvPr>
        </p:nvGraphicFramePr>
        <p:xfrm>
          <a:off x="6110301" y="1164705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07482"/>
              </p:ext>
            </p:extLst>
          </p:nvPr>
        </p:nvGraphicFramePr>
        <p:xfrm>
          <a:off x="9341977" y="1694058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23757"/>
              </p:ext>
            </p:extLst>
          </p:nvPr>
        </p:nvGraphicFramePr>
        <p:xfrm>
          <a:off x="9341975" y="1161054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7234"/>
              </p:ext>
            </p:extLst>
          </p:nvPr>
        </p:nvGraphicFramePr>
        <p:xfrm>
          <a:off x="6606998" y="2781598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2373"/>
              </p:ext>
            </p:extLst>
          </p:nvPr>
        </p:nvGraphicFramePr>
        <p:xfrm>
          <a:off x="6606996" y="2248594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59020"/>
              </p:ext>
            </p:extLst>
          </p:nvPr>
        </p:nvGraphicFramePr>
        <p:xfrm>
          <a:off x="9223450" y="2780774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343"/>
              </p:ext>
            </p:extLst>
          </p:nvPr>
        </p:nvGraphicFramePr>
        <p:xfrm>
          <a:off x="9223448" y="2247770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659810" y="17386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44875" y="1741886"/>
            <a:ext cx="369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9133" y="281666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6159" y="3670856"/>
            <a:ext cx="53919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[7, 19])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[13, 10, -1, 7, 19]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159" y="4873794"/>
            <a:ext cx="1176629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print(7 + [7, 19])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unsupported operand type(s)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+: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'list'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0109"/>
              </p:ext>
            </p:extLst>
          </p:nvPr>
        </p:nvGraphicFramePr>
        <p:xfrm>
          <a:off x="7604149" y="4064959"/>
          <a:ext cx="3419474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7564818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09024"/>
              </p:ext>
            </p:extLst>
          </p:nvPr>
        </p:nvGraphicFramePr>
        <p:xfrm>
          <a:off x="7604147" y="3531955"/>
          <a:ext cx="3419477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val="1887585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01402"/>
              </p:ext>
            </p:extLst>
          </p:nvPr>
        </p:nvGraphicFramePr>
        <p:xfrm>
          <a:off x="10220601" y="4064135"/>
          <a:ext cx="1733549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4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2421"/>
              </p:ext>
            </p:extLst>
          </p:nvPr>
        </p:nvGraphicFramePr>
        <p:xfrm>
          <a:off x="10220599" y="3531131"/>
          <a:ext cx="1714501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26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751983" y="4127736"/>
            <a:ext cx="1843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a+[7, 19]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6156" y="613340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2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6" name="Picture 2" descr="Even memes should be accessible, and researchers at CMU are trying to  figure out how | News | Pittsburgh | Pittsburgh City Paper">
            <a:extLst>
              <a:ext uri="{FF2B5EF4-FFF2-40B4-BE49-F238E27FC236}">
                <a16:creationId xmlns:a16="http://schemas.microsoft.com/office/drawing/2014/main" id="{C68C5F89-5770-4763-927F-99164A2E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56" y="1430118"/>
            <a:ext cx="4710701" cy="47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756267-D5CB-4294-B6B7-ACD6348FB7AA}"/>
              </a:ext>
            </a:extLst>
          </p:cNvPr>
          <p:cNvSpPr/>
          <p:nvPr/>
        </p:nvSpPr>
        <p:spPr>
          <a:xfrm>
            <a:off x="3837931" y="4715028"/>
            <a:ext cx="3867150" cy="1119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6157" y="1332316"/>
            <a:ext cx="11190083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list_1 = [1, 3, 5]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list_1 * 4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[1, 3, 5, 1, 3, 5, 1, 3, 5, 1, 3, 5]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print([0] * 3)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[0, 0, 0]</a:t>
            </a:r>
          </a:p>
          <a:p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da-DK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list_1 * 2 + [8,9]</a:t>
            </a:r>
          </a:p>
          <a:p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[1, 3, 5, 1, 3, 5, 8, 9]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list_1 * 2 + [8,9] * 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[1, 3, 5, 1, 3, 5, 8, 9, 8, 9, 8, 9]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(list_1 +[8,9]) * 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[1, 3, 5, 8, 9, 1, 3, 5, 8, 9, 1, 3, 5, 8, 9]</a:t>
            </a:r>
          </a:p>
        </p:txBody>
      </p:sp>
    </p:spTree>
    <p:extLst>
      <p:ext uri="{BB962C8B-B14F-4D97-AF65-F5344CB8AC3E}">
        <p14:creationId xmlns:p14="http://schemas.microsoft.com/office/powerpoint/2010/main" val="8843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and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6775" y="1902684"/>
            <a:ext cx="1090942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friends = ["James", "Ali", "Michelle", "Ben"]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friends.count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("Ali")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friends.index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("Ben")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friends.index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("Baba")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'Baba'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 list</a:t>
            </a:r>
          </a:p>
        </p:txBody>
      </p:sp>
    </p:spTree>
    <p:extLst>
      <p:ext uri="{BB962C8B-B14F-4D97-AF65-F5344CB8AC3E}">
        <p14:creationId xmlns:p14="http://schemas.microsoft.com/office/powerpoint/2010/main" val="386769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</a:t>
            </a:r>
            <a:r>
              <a:rPr lang="en-US" dirty="0"/>
              <a:t> list to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list(s)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cs typeface="Courier New" panose="02070309020205020404" pitchFamily="49" charset="0"/>
              </a:rPr>
              <a:t>returns a list with every character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dirty="0"/>
              <a:t>: splits a string on a character parameter</a:t>
            </a:r>
          </a:p>
          <a:p>
            <a:r>
              <a:rPr lang="en-US" dirty="0">
                <a:solidFill>
                  <a:srgbClr val="FD5D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"".</a:t>
            </a:r>
            <a:r>
              <a:rPr lang="en-US" b="1" dirty="0">
                <a:solidFill>
                  <a:srgbClr val="FD5D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: turns a list of characters into a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963" y="3322008"/>
            <a:ext cx="493712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"Hello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l-PL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pl-PL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['H', 'e', 'l', 'l', 'o']</a:t>
            </a:r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"I&lt;3U"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['I&lt;', 'U']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7C3FD-8E31-46A4-9D92-BF80891DC75B}"/>
              </a:ext>
            </a:extLst>
          </p:cNvPr>
          <p:cNvSpPr txBox="1"/>
          <p:nvPr/>
        </p:nvSpPr>
        <p:spPr>
          <a:xfrm>
            <a:off x="5630238" y="3334219"/>
            <a:ext cx="6400800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 =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['H', 'e', 'l', 'l', 'o']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"".</a:t>
            </a:r>
            <a:r>
              <a:rPr lang="en-US" sz="2400" b="1" dirty="0">
                <a:solidFill>
                  <a:srgbClr val="FD5D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400" b="1" dirty="0">
                <a:solidFill>
                  <a:srgbClr val="FD5D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 = ['ALI', 'BABU']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"*".</a:t>
            </a:r>
            <a:r>
              <a:rPr lang="en-US" sz="2400" b="1" dirty="0">
                <a:solidFill>
                  <a:srgbClr val="FD5D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2400" b="1" dirty="0">
                <a:solidFill>
                  <a:srgbClr val="FD5D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'ALI*BABU'</a:t>
            </a:r>
          </a:p>
        </p:txBody>
      </p:sp>
    </p:spTree>
    <p:extLst>
      <p:ext uri="{BB962C8B-B14F-4D97-AF65-F5344CB8AC3E}">
        <p14:creationId xmlns:p14="http://schemas.microsoft.com/office/powerpoint/2010/main" val="37239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039" y="2826362"/>
            <a:ext cx="11449936" cy="364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["carrot", "banana", "apple", "eggfruit", "durian"]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['apple', 'banana', 'carrot', 'durian', 'eggfruit']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['carrot', 'banana', 'apple', 'eggfruit', 'durian']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endParaRPr lang="en-US" sz="21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['apple', 'banana', 'carrot', 'durian', 'eggfruit']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fruit_list.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['apple', 'banana', 'carrot', 'durian', 'eggfruit']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elements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create a new list containing a sorted version of the list it is given (can assign the returned data to a </a:t>
            </a:r>
            <a:r>
              <a:rPr lang="en-US" b="1" dirty="0">
                <a:solidFill>
                  <a:srgbClr val="7030A0"/>
                </a:solidFill>
              </a:rPr>
              <a:t>new variable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modify the list it is called 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strings using sorted()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3474" y="1740525"/>
            <a:ext cx="10284209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"Ali Baba"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 ', 'A', 'B', 'a', 'a', 'b',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'l']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"25443234345"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['2', '2', '3', '3', '3', '4', '4', '4', '4', '5', '5']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"".join(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'25443234345'</a:t>
            </a:r>
          </a:p>
        </p:txBody>
      </p:sp>
    </p:spTree>
    <p:extLst>
      <p:ext uri="{BB962C8B-B14F-4D97-AF65-F5344CB8AC3E}">
        <p14:creationId xmlns:p14="http://schemas.microsoft.com/office/powerpoint/2010/main" val="19659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7400" y="1659465"/>
            <a:ext cx="10718801" cy="1960035"/>
          </a:xfrm>
        </p:spPr>
        <p:txBody>
          <a:bodyPr>
            <a:normAutofit/>
          </a:bodyPr>
          <a:lstStyle/>
          <a:p>
            <a:r>
              <a:rPr lang="en-US" dirty="0"/>
              <a:t>&gt;&gt;&gt; str2 = "Was it a cat I saw?“</a:t>
            </a:r>
          </a:p>
          <a:p>
            <a:endParaRPr lang="en-US" dirty="0"/>
          </a:p>
          <a:p>
            <a:r>
              <a:rPr lang="en-US" dirty="0"/>
              <a:t>&gt;&gt;&gt; sorted_str2 = sorted(str2.split())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>
          <a:xfrm>
            <a:off x="787400" y="4167921"/>
            <a:ext cx="10718801" cy="1775678"/>
          </a:xfrm>
        </p:spPr>
        <p:txBody>
          <a:bodyPr/>
          <a:lstStyle/>
          <a:p>
            <a:r>
              <a:rPr lang="en-US" dirty="0"/>
              <a:t>&gt;&gt;&gt; sorted_str2</a:t>
            </a:r>
          </a:p>
          <a:p>
            <a:endParaRPr lang="en-US" dirty="0"/>
          </a:p>
          <a:p>
            <a:r>
              <a:rPr lang="en-US" dirty="0"/>
              <a:t>&gt;&gt;&gt; " ".join(sorted_str2)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elements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  <a:r>
              <a:rPr lang="en-US" dirty="0"/>
              <a:t> with reverse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1726" y="1819146"/>
            <a:ext cx="986154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["carrot", "banana", "apple",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"eggfruit", "durian"]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['durian', 'eggfruit', 'apple', 'banana', 'carrot']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1726" y="4539495"/>
            <a:ext cx="9861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reverse=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['eggfruit', 'durian', 'carrot', 'banana', 'apple']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807" y="5920888"/>
            <a:ext cx="820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More details: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https://docs.python.org/3/howto/sorting.html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6" y="1143000"/>
            <a:ext cx="9886950" cy="546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938" y="61077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65017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438"/>
            <a:ext cx="12192000" cy="451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6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24195"/>
            <a:ext cx="12141695" cy="4467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80029" y="1273572"/>
            <a:ext cx="10933544" cy="481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300" dirty="0"/>
              <a:t>Upon the completion of this lecture, students will be able to:</a:t>
            </a:r>
          </a:p>
          <a:p>
            <a:r>
              <a:rPr lang="en-US" altLang="ko-KR" sz="3300" dirty="0"/>
              <a:t>use indexing and slicing to access list elements in Python.</a:t>
            </a:r>
          </a:p>
          <a:p>
            <a:r>
              <a:rPr lang="en-US" altLang="ko-KR" sz="3300" dirty="0"/>
              <a:t>manipulate lists that hold a collection of objects with the built-in methods.</a:t>
            </a:r>
          </a:p>
          <a:p>
            <a:r>
              <a:rPr lang="en-US" altLang="ko-KR" sz="3300" dirty="0"/>
              <a:t>understand operations in lists concatenation and repetition.</a:t>
            </a:r>
          </a:p>
          <a:p>
            <a:r>
              <a:rPr lang="en-US" altLang="ko-KR" sz="3300" dirty="0"/>
              <a:t>explain the differences between strings and lists.</a:t>
            </a:r>
          </a:p>
          <a:p>
            <a:endParaRPr lang="en-US" altLang="ko-KR" sz="3300" dirty="0"/>
          </a:p>
          <a:p>
            <a:pPr marL="0" indent="0">
              <a:buNone/>
            </a:pPr>
            <a:endParaRPr lang="en-US" altLang="ko-KR" sz="3300" dirty="0"/>
          </a:p>
          <a:p>
            <a:endParaRPr lang="ko-KR" altLang="en-US" sz="3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704"/>
            <a:ext cx="12192000" cy="4462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6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864"/>
            <a:ext cx="12192000" cy="4506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1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145"/>
            <a:ext cx="12142947" cy="4290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6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33373"/>
            <a:ext cx="12087226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12175009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Python tutor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0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7400" y="1659465"/>
            <a:ext cx="10718801" cy="35888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fruit_list</a:t>
            </a:r>
            <a:r>
              <a:rPr lang="en-US" dirty="0"/>
              <a:t> = ["carrot", "banana", "apple",  </a:t>
            </a:r>
          </a:p>
          <a:p>
            <a:r>
              <a:rPr lang="en-US" dirty="0"/>
              <a:t>                  "eggfruit", "durian"]</a:t>
            </a:r>
          </a:p>
          <a:p>
            <a:r>
              <a:rPr lang="en-US" dirty="0"/>
              <a:t>&gt;&gt;&gt; </a:t>
            </a:r>
            <a:r>
              <a:rPr lang="en-US" dirty="0" err="1"/>
              <a:t>fruit_list.append</a:t>
            </a:r>
            <a:r>
              <a:rPr lang="en-US" dirty="0"/>
              <a:t>("tomato")</a:t>
            </a:r>
          </a:p>
          <a:p>
            <a:r>
              <a:rPr lang="en-US" dirty="0"/>
              <a:t>&gt;&gt;&gt; </a:t>
            </a:r>
            <a:r>
              <a:rPr lang="en-US" dirty="0" err="1"/>
              <a:t>fruit_list.pop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fruit_list.pop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fruit_list.pop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fruit_list.sort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fruit_list.pop</a:t>
            </a:r>
            <a:r>
              <a:rPr lang="en-US" dirty="0"/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>
          <a:xfrm>
            <a:off x="787400" y="5324474"/>
            <a:ext cx="10718801" cy="1149039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fruit_list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3B2-4F9C-4B5C-8E91-39C98CA8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are sequence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D1B8-D52D-45EB-8163-753F8219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D4251"/>
                </a:solidFill>
                <a:effectLst/>
              </a:rPr>
              <a:t>Sequence types: program can iterate over them (</a:t>
            </a:r>
            <a:r>
              <a:rPr lang="en-US" sz="3600" b="0" i="0" dirty="0" err="1">
                <a:solidFill>
                  <a:srgbClr val="3D4251"/>
                </a:solidFill>
                <a:effectLst/>
              </a:rPr>
              <a:t>iterables</a:t>
            </a:r>
            <a:r>
              <a:rPr lang="en-US" sz="3600" b="0" i="0" dirty="0">
                <a:solidFill>
                  <a:srgbClr val="3D4251"/>
                </a:solidFill>
                <a:effectLst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59BD6-6D35-44F0-91ED-E66C3DEDB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ython Data Types - GeeksforGeeks">
            <a:extLst>
              <a:ext uri="{FF2B5EF4-FFF2-40B4-BE49-F238E27FC236}">
                <a16:creationId xmlns:a16="http://schemas.microsoft.com/office/drawing/2014/main" id="{6204E964-9256-42FE-8BB7-E4CB1EF5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45" y="2077891"/>
            <a:ext cx="6738820" cy="414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90737-1607-404C-9830-E74F1718AEC8}"/>
              </a:ext>
            </a:extLst>
          </p:cNvPr>
          <p:cNvSpPr txBox="1"/>
          <p:nvPr/>
        </p:nvSpPr>
        <p:spPr>
          <a:xfrm>
            <a:off x="9183756" y="620131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BB4226-5AAA-4DF2-B42F-2F9870C87823}"/>
              </a:ext>
            </a:extLst>
          </p:cNvPr>
          <p:cNvSpPr/>
          <p:nvPr/>
        </p:nvSpPr>
        <p:spPr>
          <a:xfrm>
            <a:off x="6862916" y="4277032"/>
            <a:ext cx="3156155" cy="11798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0F51-5B3F-4625-B3E2-2E0C69F7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A9BC-7FCC-4C28-B730-7523B0884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227668"/>
            <a:ext cx="11038839" cy="4817532"/>
          </a:xfrm>
        </p:spPr>
        <p:txBody>
          <a:bodyPr/>
          <a:lstStyle/>
          <a:p>
            <a:r>
              <a:rPr lang="en-US" sz="3200" dirty="0"/>
              <a:t>One of the four built-in data structures ( together with tuples, dictionaries, and set) in Python.</a:t>
            </a:r>
          </a:p>
          <a:p>
            <a:r>
              <a:rPr lang="en-US" sz="3200" dirty="0"/>
              <a:t>Used to store ordered items.</a:t>
            </a:r>
          </a:p>
          <a:p>
            <a:r>
              <a:rPr lang="en-US" sz="3200" dirty="0"/>
              <a:t>Can store different types of items – but not common.</a:t>
            </a:r>
          </a:p>
          <a:p>
            <a:r>
              <a:rPr lang="en-US" sz="3200" dirty="0">
                <a:solidFill>
                  <a:srgbClr val="3D4251"/>
                </a:solidFill>
              </a:rPr>
              <a:t>Use a square brackets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3200" dirty="0">
                <a:solidFill>
                  <a:srgbClr val="3D4251"/>
                </a:solidFill>
                <a:latin typeface="Lora" pitchFamily="2" charset="0"/>
              </a:rPr>
              <a:t> </a:t>
            </a:r>
            <a:r>
              <a:rPr lang="en-US" sz="3200" dirty="0">
                <a:solidFill>
                  <a:srgbClr val="3D4251"/>
                </a:solidFill>
              </a:rPr>
              <a:t>and commas (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3D4251"/>
                </a:solidFill>
              </a:rPr>
              <a:t>) to separate the elements.</a:t>
            </a:r>
          </a:p>
          <a:p>
            <a:endParaRPr lang="en-US" sz="3200" dirty="0">
              <a:solidFill>
                <a:srgbClr val="3D42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44771-E30E-4FD0-A241-D3A858E01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B0115-BC17-46B2-9645-AEA36237BB4A}"/>
              </a:ext>
            </a:extLst>
          </p:cNvPr>
          <p:cNvSpPr txBox="1"/>
          <p:nvPr/>
        </p:nvSpPr>
        <p:spPr>
          <a:xfrm>
            <a:off x="2815120" y="4839816"/>
            <a:ext cx="848645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3D42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my_enemy</a:t>
            </a:r>
            <a:r>
              <a:rPr lang="en-US" sz="2800" dirty="0">
                <a:solidFill>
                  <a:srgbClr val="3D42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["Thomas", "Billy", "Nam"]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4717A-0F32-4BCE-95F0-683DD81DCE62}"/>
              </a:ext>
            </a:extLst>
          </p:cNvPr>
          <p:cNvSpPr txBox="1"/>
          <p:nvPr/>
        </p:nvSpPr>
        <p:spPr>
          <a:xfrm>
            <a:off x="2767458" y="5783590"/>
            <a:ext cx="85341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3D42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my_friend</a:t>
            </a:r>
            <a:r>
              <a:rPr lang="en-US" sz="2800" dirty="0">
                <a:solidFill>
                  <a:srgbClr val="3D42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40B65C3-1D43-4E6E-A1EA-56737D0A5AEA}"/>
              </a:ext>
            </a:extLst>
          </p:cNvPr>
          <p:cNvSpPr/>
          <p:nvPr/>
        </p:nvSpPr>
        <p:spPr>
          <a:xfrm>
            <a:off x="205483" y="5704118"/>
            <a:ext cx="1808252" cy="682164"/>
          </a:xfrm>
          <a:prstGeom prst="wedgeRoundRectCallout">
            <a:avLst>
              <a:gd name="adj1" fmla="val 89394"/>
              <a:gd name="adj2" fmla="val -661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Empty List</a:t>
            </a:r>
          </a:p>
        </p:txBody>
      </p:sp>
    </p:spTree>
    <p:extLst>
      <p:ext uri="{BB962C8B-B14F-4D97-AF65-F5344CB8AC3E}">
        <p14:creationId xmlns:p14="http://schemas.microsoft.com/office/powerpoint/2010/main" val="19022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0DDD-DD54-4393-A67E-D9126554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-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A949-49A6-4425-9653-E235DF88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1E449-AF71-4FB9-B927-F40AC61B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772" y="2433449"/>
            <a:ext cx="6544828" cy="2228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3F4DF-0FB9-4AB8-8C06-E1239B234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73" y="2473779"/>
            <a:ext cx="3867150" cy="22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8C9736-7FA6-4DFA-A203-D8A62AEF8CB8}"/>
              </a:ext>
            </a:extLst>
          </p:cNvPr>
          <p:cNvSpPr/>
          <p:nvPr/>
        </p:nvSpPr>
        <p:spPr>
          <a:xfrm>
            <a:off x="787401" y="3974841"/>
            <a:ext cx="3867150" cy="1119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4548C-8ACA-46D2-92EF-8A89DDC53038}"/>
              </a:ext>
            </a:extLst>
          </p:cNvPr>
          <p:cNvSpPr/>
          <p:nvPr/>
        </p:nvSpPr>
        <p:spPr>
          <a:xfrm>
            <a:off x="5296643" y="3954640"/>
            <a:ext cx="6022385" cy="1119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A6B-0578-4C4E-8099-9038974B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 - mutable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AAFDC-3A81-492B-8941-57CCBDE1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85F02-D6CD-45E4-B66D-E8DCCDB7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80" y="1207362"/>
            <a:ext cx="6473930" cy="529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191DE-226A-45E8-9D3B-EA8AAA5CB0B4}"/>
              </a:ext>
            </a:extLst>
          </p:cNvPr>
          <p:cNvSpPr txBox="1"/>
          <p:nvPr/>
        </p:nvSpPr>
        <p:spPr>
          <a:xfrm>
            <a:off x="0" y="6618514"/>
            <a:ext cx="884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https://medium.com/@meghamohan/mutable-and-immutable-side-of-python-c2145cf72747</a:t>
            </a:r>
          </a:p>
        </p:txBody>
      </p:sp>
    </p:spTree>
    <p:extLst>
      <p:ext uri="{BB962C8B-B14F-4D97-AF65-F5344CB8AC3E}">
        <p14:creationId xmlns:p14="http://schemas.microsoft.com/office/powerpoint/2010/main" val="328296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1F9D1-7FB2-4A9A-96A7-F1671FCA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1227668"/>
            <a:ext cx="4596258" cy="48175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Thomas = "professor"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Billy = "professor"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Thomas is Billy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738614-E55E-4BCA-AEFF-78228BE10B5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537772" y="1227668"/>
            <a:ext cx="6288468" cy="481753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["Thomas", "Billy"]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["Thomas", "Billy"]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is 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8E980-2092-44DF-9098-AB987385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Identical vs. Equivalent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B1E2E-4968-4047-8542-D99A863F5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68101-AABF-41D0-80EA-C8EE4E104779}"/>
              </a:ext>
            </a:extLst>
          </p:cNvPr>
          <p:cNvSpPr txBox="1"/>
          <p:nvPr/>
        </p:nvSpPr>
        <p:spPr>
          <a:xfrm>
            <a:off x="1073650" y="4622446"/>
            <a:ext cx="105053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Billy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75C1-6E43-4294-B031-F9CF66B36F33}"/>
              </a:ext>
            </a:extLst>
          </p:cNvPr>
          <p:cNvSpPr txBox="1"/>
          <p:nvPr/>
        </p:nvSpPr>
        <p:spPr>
          <a:xfrm>
            <a:off x="3218380" y="4329711"/>
            <a:ext cx="18454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"professor"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5F162E-BE85-4276-89F4-C20A6E09C6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63822" y="4326044"/>
            <a:ext cx="1154558" cy="18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575D7-C6E1-4CAD-A43A-83E247FB7D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124183" y="4622446"/>
            <a:ext cx="1050533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FA3DE-49EE-4847-91ED-1B3D9B062202}"/>
              </a:ext>
            </a:extLst>
          </p:cNvPr>
          <p:cNvSpPr txBox="1"/>
          <p:nvPr/>
        </p:nvSpPr>
        <p:spPr>
          <a:xfrm>
            <a:off x="1073650" y="4026876"/>
            <a:ext cx="105053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Thomas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12174E-4429-431E-BE09-9C52C95CAAC2}"/>
              </a:ext>
            </a:extLst>
          </p:cNvPr>
          <p:cNvSpPr txBox="1"/>
          <p:nvPr/>
        </p:nvSpPr>
        <p:spPr>
          <a:xfrm>
            <a:off x="8633503" y="4141378"/>
            <a:ext cx="277109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Thomas","Billy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D1CB8E-5B33-4FC0-92EE-A12F6EDD3E3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78946" y="4137711"/>
            <a:ext cx="1154557" cy="18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4B608B-3177-4795-A880-7ABA97BDADF6}"/>
              </a:ext>
            </a:extLst>
          </p:cNvPr>
          <p:cNvSpPr txBox="1"/>
          <p:nvPr/>
        </p:nvSpPr>
        <p:spPr>
          <a:xfrm>
            <a:off x="6532438" y="3814242"/>
            <a:ext cx="105053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32EF6-ADC8-43FE-A271-2F52424310CC}"/>
              </a:ext>
            </a:extLst>
          </p:cNvPr>
          <p:cNvSpPr txBox="1"/>
          <p:nvPr/>
        </p:nvSpPr>
        <p:spPr>
          <a:xfrm>
            <a:off x="8633503" y="5134248"/>
            <a:ext cx="277109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Thomas","Billy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49360F-8999-4753-905D-18B820CF8C4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78946" y="5130581"/>
            <a:ext cx="1154557" cy="18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DF390F-5EFE-4AE1-B708-4DA9AEEFCA2F}"/>
              </a:ext>
            </a:extLst>
          </p:cNvPr>
          <p:cNvSpPr txBox="1"/>
          <p:nvPr/>
        </p:nvSpPr>
        <p:spPr>
          <a:xfrm>
            <a:off x="6532438" y="4807112"/>
            <a:ext cx="105053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32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8" grpId="0" animBg="1"/>
      <p:bldP spid="20" grpId="0" animBg="1"/>
      <p:bldP spid="22" grpId="0" animBg="1"/>
      <p:bldP spid="24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11649</TotalTime>
  <Words>1959</Words>
  <Application>Microsoft Office PowerPoint</Application>
  <PresentationFormat>Widescreen</PresentationFormat>
  <Paragraphs>421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</vt:lpstr>
      <vt:lpstr>Courier New</vt:lpstr>
      <vt:lpstr>Gill Sans MT</vt:lpstr>
      <vt:lpstr>Lora</vt:lpstr>
      <vt:lpstr>Parcel</vt:lpstr>
      <vt:lpstr>PowerPoint Presentation</vt:lpstr>
      <vt:lpstr>Motivation example 1</vt:lpstr>
      <vt:lpstr>Motivation example 2</vt:lpstr>
      <vt:lpstr>Learning outcomes</vt:lpstr>
      <vt:lpstr>Lists are sequence types</vt:lpstr>
      <vt:lpstr>Python lists</vt:lpstr>
      <vt:lpstr>Lists - outputs</vt:lpstr>
      <vt:lpstr>Python lists - mutable</vt:lpstr>
      <vt:lpstr>Identical vs. Equivalent</vt:lpstr>
      <vt:lpstr>PowerPoint Presentation</vt:lpstr>
      <vt:lpstr>Strings vs Lists</vt:lpstr>
      <vt:lpstr>List data type methods</vt:lpstr>
      <vt:lpstr>List data type methods</vt:lpstr>
      <vt:lpstr>Indices and ordering</vt:lpstr>
      <vt:lpstr>Changing elements</vt:lpstr>
      <vt:lpstr>Changing elements</vt:lpstr>
      <vt:lpstr>Changing elements</vt:lpstr>
      <vt:lpstr>Changing elements</vt:lpstr>
      <vt:lpstr>Changing elements</vt:lpstr>
      <vt:lpstr>Changing elements</vt:lpstr>
      <vt:lpstr>Changing elements</vt:lpstr>
      <vt:lpstr>Append vs extend</vt:lpstr>
      <vt:lpstr>Class practice</vt:lpstr>
      <vt:lpstr>Class practice</vt:lpstr>
      <vt:lpstr>Class practice</vt:lpstr>
      <vt:lpstr>Class practice</vt:lpstr>
      <vt:lpstr>Class practice</vt:lpstr>
      <vt:lpstr>Insert element(s)</vt:lpstr>
      <vt:lpstr>Lists concatenation</vt:lpstr>
      <vt:lpstr>Lists Repetition</vt:lpstr>
      <vt:lpstr>Count and index</vt:lpstr>
      <vt:lpstr>transform list to strings</vt:lpstr>
      <vt:lpstr>sorting elements in a list</vt:lpstr>
      <vt:lpstr>Sort strings using sorted()</vt:lpstr>
      <vt:lpstr>Class practice</vt:lpstr>
      <vt:lpstr>Reverse elements in a list</vt:lpstr>
      <vt:lpstr>List operations - Python tutor </vt:lpstr>
      <vt:lpstr>List operations - Python tutor </vt:lpstr>
      <vt:lpstr>List operations - Python tutor </vt:lpstr>
      <vt:lpstr>List operations - Python tutor </vt:lpstr>
      <vt:lpstr>List operations - Python tutor </vt:lpstr>
      <vt:lpstr>List operations - Python tutor </vt:lpstr>
      <vt:lpstr>List operations - Python tutor </vt:lpstr>
      <vt:lpstr>List operations - Python tutor </vt:lpstr>
      <vt:lpstr>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 functions and scripts</dc:title>
  <dc:creator>wong ks</dc:creator>
  <cp:lastModifiedBy>Wong Kok Seng (CECS)</cp:lastModifiedBy>
  <cp:revision>195</cp:revision>
  <dcterms:created xsi:type="dcterms:W3CDTF">2020-05-28T08:54:55Z</dcterms:created>
  <dcterms:modified xsi:type="dcterms:W3CDTF">2021-10-25T07:22:45Z</dcterms:modified>
</cp:coreProperties>
</file>