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36"/>
  </p:notesMasterIdLst>
  <p:sldIdLst>
    <p:sldId id="256" r:id="rId2"/>
    <p:sldId id="355" r:id="rId3"/>
    <p:sldId id="343" r:id="rId4"/>
    <p:sldId id="344" r:id="rId5"/>
    <p:sldId id="339" r:id="rId6"/>
    <p:sldId id="353" r:id="rId7"/>
    <p:sldId id="321" r:id="rId8"/>
    <p:sldId id="322" r:id="rId9"/>
    <p:sldId id="324" r:id="rId10"/>
    <p:sldId id="325" r:id="rId11"/>
    <p:sldId id="323" r:id="rId12"/>
    <p:sldId id="354" r:id="rId13"/>
    <p:sldId id="332" r:id="rId14"/>
    <p:sldId id="345" r:id="rId15"/>
    <p:sldId id="346" r:id="rId16"/>
    <p:sldId id="352" r:id="rId17"/>
    <p:sldId id="350" r:id="rId18"/>
    <p:sldId id="349" r:id="rId19"/>
    <p:sldId id="347" r:id="rId20"/>
    <p:sldId id="351" r:id="rId21"/>
    <p:sldId id="326" r:id="rId22"/>
    <p:sldId id="327" r:id="rId23"/>
    <p:sldId id="329" r:id="rId24"/>
    <p:sldId id="328" r:id="rId25"/>
    <p:sldId id="330" r:id="rId26"/>
    <p:sldId id="331" r:id="rId27"/>
    <p:sldId id="334" r:id="rId28"/>
    <p:sldId id="335" r:id="rId29"/>
    <p:sldId id="338" r:id="rId30"/>
    <p:sldId id="336" r:id="rId31"/>
    <p:sldId id="337" r:id="rId32"/>
    <p:sldId id="340" r:id="rId33"/>
    <p:sldId id="341" r:id="rId34"/>
    <p:sldId id="34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8EF"/>
    <a:srgbClr val="FD5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2F45A-3717-44B8-B6AC-5581EA7BC90B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01A3C-BAEF-4A6F-BFB9-AA42DE27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6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ctr">
              <a:defRPr lang="en-US" sz="3200" b="1" kern="1200" cap="all" spc="200" baseline="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lang="en-US" sz="3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054" name="Picture 6" descr="Associate Program Director (Pediatrics Residency) job with VI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8" y="478590"/>
            <a:ext cx="7794624" cy="163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7F0C9DCE-CBDA-4585-B5D5-F378E2C0A7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3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659466"/>
            <a:ext cx="10718801" cy="207061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787400" y="4224866"/>
            <a:ext cx="10718801" cy="1718733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2" y="1197801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677332" y="3730076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9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0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32619" y="2243828"/>
            <a:ext cx="5260257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4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76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1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10643" y="3225120"/>
            <a:ext cx="1869621" cy="816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394954" y="1578603"/>
            <a:ext cx="7729728" cy="1499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2" hasCustomPrompt="1"/>
          </p:nvPr>
        </p:nvSpPr>
        <p:spPr>
          <a:xfrm>
            <a:off x="3406140" y="3434204"/>
            <a:ext cx="7729728" cy="49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Subtitle here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3" hasCustomPrompt="1"/>
          </p:nvPr>
        </p:nvSpPr>
        <p:spPr>
          <a:xfrm>
            <a:off x="3394954" y="4086187"/>
            <a:ext cx="7729728" cy="49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Author name | 2020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4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1" y="1227668"/>
            <a:ext cx="10718800" cy="4817532"/>
          </a:xfrm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4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2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2" y="1551130"/>
            <a:ext cx="5066282" cy="4188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1551130"/>
            <a:ext cx="5167886" cy="4188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8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9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6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227668"/>
            <a:ext cx="5181599" cy="481753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79067" y="1227668"/>
            <a:ext cx="5427134" cy="481753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6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659466"/>
            <a:ext cx="5181599" cy="428413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79067" y="1659466"/>
            <a:ext cx="5427134" cy="4284134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2" y="1197801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68999" y="1204149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1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2432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5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visualize.html#code=x%20%3D%20%5B%22t%22,%20%22w%22,%20%22h%22,%20%22k%22%5D%0Ay%20%3D%20x%5B1%3A3%5D%0Az%20%3D%20y.sort%28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tutor.com/visualize.html#code=list_1%20%3D%20%5B11,%2022,%2033,%2044%5D%0Alist_2%20%3D%20list_1%0Alist_2%20%3D%20%5B55,%2066%5D%0Alist_3%20%3D%20%5B55,%2066%5D&amp;cumulative=false&amp;heapPrimitives=nevernest&amp;mode=edit&amp;origin=opt-frontend.js&amp;py=3&amp;rawInputLstJSON=%5B%5D&amp;textReferences=fals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tutor.com/live.html#code=x%20%3D%20%5B%22t%22,%20%22w%22,%20%22h%22,%20%22k%22%5D%0Ay%20%3D%20x%5B1%3A3%5D%0Az%20%3D%20y.sort%28%29&amp;cumulative=false&amp;curInstr=0&amp;heapPrimitives=nevernest&amp;mode=display&amp;origin=opt-live.js&amp;py=3&amp;rawInputLstJSON=%5B%5D&amp;textReferences=fals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tutor.com/visualize.html#code=a%20%3D%20%5B%22t%22,%20%22w%22,%20%22h%22,%20%22k%22%5D%0Ab%20%3D%20a%0Ab%20%3D%20a%5B1%3A3%5D%0Ab.sort%28%29%0A%0A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-na.ssl-images-amazon.com/images/I/71A9jXlXx9L._AC_SY606_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smdd.seehua.com/wp-content/uploads/2020/09/3-2.jpg" TargetMode="Externa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Lecture 1</a:t>
            </a:r>
            <a:r>
              <a:rPr lang="en-US" altLang="zh-CN" dirty="0"/>
              <a:t>2</a:t>
            </a:r>
            <a:r>
              <a:rPr lang="en-US" dirty="0"/>
              <a:t>: Objects, Lists, Sequences (Part II)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>
          <a:xfrm>
            <a:off x="3406139" y="3434204"/>
            <a:ext cx="7983119" cy="498699"/>
          </a:xfrm>
        </p:spPr>
        <p:txBody>
          <a:bodyPr/>
          <a:lstStyle/>
          <a:p>
            <a:r>
              <a:rPr lang="en-US" dirty="0"/>
              <a:t>Understand the memory use with lists, lists of objects, list slices and list expressions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3394954" y="4457379"/>
            <a:ext cx="7729728" cy="498699"/>
          </a:xfrm>
        </p:spPr>
        <p:txBody>
          <a:bodyPr/>
          <a:lstStyle/>
          <a:p>
            <a:r>
              <a:rPr lang="en-US" dirty="0"/>
              <a:t>Kok-Seng Wong | 2021</a:t>
            </a:r>
          </a:p>
        </p:txBody>
      </p:sp>
    </p:spTree>
    <p:extLst>
      <p:ext uri="{BB962C8B-B14F-4D97-AF65-F5344CB8AC3E}">
        <p14:creationId xmlns:p14="http://schemas.microsoft.com/office/powerpoint/2010/main" val="410204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Aliasing lists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" pitchFamily="49" charset="0"/>
              </a:rPr>
              <a:t>list_1</a:t>
            </a:r>
            <a:r>
              <a:rPr lang="en-US" dirty="0"/>
              <a:t> and </a:t>
            </a:r>
            <a:r>
              <a:rPr lang="en-US" dirty="0">
                <a:latin typeface="Courier" pitchFamily="49" charset="0"/>
              </a:rPr>
              <a:t>list_2</a:t>
            </a:r>
            <a:r>
              <a:rPr lang="en-US" dirty="0"/>
              <a:t> are variables that refer to the same list object.</a:t>
            </a:r>
          </a:p>
          <a:p>
            <a:r>
              <a:rPr lang="en-US" dirty="0"/>
              <a:t>The object is aliased because it has more than one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9050" y="1787687"/>
            <a:ext cx="609600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list_1 = [11, 22, 33, 44]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list_2 = list_1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list_2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[11, 22, 33, 44]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041864"/>
              </p:ext>
            </p:extLst>
          </p:nvPr>
        </p:nvGraphicFramePr>
        <p:xfrm>
          <a:off x="9203205" y="1095589"/>
          <a:ext cx="258023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59">
                  <a:extLst>
                    <a:ext uri="{9D8B030D-6E8A-4147-A177-3AD203B41FA5}">
                      <a16:colId xmlns:a16="http://schemas.microsoft.com/office/drawing/2014/main" val="1103163456"/>
                    </a:ext>
                  </a:extLst>
                </a:gridCol>
                <a:gridCol w="645059">
                  <a:extLst>
                    <a:ext uri="{9D8B030D-6E8A-4147-A177-3AD203B41FA5}">
                      <a16:colId xmlns:a16="http://schemas.microsoft.com/office/drawing/2014/main" val="2944268709"/>
                    </a:ext>
                  </a:extLst>
                </a:gridCol>
                <a:gridCol w="1290120">
                  <a:extLst>
                    <a:ext uri="{9D8B030D-6E8A-4147-A177-3AD203B41FA5}">
                      <a16:colId xmlns:a16="http://schemas.microsoft.com/office/drawing/2014/main" val="191779353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Heap Space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883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1794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5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39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77281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653864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74409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75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08857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887346"/>
              </p:ext>
            </p:extLst>
          </p:nvPr>
        </p:nvGraphicFramePr>
        <p:xfrm>
          <a:off x="6661058" y="2018519"/>
          <a:ext cx="226490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413">
                  <a:extLst>
                    <a:ext uri="{9D8B030D-6E8A-4147-A177-3AD203B41FA5}">
                      <a16:colId xmlns:a16="http://schemas.microsoft.com/office/drawing/2014/main" val="1103163456"/>
                    </a:ext>
                  </a:extLst>
                </a:gridCol>
                <a:gridCol w="734492">
                  <a:extLst>
                    <a:ext uri="{9D8B030D-6E8A-4147-A177-3AD203B41FA5}">
                      <a16:colId xmlns:a16="http://schemas.microsoft.com/office/drawing/2014/main" val="19177935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883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list_1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1794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94906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661058" y="1787687"/>
            <a:ext cx="1976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Global Space</a:t>
            </a:r>
          </a:p>
        </p:txBody>
      </p:sp>
    </p:spTree>
    <p:extLst>
      <p:ext uri="{BB962C8B-B14F-4D97-AF65-F5344CB8AC3E}">
        <p14:creationId xmlns:p14="http://schemas.microsoft.com/office/powerpoint/2010/main" val="265044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is operator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81763" y="1172585"/>
            <a:ext cx="10718800" cy="4817532"/>
          </a:xfrm>
        </p:spPr>
        <p:txBody>
          <a:bodyPr/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en-US" dirty="0"/>
              <a:t> operator: compares the identity of two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21165" y="1835190"/>
            <a:ext cx="5785415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list_1 = [11, 22, 33, 44]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list_2 = list_1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list_1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list_2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list_2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[11, 22, 33, 44]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list_2 = [55, 66]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list_3 = [55, 66]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list_2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list_3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692747" y="2417991"/>
            <a:ext cx="2225642" cy="840479"/>
          </a:xfrm>
          <a:prstGeom prst="wedgeRectCallout">
            <a:avLst>
              <a:gd name="adj1" fmla="val 84023"/>
              <a:gd name="adj2" fmla="val 349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list_1 and list_2 refer to the same object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149790" y="4646649"/>
            <a:ext cx="2669011" cy="840479"/>
          </a:xfrm>
          <a:prstGeom prst="wedgeRectCallout">
            <a:avLst>
              <a:gd name="adj1" fmla="val 84023"/>
              <a:gd name="adj2" fmla="val 349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list_1 and list_3 have the same elements BUT refer to different objects</a:t>
            </a:r>
          </a:p>
        </p:txBody>
      </p:sp>
    </p:spTree>
    <p:extLst>
      <p:ext uri="{BB962C8B-B14F-4D97-AF65-F5344CB8AC3E}">
        <p14:creationId xmlns:p14="http://schemas.microsoft.com/office/powerpoint/2010/main" val="399834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12EA5-AADE-4156-AD9F-BEE308317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my_enemy</a:t>
            </a:r>
            <a:r>
              <a:rPr lang="en-US" dirty="0">
                <a:solidFill>
                  <a:srgbClr val="FF0000"/>
                </a:solidFill>
              </a:rPr>
              <a:t> = ["Wilson", "Iris", "Andrew", "</a:t>
            </a:r>
            <a:r>
              <a:rPr lang="en-US" dirty="0" err="1">
                <a:solidFill>
                  <a:srgbClr val="FF0000"/>
                </a:solidFill>
              </a:rPr>
              <a:t>JaWee</a:t>
            </a:r>
            <a:r>
              <a:rPr lang="en-US" dirty="0">
                <a:solidFill>
                  <a:srgbClr val="FF0000"/>
                </a:solidFill>
              </a:rPr>
              <a:t>"]</a:t>
            </a:r>
          </a:p>
          <a:p>
            <a:r>
              <a:rPr lang="en-US" dirty="0" err="1">
                <a:solidFill>
                  <a:srgbClr val="FF0000"/>
                </a:solidFill>
              </a:rPr>
              <a:t>my_friend</a:t>
            </a:r>
            <a:r>
              <a:rPr lang="en-US" dirty="0">
                <a:solidFill>
                  <a:srgbClr val="FF0000"/>
                </a:solidFill>
              </a:rPr>
              <a:t> = ["Wilson", "Iris", "Andrew", "</a:t>
            </a:r>
            <a:r>
              <a:rPr lang="en-US" dirty="0" err="1">
                <a:solidFill>
                  <a:srgbClr val="FF0000"/>
                </a:solidFill>
              </a:rPr>
              <a:t>JaWee</a:t>
            </a:r>
            <a:r>
              <a:rPr lang="en-US" dirty="0">
                <a:solidFill>
                  <a:srgbClr val="FF0000"/>
                </a:solidFill>
              </a:rPr>
              <a:t>"]</a:t>
            </a:r>
          </a:p>
          <a:p>
            <a:r>
              <a:rPr lang="en-US" dirty="0" err="1"/>
              <a:t>my_enemy</a:t>
            </a:r>
            <a:r>
              <a:rPr lang="en-US" dirty="0"/>
              <a:t>[1] = "Park"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351959-59AF-41F6-9248-A982A7387A8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87400" y="4224867"/>
            <a:ext cx="10718801" cy="170398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&gt;&gt;&gt; </a:t>
            </a:r>
            <a:r>
              <a:rPr lang="en-US" dirty="0" err="1">
                <a:solidFill>
                  <a:srgbClr val="FF0000"/>
                </a:solidFill>
              </a:rPr>
              <a:t>my_enemy</a:t>
            </a:r>
            <a:r>
              <a:rPr lang="en-US" dirty="0">
                <a:solidFill>
                  <a:srgbClr val="FF0000"/>
                </a:solidFill>
              </a:rPr>
              <a:t> is </a:t>
            </a:r>
            <a:r>
              <a:rPr lang="en-US" dirty="0" err="1">
                <a:solidFill>
                  <a:srgbClr val="FF0000"/>
                </a:solidFill>
              </a:rPr>
              <a:t>my_friend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&gt;&gt;&gt; </a:t>
            </a:r>
            <a:r>
              <a:rPr lang="en-US" dirty="0" err="1"/>
              <a:t>my_enemy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my_friend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466AA6-F43B-4157-BC15-9E68D40C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DA7BE-E898-47F8-912F-178767CCE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D342F32-D536-47CB-8711-04DC641A3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68" y="4906705"/>
            <a:ext cx="6820778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['Wilson', 'Park', 'Andrew', 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JaWee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76CB8DB-A329-4B69-919B-1A01C2324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68" y="5401495"/>
            <a:ext cx="6636432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['Wilson’, Iris', 'Andrew', 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JaWee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5107CA8-B216-4539-BA86-B2CDD4758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1230" y="4303867"/>
            <a:ext cx="921727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A98B0F-3E2A-4685-A67E-1C4FA33740E4}"/>
              </a:ext>
            </a:extLst>
          </p:cNvPr>
          <p:cNvSpPr txBox="1"/>
          <p:nvPr/>
        </p:nvSpPr>
        <p:spPr>
          <a:xfrm>
            <a:off x="787399" y="6107337"/>
            <a:ext cx="10718801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Reassigning an element of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my_enemy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does not affect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my_friend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8029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urier" pitchFamily="49" charset="0"/>
              </a:rPr>
              <a:t>list()</a:t>
            </a:r>
            <a:r>
              <a:rPr lang="en-US" dirty="0"/>
              <a:t>: makes a copy of a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28254" y="2180645"/>
            <a:ext cx="727295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alphabets = ["t", "w", "h", "k"]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alphabets_copy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alphabets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alphabets_copy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['t', 'w', 'h', 'k']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alphabets_copy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is alphabets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09918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urier" pitchFamily="49" charset="0"/>
              </a:rPr>
              <a:t>extend()</a:t>
            </a:r>
            <a:r>
              <a:rPr lang="en-US" dirty="0"/>
              <a:t>: adds a sequence of elements to the end of a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656" y="2397461"/>
            <a:ext cx="1156228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SEA_country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["Thailand", "Vietnam", "Malaysia"]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SWA_country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["Yemen", "Saudi Arabia", "Kuwait", "Qatar"]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SEA_country.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SWA_country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SEA_country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['Thailand', 'Vietnam', 'Malaysia', 'Yemen', 'Saudi Arabia', 'Kuwait', 'Qatar']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6EDFCE-C185-4F9A-B597-AD361848959B}"/>
              </a:ext>
            </a:extLst>
          </p:cNvPr>
          <p:cNvSpPr/>
          <p:nvPr/>
        </p:nvSpPr>
        <p:spPr>
          <a:xfrm>
            <a:off x="2564614" y="5279011"/>
            <a:ext cx="7164371" cy="596567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Same as: </a:t>
            </a:r>
            <a:r>
              <a:rPr lang="en-US" sz="2800" dirty="0" err="1">
                <a:solidFill>
                  <a:srgbClr val="FF0000"/>
                </a:solidFill>
                <a:latin typeface="Courier"/>
                <a:ea typeface="Cambria" panose="02040503050406030204" pitchFamily="18" charset="0"/>
              </a:rPr>
              <a:t>SEA_country</a:t>
            </a:r>
            <a:r>
              <a:rPr lang="en-US" sz="2800" dirty="0">
                <a:solidFill>
                  <a:srgbClr val="FF0000"/>
                </a:solidFill>
                <a:latin typeface="Courier"/>
                <a:ea typeface="Cambria" panose="020405030504060302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2800" dirty="0" err="1">
                <a:solidFill>
                  <a:srgbClr val="FF0000"/>
                </a:solidFill>
                <a:latin typeface="Courier"/>
                <a:ea typeface="Cambria" panose="02040503050406030204" pitchFamily="18" charset="0"/>
              </a:rPr>
              <a:t>SWA_country</a:t>
            </a:r>
            <a:endParaRPr lang="en-US" sz="2800" dirty="0">
              <a:solidFill>
                <a:srgbClr val="FF0000"/>
              </a:solidFill>
              <a:latin typeface="Courier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82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33A3B-9690-420E-AE3C-E314FA108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language = ["Java", "Python", "C++"]</a:t>
            </a:r>
          </a:p>
          <a:p>
            <a:r>
              <a:rPr lang="en-US" dirty="0"/>
              <a:t>&gt;&gt;&gt; </a:t>
            </a:r>
            <a:r>
              <a:rPr lang="en-US" dirty="0" err="1"/>
              <a:t>new_language</a:t>
            </a:r>
            <a:r>
              <a:rPr lang="en-US" dirty="0"/>
              <a:t> = ["Pascal", "VB"]</a:t>
            </a:r>
          </a:p>
          <a:p>
            <a:r>
              <a:rPr lang="en-US" dirty="0"/>
              <a:t>&gt;&gt;&gt; </a:t>
            </a:r>
            <a:r>
              <a:rPr lang="en-US" sz="3600" b="1" dirty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9E0ECA-93CA-4599-850E-1F888ED320E3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&gt;&gt;&gt; language</a:t>
            </a:r>
          </a:p>
          <a:p>
            <a:r>
              <a:rPr lang="en-US" dirty="0"/>
              <a:t>['Java', 'Python', 'Pascal', 'VB', 'C++']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AB6522-7010-4A02-971A-069EC149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D5383-8977-4FA9-8909-522CC8671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44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87400" y="1659465"/>
            <a:ext cx="10718801" cy="4171064"/>
          </a:xfrm>
        </p:spPr>
        <p:txBody>
          <a:bodyPr>
            <a:normAutofit/>
          </a:bodyPr>
          <a:lstStyle/>
          <a:p>
            <a:r>
              <a:rPr lang="en-US" sz="4000" dirty="0"/>
              <a:t>&gt;&gt;&gt; </a:t>
            </a:r>
            <a:r>
              <a:rPr lang="pl-PL" sz="4000" dirty="0"/>
              <a:t>x = ["t", "w", "h",</a:t>
            </a:r>
            <a:r>
              <a:rPr lang="en-US" sz="4000" dirty="0"/>
              <a:t> </a:t>
            </a:r>
            <a:r>
              <a:rPr lang="pl-PL" sz="4000" dirty="0"/>
              <a:t>"k"]</a:t>
            </a:r>
            <a:endParaRPr lang="en-US" sz="4000" dirty="0"/>
          </a:p>
          <a:p>
            <a:r>
              <a:rPr lang="en-US" sz="4000" dirty="0"/>
              <a:t>&gt;&gt;&gt; </a:t>
            </a:r>
            <a:r>
              <a:rPr lang="pl-PL" sz="4000" dirty="0"/>
              <a:t>y = x[1:3]</a:t>
            </a:r>
            <a:endParaRPr lang="en-US" sz="4000" dirty="0"/>
          </a:p>
          <a:p>
            <a:r>
              <a:rPr lang="en-US" sz="4000" dirty="0"/>
              <a:t>&gt;&gt;&gt; </a:t>
            </a:r>
            <a:r>
              <a:rPr lang="pl-PL" sz="4000" dirty="0"/>
              <a:t>z = y.sort()</a:t>
            </a:r>
            <a:endParaRPr lang="en-US" sz="4000" dirty="0"/>
          </a:p>
          <a:p>
            <a:r>
              <a:rPr lang="en-US" sz="4000" dirty="0"/>
              <a:t>&gt;&gt;&gt; y</a:t>
            </a:r>
          </a:p>
          <a:p>
            <a:r>
              <a:rPr lang="en-US" sz="4000" dirty="0"/>
              <a:t>&gt;&gt;&gt; z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D8262-ACCF-4782-AF50-0383E1D31289}"/>
              </a:ext>
            </a:extLst>
          </p:cNvPr>
          <p:cNvSpPr txBox="1"/>
          <p:nvPr/>
        </p:nvSpPr>
        <p:spPr>
          <a:xfrm>
            <a:off x="787400" y="624348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hlinkClick r:id="rId2"/>
              </a:rPr>
              <a:t>demo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12073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nested list: a list contains another list (sub-list)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9271" y="2194132"/>
            <a:ext cx="1013931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nested_list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["a", ["b", ["c", "d"], "e", "f"], "g"]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38862" y="3251421"/>
          <a:ext cx="33511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042">
                  <a:extLst>
                    <a:ext uri="{9D8B030D-6E8A-4147-A177-3AD203B41FA5}">
                      <a16:colId xmlns:a16="http://schemas.microsoft.com/office/drawing/2014/main" val="78353978"/>
                    </a:ext>
                  </a:extLst>
                </a:gridCol>
                <a:gridCol w="1117042">
                  <a:extLst>
                    <a:ext uri="{9D8B030D-6E8A-4147-A177-3AD203B41FA5}">
                      <a16:colId xmlns:a16="http://schemas.microsoft.com/office/drawing/2014/main" val="1994248474"/>
                    </a:ext>
                  </a:extLst>
                </a:gridCol>
                <a:gridCol w="1117042">
                  <a:extLst>
                    <a:ext uri="{9D8B030D-6E8A-4147-A177-3AD203B41FA5}">
                      <a16:colId xmlns:a16="http://schemas.microsoft.com/office/drawing/2014/main" val="2850910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2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91425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03507"/>
              </p:ext>
            </p:extLst>
          </p:nvPr>
        </p:nvGraphicFramePr>
        <p:xfrm>
          <a:off x="5204244" y="4287522"/>
          <a:ext cx="42203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597">
                  <a:extLst>
                    <a:ext uri="{9D8B030D-6E8A-4147-A177-3AD203B41FA5}">
                      <a16:colId xmlns:a16="http://schemas.microsoft.com/office/drawing/2014/main" val="78353978"/>
                    </a:ext>
                  </a:extLst>
                </a:gridCol>
                <a:gridCol w="1050202">
                  <a:extLst>
                    <a:ext uri="{9D8B030D-6E8A-4147-A177-3AD203B41FA5}">
                      <a16:colId xmlns:a16="http://schemas.microsoft.com/office/drawing/2014/main" val="1994248474"/>
                    </a:ext>
                  </a:extLst>
                </a:gridCol>
                <a:gridCol w="1095469">
                  <a:extLst>
                    <a:ext uri="{9D8B030D-6E8A-4147-A177-3AD203B41FA5}">
                      <a16:colId xmlns:a16="http://schemas.microsoft.com/office/drawing/2014/main" val="2850910294"/>
                    </a:ext>
                  </a:extLst>
                </a:gridCol>
                <a:gridCol w="1032094">
                  <a:extLst>
                    <a:ext uri="{9D8B030D-6E8A-4147-A177-3AD203B41FA5}">
                      <a16:colId xmlns:a16="http://schemas.microsoft.com/office/drawing/2014/main" val="361273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2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595008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 flipH="1">
            <a:off x="5204245" y="3622261"/>
            <a:ext cx="1531533" cy="665261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03675" y="3622261"/>
            <a:ext cx="1520931" cy="665261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110731"/>
              </p:ext>
            </p:extLst>
          </p:nvPr>
        </p:nvGraphicFramePr>
        <p:xfrm>
          <a:off x="5638862" y="5288605"/>
          <a:ext cx="2234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042">
                  <a:extLst>
                    <a:ext uri="{9D8B030D-6E8A-4147-A177-3AD203B41FA5}">
                      <a16:colId xmlns:a16="http://schemas.microsoft.com/office/drawing/2014/main" val="3642398779"/>
                    </a:ext>
                  </a:extLst>
                </a:gridCol>
                <a:gridCol w="1117042">
                  <a:extLst>
                    <a:ext uri="{9D8B030D-6E8A-4147-A177-3AD203B41FA5}">
                      <a16:colId xmlns:a16="http://schemas.microsoft.com/office/drawing/2014/main" val="4241206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72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159334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 flipH="1">
            <a:off x="5638861" y="4658361"/>
            <a:ext cx="543148" cy="630244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68365" y="4632689"/>
            <a:ext cx="604581" cy="655916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85794" y="3251421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Nested_list</a:t>
            </a:r>
            <a:endParaRPr lang="en-US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51702" y="4289029"/>
            <a:ext cx="2252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Nested_list</a:t>
            </a: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[1]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44914" y="5326637"/>
            <a:ext cx="2666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Nested_list</a:t>
            </a: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[1][1] </a:t>
            </a:r>
          </a:p>
        </p:txBody>
      </p:sp>
    </p:spTree>
    <p:extLst>
      <p:ext uri="{BB962C8B-B14F-4D97-AF65-F5344CB8AC3E}">
        <p14:creationId xmlns:p14="http://schemas.microsoft.com/office/powerpoint/2010/main" val="62549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2-Dimensional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09372" y="1552584"/>
          <a:ext cx="32823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477">
                  <a:extLst>
                    <a:ext uri="{9D8B030D-6E8A-4147-A177-3AD203B41FA5}">
                      <a16:colId xmlns:a16="http://schemas.microsoft.com/office/drawing/2014/main" val="1772448576"/>
                    </a:ext>
                  </a:extLst>
                </a:gridCol>
                <a:gridCol w="656477">
                  <a:extLst>
                    <a:ext uri="{9D8B030D-6E8A-4147-A177-3AD203B41FA5}">
                      <a16:colId xmlns:a16="http://schemas.microsoft.com/office/drawing/2014/main" val="499023826"/>
                    </a:ext>
                  </a:extLst>
                </a:gridCol>
                <a:gridCol w="656477">
                  <a:extLst>
                    <a:ext uri="{9D8B030D-6E8A-4147-A177-3AD203B41FA5}">
                      <a16:colId xmlns:a16="http://schemas.microsoft.com/office/drawing/2014/main" val="1608759844"/>
                    </a:ext>
                  </a:extLst>
                </a:gridCol>
                <a:gridCol w="656477">
                  <a:extLst>
                    <a:ext uri="{9D8B030D-6E8A-4147-A177-3AD203B41FA5}">
                      <a16:colId xmlns:a16="http://schemas.microsoft.com/office/drawing/2014/main" val="2780886578"/>
                    </a:ext>
                  </a:extLst>
                </a:gridCol>
                <a:gridCol w="656477">
                  <a:extLst>
                    <a:ext uri="{9D8B030D-6E8A-4147-A177-3AD203B41FA5}">
                      <a16:colId xmlns:a16="http://schemas.microsoft.com/office/drawing/2014/main" val="1517827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92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3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356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053724"/>
                  </a:ext>
                </a:extLst>
              </a:tr>
            </a:tbl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191385" y="2665104"/>
            <a:ext cx="829893" cy="319503"/>
          </a:xfrm>
          <a:prstGeom prst="wedgeRoundRectCallout">
            <a:avLst>
              <a:gd name="adj1" fmla="val 24060"/>
              <a:gd name="adj2" fmla="val -46916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row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226906" y="1233081"/>
            <a:ext cx="1195304" cy="319503"/>
          </a:xfrm>
          <a:prstGeom prst="wedgeRoundRectCallout">
            <a:avLst>
              <a:gd name="adj1" fmla="val 24060"/>
              <a:gd name="adj2" fmla="val -46916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column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6516" y="1645779"/>
            <a:ext cx="5163593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my_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2D_l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ist = [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["a", "b", "c", "d"],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["e", "f", "g", "h"],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["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"j", "k", "l"],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["m", "n", "o", "p"],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["q", "r", "s", "t"]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516" y="4491886"/>
            <a:ext cx="35814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5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87400" y="1659466"/>
            <a:ext cx="11307190" cy="2070610"/>
          </a:xfrm>
        </p:spPr>
        <p:txBody>
          <a:bodyPr>
            <a:normAutofit/>
          </a:bodyPr>
          <a:lstStyle/>
          <a:p>
            <a:r>
              <a:rPr lang="pl-PL" dirty="0"/>
              <a:t>&gt;&gt;&gt; animal = ["pig", "dog", "dragon", "hello kitty"]</a:t>
            </a:r>
          </a:p>
          <a:p>
            <a:r>
              <a:rPr lang="pl-PL" dirty="0"/>
              <a:t>&gt;&gt;&gt; animal.append(["spiderman", "batman"])</a:t>
            </a:r>
            <a:endParaRPr lang="en-US" dirty="0"/>
          </a:p>
          <a:p>
            <a:r>
              <a:rPr lang="en-US" dirty="0"/>
              <a:t>&gt;&gt;&gt; print(</a:t>
            </a:r>
            <a:r>
              <a:rPr lang="en-US" dirty="0" err="1"/>
              <a:t>len</a:t>
            </a:r>
            <a:r>
              <a:rPr lang="en-US" dirty="0"/>
              <a:t>(animal), animal[4])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F7DCF3-8E69-4031-8A18-C7A852A57D21}"/>
              </a:ext>
            </a:extLst>
          </p:cNvPr>
          <p:cNvSpPr/>
          <p:nvPr/>
        </p:nvSpPr>
        <p:spPr>
          <a:xfrm>
            <a:off x="2513814" y="5198534"/>
            <a:ext cx="7164371" cy="596567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How can you “catch” the batman?</a:t>
            </a:r>
            <a:endParaRPr lang="en-US" sz="2800" dirty="0">
              <a:solidFill>
                <a:srgbClr val="FF0000"/>
              </a:solidFill>
              <a:latin typeface="Courier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94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B1E6E9-8851-40F9-94A6-5B0B97B3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- review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468A0C-C6C7-453A-92EE-F3AEC725D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38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X = [1, 2, [33, 44,    </a:t>
            </a:r>
          </a:p>
          <a:p>
            <a:r>
              <a:rPr lang="en-US" dirty="0"/>
              <a:t>     [555, 666]], 7, 8]</a:t>
            </a:r>
          </a:p>
          <a:p>
            <a:endParaRPr lang="en-US" dirty="0"/>
          </a:p>
          <a:p>
            <a:r>
              <a:rPr lang="en-US" dirty="0"/>
              <a:t>print(X[3])</a:t>
            </a:r>
          </a:p>
          <a:p>
            <a:r>
              <a:rPr lang="en-US" dirty="0"/>
              <a:t>print(X[2])</a:t>
            </a:r>
          </a:p>
          <a:p>
            <a:r>
              <a:rPr lang="en-US" dirty="0"/>
              <a:t>print(X[2][2])</a:t>
            </a:r>
          </a:p>
          <a:p>
            <a:r>
              <a:rPr lang="en-US" dirty="0"/>
              <a:t>print(X[2][2][0])</a:t>
            </a:r>
          </a:p>
          <a:p>
            <a:r>
              <a:rPr lang="en-US" dirty="0"/>
              <a:t>Print(X[-2])</a:t>
            </a:r>
          </a:p>
          <a:p>
            <a:r>
              <a:rPr lang="en-US" dirty="0"/>
              <a:t>print(X[-3][-1][-2])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41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– python tutor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724025"/>
            <a:ext cx="8972550" cy="3409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2341" y="610775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hlinkClick r:id="rId3"/>
              </a:rPr>
              <a:t>demo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28794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– python tutor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747837"/>
            <a:ext cx="108489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19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– python tutor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700212"/>
            <a:ext cx="108013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71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– python tutor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800225"/>
            <a:ext cx="108013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6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– python tutor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752600"/>
            <a:ext cx="109061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2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slices </a:t>
            </a:r>
            <a:r>
              <a:rPr lang="en-US" altLang="zh-CN" dirty="0"/>
              <a:t>– Example 1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Slices will create new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20724" y="2206370"/>
            <a:ext cx="471795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["t", "w", "h", "k"]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 = x[1:3]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y.sort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451" y="3785102"/>
            <a:ext cx="4448175" cy="2438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31271" y="578516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hlinkClick r:id="rId3"/>
              </a:rPr>
              <a:t>Demo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13761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slices </a:t>
            </a:r>
            <a:r>
              <a:rPr lang="en-US" altLang="zh-CN" dirty="0"/>
              <a:t>– Example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6815" y="1382664"/>
            <a:ext cx="471795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["t", "w", "h", "k"]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= a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= a[1:3]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b.sort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268" y="3073698"/>
            <a:ext cx="8820150" cy="2466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7485" y="592130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hlinkClick r:id="rId3"/>
              </a:rPr>
              <a:t>Demo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70876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slices </a:t>
            </a:r>
            <a:r>
              <a:rPr lang="en-US" altLang="zh-CN" dirty="0"/>
              <a:t>– Example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2400298"/>
            <a:ext cx="110299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13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slices </a:t>
            </a:r>
            <a:r>
              <a:rPr lang="en-US" altLang="zh-CN" dirty="0"/>
              <a:t>– Example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2210175"/>
            <a:ext cx="11029950" cy="2543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1" y="2517523"/>
            <a:ext cx="109918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3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Amazon.com: AOFOTO 6x8ft Bookshelf Background Bookcase Photography Backdrop  Library Book Store Kid Adult Boy Girl Student Lovers Teenagers Portrait  Photoshoot Studio Props Video Drape Seamless Wallpaper: Camera &amp;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363" y="1477744"/>
            <a:ext cx="3297179" cy="48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8872" y="6292420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>
                <a:hlinkClick r:id="rId3"/>
              </a:rPr>
              <a:t>source</a:t>
            </a:r>
            <a:r>
              <a:rPr lang="en-US" altLang="zh-CN" dirty="0"/>
              <a:t>]</a:t>
            </a:r>
            <a:endParaRPr lang="ko-KR" altLang="en-US" dirty="0"/>
          </a:p>
        </p:txBody>
      </p:sp>
      <p:pic>
        <p:nvPicPr>
          <p:cNvPr id="2050" name="Picture 2" descr="包包收纳术– 砂麼東東">
            <a:extLst>
              <a:ext uri="{FF2B5EF4-FFF2-40B4-BE49-F238E27FC236}">
                <a16:creationId xmlns:a16="http://schemas.microsoft.com/office/drawing/2014/main" id="{75E0D79C-F24D-4E57-94F7-C5EDD8A60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985" y="1348580"/>
            <a:ext cx="3792332" cy="489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07C0C4-887F-4181-9055-3B056ED74123}"/>
              </a:ext>
            </a:extLst>
          </p:cNvPr>
          <p:cNvSpPr txBox="1"/>
          <p:nvPr/>
        </p:nvSpPr>
        <p:spPr>
          <a:xfrm>
            <a:off x="6934660" y="6248099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>
                <a:hlinkClick r:id="rId5"/>
              </a:rPr>
              <a:t>source</a:t>
            </a:r>
            <a:r>
              <a:rPr lang="en-US" altLang="zh-CN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1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slices </a:t>
            </a:r>
            <a:r>
              <a:rPr lang="en-US" altLang="zh-CN" dirty="0"/>
              <a:t>– Example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43125"/>
            <a:ext cx="109728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42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slices </a:t>
            </a:r>
            <a:r>
              <a:rPr lang="en-US" altLang="zh-CN" dirty="0"/>
              <a:t>– Example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31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185987"/>
            <a:ext cx="109537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50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Enumerate()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 </a:t>
            </a:r>
            <a:r>
              <a:rPr lang="en-US" sz="3200" dirty="0">
                <a:solidFill>
                  <a:srgbClr val="0070C0"/>
                </a:solidFill>
              </a:rPr>
              <a:t>enumerate</a:t>
            </a:r>
            <a:r>
              <a:rPr lang="en-US" sz="3200" dirty="0"/>
              <a:t> to keep track of </a:t>
            </a:r>
            <a:r>
              <a:rPr lang="en-US" sz="3200" dirty="0">
                <a:solidFill>
                  <a:srgbClr val="FF0000"/>
                </a:solidFill>
              </a:rPr>
              <a:t>index and element </a:t>
            </a:r>
            <a:r>
              <a:rPr lang="en-US" sz="3200" dirty="0"/>
              <a:t>values: a</a:t>
            </a:r>
            <a:r>
              <a:rPr lang="en-US" altLang="zh-CN" sz="3200" dirty="0"/>
              <a:t>dds a counter to an </a:t>
            </a:r>
            <a:r>
              <a:rPr lang="en-US" altLang="zh-CN" sz="3200" dirty="0" err="1"/>
              <a:t>iterable</a:t>
            </a:r>
            <a:r>
              <a:rPr lang="en-US" altLang="zh-CN" sz="3200" dirty="0"/>
              <a:t> and returns it in a form of enumerate object.</a:t>
            </a:r>
            <a:endParaRPr lang="en-US" sz="3200" dirty="0"/>
          </a:p>
          <a:p>
            <a:r>
              <a:rPr lang="en-US" sz="3200" dirty="0"/>
              <a:t>The </a:t>
            </a:r>
            <a:r>
              <a:rPr lang="en-US" sz="3200" dirty="0">
                <a:latin typeface="Courier"/>
              </a:rPr>
              <a:t>enumerate()</a:t>
            </a:r>
            <a:r>
              <a:rPr lang="en-US" sz="3200" dirty="0"/>
              <a:t> takes two parameters: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800" b="1" dirty="0" err="1"/>
              <a:t>iterable</a:t>
            </a:r>
            <a:r>
              <a:rPr lang="en-US" sz="2800" dirty="0"/>
              <a:t> - a sequence, an iterator, or objects that supports iteration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2800" b="1" dirty="0"/>
              <a:t>start</a:t>
            </a:r>
            <a:r>
              <a:rPr lang="en-US" sz="2800" dirty="0"/>
              <a:t> 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2800" dirty="0"/>
              <a:t>) - starts counting from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2800" dirty="0"/>
              <a:t> number. By default,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enumerate()</a:t>
            </a:r>
            <a:r>
              <a:rPr lang="en-US" sz="2800" dirty="0"/>
              <a:t>starts with 0 if start parameter is omitted.</a:t>
            </a:r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4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Enumerate()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05" y="1130959"/>
            <a:ext cx="3604563" cy="2544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297" y="1130959"/>
            <a:ext cx="3905175" cy="2636217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9823213" y="2144247"/>
            <a:ext cx="1059051" cy="609640"/>
          </a:xfrm>
          <a:prstGeom prst="wedgeRoundRectCallout">
            <a:avLst>
              <a:gd name="adj1" fmla="val -17167"/>
              <a:gd name="adj2" fmla="val -96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start is set to 5</a:t>
            </a:r>
            <a:endParaRPr lang="en-US" sz="16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06157" y="2287608"/>
            <a:ext cx="1162488" cy="689631"/>
          </a:xfrm>
          <a:prstGeom prst="wedgeRoundRectCallout">
            <a:avLst>
              <a:gd name="adj1" fmla="val 87059"/>
              <a:gd name="adj2" fmla="val 6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By default start is set to 0</a:t>
            </a:r>
            <a:endParaRPr lang="en-US" sz="16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297" y="3752326"/>
            <a:ext cx="4741656" cy="25929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223" y="3752326"/>
            <a:ext cx="4262568" cy="265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4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34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11" y="1430721"/>
            <a:ext cx="5229225" cy="2505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011" y="3857519"/>
            <a:ext cx="5305425" cy="504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211" y="4939172"/>
            <a:ext cx="7277100" cy="1047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211" y="6106230"/>
            <a:ext cx="5305425" cy="504825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369118" y="2195824"/>
            <a:ext cx="2156797" cy="689631"/>
          </a:xfrm>
          <a:prstGeom prst="wedgeRoundRectCallout">
            <a:avLst>
              <a:gd name="adj1" fmla="val 87059"/>
              <a:gd name="adj2" fmla="val 6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Iterating through a string with for-loop</a:t>
            </a:r>
            <a:endParaRPr lang="en-US" sz="16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369118" y="4939172"/>
            <a:ext cx="2156797" cy="1018294"/>
          </a:xfrm>
          <a:prstGeom prst="wedgeRoundRectCallout">
            <a:avLst>
              <a:gd name="adj1" fmla="val 87059"/>
              <a:gd name="adj2" fmla="val 6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Iterating through a string with list comprehension method</a:t>
            </a:r>
            <a:endParaRPr lang="en-US" sz="16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82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outcomes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787401" y="1227668"/>
            <a:ext cx="10933544" cy="4817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400" dirty="0"/>
              <a:t>Upon the completion of this lecture, students will be able to:</a:t>
            </a:r>
          </a:p>
          <a:p>
            <a:r>
              <a:rPr lang="en-US" altLang="ko-KR" sz="3400" dirty="0"/>
              <a:t>understand memory use with list in Python.</a:t>
            </a:r>
          </a:p>
          <a:p>
            <a:r>
              <a:rPr lang="en-US" altLang="zh-CN" sz="3600" dirty="0"/>
              <a:t>understand and apply nested list method.</a:t>
            </a:r>
          </a:p>
          <a:p>
            <a:r>
              <a:rPr lang="en-US" altLang="ko-KR" sz="3400" dirty="0"/>
              <a:t>use enumerate to keep track of index and element values. </a:t>
            </a:r>
          </a:p>
          <a:p>
            <a:r>
              <a:rPr lang="en-US" altLang="ko-KR" sz="3400" dirty="0"/>
              <a:t>make a list comprehension in Python.</a:t>
            </a:r>
          </a:p>
          <a:p>
            <a:endParaRPr lang="en-US" altLang="ko-KR" sz="3200" dirty="0"/>
          </a:p>
          <a:p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endParaRPr lang="ko-KR" alt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0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 (review)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87400" y="1659466"/>
            <a:ext cx="5043129" cy="4284133"/>
          </a:xfrm>
        </p:spPr>
        <p:txBody>
          <a:bodyPr>
            <a:normAutofit/>
          </a:bodyPr>
          <a:lstStyle/>
          <a:p>
            <a:r>
              <a:rPr lang="en-US" sz="3600" dirty="0"/>
              <a:t>&gt;&gt;&gt; p</a:t>
            </a:r>
            <a:r>
              <a:rPr lang="pl-PL" sz="3600" dirty="0"/>
              <a:t> = </a:t>
            </a:r>
            <a:r>
              <a:rPr lang="en-US" sz="3600" dirty="0"/>
              <a:t>[2, 4, 6]</a:t>
            </a:r>
          </a:p>
          <a:p>
            <a:r>
              <a:rPr lang="en-US" sz="3600" dirty="0"/>
              <a:t>&gt;&gt;&gt; p</a:t>
            </a:r>
            <a:r>
              <a:rPr lang="pl-PL" sz="3600" dirty="0"/>
              <a:t> </a:t>
            </a:r>
            <a:r>
              <a:rPr lang="en-US" sz="3600" dirty="0"/>
              <a:t>+= [10</a:t>
            </a:r>
            <a:r>
              <a:rPr lang="pl-PL" sz="3600" dirty="0"/>
              <a:t>]</a:t>
            </a:r>
            <a:endParaRPr lang="en-US" sz="3600" dirty="0"/>
          </a:p>
          <a:p>
            <a:r>
              <a:rPr lang="en-US" sz="3600" dirty="0"/>
              <a:t>&gt;&gt;&gt; p</a:t>
            </a:r>
          </a:p>
          <a:p>
            <a:r>
              <a:rPr lang="en-US" sz="3600" dirty="0">
                <a:solidFill>
                  <a:srgbClr val="FF0000"/>
                </a:solidFill>
              </a:rPr>
              <a:t>&gt;&gt;&gt; q = [1, 3, 5]</a:t>
            </a:r>
          </a:p>
          <a:p>
            <a:r>
              <a:rPr lang="en-US" sz="3600" dirty="0">
                <a:solidFill>
                  <a:srgbClr val="FF0000"/>
                </a:solidFill>
              </a:rPr>
              <a:t>&gt;&gt;&gt; q += 9</a:t>
            </a:r>
          </a:p>
          <a:p>
            <a:r>
              <a:rPr lang="en-US" sz="3600" dirty="0">
                <a:solidFill>
                  <a:srgbClr val="FF0000"/>
                </a:solidFill>
              </a:rPr>
              <a:t>&gt;&gt;&gt; q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>
          <a:xfrm>
            <a:off x="6096001" y="1659466"/>
            <a:ext cx="5410200" cy="42841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2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 (review)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list1 = list(range(10))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list1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list2 = list(range(3,15))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list2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list3 = list(range(10,-1,-1))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list3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list4 = list(range(0,100,20))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list4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3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19521"/>
              </p:ext>
            </p:extLst>
          </p:nvPr>
        </p:nvGraphicFramePr>
        <p:xfrm>
          <a:off x="3770768" y="2978711"/>
          <a:ext cx="258023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59">
                  <a:extLst>
                    <a:ext uri="{9D8B030D-6E8A-4147-A177-3AD203B41FA5}">
                      <a16:colId xmlns:a16="http://schemas.microsoft.com/office/drawing/2014/main" val="1103163456"/>
                    </a:ext>
                  </a:extLst>
                </a:gridCol>
                <a:gridCol w="645059">
                  <a:extLst>
                    <a:ext uri="{9D8B030D-6E8A-4147-A177-3AD203B41FA5}">
                      <a16:colId xmlns:a16="http://schemas.microsoft.com/office/drawing/2014/main" val="2944268709"/>
                    </a:ext>
                  </a:extLst>
                </a:gridCol>
                <a:gridCol w="1290120">
                  <a:extLst>
                    <a:ext uri="{9D8B030D-6E8A-4147-A177-3AD203B41FA5}">
                      <a16:colId xmlns:a16="http://schemas.microsoft.com/office/drawing/2014/main" val="191779353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Heap Space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883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1794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5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39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77281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653864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74409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75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08857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386585" y="1632401"/>
            <a:ext cx="400542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[4, -5, 3, 2]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03617"/>
              </p:ext>
            </p:extLst>
          </p:nvPr>
        </p:nvGraphicFramePr>
        <p:xfrm>
          <a:off x="5504507" y="1582639"/>
          <a:ext cx="517858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290">
                  <a:extLst>
                    <a:ext uri="{9D8B030D-6E8A-4147-A177-3AD203B41FA5}">
                      <a16:colId xmlns:a16="http://schemas.microsoft.com/office/drawing/2014/main" val="1103163456"/>
                    </a:ext>
                  </a:extLst>
                </a:gridCol>
                <a:gridCol w="647323">
                  <a:extLst>
                    <a:ext uri="{9D8B030D-6E8A-4147-A177-3AD203B41FA5}">
                      <a16:colId xmlns:a16="http://schemas.microsoft.com/office/drawing/2014/main" val="1917793535"/>
                    </a:ext>
                  </a:extLst>
                </a:gridCol>
                <a:gridCol w="647323">
                  <a:extLst>
                    <a:ext uri="{9D8B030D-6E8A-4147-A177-3AD203B41FA5}">
                      <a16:colId xmlns:a16="http://schemas.microsoft.com/office/drawing/2014/main" val="1024595915"/>
                    </a:ext>
                  </a:extLst>
                </a:gridCol>
                <a:gridCol w="647323">
                  <a:extLst>
                    <a:ext uri="{9D8B030D-6E8A-4147-A177-3AD203B41FA5}">
                      <a16:colId xmlns:a16="http://schemas.microsoft.com/office/drawing/2014/main" val="4035336785"/>
                    </a:ext>
                  </a:extLst>
                </a:gridCol>
                <a:gridCol w="647323">
                  <a:extLst>
                    <a:ext uri="{9D8B030D-6E8A-4147-A177-3AD203B41FA5}">
                      <a16:colId xmlns:a16="http://schemas.microsoft.com/office/drawing/2014/main" val="64158766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8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1794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356801" y="1351806"/>
            <a:ext cx="1976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Global Space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033704"/>
              </p:ext>
            </p:extLst>
          </p:nvPr>
        </p:nvGraphicFramePr>
        <p:xfrm>
          <a:off x="1283696" y="3209543"/>
          <a:ext cx="17744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240">
                  <a:extLst>
                    <a:ext uri="{9D8B030D-6E8A-4147-A177-3AD203B41FA5}">
                      <a16:colId xmlns:a16="http://schemas.microsoft.com/office/drawing/2014/main" val="1103163456"/>
                    </a:ext>
                  </a:extLst>
                </a:gridCol>
                <a:gridCol w="887240">
                  <a:extLst>
                    <a:ext uri="{9D8B030D-6E8A-4147-A177-3AD203B41FA5}">
                      <a16:colId xmlns:a16="http://schemas.microsoft.com/office/drawing/2014/main" val="19177935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8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17940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283696" y="2978711"/>
            <a:ext cx="1976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Global Space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2888055"/>
            <a:ext cx="5785164" cy="3585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32071" y="1227669"/>
            <a:ext cx="3213980" cy="1443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917255" y="537165"/>
            <a:ext cx="2550685" cy="27469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651112" y="2694824"/>
            <a:ext cx="1387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Wrong: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81733" y="2386453"/>
            <a:ext cx="14705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Correct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0194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 animBg="1"/>
      <p:bldP spid="13" grpId="0" animBg="1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supports different kinds of 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object has the following properties:</a:t>
            </a:r>
          </a:p>
          <a:p>
            <a:pPr marL="514350" indent="-287338">
              <a:buFont typeface="+mj-lt"/>
              <a:buAutoNum type="arabicPeriod"/>
            </a:pPr>
            <a:r>
              <a:rPr lang="en-US" dirty="0"/>
              <a:t> A type</a:t>
            </a:r>
          </a:p>
          <a:p>
            <a:pPr marL="514350" indent="-287338">
              <a:buFont typeface="+mj-lt"/>
              <a:buAutoNum type="arabicPeriod"/>
            </a:pPr>
            <a:r>
              <a:rPr lang="en-US" dirty="0"/>
              <a:t> An internal data representation</a:t>
            </a:r>
          </a:p>
          <a:p>
            <a:pPr marL="514350" indent="-287338">
              <a:buFont typeface="+mj-lt"/>
              <a:buAutoNum type="arabicPeriod"/>
            </a:pPr>
            <a:r>
              <a:rPr lang="en-US" dirty="0"/>
              <a:t> A set of procedures for interaction with the object</a:t>
            </a:r>
          </a:p>
          <a:p>
            <a:pPr>
              <a:lnSpc>
                <a:spcPct val="110000"/>
              </a:lnSpc>
            </a:pPr>
            <a:r>
              <a:rPr lang="en-US" dirty="0"/>
              <a:t>An object is an </a:t>
            </a:r>
            <a:r>
              <a:rPr lang="en-US" b="1" dirty="0">
                <a:solidFill>
                  <a:srgbClr val="002060"/>
                </a:solidFill>
              </a:rPr>
              <a:t>instance</a:t>
            </a:r>
            <a:r>
              <a:rPr lang="en-US" dirty="0"/>
              <a:t> of a type</a:t>
            </a:r>
          </a:p>
          <a:p>
            <a:pPr marL="514350" indent="-287338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41318" y="1876845"/>
            <a:ext cx="900267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	3.14159	  </a:t>
            </a: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3, 5]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223	</a:t>
            </a:r>
          </a:p>
        </p:txBody>
      </p:sp>
      <p:sp>
        <p:nvSpPr>
          <p:cNvPr id="6" name="Rectangle 5"/>
          <p:cNvSpPr/>
          <p:nvPr/>
        </p:nvSpPr>
        <p:spPr>
          <a:xfrm>
            <a:off x="2341318" y="2392612"/>
            <a:ext cx="900267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string	float	    </a:t>
            </a: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913382" y="1869392"/>
            <a:ext cx="1301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object:</a:t>
            </a:r>
          </a:p>
        </p:txBody>
      </p:sp>
      <p:sp>
        <p:nvSpPr>
          <p:cNvPr id="8" name="Rectangle 7"/>
          <p:cNvSpPr/>
          <p:nvPr/>
        </p:nvSpPr>
        <p:spPr>
          <a:xfrm>
            <a:off x="1057653" y="2348987"/>
            <a:ext cx="1013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type:</a:t>
            </a:r>
          </a:p>
        </p:txBody>
      </p:sp>
    </p:spTree>
    <p:extLst>
      <p:ext uri="{BB962C8B-B14F-4D97-AF65-F5344CB8AC3E}">
        <p14:creationId xmlns:p14="http://schemas.microsoft.com/office/powerpoint/2010/main" val="209785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84212"/>
              </p:ext>
            </p:extLst>
          </p:nvPr>
        </p:nvGraphicFramePr>
        <p:xfrm>
          <a:off x="9867648" y="3282905"/>
          <a:ext cx="1834005" cy="294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501">
                  <a:extLst>
                    <a:ext uri="{9D8B030D-6E8A-4147-A177-3AD203B41FA5}">
                      <a16:colId xmlns:a16="http://schemas.microsoft.com/office/drawing/2014/main" val="3561147133"/>
                    </a:ext>
                  </a:extLst>
                </a:gridCol>
                <a:gridCol w="458501">
                  <a:extLst>
                    <a:ext uri="{9D8B030D-6E8A-4147-A177-3AD203B41FA5}">
                      <a16:colId xmlns:a16="http://schemas.microsoft.com/office/drawing/2014/main" val="1972641674"/>
                    </a:ext>
                  </a:extLst>
                </a:gridCol>
                <a:gridCol w="917003">
                  <a:extLst>
                    <a:ext uri="{9D8B030D-6E8A-4147-A177-3AD203B41FA5}">
                      <a16:colId xmlns:a16="http://schemas.microsoft.com/office/drawing/2014/main" val="4106171565"/>
                    </a:ext>
                  </a:extLst>
                </a:gridCol>
              </a:tblGrid>
              <a:tr h="38204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161409"/>
                  </a:ext>
                </a:extLst>
              </a:tr>
              <a:tr h="382043">
                <a:tc gridSpan="2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385314"/>
                  </a:ext>
                </a:extLst>
              </a:tr>
              <a:tr h="382043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60165"/>
                  </a:ext>
                </a:extLst>
              </a:tr>
              <a:tr h="3820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13872"/>
                  </a:ext>
                </a:extLst>
              </a:tr>
              <a:tr h="3454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41690"/>
                  </a:ext>
                </a:extLst>
              </a:tr>
              <a:tr h="3454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165611"/>
                  </a:ext>
                </a:extLst>
              </a:tr>
              <a:tr h="3454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846975"/>
                  </a:ext>
                </a:extLst>
              </a:tr>
              <a:tr h="38204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83365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97466" y="1863150"/>
            <a:ext cx="4436449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[1, 2, 3, 4]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[3, 4, 5, 6, 9]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 = [1, 2, 3, 4]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== c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== b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== operator compares the values of two objects</a:t>
            </a:r>
          </a:p>
          <a:p>
            <a:endParaRPr lang="en-US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353316"/>
              </p:ext>
            </p:extLst>
          </p:nvPr>
        </p:nvGraphicFramePr>
        <p:xfrm>
          <a:off x="7803181" y="2553071"/>
          <a:ext cx="1938349" cy="367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87">
                  <a:extLst>
                    <a:ext uri="{9D8B030D-6E8A-4147-A177-3AD203B41FA5}">
                      <a16:colId xmlns:a16="http://schemas.microsoft.com/office/drawing/2014/main" val="1103163456"/>
                    </a:ext>
                  </a:extLst>
                </a:gridCol>
                <a:gridCol w="484587">
                  <a:extLst>
                    <a:ext uri="{9D8B030D-6E8A-4147-A177-3AD203B41FA5}">
                      <a16:colId xmlns:a16="http://schemas.microsoft.com/office/drawing/2014/main" val="2944268709"/>
                    </a:ext>
                  </a:extLst>
                </a:gridCol>
                <a:gridCol w="969175">
                  <a:extLst>
                    <a:ext uri="{9D8B030D-6E8A-4147-A177-3AD203B41FA5}">
                      <a16:colId xmlns:a16="http://schemas.microsoft.com/office/drawing/2014/main" val="1917793535"/>
                    </a:ext>
                  </a:extLst>
                </a:gridCol>
              </a:tblGrid>
              <a:tr h="634445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Heap Space</a:t>
                      </a:r>
                    </a:p>
                    <a:p>
                      <a:pPr algn="ctr"/>
                      <a:endParaRPr lang="en-US" sz="18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88355"/>
                  </a:ext>
                </a:extLst>
              </a:tr>
              <a:tr h="3576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179404"/>
                  </a:ext>
                </a:extLst>
              </a:tr>
              <a:tr h="357620">
                <a:tc gridSpan="2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57820"/>
                  </a:ext>
                </a:extLst>
              </a:tr>
              <a:tr h="35762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396270"/>
                  </a:ext>
                </a:extLst>
              </a:tr>
              <a:tr h="3576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772816"/>
                  </a:ext>
                </a:extLst>
              </a:tr>
              <a:tr h="3021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653864"/>
                  </a:ext>
                </a:extLst>
              </a:tr>
              <a:tr h="3021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744096"/>
                  </a:ext>
                </a:extLst>
              </a:tr>
              <a:tr h="3021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755839"/>
                  </a:ext>
                </a:extLst>
              </a:tr>
              <a:tr h="3021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129818"/>
                  </a:ext>
                </a:extLst>
              </a:tr>
              <a:tr h="35762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08857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135025"/>
              </p:ext>
            </p:extLst>
          </p:nvPr>
        </p:nvGraphicFramePr>
        <p:xfrm>
          <a:off x="9867648" y="1525225"/>
          <a:ext cx="167706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531">
                  <a:extLst>
                    <a:ext uri="{9D8B030D-6E8A-4147-A177-3AD203B41FA5}">
                      <a16:colId xmlns:a16="http://schemas.microsoft.com/office/drawing/2014/main" val="1103163456"/>
                    </a:ext>
                  </a:extLst>
                </a:gridCol>
                <a:gridCol w="838531">
                  <a:extLst>
                    <a:ext uri="{9D8B030D-6E8A-4147-A177-3AD203B41FA5}">
                      <a16:colId xmlns:a16="http://schemas.microsoft.com/office/drawing/2014/main" val="1917793535"/>
                    </a:ext>
                  </a:extLst>
                </a:gridCol>
              </a:tblGrid>
              <a:tr h="395866">
                <a:tc grid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88355"/>
                  </a:ext>
                </a:extLst>
              </a:tr>
              <a:tr h="39586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179404"/>
                  </a:ext>
                </a:extLst>
              </a:tr>
              <a:tr h="39586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031866"/>
                  </a:ext>
                </a:extLst>
              </a:tr>
              <a:tr h="39586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07305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9867648" y="1294393"/>
            <a:ext cx="167706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Global Space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034513"/>
              </p:ext>
            </p:extLst>
          </p:nvPr>
        </p:nvGraphicFramePr>
        <p:xfrm>
          <a:off x="5829703" y="3282906"/>
          <a:ext cx="1865468" cy="294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67">
                  <a:extLst>
                    <a:ext uri="{9D8B030D-6E8A-4147-A177-3AD203B41FA5}">
                      <a16:colId xmlns:a16="http://schemas.microsoft.com/office/drawing/2014/main" val="3561147133"/>
                    </a:ext>
                  </a:extLst>
                </a:gridCol>
                <a:gridCol w="466367">
                  <a:extLst>
                    <a:ext uri="{9D8B030D-6E8A-4147-A177-3AD203B41FA5}">
                      <a16:colId xmlns:a16="http://schemas.microsoft.com/office/drawing/2014/main" val="1972641674"/>
                    </a:ext>
                  </a:extLst>
                </a:gridCol>
                <a:gridCol w="932734">
                  <a:extLst>
                    <a:ext uri="{9D8B030D-6E8A-4147-A177-3AD203B41FA5}">
                      <a16:colId xmlns:a16="http://schemas.microsoft.com/office/drawing/2014/main" val="4106171565"/>
                    </a:ext>
                  </a:extLst>
                </a:gridCol>
              </a:tblGrid>
              <a:tr h="3755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161409"/>
                  </a:ext>
                </a:extLst>
              </a:tr>
              <a:tr h="375500">
                <a:tc gridSpan="2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385314"/>
                  </a:ext>
                </a:extLst>
              </a:tr>
              <a:tr h="37550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60165"/>
                  </a:ext>
                </a:extLst>
              </a:tr>
              <a:tr h="375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13872"/>
                  </a:ext>
                </a:extLst>
              </a:tr>
              <a:tr h="3563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41690"/>
                  </a:ext>
                </a:extLst>
              </a:tr>
              <a:tr h="3563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165611"/>
                  </a:ext>
                </a:extLst>
              </a:tr>
              <a:tr h="3563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846975"/>
                  </a:ext>
                </a:extLst>
              </a:tr>
              <a:tr h="3755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8336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22FBE10-569E-4A4D-9EB7-B7AC32EC6AEF}"/>
              </a:ext>
            </a:extLst>
          </p:cNvPr>
          <p:cNvSpPr txBox="1"/>
          <p:nvPr/>
        </p:nvSpPr>
        <p:spPr>
          <a:xfrm>
            <a:off x="48040" y="4814724"/>
            <a:ext cx="5718604" cy="163121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equality operator (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==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 compares the values of both the operands and checks for value equality.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 operator checks whether both the operands refer to the same object or not (check if they are in the same memory location)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32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theme/theme1.xml><?xml version="1.0" encoding="utf-8"?>
<a:theme xmlns:a="http://schemas.openxmlformats.org/drawingml/2006/main" name="Parce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nuni ppt template-final" id="{F26EDCBE-B665-4A8C-A825-767C4D079E0D}" vid="{4627A262-9E54-4023-A392-A848229F68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vinuni ppt template-final</Template>
  <TotalTime>9924</TotalTime>
  <Words>1510</Words>
  <Application>Microsoft Office PowerPoint</Application>
  <PresentationFormat>Widescreen</PresentationFormat>
  <Paragraphs>347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Courier</vt:lpstr>
      <vt:lpstr>Arial</vt:lpstr>
      <vt:lpstr>Calibri</vt:lpstr>
      <vt:lpstr>Cambria</vt:lpstr>
      <vt:lpstr>Courier New</vt:lpstr>
      <vt:lpstr>Gill Sans MT</vt:lpstr>
      <vt:lpstr>Parcel</vt:lpstr>
      <vt:lpstr>PowerPoint Presentation</vt:lpstr>
      <vt:lpstr>Lists - review</vt:lpstr>
      <vt:lpstr>Motivation example</vt:lpstr>
      <vt:lpstr>Learning outcomes</vt:lpstr>
      <vt:lpstr>Class practice (review)</vt:lpstr>
      <vt:lpstr>Class practice (review)</vt:lpstr>
      <vt:lpstr>Lists representation</vt:lpstr>
      <vt:lpstr>objects</vt:lpstr>
      <vt:lpstr>Comparing two lists</vt:lpstr>
      <vt:lpstr>Aliasing lists</vt:lpstr>
      <vt:lpstr>The is operator</vt:lpstr>
      <vt:lpstr>Class practice</vt:lpstr>
      <vt:lpstr>Copying a list</vt:lpstr>
      <vt:lpstr>Extend a list</vt:lpstr>
      <vt:lpstr>Class practice</vt:lpstr>
      <vt:lpstr>Class practice</vt:lpstr>
      <vt:lpstr>Nested list</vt:lpstr>
      <vt:lpstr>2-Dimensional lists</vt:lpstr>
      <vt:lpstr>Class practice</vt:lpstr>
      <vt:lpstr>class practice</vt:lpstr>
      <vt:lpstr>Visualization – python tutor</vt:lpstr>
      <vt:lpstr>Visualization – python tutor</vt:lpstr>
      <vt:lpstr>Visualization – python tutor</vt:lpstr>
      <vt:lpstr>Visualization – python tutor</vt:lpstr>
      <vt:lpstr>Visualization – python tutor</vt:lpstr>
      <vt:lpstr>List slices – Example 1</vt:lpstr>
      <vt:lpstr>List slices – Example 2</vt:lpstr>
      <vt:lpstr>List slices – Example 2</vt:lpstr>
      <vt:lpstr>List slices – Example 2</vt:lpstr>
      <vt:lpstr>List slices – Example 2</vt:lpstr>
      <vt:lpstr>List slices – Example 2</vt:lpstr>
      <vt:lpstr>Enumerate() </vt:lpstr>
      <vt:lpstr>Enumerate() example</vt:lpstr>
      <vt:lpstr>List comprehension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 functions and scripts</dc:title>
  <dc:creator>wong ks</dc:creator>
  <cp:lastModifiedBy>Wong Kok Seng (CECS)</cp:lastModifiedBy>
  <cp:revision>178</cp:revision>
  <dcterms:created xsi:type="dcterms:W3CDTF">2020-05-28T08:54:55Z</dcterms:created>
  <dcterms:modified xsi:type="dcterms:W3CDTF">2021-10-26T09:44:57Z</dcterms:modified>
</cp:coreProperties>
</file>