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47"/>
  </p:notesMasterIdLst>
  <p:sldIdLst>
    <p:sldId id="256" r:id="rId2"/>
    <p:sldId id="299" r:id="rId3"/>
    <p:sldId id="300" r:id="rId4"/>
    <p:sldId id="302" r:id="rId5"/>
    <p:sldId id="258" r:id="rId6"/>
    <p:sldId id="261" r:id="rId7"/>
    <p:sldId id="266" r:id="rId8"/>
    <p:sldId id="30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98" r:id="rId18"/>
    <p:sldId id="262" r:id="rId19"/>
    <p:sldId id="263" r:id="rId20"/>
    <p:sldId id="294" r:id="rId21"/>
    <p:sldId id="295" r:id="rId22"/>
    <p:sldId id="296" r:id="rId23"/>
    <p:sldId id="277" r:id="rId24"/>
    <p:sldId id="303" r:id="rId25"/>
    <p:sldId id="279" r:id="rId26"/>
    <p:sldId id="278" r:id="rId27"/>
    <p:sldId id="288" r:id="rId28"/>
    <p:sldId id="280" r:id="rId29"/>
    <p:sldId id="281" r:id="rId30"/>
    <p:sldId id="283" r:id="rId31"/>
    <p:sldId id="282" r:id="rId32"/>
    <p:sldId id="285" r:id="rId33"/>
    <p:sldId id="264" r:id="rId34"/>
    <p:sldId id="284" r:id="rId35"/>
    <p:sldId id="293" r:id="rId36"/>
    <p:sldId id="297" r:id="rId37"/>
    <p:sldId id="317" r:id="rId38"/>
    <p:sldId id="287" r:id="rId39"/>
    <p:sldId id="289" r:id="rId40"/>
    <p:sldId id="304" r:id="rId41"/>
    <p:sldId id="306" r:id="rId42"/>
    <p:sldId id="305" r:id="rId43"/>
    <p:sldId id="290" r:id="rId44"/>
    <p:sldId id="291" r:id="rId45"/>
    <p:sldId id="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FC76B-8324-4BB7-A66C-E73E979F8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www.google.com/url?sa=i&amp;url=https://www.youtube.com/watch?v%3DvzfAQRcJxmE&amp;psig=AOvVaw1Z9kjxYiYPNhN6h4xS4WMc&amp;ust=1599332225387000&amp;source=images&amp;cd=vfe&amp;ved=0CA0QjhxqFwoTCOCSqfGX0OsCFQAAAAAdAAAAABAY" TargetMode="External"/><Relationship Id="rId4" Type="http://schemas.openxmlformats.org/officeDocument/2006/relationships/hyperlink" Target="https://www.google.com/url?sa=i&amp;url=https://www.affordablecebu.com/what-to-do-when-atm-pin-tries-exceeded-for-bdo-and-other-banks&amp;psig=AOvVaw0zucfq-xm1pDLmDffv4E26&amp;ust=1599332383835000&amp;source=images&amp;cd=vfe&amp;ved=0CA0QjhxqFwoTCKDAg8iX0OsCFQAAAAAdAAAAABA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ythontutor.com/live.html#code=def%20change%28score%29%3A%0A%20%20%20%20for%20i%20in%20range%28len%28score%29%29%3A%0A%20%20%20%20%20%20%20%20score%5Bi%5D%20%3D%20score%5Bi%5D%20%2B%2010%0A%0Ascore%20%3D%20%5B11,%2022,%2033%5D%20%20%0Achange%28score%29%0Aprint%28score%29&amp;cumulative=false&amp;curInstr=0&amp;heapPrimitives=nevernest&amp;mode=display&amp;origin=opt-live.js&amp;py=3&amp;rawInputLstJSON=%5B%5D&amp;textReferences=fals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numbers%20%3D%20%5B%2211%22,%20%2212%22,%20%2222%22%5D%20%0Afor%20i%20in%20numbers%3A%0A%20%20%20%20print%28i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Lecture 1</a:t>
            </a:r>
            <a:r>
              <a:rPr lang="en-US" altLang="zh-CN"/>
              <a:t>3</a:t>
            </a:r>
            <a:r>
              <a:rPr lang="en-US"/>
              <a:t>: </a:t>
            </a:r>
            <a:r>
              <a:rPr lang="en-US" dirty="0"/>
              <a:t>Iteration and For-Loops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for-loop and conditions, nested for-loop and condition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95762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662112"/>
            <a:ext cx="11258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62112"/>
            <a:ext cx="11239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19262"/>
            <a:ext cx="11249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57350"/>
            <a:ext cx="11306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19262"/>
            <a:ext cx="11258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624012"/>
            <a:ext cx="1117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11277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a list: using for loops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2691" y="2536025"/>
            <a:ext cx="673115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100038" y="1806499"/>
            <a:ext cx="1929161" cy="450746"/>
          </a:xfrm>
          <a:prstGeom prst="wedgeRoundRectCallout">
            <a:avLst>
              <a:gd name="adj1" fmla="val 35814"/>
              <a:gd name="adj2" fmla="val 12319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list</a:t>
            </a:r>
            <a:endParaRPr lang="ko-KR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4684" y="2031872"/>
            <a:ext cx="1929161" cy="745376"/>
          </a:xfrm>
          <a:prstGeom prst="wedgeRoundRectCallout">
            <a:avLst>
              <a:gd name="adj1" fmla="val -38752"/>
              <a:gd name="adj2" fmla="val 8183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 condition</a:t>
            </a:r>
            <a:endParaRPr lang="ko-KR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315094" y="3144644"/>
            <a:ext cx="1929161" cy="887453"/>
          </a:xfrm>
          <a:prstGeom prst="wedgeRoundRectCallout">
            <a:avLst>
              <a:gd name="adj1" fmla="val -78636"/>
              <a:gd name="adj2" fmla="val 403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element into the list</a:t>
            </a:r>
            <a:endParaRPr lang="ko-KR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numbers = ["11", "12", "22"] </a:t>
            </a:r>
          </a:p>
          <a:p>
            <a:r>
              <a:rPr lang="en-US" sz="2300" dirty="0"/>
              <a:t>for </a:t>
            </a:r>
            <a:r>
              <a:rPr lang="en-US" sz="2300" dirty="0" err="1"/>
              <a:t>i</a:t>
            </a:r>
            <a:r>
              <a:rPr lang="en-US" sz="2300" dirty="0"/>
              <a:t> in numbers:</a:t>
            </a:r>
          </a:p>
          <a:p>
            <a:r>
              <a:rPr lang="en-US" sz="2300" dirty="0"/>
              <a:t>    print(      </a:t>
            </a:r>
            <a:r>
              <a:rPr lang="en-US" sz="2300" dirty="0">
                <a:solidFill>
                  <a:srgbClr val="FF0000"/>
                </a:solidFill>
              </a:rPr>
              <a:t>?</a:t>
            </a:r>
            <a:r>
              <a:rPr lang="en-US" sz="2300" dirty="0"/>
              <a:t>      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11 12 22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 = ["a", "b", "c"]</a:t>
            </a:r>
          </a:p>
          <a:p>
            <a:r>
              <a:rPr lang="en-US" sz="2400" dirty="0"/>
              <a:t>for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Output 1 is a</a:t>
            </a:r>
          </a:p>
          <a:p>
            <a:r>
              <a:rPr lang="en-US" dirty="0"/>
              <a:t>Output 2 is b</a:t>
            </a:r>
          </a:p>
          <a:p>
            <a:r>
              <a:rPr lang="en-US" dirty="0"/>
              <a:t>Output 3 is 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examples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Phone has been locked how to unlock Mi Note 4 Redmi note 3 pattern lock - 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40" y="2002018"/>
            <a:ext cx="4926359" cy="36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at to do when ATM PIN tries exceeded (for BDO and other Philippine  banks)? - Banking 306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2" y="2002018"/>
            <a:ext cx="4558991" cy="36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1661" y="564658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4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57230" y="5660608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5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CA638-77E8-47FC-9813-AE3157C4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83886">
            <a:off x="975062" y="2385848"/>
            <a:ext cx="10142754" cy="28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and continue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 and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 are two ways to modify the behavior of </a:t>
            </a:r>
            <a:r>
              <a:rPr lang="en-US" dirty="0">
                <a:solidFill>
                  <a:srgbClr val="FF0000"/>
                </a:solidFill>
              </a:rPr>
              <a:t>for-loop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while-loop</a:t>
            </a:r>
            <a:r>
              <a:rPr lang="en-US" dirty="0"/>
              <a:t> (will be covered in Lecture 14).</a:t>
            </a:r>
          </a:p>
          <a:p>
            <a:r>
              <a:rPr lang="en-US" dirty="0">
                <a:latin typeface="Courier" pitchFamily="49" charset="0"/>
              </a:rPr>
              <a:t>Break</a:t>
            </a:r>
            <a:r>
              <a:rPr lang="en-US" dirty="0"/>
              <a:t>: causes the program to exit a loop early.</a:t>
            </a:r>
          </a:p>
          <a:p>
            <a:r>
              <a:rPr lang="en-US" dirty="0">
                <a:latin typeface="Courier" pitchFamily="49" charset="0"/>
              </a:rPr>
              <a:t>Continue</a:t>
            </a:r>
            <a:r>
              <a:rPr lang="en-US" dirty="0"/>
              <a:t>: causes the program to stop running code in a loop and start back at the top of the loop.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09976" y="3971151"/>
            <a:ext cx="310854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for-loop iteration: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</p:txBody>
      </p:sp>
      <p:sp>
        <p:nvSpPr>
          <p:cNvPr id="19" name="Freeform 18"/>
          <p:cNvSpPr/>
          <p:nvPr/>
        </p:nvSpPr>
        <p:spPr>
          <a:xfrm rot="10217448">
            <a:off x="3741482" y="5007183"/>
            <a:ext cx="897414" cy="992185"/>
          </a:xfrm>
          <a:custGeom>
            <a:avLst/>
            <a:gdLst>
              <a:gd name="connsiteX0" fmla="*/ 788042 w 788042"/>
              <a:gd name="connsiteY0" fmla="*/ 905347 h 905347"/>
              <a:gd name="connsiteX1" fmla="*/ 9444 w 788042"/>
              <a:gd name="connsiteY1" fmla="*/ 407406 h 905347"/>
              <a:gd name="connsiteX2" fmla="*/ 335369 w 788042"/>
              <a:gd name="connsiteY2" fmla="*/ 0 h 905347"/>
              <a:gd name="connsiteX3" fmla="*/ 335369 w 788042"/>
              <a:gd name="connsiteY3" fmla="*/ 0 h 90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042" h="905347">
                <a:moveTo>
                  <a:pt x="788042" y="905347"/>
                </a:moveTo>
                <a:cubicBezTo>
                  <a:pt x="436465" y="731822"/>
                  <a:pt x="84889" y="558297"/>
                  <a:pt x="9444" y="407406"/>
                </a:cubicBezTo>
                <a:cubicBezTo>
                  <a:pt x="-66002" y="256515"/>
                  <a:pt x="335369" y="0"/>
                  <a:pt x="335369" y="0"/>
                </a:cubicBezTo>
                <a:lnTo>
                  <a:pt x="33536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1124" y="3971151"/>
            <a:ext cx="310854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for-loop iteration: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</p:txBody>
      </p:sp>
      <p:sp>
        <p:nvSpPr>
          <p:cNvPr id="24" name="Freeform 23"/>
          <p:cNvSpPr/>
          <p:nvPr/>
        </p:nvSpPr>
        <p:spPr>
          <a:xfrm>
            <a:off x="6595088" y="4294621"/>
            <a:ext cx="1064143" cy="805758"/>
          </a:xfrm>
          <a:custGeom>
            <a:avLst/>
            <a:gdLst>
              <a:gd name="connsiteX0" fmla="*/ 788042 w 788042"/>
              <a:gd name="connsiteY0" fmla="*/ 905347 h 905347"/>
              <a:gd name="connsiteX1" fmla="*/ 9444 w 788042"/>
              <a:gd name="connsiteY1" fmla="*/ 407406 h 905347"/>
              <a:gd name="connsiteX2" fmla="*/ 335369 w 788042"/>
              <a:gd name="connsiteY2" fmla="*/ 0 h 905347"/>
              <a:gd name="connsiteX3" fmla="*/ 335369 w 788042"/>
              <a:gd name="connsiteY3" fmla="*/ 0 h 90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042" h="905347">
                <a:moveTo>
                  <a:pt x="788042" y="905347"/>
                </a:moveTo>
                <a:cubicBezTo>
                  <a:pt x="436465" y="731822"/>
                  <a:pt x="84889" y="558297"/>
                  <a:pt x="9444" y="407406"/>
                </a:cubicBezTo>
                <a:cubicBezTo>
                  <a:pt x="-66002" y="256515"/>
                  <a:pt x="335369" y="0"/>
                  <a:pt x="335369" y="0"/>
                </a:cubicBezTo>
                <a:lnTo>
                  <a:pt x="33536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FF73CE-961E-4E0A-BF56-4E642AD1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94" y="4373425"/>
            <a:ext cx="2431640" cy="142959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-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causes the program to exit a loop early.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24" y="2378641"/>
            <a:ext cx="3857625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3" y="2378641"/>
            <a:ext cx="4048125" cy="29241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70187" y="4373425"/>
            <a:ext cx="4288422" cy="9293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46224" y="4285057"/>
            <a:ext cx="4048125" cy="16241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 -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Continue</a:t>
            </a:r>
            <a:r>
              <a:rPr lang="en-US" dirty="0"/>
              <a:t>: causes the program to stop running code in a loop and start back at the top of the loop.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48" y="2784365"/>
            <a:ext cx="407670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47" y="2720990"/>
            <a:ext cx="3009900" cy="27051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304434" y="2618817"/>
            <a:ext cx="4048125" cy="29094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Range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something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/>
              <a:t>times:</a:t>
            </a:r>
          </a:p>
          <a:p>
            <a:r>
              <a:rPr lang="en-US" dirty="0"/>
              <a:t>generates the integer numbers between the 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integer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integer</a:t>
            </a:r>
          </a:p>
          <a:p>
            <a:r>
              <a:rPr lang="en-US" dirty="0"/>
              <a:t>default values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= 0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step = 1</a:t>
            </a:r>
          </a:p>
          <a:p>
            <a:r>
              <a:rPr lang="en-US" dirty="0"/>
              <a:t>loop until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 - 1</a:t>
            </a:r>
            <a:r>
              <a:rPr lang="en-US" dirty="0"/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9441" y="1801974"/>
            <a:ext cx="53399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range(start, stop, step)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16277"/>
              </p:ext>
            </p:extLst>
          </p:nvPr>
        </p:nvGraphicFramePr>
        <p:xfrm>
          <a:off x="7010275" y="5009987"/>
          <a:ext cx="317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2">
                  <a:extLst>
                    <a:ext uri="{9D8B030D-6E8A-4147-A177-3AD203B41FA5}">
                      <a16:colId xmlns:a16="http://schemas.microsoft.com/office/drawing/2014/main" val="871690923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1109322237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3075337106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2664924724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1491084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9423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7927"/>
              </p:ext>
            </p:extLst>
          </p:nvPr>
        </p:nvGraphicFramePr>
        <p:xfrm>
          <a:off x="6240730" y="5009987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54099"/>
              </p:ext>
            </p:extLst>
          </p:nvPr>
        </p:nvGraphicFramePr>
        <p:xfrm>
          <a:off x="10316236" y="5009987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>
            <a:off x="6472162" y="5380827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8024" y="600096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0554573" y="5376583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49364" y="60009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-Right Arrow Callout 18"/>
          <p:cNvSpPr/>
          <p:nvPr/>
        </p:nvSpPr>
        <p:spPr>
          <a:xfrm>
            <a:off x="7097916" y="5707335"/>
            <a:ext cx="3082519" cy="330752"/>
          </a:xfrm>
          <a:prstGeom prst="left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20" name="Curved Down Arrow 19"/>
          <p:cNvSpPr/>
          <p:nvPr/>
        </p:nvSpPr>
        <p:spPr>
          <a:xfrm>
            <a:off x="7206563" y="4740334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7933011" y="4740334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8588476" y="4726478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9306772" y="4726477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0426" y="43431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=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97" y="5427345"/>
            <a:ext cx="2781300" cy="79057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610776" y="4511201"/>
            <a:ext cx="1949815" cy="624292"/>
          </a:xfrm>
          <a:prstGeom prst="wedgeRoundRectCallout">
            <a:avLst>
              <a:gd name="adj1" fmla="val 25550"/>
              <a:gd name="adj2" fmla="val 10546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only one argument (stop)</a:t>
            </a:r>
          </a:p>
        </p:txBody>
      </p:sp>
    </p:spTree>
    <p:extLst>
      <p:ext uri="{BB962C8B-B14F-4D97-AF65-F5344CB8AC3E}">
        <p14:creationId xmlns:p14="http://schemas.microsoft.com/office/powerpoint/2010/main" val="38935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82" y="1254167"/>
            <a:ext cx="5476875" cy="173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Range function –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모서리가 둥근 사각형 설명선 6"/>
          <p:cNvSpPr/>
          <p:nvPr/>
        </p:nvSpPr>
        <p:spPr>
          <a:xfrm>
            <a:off x="167709" y="2109534"/>
            <a:ext cx="1647981" cy="607978"/>
          </a:xfrm>
          <a:prstGeom prst="wedgeRoundRectCallout">
            <a:avLst>
              <a:gd name="adj1" fmla="val 106572"/>
              <a:gd name="adj2" fmla="val -7684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variable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988330" y="1254167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will execute first!</a:t>
            </a:r>
            <a:endParaRPr lang="ko-KR" alt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모서리가 둥근 사각형 설명선 6"/>
          <p:cNvSpPr/>
          <p:nvPr/>
        </p:nvSpPr>
        <p:spPr>
          <a:xfrm>
            <a:off x="8988332" y="2535764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will execute 2 times!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모서리가 둥근 사각형 설명선 6"/>
          <p:cNvSpPr/>
          <p:nvPr/>
        </p:nvSpPr>
        <p:spPr>
          <a:xfrm>
            <a:off x="8988331" y="3140468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also 2 times!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모서리가 둥근 사각형 설명선 6"/>
          <p:cNvSpPr/>
          <p:nvPr/>
        </p:nvSpPr>
        <p:spPr>
          <a:xfrm>
            <a:off x="8988330" y="5833969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It’s my turn to execute</a:t>
            </a:r>
            <a:endParaRPr lang="ko-KR" alt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모서리가 둥근 사각형 설명선 6"/>
          <p:cNvSpPr/>
          <p:nvPr/>
        </p:nvSpPr>
        <p:spPr>
          <a:xfrm>
            <a:off x="8988331" y="4217145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will execute 2 times!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모서리가 둥근 사각형 설명선 6"/>
          <p:cNvSpPr/>
          <p:nvPr/>
        </p:nvSpPr>
        <p:spPr>
          <a:xfrm>
            <a:off x="8988330" y="4821849"/>
            <a:ext cx="2201751" cy="607978"/>
          </a:xfrm>
          <a:prstGeom prst="wedgeRoundRectCallout">
            <a:avLst>
              <a:gd name="adj1" fmla="val -23078"/>
              <a:gd name="adj2" fmla="val 3036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also 2 times!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7663" y="2109534"/>
            <a:ext cx="95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n=0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7662" y="3818668"/>
            <a:ext cx="10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n=1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11081" y="2109534"/>
            <a:ext cx="3666654" cy="3485507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18981" y="1633125"/>
            <a:ext cx="5476876" cy="984982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사각형 설명선 6"/>
          <p:cNvSpPr/>
          <p:nvPr/>
        </p:nvSpPr>
        <p:spPr>
          <a:xfrm>
            <a:off x="5679760" y="4241084"/>
            <a:ext cx="1647981" cy="607978"/>
          </a:xfrm>
          <a:prstGeom prst="wedgeRoundRectCallout">
            <a:avLst>
              <a:gd name="adj1" fmla="val 106572"/>
              <a:gd name="adj2" fmla="val -7684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36" y="3672693"/>
            <a:ext cx="3695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16" grpId="0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8" y="2215347"/>
            <a:ext cx="3048000" cy="7048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tHe</a:t>
            </a:r>
            <a:r>
              <a:rPr lang="en-US" altLang="zh-CN" dirty="0"/>
              <a:t> Range function – 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83797"/>
              </p:ext>
            </p:extLst>
          </p:nvPr>
        </p:nvGraphicFramePr>
        <p:xfrm>
          <a:off x="5660345" y="4477793"/>
          <a:ext cx="521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3">
                  <a:extLst>
                    <a:ext uri="{9D8B030D-6E8A-4147-A177-3AD203B41FA5}">
                      <a16:colId xmlns:a16="http://schemas.microsoft.com/office/drawing/2014/main" val="871690923"/>
                    </a:ext>
                  </a:extLst>
                </a:gridCol>
                <a:gridCol w="564180">
                  <a:extLst>
                    <a:ext uri="{9D8B030D-6E8A-4147-A177-3AD203B41FA5}">
                      <a16:colId xmlns:a16="http://schemas.microsoft.com/office/drawing/2014/main" val="1109322237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3075337106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664924724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491084308"/>
                    </a:ext>
                  </a:extLst>
                </a:gridCol>
                <a:gridCol w="546549">
                  <a:extLst>
                    <a:ext uri="{9D8B030D-6E8A-4147-A177-3AD203B41FA5}">
                      <a16:colId xmlns:a16="http://schemas.microsoft.com/office/drawing/2014/main" val="1442690274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57842921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37136781"/>
                    </a:ext>
                  </a:extLst>
                </a:gridCol>
                <a:gridCol w="657090">
                  <a:extLst>
                    <a:ext uri="{9D8B030D-6E8A-4147-A177-3AD203B41FA5}">
                      <a16:colId xmlns:a16="http://schemas.microsoft.com/office/drawing/2014/main" val="282136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423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73845"/>
              </p:ext>
            </p:extLst>
          </p:nvPr>
        </p:nvGraphicFramePr>
        <p:xfrm>
          <a:off x="4890799" y="4477793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09023"/>
              </p:ext>
            </p:extLst>
          </p:nvPr>
        </p:nvGraphicFramePr>
        <p:xfrm>
          <a:off x="10375127" y="4477793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>
            <a:off x="5122231" y="4848633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48093" y="54687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0613464" y="4844389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308255" y="54687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6011230" y="4208140"/>
            <a:ext cx="1144633" cy="269653"/>
          </a:xfrm>
          <a:prstGeom prst="curvedDownArrow">
            <a:avLst>
              <a:gd name="adj1" fmla="val 25000"/>
              <a:gd name="adj2" fmla="val 50000"/>
              <a:gd name="adj3" fmla="val 149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7155863" y="4194283"/>
            <a:ext cx="1117307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462" y="37849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=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320340" y="1323001"/>
            <a:ext cx="2380976" cy="624292"/>
          </a:xfrm>
          <a:prstGeom prst="wedgeRoundRectCallout">
            <a:avLst>
              <a:gd name="adj1" fmla="val 38355"/>
              <a:gd name="adj2" fmla="val 9821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two arguments (start &amp; stop)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13341"/>
              </p:ext>
            </p:extLst>
          </p:nvPr>
        </p:nvGraphicFramePr>
        <p:xfrm>
          <a:off x="6959575" y="1853499"/>
          <a:ext cx="1902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2">
                  <a:extLst>
                    <a:ext uri="{9D8B030D-6E8A-4147-A177-3AD203B41FA5}">
                      <a16:colId xmlns:a16="http://schemas.microsoft.com/office/drawing/2014/main" val="871690923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1109322237"/>
                    </a:ext>
                  </a:extLst>
                </a:gridCol>
                <a:gridCol w="634032">
                  <a:extLst>
                    <a:ext uri="{9D8B030D-6E8A-4147-A177-3AD203B41FA5}">
                      <a16:colId xmlns:a16="http://schemas.microsoft.com/office/drawing/2014/main" val="30753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9423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23949"/>
              </p:ext>
            </p:extLst>
          </p:nvPr>
        </p:nvGraphicFramePr>
        <p:xfrm>
          <a:off x="6190030" y="1853499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44029"/>
              </p:ext>
            </p:extLst>
          </p:nvPr>
        </p:nvGraphicFramePr>
        <p:xfrm>
          <a:off x="9000649" y="1856280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sp>
        <p:nvSpPr>
          <p:cNvPr id="28" name="Up Arrow 27"/>
          <p:cNvSpPr/>
          <p:nvPr/>
        </p:nvSpPr>
        <p:spPr>
          <a:xfrm>
            <a:off x="6421462" y="2224339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47324" y="284447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9238986" y="2222876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933777" y="28472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Left-Right Arrow Callout 31"/>
          <p:cNvSpPr/>
          <p:nvPr/>
        </p:nvSpPr>
        <p:spPr>
          <a:xfrm>
            <a:off x="7047216" y="2521857"/>
            <a:ext cx="1814455" cy="359742"/>
          </a:xfrm>
          <a:prstGeom prst="left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33" name="Curved Down Arrow 32"/>
          <p:cNvSpPr/>
          <p:nvPr/>
        </p:nvSpPr>
        <p:spPr>
          <a:xfrm>
            <a:off x="7155863" y="1583846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7882311" y="1583846"/>
            <a:ext cx="660903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8545" y="118156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=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5" y="4932470"/>
            <a:ext cx="3838575" cy="714375"/>
          </a:xfrm>
          <a:prstGeom prst="rect">
            <a:avLst/>
          </a:prstGeom>
        </p:spPr>
      </p:pic>
      <p:sp>
        <p:nvSpPr>
          <p:cNvPr id="38" name="Rounded Rectangular Callout 37"/>
          <p:cNvSpPr/>
          <p:nvPr/>
        </p:nvSpPr>
        <p:spPr>
          <a:xfrm>
            <a:off x="1209695" y="3839645"/>
            <a:ext cx="2380976" cy="624292"/>
          </a:xfrm>
          <a:prstGeom prst="wedgeRoundRectCallout">
            <a:avLst>
              <a:gd name="adj1" fmla="val 38355"/>
              <a:gd name="adj2" fmla="val 12286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all three  arguments</a:t>
            </a:r>
          </a:p>
        </p:txBody>
      </p:sp>
      <p:sp>
        <p:nvSpPr>
          <p:cNvPr id="39" name="Curved Down Arrow 38"/>
          <p:cNvSpPr/>
          <p:nvPr/>
        </p:nvSpPr>
        <p:spPr>
          <a:xfrm>
            <a:off x="8273170" y="4190018"/>
            <a:ext cx="1091498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3147" y="5302843"/>
            <a:ext cx="82907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output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155863" y="4844389"/>
            <a:ext cx="394727" cy="44526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47324" y="4861819"/>
            <a:ext cx="1191221" cy="55367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</p:cNvCxnSpPr>
          <p:nvPr/>
        </p:nvCxnSpPr>
        <p:spPr>
          <a:xfrm flipH="1">
            <a:off x="7910623" y="4848633"/>
            <a:ext cx="356084" cy="42771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236823" y="4875132"/>
            <a:ext cx="1076957" cy="55797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0" grpId="0" animBg="1"/>
      <p:bldP spid="22" grpId="0" animBg="1"/>
      <p:bldP spid="24" grpId="0"/>
      <p:bldP spid="4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7" grpId="0"/>
      <p:bldP spid="38" grpId="0" animBg="1"/>
      <p:bldP spid="39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9" y="3330106"/>
            <a:ext cx="4248150" cy="685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Range function – example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08174"/>
              </p:ext>
            </p:extLst>
          </p:nvPr>
        </p:nvGraphicFramePr>
        <p:xfrm>
          <a:off x="6050191" y="3246522"/>
          <a:ext cx="521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3">
                  <a:extLst>
                    <a:ext uri="{9D8B030D-6E8A-4147-A177-3AD203B41FA5}">
                      <a16:colId xmlns:a16="http://schemas.microsoft.com/office/drawing/2014/main" val="871690923"/>
                    </a:ext>
                  </a:extLst>
                </a:gridCol>
                <a:gridCol w="564180">
                  <a:extLst>
                    <a:ext uri="{9D8B030D-6E8A-4147-A177-3AD203B41FA5}">
                      <a16:colId xmlns:a16="http://schemas.microsoft.com/office/drawing/2014/main" val="1109322237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3075337106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664924724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491084308"/>
                    </a:ext>
                  </a:extLst>
                </a:gridCol>
                <a:gridCol w="546549">
                  <a:extLst>
                    <a:ext uri="{9D8B030D-6E8A-4147-A177-3AD203B41FA5}">
                      <a16:colId xmlns:a16="http://schemas.microsoft.com/office/drawing/2014/main" val="1442690274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57842921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37136781"/>
                    </a:ext>
                  </a:extLst>
                </a:gridCol>
                <a:gridCol w="657090">
                  <a:extLst>
                    <a:ext uri="{9D8B030D-6E8A-4147-A177-3AD203B41FA5}">
                      <a16:colId xmlns:a16="http://schemas.microsoft.com/office/drawing/2014/main" val="282136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423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07947"/>
              </p:ext>
            </p:extLst>
          </p:nvPr>
        </p:nvGraphicFramePr>
        <p:xfrm>
          <a:off x="5280645" y="3246522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993"/>
              </p:ext>
            </p:extLst>
          </p:nvPr>
        </p:nvGraphicFramePr>
        <p:xfrm>
          <a:off x="10705204" y="3246522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>
            <a:off x="5512077" y="3617362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8290" y="42374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0943541" y="3613118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32244" y="42374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1929" y="218269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= -3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855414" y="2415808"/>
            <a:ext cx="2380976" cy="624292"/>
          </a:xfrm>
          <a:prstGeom prst="wedgeRoundRectCallout">
            <a:avLst>
              <a:gd name="adj1" fmla="val 38355"/>
              <a:gd name="adj2" fmla="val 9821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negative step</a:t>
            </a:r>
          </a:p>
        </p:txBody>
      </p:sp>
      <p:sp>
        <p:nvSpPr>
          <p:cNvPr id="42" name="Curved Down Arrow 41"/>
          <p:cNvSpPr/>
          <p:nvPr/>
        </p:nvSpPr>
        <p:spPr>
          <a:xfrm flipH="1">
            <a:off x="8601338" y="2744767"/>
            <a:ext cx="1803237" cy="48363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flipH="1">
            <a:off x="6798101" y="2726645"/>
            <a:ext cx="1803237" cy="48363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17202" y="4138220"/>
            <a:ext cx="1126797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800" dirty="0"/>
              <a:t>output</a:t>
            </a:r>
            <a:endParaRPr lang="en-US" sz="1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65339" y="3587702"/>
            <a:ext cx="967262" cy="6631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45" idx="0"/>
          </p:cNvCxnSpPr>
          <p:nvPr/>
        </p:nvCxnSpPr>
        <p:spPr>
          <a:xfrm flipH="1">
            <a:off x="8580601" y="3617362"/>
            <a:ext cx="75952" cy="52085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219952" y="3635483"/>
            <a:ext cx="1007472" cy="6153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ular Callout 56"/>
          <p:cNvSpPr/>
          <p:nvPr/>
        </p:nvSpPr>
        <p:spPr>
          <a:xfrm>
            <a:off x="1147781" y="4894986"/>
            <a:ext cx="3813518" cy="763430"/>
          </a:xfrm>
          <a:prstGeom prst="wedgeRoundRectCallout">
            <a:avLst>
              <a:gd name="adj1" fmla="val -8023"/>
              <a:gd name="adj2" fmla="val -21367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use a negative step,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start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must be a larger value than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648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4" grpId="0"/>
      <p:bldP spid="4" grpId="0" animBg="1"/>
      <p:bldP spid="42" grpId="0" animBg="1"/>
      <p:bldP spid="44" grpId="0" animBg="1"/>
      <p:bldP spid="45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contents of a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457401"/>
            <a:ext cx="4962525" cy="23812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795918" y="4627784"/>
            <a:ext cx="2380976" cy="624292"/>
          </a:xfrm>
          <a:prstGeom prst="wedgeRoundRectCallout">
            <a:avLst>
              <a:gd name="adj1" fmla="val 10352"/>
              <a:gd name="adj2" fmla="val -24355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10 for each element in the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00" y="2100237"/>
            <a:ext cx="3848100" cy="235267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146801" y="2457401"/>
            <a:ext cx="253999" cy="1638349"/>
          </a:xfrm>
          <a:prstGeom prst="rightBrace">
            <a:avLst>
              <a:gd name="adj1" fmla="val 8333"/>
              <a:gd name="adj2" fmla="val 517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6400" y="444311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4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214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Case 1:</a:t>
            </a:r>
            <a:endParaRPr lang="en-US" sz="2000" b="1" dirty="0"/>
          </a:p>
          <a:p>
            <a:r>
              <a:rPr lang="en-US" sz="2000" dirty="0"/>
              <a:t>for x in range(20, -10, -13):</a:t>
            </a:r>
          </a:p>
          <a:p>
            <a:r>
              <a:rPr lang="en-US" sz="2000" dirty="0"/>
              <a:t>    print(x)</a:t>
            </a:r>
          </a:p>
          <a:p>
            <a:r>
              <a:rPr lang="en-US" sz="2000" dirty="0"/>
              <a:t>    x = 10</a:t>
            </a:r>
          </a:p>
          <a:p>
            <a:endParaRPr lang="en-US" sz="2000" dirty="0"/>
          </a:p>
          <a:p>
            <a:r>
              <a:rPr lang="en-US" sz="2000" b="1" dirty="0"/>
              <a:t>Case 2: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range(-2, -15, -5):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 = 2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the elements in range()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9605" y="1801604"/>
            <a:ext cx="403187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sum = 0</a:t>
            </a:r>
          </a:p>
          <a:p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in range(2, 10, 2):</a:t>
            </a:r>
          </a:p>
          <a:p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sum += 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print(sum)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217552" y="1203617"/>
            <a:ext cx="1494368" cy="432702"/>
          </a:xfrm>
          <a:prstGeom prst="wedgeRoundRectCallout">
            <a:avLst>
              <a:gd name="adj1" fmla="val -60508"/>
              <a:gd name="adj2" fmla="val 10691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accumulator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85244"/>
              </p:ext>
            </p:extLst>
          </p:nvPr>
        </p:nvGraphicFramePr>
        <p:xfrm>
          <a:off x="6033674" y="1896450"/>
          <a:ext cx="521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3">
                  <a:extLst>
                    <a:ext uri="{9D8B030D-6E8A-4147-A177-3AD203B41FA5}">
                      <a16:colId xmlns:a16="http://schemas.microsoft.com/office/drawing/2014/main" val="871690923"/>
                    </a:ext>
                  </a:extLst>
                </a:gridCol>
                <a:gridCol w="564180">
                  <a:extLst>
                    <a:ext uri="{9D8B030D-6E8A-4147-A177-3AD203B41FA5}">
                      <a16:colId xmlns:a16="http://schemas.microsoft.com/office/drawing/2014/main" val="1109322237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3075337106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664924724"/>
                    </a:ext>
                  </a:extLst>
                </a:gridCol>
                <a:gridCol w="537734">
                  <a:extLst>
                    <a:ext uri="{9D8B030D-6E8A-4147-A177-3AD203B41FA5}">
                      <a16:colId xmlns:a16="http://schemas.microsoft.com/office/drawing/2014/main" val="1491084308"/>
                    </a:ext>
                  </a:extLst>
                </a:gridCol>
                <a:gridCol w="546549">
                  <a:extLst>
                    <a:ext uri="{9D8B030D-6E8A-4147-A177-3AD203B41FA5}">
                      <a16:colId xmlns:a16="http://schemas.microsoft.com/office/drawing/2014/main" val="1442690274"/>
                    </a:ext>
                  </a:extLst>
                </a:gridCol>
                <a:gridCol w="572995">
                  <a:extLst>
                    <a:ext uri="{9D8B030D-6E8A-4147-A177-3AD203B41FA5}">
                      <a16:colId xmlns:a16="http://schemas.microsoft.com/office/drawing/2014/main" val="257842921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37136781"/>
                    </a:ext>
                  </a:extLst>
                </a:gridCol>
                <a:gridCol w="657090">
                  <a:extLst>
                    <a:ext uri="{9D8B030D-6E8A-4147-A177-3AD203B41FA5}">
                      <a16:colId xmlns:a16="http://schemas.microsoft.com/office/drawing/2014/main" val="282136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423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15162"/>
              </p:ext>
            </p:extLst>
          </p:nvPr>
        </p:nvGraphicFramePr>
        <p:xfrm>
          <a:off x="5264128" y="1896450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81663"/>
              </p:ext>
            </p:extLst>
          </p:nvPr>
        </p:nvGraphicFramePr>
        <p:xfrm>
          <a:off x="10748456" y="1896450"/>
          <a:ext cx="63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4">
                  <a:extLst>
                    <a:ext uri="{9D8B030D-6E8A-4147-A177-3AD203B41FA5}">
                      <a16:colId xmlns:a16="http://schemas.microsoft.com/office/drawing/2014/main" val="376380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6982"/>
                  </a:ext>
                </a:extLst>
              </a:tr>
            </a:tbl>
          </a:graphicData>
        </a:graphic>
      </p:graphicFrame>
      <p:sp>
        <p:nvSpPr>
          <p:cNvPr id="26" name="Up Arrow 25"/>
          <p:cNvSpPr/>
          <p:nvPr/>
        </p:nvSpPr>
        <p:spPr>
          <a:xfrm>
            <a:off x="5495560" y="2267290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21422" y="28874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0986793" y="2263046"/>
            <a:ext cx="125682" cy="66150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681584" y="28874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rved Down Arrow 29"/>
          <p:cNvSpPr/>
          <p:nvPr/>
        </p:nvSpPr>
        <p:spPr>
          <a:xfrm>
            <a:off x="6384559" y="1626797"/>
            <a:ext cx="1144633" cy="269653"/>
          </a:xfrm>
          <a:prstGeom prst="curvedDownArrow">
            <a:avLst>
              <a:gd name="adj1" fmla="val 25000"/>
              <a:gd name="adj2" fmla="val 50000"/>
              <a:gd name="adj3" fmla="val 149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7529192" y="1612940"/>
            <a:ext cx="1117307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7791" y="12036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 =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8646499" y="1608675"/>
            <a:ext cx="1091498" cy="26965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29192" y="2263046"/>
            <a:ext cx="31803" cy="16612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94669" y="2263046"/>
            <a:ext cx="6444" cy="99371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</p:cNvCxnSpPr>
          <p:nvPr/>
        </p:nvCxnSpPr>
        <p:spPr>
          <a:xfrm>
            <a:off x="8640036" y="2267290"/>
            <a:ext cx="1777" cy="24380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87112" y="2293789"/>
            <a:ext cx="27649" cy="311641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25219"/>
              </p:ext>
            </p:extLst>
          </p:nvPr>
        </p:nvGraphicFramePr>
        <p:xfrm>
          <a:off x="5239448" y="2862470"/>
          <a:ext cx="423697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22">
                  <a:extLst>
                    <a:ext uri="{9D8B030D-6E8A-4147-A177-3AD203B41FA5}">
                      <a16:colId xmlns:a16="http://schemas.microsoft.com/office/drawing/2014/main" val="3294476232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4080798419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1587989955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60679081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2046553862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3056083205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223373289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3870697297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89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14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4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3444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7591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003518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02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73594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26360"/>
              </p:ext>
            </p:extLst>
          </p:nvPr>
        </p:nvGraphicFramePr>
        <p:xfrm>
          <a:off x="9484309" y="2862470"/>
          <a:ext cx="105924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22">
                  <a:extLst>
                    <a:ext uri="{9D8B030D-6E8A-4147-A177-3AD203B41FA5}">
                      <a16:colId xmlns:a16="http://schemas.microsoft.com/office/drawing/2014/main" val="4064620388"/>
                    </a:ext>
                  </a:extLst>
                </a:gridCol>
                <a:gridCol w="529622">
                  <a:extLst>
                    <a:ext uri="{9D8B030D-6E8A-4147-A177-3AD203B41FA5}">
                      <a16:colId xmlns:a16="http://schemas.microsoft.com/office/drawing/2014/main" val="3045699047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6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4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2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0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452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27472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71419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830823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6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065895"/>
                  </a:ext>
                </a:extLst>
              </a:tr>
            </a:tbl>
          </a:graphicData>
        </a:graphic>
      </p:graphicFrame>
      <p:sp>
        <p:nvSpPr>
          <p:cNvPr id="66" name="Up Arrow 65"/>
          <p:cNvSpPr/>
          <p:nvPr/>
        </p:nvSpPr>
        <p:spPr>
          <a:xfrm flipV="1">
            <a:off x="6453099" y="3554112"/>
            <a:ext cx="201963" cy="443825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 flipV="1">
            <a:off x="7493755" y="4290896"/>
            <a:ext cx="201963" cy="443825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/>
          <p:cNvSpPr/>
          <p:nvPr/>
        </p:nvSpPr>
        <p:spPr>
          <a:xfrm flipV="1">
            <a:off x="8554535" y="5028565"/>
            <a:ext cx="201963" cy="443825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9613779" y="5750842"/>
            <a:ext cx="201963" cy="443825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400" dirty="0"/>
              <a:t>Upon the completion of this lecture, students will be able to:</a:t>
            </a:r>
          </a:p>
          <a:p>
            <a:r>
              <a:rPr lang="en-US" altLang="ko-KR" sz="3400" dirty="0"/>
              <a:t>understand the concept of iteration.</a:t>
            </a:r>
          </a:p>
          <a:p>
            <a:r>
              <a:rPr lang="en-US" altLang="ko-KR" sz="3400" dirty="0"/>
              <a:t>describe the syntax for for-Loops.</a:t>
            </a:r>
          </a:p>
          <a:p>
            <a:r>
              <a:rPr lang="en-US" altLang="ko-KR" sz="3400" dirty="0"/>
              <a:t>use for-loops to remove repetition in code.</a:t>
            </a:r>
          </a:p>
          <a:p>
            <a:r>
              <a:rPr lang="en-US" altLang="ko-KR" sz="3400" dirty="0"/>
              <a:t>identify inner and outer loops in a nested for-loop.</a:t>
            </a:r>
            <a:endParaRPr lang="ko-KR" alt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technique: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Python range function: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For-loop: processing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916790"/>
            <a:ext cx="2657475" cy="3457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40" y="1912028"/>
            <a:ext cx="4600575" cy="34671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4886" y="3362431"/>
            <a:ext cx="4048125" cy="20787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48440" y="3362430"/>
            <a:ext cx="4048125" cy="19157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66" y="2160494"/>
            <a:ext cx="4095750" cy="24669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technique: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Python range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elements in a string (1/2)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486633" y="2514600"/>
            <a:ext cx="1399832" cy="690920"/>
          </a:xfrm>
          <a:prstGeom prst="wedgeRoundRectCallout">
            <a:avLst>
              <a:gd name="adj1" fmla="val -112901"/>
              <a:gd name="adj2" fmla="val 807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 string to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54136" y="4161133"/>
            <a:ext cx="4048125" cy="820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82" y="1760239"/>
            <a:ext cx="4286250" cy="41148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technique: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Python range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elements in a string (2/2)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3704882" y="4177370"/>
            <a:ext cx="1648184" cy="657225"/>
          </a:xfrm>
          <a:prstGeom prst="wedgeRoundRectCallout">
            <a:avLst>
              <a:gd name="adj1" fmla="val -66072"/>
              <a:gd name="adj2" fmla="val -14515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Convert string to float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9284" y="4095762"/>
            <a:ext cx="2382925" cy="16894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</a:t>
            </a:r>
            <a:r>
              <a:rPr lang="en-US" sz="2400" dirty="0"/>
              <a:t> = "COVID"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str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     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r>
              <a:rPr lang="en-US" sz="2400" dirty="0"/>
              <a:t>      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and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9" y="2228850"/>
            <a:ext cx="4191000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1" y="2228850"/>
            <a:ext cx="5305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7400" y="1955548"/>
            <a:ext cx="5181599" cy="4089651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2"/>
          </p:nvPr>
        </p:nvSpPr>
        <p:spPr>
          <a:xfrm>
            <a:off x="6079067" y="1955548"/>
            <a:ext cx="5427134" cy="4089652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else Statement with for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7400" y="1247357"/>
            <a:ext cx="9588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Python allows the use of else condition with for loops.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57" y="2571623"/>
            <a:ext cx="4457700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98" y="2571623"/>
            <a:ext cx="4057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92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58" y="1174636"/>
            <a:ext cx="6943725" cy="28860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753093" y="1910887"/>
            <a:ext cx="5703659" cy="1266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53093" y="3503691"/>
            <a:ext cx="5703659" cy="3412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3" y="4386635"/>
            <a:ext cx="4429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E16D45-5621-49CF-A23D-E0F3D73E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8ED6D-533C-4784-BE08-1B93BBDA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9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loop: </a:t>
            </a:r>
            <a:r>
              <a:rPr lang="en-US" b="1" dirty="0"/>
              <a:t>a loop inside a loop.</a:t>
            </a:r>
          </a:p>
          <a:p>
            <a:r>
              <a:rPr lang="en-US" dirty="0"/>
              <a:t>Print every position of a given tic-tac-toe board of 3x3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4971589"/>
            <a:ext cx="4733925" cy="12477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44053"/>
              </p:ext>
            </p:extLst>
          </p:nvPr>
        </p:nvGraphicFramePr>
        <p:xfrm>
          <a:off x="2059517" y="3250665"/>
          <a:ext cx="18923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67">
                  <a:extLst>
                    <a:ext uri="{9D8B030D-6E8A-4147-A177-3AD203B41FA5}">
                      <a16:colId xmlns:a16="http://schemas.microsoft.com/office/drawing/2014/main" val="658196309"/>
                    </a:ext>
                  </a:extLst>
                </a:gridCol>
                <a:gridCol w="630767">
                  <a:extLst>
                    <a:ext uri="{9D8B030D-6E8A-4147-A177-3AD203B41FA5}">
                      <a16:colId xmlns:a16="http://schemas.microsoft.com/office/drawing/2014/main" val="849237024"/>
                    </a:ext>
                  </a:extLst>
                </a:gridCol>
                <a:gridCol w="630767">
                  <a:extLst>
                    <a:ext uri="{9D8B030D-6E8A-4147-A177-3AD203B41FA5}">
                      <a16:colId xmlns:a16="http://schemas.microsoft.com/office/drawing/2014/main" val="290244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4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0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11886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36449"/>
              </p:ext>
            </p:extLst>
          </p:nvPr>
        </p:nvGraphicFramePr>
        <p:xfrm>
          <a:off x="1428750" y="3250665"/>
          <a:ext cx="6307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67">
                  <a:extLst>
                    <a:ext uri="{9D8B030D-6E8A-4147-A177-3AD203B41FA5}">
                      <a16:colId xmlns:a16="http://schemas.microsoft.com/office/drawing/2014/main" val="129029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509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52153"/>
              </p:ext>
            </p:extLst>
          </p:nvPr>
        </p:nvGraphicFramePr>
        <p:xfrm>
          <a:off x="2059517" y="2879825"/>
          <a:ext cx="18923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67">
                  <a:extLst>
                    <a:ext uri="{9D8B030D-6E8A-4147-A177-3AD203B41FA5}">
                      <a16:colId xmlns:a16="http://schemas.microsoft.com/office/drawing/2014/main" val="501336388"/>
                    </a:ext>
                  </a:extLst>
                </a:gridCol>
                <a:gridCol w="630767">
                  <a:extLst>
                    <a:ext uri="{9D8B030D-6E8A-4147-A177-3AD203B41FA5}">
                      <a16:colId xmlns:a16="http://schemas.microsoft.com/office/drawing/2014/main" val="2360763704"/>
                    </a:ext>
                  </a:extLst>
                </a:gridCol>
                <a:gridCol w="630767">
                  <a:extLst>
                    <a:ext uri="{9D8B030D-6E8A-4147-A177-3AD203B41FA5}">
                      <a16:colId xmlns:a16="http://schemas.microsoft.com/office/drawing/2014/main" val="404090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650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2395" y="3576092"/>
            <a:ext cx="73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7489" y="2351312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99517" y="3149816"/>
            <a:ext cx="858310" cy="413270"/>
          </a:xfrm>
          <a:prstGeom prst="wedgeRoundRectCallout">
            <a:avLst>
              <a:gd name="adj1" fmla="val -157677"/>
              <a:gd name="adj2" fmla="val 1922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(0, 2)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085165" y="4395311"/>
            <a:ext cx="858310" cy="413270"/>
          </a:xfrm>
          <a:prstGeom prst="wedgeRoundRectCallout">
            <a:avLst>
              <a:gd name="adj1" fmla="val -93312"/>
              <a:gd name="adj2" fmla="val -19512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(1, 2)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6079069" y="2468096"/>
            <a:ext cx="6057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Steps: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a variable to hold the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a second variable for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a for-loop to iterate through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 the second for-loop to iterate through columns.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64652" y="4684386"/>
            <a:ext cx="1133475" cy="578272"/>
          </a:xfrm>
          <a:prstGeom prst="wedgeRoundRectCallout">
            <a:avLst>
              <a:gd name="adj1" fmla="val 126183"/>
              <a:gd name="adj2" fmla="val 3340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outer for-loop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29765" y="5766850"/>
            <a:ext cx="1133475" cy="578272"/>
          </a:xfrm>
          <a:prstGeom prst="wedgeRoundRectCallout">
            <a:avLst>
              <a:gd name="adj1" fmla="val 156435"/>
              <a:gd name="adj2" fmla="val -8353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inner for-loop</a:t>
            </a:r>
          </a:p>
        </p:txBody>
      </p:sp>
    </p:spTree>
    <p:extLst>
      <p:ext uri="{BB962C8B-B14F-4D97-AF65-F5344CB8AC3E}">
        <p14:creationId xmlns:p14="http://schemas.microsoft.com/office/powerpoint/2010/main" val="11523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 Example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34FF3-0D5C-4603-A153-85374CB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sum of the following two matrices: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6BAC-CD0A-4558-918C-994802AF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36" y="1789457"/>
            <a:ext cx="5563712" cy="3496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5C80C8-13D1-4D82-A2BF-4A6AEB01E5BC}"/>
                  </a:ext>
                </a:extLst>
              </p:cNvPr>
              <p:cNvSpPr txBox="1"/>
              <p:nvPr/>
            </p:nvSpPr>
            <p:spPr>
              <a:xfrm>
                <a:off x="1281993" y="1913671"/>
                <a:ext cx="2118219" cy="718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5C80C8-13D1-4D82-A2BF-4A6AEB01E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93" y="1913671"/>
                <a:ext cx="2118219" cy="718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29D69-C25A-4B88-BF90-4942BA71FACC}"/>
                  </a:ext>
                </a:extLst>
              </p:cNvPr>
              <p:cNvSpPr txBox="1"/>
              <p:nvPr/>
            </p:nvSpPr>
            <p:spPr>
              <a:xfrm>
                <a:off x="3574279" y="1913671"/>
                <a:ext cx="2072377" cy="715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129D69-C25A-4B88-BF90-4942BA71F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279" y="1913671"/>
                <a:ext cx="2072377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EAEF8F-6A97-46B5-8049-D9CFCF55C057}"/>
                  </a:ext>
                </a:extLst>
              </p:cNvPr>
              <p:cNvSpPr txBox="1"/>
              <p:nvPr/>
            </p:nvSpPr>
            <p:spPr>
              <a:xfrm>
                <a:off x="1172048" y="3066176"/>
                <a:ext cx="4190596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3+2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EAEF8F-6A97-46B5-8049-D9CFCF55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48" y="3066176"/>
                <a:ext cx="4190596" cy="725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938AE-2981-4760-BC27-9157BE0A4A07}"/>
                  </a:ext>
                </a:extLst>
              </p:cNvPr>
              <p:cNvSpPr txBox="1"/>
              <p:nvPr/>
            </p:nvSpPr>
            <p:spPr>
              <a:xfrm>
                <a:off x="2283492" y="4059443"/>
                <a:ext cx="1873438" cy="816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938AE-2981-4760-BC27-9157BE0A4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92" y="4059443"/>
                <a:ext cx="1873438" cy="816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building block of all programs is to be able to </a:t>
            </a:r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 some code (over and over again).</a:t>
            </a:r>
          </a:p>
          <a:p>
            <a:r>
              <a:rPr lang="en-US" dirty="0">
                <a:solidFill>
                  <a:srgbClr val="FF0000"/>
                </a:solidFill>
              </a:rPr>
              <a:t>Iteration</a:t>
            </a:r>
            <a:r>
              <a:rPr lang="en-US" dirty="0"/>
              <a:t>: A repetitive execution (until a condition is met). </a:t>
            </a:r>
          </a:p>
          <a:p>
            <a:r>
              <a:rPr lang="en-US" dirty="0"/>
              <a:t>Example: Caesar Cipher (shift key =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03700"/>
              </p:ext>
            </p:extLst>
          </p:nvPr>
        </p:nvGraphicFramePr>
        <p:xfrm>
          <a:off x="6083927" y="4349428"/>
          <a:ext cx="245606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57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451846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520048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468897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533117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6034"/>
              </p:ext>
            </p:extLst>
          </p:nvPr>
        </p:nvGraphicFramePr>
        <p:xfrm>
          <a:off x="6083927" y="3820359"/>
          <a:ext cx="245606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57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451846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520048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468897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533117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02826"/>
              </p:ext>
            </p:extLst>
          </p:nvPr>
        </p:nvGraphicFramePr>
        <p:xfrm>
          <a:off x="3037722" y="4347572"/>
          <a:ext cx="304620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1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497426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508417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72047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534155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  <a:gridCol w="506993">
                  <a:extLst>
                    <a:ext uri="{9D8B030D-6E8A-4147-A177-3AD203B41FA5}">
                      <a16:colId xmlns:a16="http://schemas.microsoft.com/office/drawing/2014/main" val="1559490357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6568"/>
              </p:ext>
            </p:extLst>
          </p:nvPr>
        </p:nvGraphicFramePr>
        <p:xfrm>
          <a:off x="2974345" y="3813191"/>
          <a:ext cx="3109581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11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17549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536013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590285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  <a:gridCol w="538621">
                  <a:extLst>
                    <a:ext uri="{9D8B030D-6E8A-4147-A177-3AD203B41FA5}">
                      <a16:colId xmlns:a16="http://schemas.microsoft.com/office/drawing/2014/main" val="575055408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99948" y="3813191"/>
            <a:ext cx="614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63975"/>
              </p:ext>
            </p:extLst>
          </p:nvPr>
        </p:nvGraphicFramePr>
        <p:xfrm>
          <a:off x="6083925" y="5511747"/>
          <a:ext cx="2456065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157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451846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520048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468897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533117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54053"/>
              </p:ext>
            </p:extLst>
          </p:nvPr>
        </p:nvGraphicFramePr>
        <p:xfrm>
          <a:off x="3037720" y="5509891"/>
          <a:ext cx="3046206" cy="533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16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497426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508417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72047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534155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  <a:gridCol w="506993">
                  <a:extLst>
                    <a:ext uri="{9D8B030D-6E8A-4147-A177-3AD203B41FA5}">
                      <a16:colId xmlns:a16="http://schemas.microsoft.com/office/drawing/2014/main" val="1559490357"/>
                    </a:ext>
                  </a:extLst>
                </a:gridCol>
              </a:tblGrid>
              <a:tr h="5334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150236" y="438346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58065" y="5509891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Cipher:</a:t>
            </a:r>
          </a:p>
        </p:txBody>
      </p:sp>
    </p:spTree>
    <p:extLst>
      <p:ext uri="{BB962C8B-B14F-4D97-AF65-F5344CB8AC3E}">
        <p14:creationId xmlns:p14="http://schemas.microsoft.com/office/powerpoint/2010/main" val="28409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397B5C-5024-47BF-A0C1-8AB7E5372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Case 1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2CF8779-D6FE-47B5-9427-DA60DEFDB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Case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 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892651-0AA7-483A-89A8-952B1F1F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5" y="2197672"/>
            <a:ext cx="4417669" cy="26679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E20A2-D435-4B52-98CB-F4054DF3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2197672"/>
            <a:ext cx="4664781" cy="26382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F479EC-432F-445B-901C-6EA366F485B4}"/>
              </a:ext>
            </a:extLst>
          </p:cNvPr>
          <p:cNvSpPr txBox="1"/>
          <p:nvPr/>
        </p:nvSpPr>
        <p:spPr>
          <a:xfrm>
            <a:off x="887822" y="5740026"/>
            <a:ext cx="10517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Changing the value of x inside the loop does not affect the number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1592653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397B5C-5024-47BF-A0C1-8AB7E5372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Case 1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2CF8779-D6FE-47B5-9427-DA60DEFDB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Case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 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FC45F-6039-4E01-A1A1-5DE96B3F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4" y="2103846"/>
            <a:ext cx="4777497" cy="2847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939B2D-44E9-47CC-82D7-297511A6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78" y="2103846"/>
            <a:ext cx="4640647" cy="28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 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2267252"/>
            <a:ext cx="5616941" cy="173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1874309"/>
            <a:ext cx="2752725" cy="2686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194126" y="1462548"/>
            <a:ext cx="4048125" cy="31198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nested for-loop to print the output: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34" y="2374779"/>
            <a:ext cx="2362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nested for-loop to print the output: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695575"/>
            <a:ext cx="2481826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9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for-loop and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581150"/>
            <a:ext cx="6896100" cy="264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4619625"/>
            <a:ext cx="2952750" cy="1390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98676" y="4494507"/>
            <a:ext cx="4048125" cy="15157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flowchart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918156" y="1593410"/>
            <a:ext cx="7104029" cy="4358413"/>
            <a:chOff x="3198813" y="1629194"/>
            <a:chExt cx="5954240" cy="3708851"/>
          </a:xfrm>
        </p:grpSpPr>
        <p:sp>
          <p:nvSpPr>
            <p:cNvPr id="5" name="TextBox 4"/>
            <p:cNvSpPr txBox="1"/>
            <p:nvPr/>
          </p:nvSpPr>
          <p:spPr>
            <a:xfrm>
              <a:off x="4112752" y="4968713"/>
              <a:ext cx="2200218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Body of the for-loop 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12" idx="1"/>
            </p:cNvCxnSpPr>
            <p:nvPr/>
          </p:nvCxnSpPr>
          <p:spPr>
            <a:xfrm flipV="1">
              <a:off x="6518495" y="3603279"/>
              <a:ext cx="704159" cy="6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89393" y="4150194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22654" y="3280113"/>
              <a:ext cx="1930399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Statements after the for-loop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89391" y="2275526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iamond 3"/>
            <p:cNvSpPr/>
            <p:nvPr/>
          </p:nvSpPr>
          <p:spPr>
            <a:xfrm>
              <a:off x="3856777" y="3081285"/>
              <a:ext cx="2661718" cy="105615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Condition </a:t>
              </a:r>
            </a:p>
            <a:p>
              <a:pPr algn="ctr"/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(last item in the sequence?)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3116" y="1629194"/>
              <a:ext cx="258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Entering for-loop for each item in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6326" y="4301862"/>
              <a:ext cx="686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2156" y="3251022"/>
              <a:ext cx="649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 flipV="1">
              <a:off x="3233738" y="3609360"/>
              <a:ext cx="623039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98813" y="5153379"/>
              <a:ext cx="918702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217865" y="3602246"/>
              <a:ext cx="2" cy="15558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02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for-loop</a:t>
            </a:r>
            <a:r>
              <a:rPr lang="en-US" sz="3200" dirty="0"/>
              <a:t>: used for iterating over a sequence (e.g., set, string, list, tuple, or dictionary).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Definite iteration</a:t>
            </a:r>
            <a:r>
              <a:rPr lang="en-US" altLang="zh-CN" sz="3200" dirty="0"/>
              <a:t>: do something a fixed number (pre-determined) of times.</a:t>
            </a:r>
          </a:p>
          <a:p>
            <a:r>
              <a:rPr lang="en-US" altLang="zh-CN" sz="3200" dirty="0"/>
              <a:t>Processing each item in a sequence.</a:t>
            </a:r>
            <a:endParaRPr lang="en-US" sz="3200" dirty="0"/>
          </a:p>
          <a:p>
            <a:r>
              <a:rPr lang="en-US" sz="3200" dirty="0"/>
              <a:t>Execute a set of statements, </a:t>
            </a:r>
            <a:r>
              <a:rPr lang="en-US" sz="3200" dirty="0">
                <a:solidFill>
                  <a:srgbClr val="FF0000"/>
                </a:solidFill>
              </a:rPr>
              <a:t>once for each item </a:t>
            </a:r>
            <a:r>
              <a:rPr lang="en-US" sz="3200" dirty="0"/>
              <a:t>in the sequence.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for-loop: processing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671" y="3412687"/>
            <a:ext cx="304762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loop sequence:</a:t>
            </a:r>
            <a:r>
              <a:rPr lang="en-US" altLang="zh-CN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numbers</a:t>
            </a:r>
          </a:p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loop variable: </a:t>
            </a:r>
            <a:r>
              <a:rPr lang="en-US" altLang="zh-CN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endParaRPr lang="en-US" altLang="zh-CN" sz="20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loop body: </a:t>
            </a:r>
            <a:r>
              <a:rPr lang="en-US" altLang="zh-CN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</a:t>
            </a:r>
            <a:r>
              <a:rPr lang="en-US" altLang="zh-CN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99209" y="1522047"/>
            <a:ext cx="7294309" cy="4375475"/>
            <a:chOff x="3343821" y="2537414"/>
            <a:chExt cx="6583744" cy="3708851"/>
          </a:xfrm>
        </p:grpSpPr>
        <p:sp>
          <p:nvSpPr>
            <p:cNvPr id="9" name="TextBox 8"/>
            <p:cNvSpPr txBox="1"/>
            <p:nvPr/>
          </p:nvSpPr>
          <p:spPr>
            <a:xfrm>
              <a:off x="4896443" y="5876933"/>
              <a:ext cx="2285113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Put next element in </a:t>
              </a:r>
              <a:r>
                <a:rPr lang="en-US" dirty="0" err="1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14" idx="3"/>
              <a:endCxn id="12" idx="1"/>
            </p:cNvCxnSpPr>
            <p:nvPr/>
          </p:nvCxnSpPr>
          <p:spPr>
            <a:xfrm flipV="1">
              <a:off x="7302186" y="4512997"/>
              <a:ext cx="694980" cy="4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3084" y="5058414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997166" y="4328331"/>
              <a:ext cx="193039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Exit the for-loop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973082" y="3183746"/>
              <a:ext cx="2" cy="8057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/>
            <p:cNvSpPr/>
            <p:nvPr/>
          </p:nvSpPr>
          <p:spPr>
            <a:xfrm>
              <a:off x="4640468" y="3989505"/>
              <a:ext cx="2661718" cy="1056150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Last element in the </a:t>
              </a:r>
              <a:r>
                <a:rPr lang="en-US" sz="1400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numbers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?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6807" y="2537414"/>
              <a:ext cx="2589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Entering for-loop for each item in </a:t>
              </a:r>
              <a:r>
                <a:rPr lang="en-US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numbers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0017" y="5210082"/>
              <a:ext cx="686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65847" y="4159242"/>
              <a:ext cx="649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4" idx="1"/>
            </p:cNvCxnSpPr>
            <p:nvPr/>
          </p:nvCxnSpPr>
          <p:spPr>
            <a:xfrm flipV="1">
              <a:off x="4017429" y="4517580"/>
              <a:ext cx="623039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982504" y="6061599"/>
              <a:ext cx="918702" cy="109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992030" y="5485429"/>
              <a:ext cx="5083" cy="6014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017429" y="4512997"/>
              <a:ext cx="5083" cy="60145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43821" y="5101808"/>
              <a:ext cx="1287532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print(</a:t>
              </a:r>
              <a:r>
                <a:rPr lang="en-US" dirty="0" err="1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2139555"/>
            <a:ext cx="4257675" cy="990600"/>
          </a:xfrm>
          <a:prstGeom prst="rect">
            <a:avLst/>
          </a:prstGeom>
        </p:spPr>
      </p:pic>
      <p:sp>
        <p:nvSpPr>
          <p:cNvPr id="25" name="모서리가 둥근 사각형 설명선 6"/>
          <p:cNvSpPr/>
          <p:nvPr/>
        </p:nvSpPr>
        <p:spPr>
          <a:xfrm>
            <a:off x="1886359" y="1436757"/>
            <a:ext cx="3349694" cy="362933"/>
          </a:xfrm>
          <a:prstGeom prst="wedgeRoundRectCallout">
            <a:avLst>
              <a:gd name="adj1" fmla="val 23131"/>
              <a:gd name="adj2" fmla="val 13379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numbers[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(numbers)-1]</a:t>
            </a:r>
            <a:endParaRPr lang="ko-KR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09725"/>
            <a:ext cx="11191875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62" y="59390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33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US" altLang="zh-CN" dirty="0"/>
              <a:t>-</a:t>
            </a:r>
            <a:r>
              <a:rPr lang="en-US" dirty="0"/>
              <a:t> python tutor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9DCE-CBDA-4585-B5D5-F378E2C0A7AE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709737"/>
            <a:ext cx="11220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960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12382</TotalTime>
  <Words>1237</Words>
  <Application>Microsoft Office PowerPoint</Application>
  <PresentationFormat>Widescreen</PresentationFormat>
  <Paragraphs>355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</vt:lpstr>
      <vt:lpstr>Cambria Math</vt:lpstr>
      <vt:lpstr>Courier</vt:lpstr>
      <vt:lpstr>Courier New</vt:lpstr>
      <vt:lpstr>Gill Sans MT</vt:lpstr>
      <vt:lpstr>Parcel</vt:lpstr>
      <vt:lpstr>PowerPoint Presentation</vt:lpstr>
      <vt:lpstr>Motivation examples</vt:lpstr>
      <vt:lpstr>Learning outcomes</vt:lpstr>
      <vt:lpstr>iteration</vt:lpstr>
      <vt:lpstr>For-loop flowchart</vt:lpstr>
      <vt:lpstr>For-loop</vt:lpstr>
      <vt:lpstr>for-loop: processing lists</vt:lpstr>
      <vt:lpstr>For-loop - python tutor</vt:lpstr>
      <vt:lpstr>For-loop - python tutor</vt:lpstr>
      <vt:lpstr>For-loop - python tutor</vt:lpstr>
      <vt:lpstr>For-loop - python tutor</vt:lpstr>
      <vt:lpstr>For-loop - python tutor</vt:lpstr>
      <vt:lpstr>For-loop - python tutor</vt:lpstr>
      <vt:lpstr>For-loop - python tutor</vt:lpstr>
      <vt:lpstr>For-loop - python tutor</vt:lpstr>
      <vt:lpstr>For-loop - python tutor</vt:lpstr>
      <vt:lpstr>Create a list: using for loops</vt:lpstr>
      <vt:lpstr>Class practice</vt:lpstr>
      <vt:lpstr>Class practice</vt:lpstr>
      <vt:lpstr>Break and continue</vt:lpstr>
      <vt:lpstr>Break - Example</vt:lpstr>
      <vt:lpstr>Continue - Example</vt:lpstr>
      <vt:lpstr>The Range function</vt:lpstr>
      <vt:lpstr>The Range function – example 1</vt:lpstr>
      <vt:lpstr>tHe Range function – example 2</vt:lpstr>
      <vt:lpstr>The Range function – example 3</vt:lpstr>
      <vt:lpstr>Changing the contents of a list</vt:lpstr>
      <vt:lpstr>Class practice</vt:lpstr>
      <vt:lpstr>summing the elements in range()</vt:lpstr>
      <vt:lpstr>For-loop: processing strings</vt:lpstr>
      <vt:lpstr>Summing elements in a string (1/2) </vt:lpstr>
      <vt:lpstr>Summing elements in a string (2/2) </vt:lpstr>
      <vt:lpstr>Class practice</vt:lpstr>
      <vt:lpstr>For-loop and conditions</vt:lpstr>
      <vt:lpstr>Using else Statement with for Loop</vt:lpstr>
      <vt:lpstr>Class practice</vt:lpstr>
      <vt:lpstr>Nested for-loop</vt:lpstr>
      <vt:lpstr>Nested for-loop</vt:lpstr>
      <vt:lpstr>Nested for-loop Example 1</vt:lpstr>
      <vt:lpstr>Nested for-loop Example 2</vt:lpstr>
      <vt:lpstr>Nested for-loop Example 3</vt:lpstr>
      <vt:lpstr>Nested for-loop Example 4</vt:lpstr>
      <vt:lpstr>Class practice</vt:lpstr>
      <vt:lpstr>Class practice</vt:lpstr>
      <vt:lpstr>Nested for-loop and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156</cp:revision>
  <dcterms:created xsi:type="dcterms:W3CDTF">2020-06-14T15:24:39Z</dcterms:created>
  <dcterms:modified xsi:type="dcterms:W3CDTF">2021-11-08T09:50:00Z</dcterms:modified>
</cp:coreProperties>
</file>