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6"/>
  </p:notesMasterIdLst>
  <p:sldIdLst>
    <p:sldId id="256" r:id="rId2"/>
    <p:sldId id="311" r:id="rId3"/>
    <p:sldId id="317" r:id="rId4"/>
    <p:sldId id="312" r:id="rId5"/>
    <p:sldId id="258" r:id="rId6"/>
    <p:sldId id="298" r:id="rId7"/>
    <p:sldId id="261" r:id="rId8"/>
    <p:sldId id="313" r:id="rId9"/>
    <p:sldId id="314" r:id="rId10"/>
    <p:sldId id="299" r:id="rId11"/>
    <p:sldId id="294" r:id="rId12"/>
    <p:sldId id="300" r:id="rId13"/>
    <p:sldId id="301" r:id="rId14"/>
    <p:sldId id="293" r:id="rId15"/>
    <p:sldId id="303" r:id="rId16"/>
    <p:sldId id="305" r:id="rId17"/>
    <p:sldId id="304" r:id="rId18"/>
    <p:sldId id="302" r:id="rId19"/>
    <p:sldId id="296" r:id="rId20"/>
    <p:sldId id="315" r:id="rId21"/>
    <p:sldId id="316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09-Nov-21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FC76B-8324-4BB7-A66C-E73E979F8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enewcanada.net/wp-content/uploads/2020/08/20064844/RC-20-08-20-Yukon-featured-image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4</a:t>
            </a:r>
            <a:r>
              <a:rPr lang="en-US" dirty="0"/>
              <a:t> - While-Loops and Loop Invariants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while-loop, while-loop and conditions, loop invariants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95762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11" y="1824992"/>
            <a:ext cx="6595318" cy="18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7400" y="1659465"/>
            <a:ext cx="10718801" cy="21158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61" y="1686485"/>
            <a:ext cx="6453878" cy="20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becomes </a:t>
            </a:r>
            <a:r>
              <a:rPr lang="en-US" dirty="0">
                <a:solidFill>
                  <a:srgbClr val="FF0000"/>
                </a:solidFill>
              </a:rPr>
              <a:t>infinite loop </a:t>
            </a:r>
            <a:r>
              <a:rPr lang="en-US" dirty="0"/>
              <a:t>if a condition never becomes FALSE.</a:t>
            </a:r>
          </a:p>
          <a:p>
            <a:r>
              <a:rPr lang="en-US" dirty="0"/>
              <a:t>The body of the loop should change the value of one or more variables so that eventually the condition becomes false and the loop terminates.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67" y="3636434"/>
            <a:ext cx="10887075" cy="141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8251" y="5694700"/>
            <a:ext cx="53303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to deal with an infinite loop?</a:t>
            </a:r>
          </a:p>
        </p:txBody>
      </p:sp>
    </p:spTree>
    <p:extLst>
      <p:ext uri="{BB962C8B-B14F-4D97-AF65-F5344CB8AC3E}">
        <p14:creationId xmlns:p14="http://schemas.microsoft.com/office/powerpoint/2010/main" val="32270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0368" y="287358"/>
            <a:ext cx="11407367" cy="767590"/>
          </a:xfrm>
        </p:spPr>
        <p:txBody>
          <a:bodyPr/>
          <a:lstStyle/>
          <a:p>
            <a:r>
              <a:rPr lang="en-US" dirty="0"/>
              <a:t>Using else Statement with While Loop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to have an </a:t>
            </a:r>
            <a:r>
              <a:rPr lang="en-US" b="1" dirty="0"/>
              <a:t>else</a:t>
            </a:r>
            <a:r>
              <a:rPr lang="en-US" dirty="0"/>
              <a:t> statement associated with a loop statement, e.g., if-else and while-else.</a:t>
            </a:r>
          </a:p>
          <a:p>
            <a:r>
              <a:rPr lang="en-US" dirty="0"/>
              <a:t>The </a:t>
            </a:r>
            <a:r>
              <a:rPr lang="en-US" b="1" dirty="0"/>
              <a:t>else</a:t>
            </a:r>
            <a:r>
              <a:rPr lang="en-US" dirty="0"/>
              <a:t> statement is executed when the condition becomes false.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78" y="3229824"/>
            <a:ext cx="61150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993" y="3506049"/>
            <a:ext cx="3419475" cy="14287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369558" y="3443494"/>
            <a:ext cx="4048125" cy="17675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50" y="2145436"/>
            <a:ext cx="4152323" cy="25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while-loop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a while-loop inside another while-loop.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32820" y="1835516"/>
            <a:ext cx="5006566" cy="154142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test_expression</a:t>
            </a:r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test_expression</a:t>
            </a:r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		statement(s)</a:t>
            </a:r>
          </a:p>
          <a:p>
            <a:r>
              <a:rPr lang="en-US" alt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statement(s)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6" y="3494105"/>
            <a:ext cx="7815214" cy="2984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76651" y="4236412"/>
            <a:ext cx="3076575" cy="15002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What is the output?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87401" y="1857775"/>
            <a:ext cx="1327185" cy="578272"/>
          </a:xfrm>
          <a:prstGeom prst="wedgeRoundRectCallout">
            <a:avLst>
              <a:gd name="adj1" fmla="val 109811"/>
              <a:gd name="adj2" fmla="val -1355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outer while-loop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68722" y="2659496"/>
            <a:ext cx="1347604" cy="578272"/>
          </a:xfrm>
          <a:prstGeom prst="wedgeRoundRectCallout">
            <a:avLst>
              <a:gd name="adj1" fmla="val 156435"/>
              <a:gd name="adj2" fmla="val -8353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inner while-loop</a:t>
            </a:r>
          </a:p>
        </p:txBody>
      </p:sp>
    </p:spTree>
    <p:extLst>
      <p:ext uri="{BB962C8B-B14F-4D97-AF65-F5344CB8AC3E}">
        <p14:creationId xmlns:p14="http://schemas.microsoft.com/office/powerpoint/2010/main" val="15013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05877"/>
            <a:ext cx="11280868" cy="767590"/>
          </a:xfrm>
        </p:spPr>
        <p:txBody>
          <a:bodyPr/>
          <a:lstStyle/>
          <a:p>
            <a:r>
              <a:rPr lang="en-US" sz="4100" dirty="0"/>
              <a:t>Nested while-loop: Multiplication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195786"/>
            <a:ext cx="10447747" cy="527772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65838" y="1629624"/>
            <a:ext cx="914400" cy="26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89430" y="2194737"/>
            <a:ext cx="914400" cy="26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50333" y="2497300"/>
            <a:ext cx="2038538" cy="26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2245589"/>
            <a:ext cx="4381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0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 and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69" y="1498058"/>
            <a:ext cx="8362950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32" y="3647933"/>
            <a:ext cx="5314950" cy="8477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18232" y="3611893"/>
            <a:ext cx="5627012" cy="17675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869132" y="2393409"/>
            <a:ext cx="1276539" cy="370760"/>
          </a:xfrm>
          <a:prstGeom prst="wedgeRoundRectCallout">
            <a:avLst>
              <a:gd name="adj1" fmla="val 125281"/>
              <a:gd name="adj2" fmla="val -5110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1543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For-loop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While-loop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vs while-loop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54589" y="2218596"/>
            <a:ext cx="3877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something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576" y="1849264"/>
            <a:ext cx="3914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srgbClr val="00B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something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302484" y="3893422"/>
            <a:ext cx="1560859" cy="678578"/>
          </a:xfrm>
          <a:prstGeom prst="wedgeRoundRectCallout">
            <a:avLst>
              <a:gd name="adj1" fmla="val -21656"/>
              <a:gd name="adj2" fmla="val -13169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Increment 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Important!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213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Yukon infrastructure projects receive federal funding - ReNew Ca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93" y="1385543"/>
            <a:ext cx="8199755" cy="46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1893" y="610418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>
                <a:hlinkClick r:id="rId3"/>
              </a:rPr>
              <a:t>source</a:t>
            </a:r>
            <a:r>
              <a:rPr lang="en-US" altLang="zh-CN" dirty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3168" y="1471289"/>
            <a:ext cx="700544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Keep going down the road until you see the gas station!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7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E49372-2367-4B99-8352-97E1050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(1/2)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33AB4-379D-4555-98AA-EEA68A60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Observe the sample outputs in the next slide.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possible problem set?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Discuss with your group members all possible checking steps/rules to validate the user’s input.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Write a complete program (in </a:t>
            </a:r>
            <a:r>
              <a:rPr lang="en-US" sz="3200" dirty="0" err="1"/>
              <a:t>jupyter</a:t>
            </a:r>
            <a:r>
              <a:rPr lang="en-US" sz="3200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2F48-55B4-4F62-8895-0D2260036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E49372-2367-4B99-8352-97E1050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(2/2)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33AB4-379D-4555-98AA-EEA68A60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1: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Case 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Case 3: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2F48-55B4-4F62-8895-0D2260036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3436C-AAB1-46AB-A9C4-F3648595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17" y="1227668"/>
            <a:ext cx="8518958" cy="1081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252D25-7126-4062-B6A1-E47AFD34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7" y="2366716"/>
            <a:ext cx="9708283" cy="1269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94843-4109-4D6F-8367-99AB63F8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682" y="3942856"/>
            <a:ext cx="9715318" cy="19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4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statement about program variables that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before and after each iteration of a loop.</a:t>
            </a:r>
          </a:p>
          <a:p>
            <a:r>
              <a:rPr lang="en-US" dirty="0"/>
              <a:t>A good loop invariant should satisfy the following properties: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600" b="1" dirty="0"/>
              <a:t>Initialization: </a:t>
            </a:r>
            <a:r>
              <a:rPr lang="en-US" sz="2600" dirty="0"/>
              <a:t>The loop invariant must be true before the first execution of the loop.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600" b="1" dirty="0"/>
              <a:t>Maintenance: </a:t>
            </a:r>
            <a:r>
              <a:rPr lang="en-US" sz="2600" dirty="0"/>
              <a:t>If the invariant is true before an iteration of the loop, it should be true also after the iteration.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600" b="1" dirty="0"/>
              <a:t>Termination</a:t>
            </a:r>
            <a:r>
              <a:rPr lang="en-US" sz="2600" dirty="0"/>
              <a:t>: When the loop is terminated the invariant should tell us something useful, something that helps us understand the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" y="1473506"/>
            <a:ext cx="6705600" cy="362902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699441" y="2775793"/>
            <a:ext cx="4294361" cy="669956"/>
          </a:xfrm>
          <a:prstGeom prst="wedgeRoundRectCallout">
            <a:avLst>
              <a:gd name="adj1" fmla="val -58469"/>
              <a:gd name="adj2" fmla="val -1138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loop invariant holds initially since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total = 0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1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this point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6332" y="2775793"/>
            <a:ext cx="1675142" cy="6699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7641123" y="3681139"/>
            <a:ext cx="4294361" cy="1231271"/>
          </a:xfrm>
          <a:prstGeom prst="wedgeRoundRectCallout">
            <a:avLst>
              <a:gd name="adj1" fmla="val -57626"/>
              <a:gd name="adj2" fmla="val -2830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Assuming the invariant holds before 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-th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iteration, it will be true also after this iteration since the loop adds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increments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by 1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064139" y="5229282"/>
            <a:ext cx="3782482" cy="878472"/>
          </a:xfrm>
          <a:prstGeom prst="wedgeRoundRectCallout">
            <a:avLst>
              <a:gd name="adj1" fmla="val -48770"/>
              <a:gd name="adj2" fmla="val -1727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92F33"/>
                </a:solidFill>
                <a:latin typeface="Roboto-Regular"/>
              </a:rPr>
              <a:t>When the loop is just about to terminate, the invariant states that </a:t>
            </a:r>
            <a:r>
              <a:rPr lang="en-US" dirty="0">
                <a:solidFill>
                  <a:srgbClr val="292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1 + 2 + … +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6" y="1579497"/>
            <a:ext cx="7381875" cy="333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622893" y="2779413"/>
            <a:ext cx="4923577" cy="711603"/>
          </a:xfrm>
          <a:prstGeom prst="wedgeRoundRectCallout">
            <a:avLst>
              <a:gd name="adj1" fmla="val -58469"/>
              <a:gd name="adj2" fmla="val -1138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loop invariant holds initially since we let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min = X[0]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start the loop with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1 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744" y="2911394"/>
            <a:ext cx="2610182" cy="6699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7498135" y="4188133"/>
            <a:ext cx="4443385" cy="1470283"/>
          </a:xfrm>
          <a:prstGeom prst="wedgeRoundRectCallout">
            <a:avLst>
              <a:gd name="adj1" fmla="val -40128"/>
              <a:gd name="adj2" fmla="val -7448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Assuming the invariant holds before 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-th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iteration, it will be true also after this iteration since the loop set the smallest value into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increments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by 1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118460" y="5139959"/>
            <a:ext cx="4711972" cy="878472"/>
          </a:xfrm>
          <a:prstGeom prst="wedgeRoundRectCallout">
            <a:avLst>
              <a:gd name="adj1" fmla="val -48770"/>
              <a:gd name="adj2" fmla="val -1727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92F33"/>
                </a:solidFill>
                <a:latin typeface="Roboto-Regular"/>
              </a:rPr>
              <a:t>When the loop is just about to terminate, the invariant states that </a:t>
            </a:r>
          </a:p>
          <a:p>
            <a:r>
              <a:rPr lang="en-US" dirty="0">
                <a:solidFill>
                  <a:srgbClr val="292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min(X[0], X[1], …, X[i-1])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A4A5A-382C-4CFA-AF5B-BDEAFA0A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26" y="1495738"/>
            <a:ext cx="8042313" cy="4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understand the concept of while-loop.</a:t>
            </a:r>
          </a:p>
          <a:p>
            <a:r>
              <a:rPr lang="en-US" altLang="ko-KR" sz="3200" dirty="0"/>
              <a:t>describe the syntax for </a:t>
            </a:r>
            <a:r>
              <a:rPr lang="en-US" altLang="zh-CN" sz="3200" dirty="0"/>
              <a:t>while-loop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compare between for-loop and while-loop.</a:t>
            </a:r>
          </a:p>
          <a:p>
            <a:r>
              <a:rPr lang="en-US" altLang="ko-KR" sz="3200" dirty="0"/>
              <a:t>use while-loops for non-fixed repetition in code.</a:t>
            </a:r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 flowchart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964240" y="1924086"/>
            <a:ext cx="5954240" cy="3457370"/>
            <a:chOff x="3198813" y="1880675"/>
            <a:chExt cx="5954240" cy="3457370"/>
          </a:xfrm>
        </p:grpSpPr>
        <p:sp>
          <p:nvSpPr>
            <p:cNvPr id="5" name="TextBox 4"/>
            <p:cNvSpPr txBox="1"/>
            <p:nvPr/>
          </p:nvSpPr>
          <p:spPr>
            <a:xfrm>
              <a:off x="4112752" y="4968713"/>
              <a:ext cx="2553456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Body of the while-loop 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12" idx="1"/>
            </p:cNvCxnSpPr>
            <p:nvPr/>
          </p:nvCxnSpPr>
          <p:spPr>
            <a:xfrm flipV="1">
              <a:off x="6518495" y="3603279"/>
              <a:ext cx="704159" cy="6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89393" y="4150194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22654" y="3280113"/>
              <a:ext cx="1930399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Statements after the while-loop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89391" y="2275526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iamond 3"/>
            <p:cNvSpPr/>
            <p:nvPr/>
          </p:nvSpPr>
          <p:spPr>
            <a:xfrm>
              <a:off x="3856777" y="3081285"/>
              <a:ext cx="2661718" cy="105615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Test Expression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116" y="1880675"/>
              <a:ext cx="258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Entering while-loop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6326" y="4301862"/>
              <a:ext cx="649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2156" y="3251022"/>
              <a:ext cx="686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 flipV="1">
              <a:off x="3233738" y="3609360"/>
              <a:ext cx="623039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98813" y="5153379"/>
              <a:ext cx="918702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217865" y="3602246"/>
              <a:ext cx="2" cy="15558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3190" y="2427113"/>
            <a:ext cx="372409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test_expression</a:t>
            </a:r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Body of while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721429" y="1868302"/>
            <a:ext cx="1207776" cy="425116"/>
          </a:xfrm>
          <a:prstGeom prst="wedgeRoundRectCallout">
            <a:avLst>
              <a:gd name="adj1" fmla="val -43413"/>
              <a:gd name="adj2" fmla="val 9481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1959428" y="3433099"/>
            <a:ext cx="1535210" cy="425116"/>
          </a:xfrm>
          <a:prstGeom prst="wedgeRoundRectCallout">
            <a:avLst>
              <a:gd name="adj1" fmla="val -39665"/>
              <a:gd name="adj2" fmla="val -13518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Statement(s)</a:t>
            </a:r>
          </a:p>
        </p:txBody>
      </p:sp>
    </p:spTree>
    <p:extLst>
      <p:ext uri="{BB962C8B-B14F-4D97-AF65-F5344CB8AC3E}">
        <p14:creationId xmlns:p14="http://schemas.microsoft.com/office/powerpoint/2010/main" val="18320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execution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Evaluate the condition, yielding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If the condition is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 (1), execute each of the statements in the body and then go back to step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condition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(0), exit the while statement and continue execution at the next statement.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94243" y="4478937"/>
            <a:ext cx="433965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while (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condition</a:t>
            </a:r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):</a:t>
            </a:r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do some instruction(s)</a:t>
            </a:r>
          </a:p>
          <a:p>
            <a:r>
              <a:rPr lang="en-US" altLang="en-US" sz="20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outside while-loop </a:t>
            </a:r>
          </a:p>
        </p:txBody>
      </p:sp>
      <p:sp>
        <p:nvSpPr>
          <p:cNvPr id="11" name="원호 10"/>
          <p:cNvSpPr/>
          <p:nvPr/>
        </p:nvSpPr>
        <p:spPr>
          <a:xfrm rot="13281049">
            <a:off x="4025730" y="4571761"/>
            <a:ext cx="738411" cy="775604"/>
          </a:xfrm>
          <a:prstGeom prst="arc">
            <a:avLst>
              <a:gd name="adj1" fmla="val 15246833"/>
              <a:gd name="adj2" fmla="val 1458568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 rot="4832326" flipH="1">
            <a:off x="6985203" y="4557134"/>
            <a:ext cx="651783" cy="582230"/>
          </a:xfrm>
          <a:prstGeom prst="arc">
            <a:avLst>
              <a:gd name="adj1" fmla="val 15246833"/>
              <a:gd name="adj2" fmla="val 1458568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11094" y="417959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is True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52173" y="477489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is False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45" y="2716478"/>
            <a:ext cx="2705466" cy="169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while-loop</a:t>
            </a:r>
            <a:r>
              <a:rPr lang="en-US" dirty="0"/>
              <a:t>: iterate over a block of code while the condition is true.</a:t>
            </a:r>
          </a:p>
          <a:p>
            <a:r>
              <a:rPr lang="en-US" dirty="0">
                <a:solidFill>
                  <a:srgbClr val="FF0000"/>
                </a:solidFill>
              </a:rPr>
              <a:t>Indefinite iteration</a:t>
            </a:r>
            <a:r>
              <a:rPr lang="en-US" dirty="0"/>
              <a:t>: Do something an unknown number of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919849" y="2605830"/>
            <a:ext cx="1207776" cy="425116"/>
          </a:xfrm>
          <a:prstGeom prst="wedgeRoundRectCallout">
            <a:avLst>
              <a:gd name="adj1" fmla="val -43413"/>
              <a:gd name="adj2" fmla="val 9481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685138" y="3642928"/>
            <a:ext cx="162962" cy="68806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940826" y="3774401"/>
            <a:ext cx="1708913" cy="425116"/>
          </a:xfrm>
          <a:prstGeom prst="wedgeRoundRectCallout">
            <a:avLst>
              <a:gd name="adj1" fmla="val -30670"/>
              <a:gd name="adj2" fmla="val 4583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83" y="4525362"/>
            <a:ext cx="68580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5A7AE-AEC4-438C-A3BA-48E85389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33" y="3895425"/>
            <a:ext cx="3365210" cy="85568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208EA4-F756-45A2-AAFF-C67CE85E9E08}"/>
              </a:ext>
            </a:extLst>
          </p:cNvPr>
          <p:cNvSpPr txBox="1"/>
          <p:nvPr/>
        </p:nvSpPr>
        <p:spPr>
          <a:xfrm>
            <a:off x="7276780" y="339811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Equivalent to </a:t>
            </a:r>
          </a:p>
        </p:txBody>
      </p:sp>
      <p:sp>
        <p:nvSpPr>
          <p:cNvPr id="17" name="Rounded Rectangular Callout 8">
            <a:extLst>
              <a:ext uri="{FF2B5EF4-FFF2-40B4-BE49-F238E27FC236}">
                <a16:creationId xmlns:a16="http://schemas.microsoft.com/office/drawing/2014/main" id="{799C49CE-2B6E-42D1-968B-20B27CB6DFD0}"/>
              </a:ext>
            </a:extLst>
          </p:cNvPr>
          <p:cNvSpPr/>
          <p:nvPr/>
        </p:nvSpPr>
        <p:spPr>
          <a:xfrm>
            <a:off x="1109626" y="3593395"/>
            <a:ext cx="1006430" cy="424656"/>
          </a:xfrm>
          <a:prstGeom prst="wedgeRoundRectCallout">
            <a:avLst>
              <a:gd name="adj1" fmla="val 119042"/>
              <a:gd name="adj2" fmla="val -520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9123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3C79E-C673-46A1-89E0-E3B46BC3D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Case 1: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6C6F86-9C4A-432A-92F2-721BD2BD0F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Case 2: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171CF4-1460-441A-9535-1B01C019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B69A-42E8-43DA-B9F3-4F44BA4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6FDD8-3E05-4945-8ABD-CAF802FC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18" y="2425781"/>
            <a:ext cx="3864624" cy="1734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0E7D3-BC4C-40D5-85CE-34003993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58" y="2425781"/>
            <a:ext cx="3409616" cy="1734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2E247-60CD-49D9-B523-F3779EDE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58" y="4389454"/>
            <a:ext cx="933450" cy="2038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F5C907-2C82-4A2D-9EF4-4E5F4BFE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118" y="4389454"/>
            <a:ext cx="542925" cy="13811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CE6F0E-84E8-4B34-BA2A-3288E1412BF6}"/>
              </a:ext>
            </a:extLst>
          </p:cNvPr>
          <p:cNvSpPr/>
          <p:nvPr/>
        </p:nvSpPr>
        <p:spPr>
          <a:xfrm>
            <a:off x="1348033" y="4389454"/>
            <a:ext cx="1470581" cy="203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B5333C-EF05-41E7-B37B-C382EE7986B9}"/>
              </a:ext>
            </a:extLst>
          </p:cNvPr>
          <p:cNvSpPr/>
          <p:nvPr/>
        </p:nvSpPr>
        <p:spPr>
          <a:xfrm>
            <a:off x="6802044" y="4287695"/>
            <a:ext cx="1470581" cy="203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71CF4-1460-441A-9535-1B01C019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B69A-42E8-43DA-B9F3-4F44BA4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41B62-5528-47F7-87FF-422176A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87" y="1796198"/>
            <a:ext cx="5616755" cy="254013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3B55B7C-6D94-4089-8841-2A1FD16CBFD9}"/>
              </a:ext>
            </a:extLst>
          </p:cNvPr>
          <p:cNvSpPr/>
          <p:nvPr/>
        </p:nvSpPr>
        <p:spPr>
          <a:xfrm>
            <a:off x="7645140" y="1600200"/>
            <a:ext cx="2516956" cy="1348033"/>
          </a:xfrm>
          <a:prstGeom prst="wedgeRoundRectCallout">
            <a:avLst>
              <a:gd name="adj1" fmla="val -71020"/>
              <a:gd name="adj2" fmla="val 6319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To append space instead of newline.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C6BEC2-E422-464A-A8CF-E5D7C1A7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13" y="4948531"/>
            <a:ext cx="4029075" cy="561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307439-1EEB-4742-B0F3-4E3EDF95A5C5}"/>
              </a:ext>
            </a:extLst>
          </p:cNvPr>
          <p:cNvSpPr/>
          <p:nvPr/>
        </p:nvSpPr>
        <p:spPr>
          <a:xfrm>
            <a:off x="2927628" y="4580164"/>
            <a:ext cx="4321584" cy="169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11455</TotalTime>
  <Words>762</Words>
  <Application>Microsoft Office PowerPoint</Application>
  <PresentationFormat>Widescreen</PresentationFormat>
  <Paragraphs>130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Roboto-Regular</vt:lpstr>
      <vt:lpstr>Arial</vt:lpstr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Motivation example 1</vt:lpstr>
      <vt:lpstr>Motivation example 2</vt:lpstr>
      <vt:lpstr>Learning outcomes</vt:lpstr>
      <vt:lpstr>while-loop flowchart</vt:lpstr>
      <vt:lpstr>Flow of execution</vt:lpstr>
      <vt:lpstr>while-loop</vt:lpstr>
      <vt:lpstr>While-loop example 1</vt:lpstr>
      <vt:lpstr>While-loop example 2</vt:lpstr>
      <vt:lpstr>Class practice</vt:lpstr>
      <vt:lpstr>Class practice</vt:lpstr>
      <vt:lpstr>The Infinite loop</vt:lpstr>
      <vt:lpstr>Using else Statement with While Loop</vt:lpstr>
      <vt:lpstr>Class practice</vt:lpstr>
      <vt:lpstr>Nested while-loop</vt:lpstr>
      <vt:lpstr>Nested while-loop: Multiplication table</vt:lpstr>
      <vt:lpstr>Class practice</vt:lpstr>
      <vt:lpstr>While-loop and conditions</vt:lpstr>
      <vt:lpstr>For-loop vs while-loop</vt:lpstr>
      <vt:lpstr>Group activity (1/2)</vt:lpstr>
      <vt:lpstr>Group activity (2/2)</vt:lpstr>
      <vt:lpstr>Loop invariants</vt:lpstr>
      <vt:lpstr>Loop invariant: example 1</vt:lpstr>
      <vt:lpstr>Loop invariant: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162</cp:revision>
  <dcterms:created xsi:type="dcterms:W3CDTF">2020-06-14T15:24:39Z</dcterms:created>
  <dcterms:modified xsi:type="dcterms:W3CDTF">2021-11-09T09:59:07Z</dcterms:modified>
</cp:coreProperties>
</file>