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40"/>
  </p:notesMasterIdLst>
  <p:sldIdLst>
    <p:sldId id="256" r:id="rId2"/>
    <p:sldId id="340" r:id="rId3"/>
    <p:sldId id="346" r:id="rId4"/>
    <p:sldId id="341" r:id="rId5"/>
    <p:sldId id="308" r:id="rId6"/>
    <p:sldId id="309" r:id="rId7"/>
    <p:sldId id="310" r:id="rId8"/>
    <p:sldId id="311" r:id="rId9"/>
    <p:sldId id="312" r:id="rId10"/>
    <p:sldId id="316" r:id="rId11"/>
    <p:sldId id="319" r:id="rId12"/>
    <p:sldId id="320" r:id="rId13"/>
    <p:sldId id="313" r:id="rId14"/>
    <p:sldId id="315" r:id="rId15"/>
    <p:sldId id="318" r:id="rId16"/>
    <p:sldId id="317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344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.all.biz/img/in/catalog/200052.jpe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irp-cdn.multiscreensite.com/1411d0ca/dms3rep/multi/opt/Smart-Parking-System-Black-Payment-Machine-640w.png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choolcoders.com/gcse/algorithms/search/linear-search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visualize.html#code=def%20linear_search%28k,%20x%29%3A%20%0A%20%20%20%20for%20i%20in%20range%28len%28k%29%29%3A%20%0A%20%20%20%20%20%20%20%20if%20k%5Bi%5D%20%3D%3D%20x%3A%20%0A%20%20%20%20%20%20%20%20%20%20%20%20return%20i%20%0A%20%20%20%20return%20-1%0A%20%20%20%20%0Agrade%20%3D%20%5B%22A%22,%20%22B%22,%20%22C%22,%20%22D%22,%20%22F%22%5D%0Alinear_search%28grade,%20%22C%22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m/url?sa=i&amp;url=https%3A%2F%2Fwww.reddit.com%2Fr%2FProgrammerHumor%2Fcomments%2Ffeb31t%2Fits_algorithm_okay%2F&amp;psig=AOvVaw0_Ib9_-T3StBVk2daxe8uV&amp;ust=1637135145481000&amp;source=images&amp;cd=vfe&amp;ved=0CAwQjhxqFwoTCLCayu-xnPQCFQAAAAAdAAAAABAk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94954" y="1929666"/>
            <a:ext cx="8492246" cy="1499334"/>
          </a:xfrm>
        </p:spPr>
        <p:txBody>
          <a:bodyPr/>
          <a:lstStyle/>
          <a:p>
            <a:r>
              <a:rPr lang="en-US" dirty="0"/>
              <a:t>Lecture 1</a:t>
            </a:r>
            <a:r>
              <a:rPr lang="en-US" altLang="zh-CN" dirty="0"/>
              <a:t>6</a:t>
            </a:r>
            <a:r>
              <a:rPr lang="en-US" dirty="0"/>
              <a:t> – Algorithm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Algorithm Design and Analysis, Algorithm Complexity,  L</a:t>
            </a:r>
            <a:r>
              <a:rPr lang="en-US" dirty="0"/>
              <a:t>inear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3394954" y="4403058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9605296" cy="481753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Also known as the running time of an algorithm.</a:t>
            </a:r>
          </a:p>
          <a:p>
            <a:pPr algn="just"/>
            <a:r>
              <a:rPr lang="en-US" sz="3200" dirty="0"/>
              <a:t>The time needed for a specific input depends on the number of operations executed. </a:t>
            </a:r>
          </a:p>
          <a:p>
            <a:pPr algn="just"/>
            <a:r>
              <a:rPr lang="en-US" sz="3200" dirty="0"/>
              <a:t>The greater the number of operations, the longer the running time of an algorithm. </a:t>
            </a:r>
          </a:p>
          <a:p>
            <a:pPr algn="just"/>
            <a:r>
              <a:rPr lang="en-US" sz="3200" dirty="0"/>
              <a:t>We usually want to know how many operations an algorithm will execute in proportion to the size of its input, which we will 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55761" y="1227668"/>
            <a:ext cx="5394715" cy="4817532"/>
          </a:xfrm>
        </p:spPr>
        <p:txBody>
          <a:bodyPr/>
          <a:lstStyle/>
          <a:p>
            <a:r>
              <a:rPr lang="en-US" dirty="0"/>
              <a:t>Algorithm 1: </a:t>
            </a:r>
            <a:r>
              <a:rPr lang="en-US" altLang="zh-CN" dirty="0"/>
              <a:t>Iterative Method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2"/>
          </p:nvPr>
        </p:nvSpPr>
        <p:spPr>
          <a:xfrm>
            <a:off x="6183517" y="1227668"/>
            <a:ext cx="5709310" cy="4817532"/>
          </a:xfrm>
        </p:spPr>
        <p:txBody>
          <a:bodyPr/>
          <a:lstStyle/>
          <a:p>
            <a:r>
              <a:rPr lang="en-US" dirty="0"/>
              <a:t>Algorithm 2: </a:t>
            </a:r>
            <a:r>
              <a:rPr lang="en-US"/>
              <a:t>Recursive Method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71" y="2407285"/>
            <a:ext cx="5564456" cy="2333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2" y="2407285"/>
            <a:ext cx="5214799" cy="2327872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9916571" y="2577607"/>
            <a:ext cx="1501112" cy="721606"/>
          </a:xfrm>
          <a:prstGeom prst="wedgeRoundRectCallout">
            <a:avLst>
              <a:gd name="adj1" fmla="val -41735"/>
              <a:gd name="adj2" fmla="val 11614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recursion function</a:t>
            </a:r>
          </a:p>
        </p:txBody>
      </p:sp>
    </p:spTree>
    <p:extLst>
      <p:ext uri="{BB962C8B-B14F-4D97-AF65-F5344CB8AC3E}">
        <p14:creationId xmlns:p14="http://schemas.microsoft.com/office/powerpoint/2010/main" val="22340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3" y="2535033"/>
            <a:ext cx="10606088" cy="118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required to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2" y="1328694"/>
            <a:ext cx="10668000" cy="1147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02" y="4079813"/>
            <a:ext cx="10668000" cy="1206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02" y="5323863"/>
            <a:ext cx="10668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Execution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The execution time is dependent on several factors:</a:t>
            </a:r>
          </a:p>
          <a:p>
            <a:pPr algn="just"/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amount of data </a:t>
            </a:r>
            <a:r>
              <a:rPr lang="en-US" sz="3600" dirty="0"/>
              <a:t>that must be processed. </a:t>
            </a:r>
          </a:p>
          <a:p>
            <a:pPr algn="just"/>
            <a:r>
              <a:rPr lang="en-US" sz="3600" dirty="0">
                <a:solidFill>
                  <a:srgbClr val="FF0000"/>
                </a:solidFill>
              </a:rPr>
              <a:t>Type of hardware </a:t>
            </a:r>
            <a:r>
              <a:rPr lang="en-US" sz="3600" dirty="0"/>
              <a:t>and the time of day a computer is used. </a:t>
            </a:r>
          </a:p>
          <a:p>
            <a:pPr algn="just"/>
            <a:r>
              <a:rPr lang="en-US" sz="3600" dirty="0"/>
              <a:t>The choice of </a:t>
            </a:r>
            <a:r>
              <a:rPr lang="en-US" sz="3600" dirty="0">
                <a:solidFill>
                  <a:srgbClr val="FF0000"/>
                </a:solidFill>
              </a:rPr>
              <a:t>programming language and compiler </a:t>
            </a:r>
            <a:r>
              <a:rPr lang="en-US" sz="3600" dirty="0"/>
              <a:t>used to implement an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9279" y="5333192"/>
            <a:ext cx="8431794" cy="107721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Conclusion: execution time is not a good metric to measure the complexity of an algorithm!</a:t>
            </a:r>
          </a:p>
        </p:txBody>
      </p:sp>
    </p:spTree>
    <p:extLst>
      <p:ext uri="{BB962C8B-B14F-4D97-AF65-F5344CB8AC3E}">
        <p14:creationId xmlns:p14="http://schemas.microsoft.com/office/powerpoint/2010/main" val="19118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used to describe the complexity of the algorithm.</a:t>
                </a:r>
              </a:p>
              <a:p>
                <a:r>
                  <a:rPr lang="en-US" dirty="0"/>
                  <a:t>It signifies the relationship between the input to the algorithm and the steps required to execute the algorithm.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linear complexity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if the steps required to complete the execution of an algorithm increase or decrease linearly with the number of inputs.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3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38464" y="4598351"/>
                <a:ext cx="10070577" cy="12086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constant time algorithm: “order 1” or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linear-time algorithm: “order N” or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quadratic-time algorithm: “order N squared” or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64" y="4598351"/>
                <a:ext cx="10070577" cy="1208664"/>
              </a:xfrm>
              <a:prstGeom prst="rect">
                <a:avLst/>
              </a:prstGeom>
              <a:blipFill>
                <a:blip r:embed="rId4"/>
                <a:stretch>
                  <a:fillRect l="-908" t="-3518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Some Common big-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dirty="0"/>
                  <a:t> functions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21" t="-198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7833910"/>
                  </p:ext>
                </p:extLst>
              </p:nvPr>
            </p:nvGraphicFramePr>
            <p:xfrm>
              <a:off x="2673353" y="1657674"/>
              <a:ext cx="6946896" cy="4632960"/>
            </p:xfrm>
            <a:graphic>
              <a:graphicData uri="http://schemas.openxmlformats.org/drawingml/2006/table">
                <a:tbl>
                  <a:tblPr/>
                  <a:tblGrid>
                    <a:gridCol w="3473448">
                      <a:extLst>
                        <a:ext uri="{9D8B030D-6E8A-4147-A177-3AD203B41FA5}">
                          <a16:colId xmlns:a16="http://schemas.microsoft.com/office/drawing/2014/main" val="4190802014"/>
                        </a:ext>
                      </a:extLst>
                    </a:gridCol>
                    <a:gridCol w="3473448">
                      <a:extLst>
                        <a:ext uri="{9D8B030D-6E8A-4147-A177-3AD203B41FA5}">
                          <a16:colId xmlns:a16="http://schemas.microsoft.com/office/drawing/2014/main" val="18733991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800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Name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2800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Big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dirty="0" smtClean="0">
                                  <a:effectLst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endParaRPr lang="en-US" sz="28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1974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Constant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944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Linear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830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Quadratic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18278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Cubic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2572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Exponential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775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Logarithmic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0383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Log Linear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 dirty="0" err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𝑛𝑙𝑜𝑔</m:t>
                                </m:r>
                                <m:r>
                                  <a:rPr lang="en-US" sz="2800" i="1" dirty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i="1" dirty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2155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7833910"/>
                  </p:ext>
                </p:extLst>
              </p:nvPr>
            </p:nvGraphicFramePr>
            <p:xfrm>
              <a:off x="2673353" y="1657674"/>
              <a:ext cx="6946896" cy="4632960"/>
            </p:xfrm>
            <a:graphic>
              <a:graphicData uri="http://schemas.openxmlformats.org/drawingml/2006/table">
                <a:tbl>
                  <a:tblPr/>
                  <a:tblGrid>
                    <a:gridCol w="3473448">
                      <a:extLst>
                        <a:ext uri="{9D8B030D-6E8A-4147-A177-3AD203B41FA5}">
                          <a16:colId xmlns:a16="http://schemas.microsoft.com/office/drawing/2014/main" val="4190802014"/>
                        </a:ext>
                      </a:extLst>
                    </a:gridCol>
                    <a:gridCol w="3473448">
                      <a:extLst>
                        <a:ext uri="{9D8B030D-6E8A-4147-A177-3AD203B41FA5}">
                          <a16:colId xmlns:a16="http://schemas.microsoft.com/office/drawing/2014/main" val="187339910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2800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Name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75" t="-5263" b="-72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1974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 dirty="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Constant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75" t="-105263" b="-62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9447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Linear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75" t="-205263" b="-52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8307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Quadratic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75" t="-302083" b="-419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1827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Cubic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75" t="-406316" b="-32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2572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Exponential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75" t="-506316" b="-22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7753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Logarithmic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75" t="-606316" b="-12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03830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2800"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Log Linear</a:t>
                          </a:r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0" marR="76200" marT="76200" marB="76200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75" t="-706316" b="-2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2155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7401" y="1227668"/>
                <a:ext cx="11117906" cy="4817532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each statement is a </a:t>
                </a:r>
                <a:r>
                  <a:rPr lang="en-US" dirty="0">
                    <a:solidFill>
                      <a:srgbClr val="FF0000"/>
                    </a:solidFill>
                  </a:rPr>
                  <a:t>basic operation</a:t>
                </a:r>
                <a:r>
                  <a:rPr lang="en-US" dirty="0"/>
                  <a:t>, the time for each statement will be a constant.</a:t>
                </a:r>
              </a:p>
              <a:p>
                <a:r>
                  <a:rPr lang="en-US" dirty="0"/>
                  <a:t>Hence, total time is also a constant: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1" y="1227668"/>
                <a:ext cx="11117906" cy="4817532"/>
              </a:xfrm>
              <a:blipFill>
                <a:blip r:embed="rId2"/>
                <a:stretch>
                  <a:fillRect l="-987" r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4936" y="1312800"/>
            <a:ext cx="2212465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475" y="3105835"/>
            <a:ext cx="11389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Total time = time(statement 1)+ time(statement 2)+…+ time(statement n)</a:t>
            </a:r>
          </a:p>
        </p:txBody>
      </p:sp>
    </p:spTree>
    <p:extLst>
      <p:ext uri="{BB962C8B-B14F-4D97-AF65-F5344CB8AC3E}">
        <p14:creationId xmlns:p14="http://schemas.microsoft.com/office/powerpoint/2010/main" val="374489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7401" y="1227668"/>
                <a:ext cx="11117906" cy="4817532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for-loop executes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Hence, the sequence of statements also executes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By assuming that the statements are constant,  the overall execution time will be: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1" y="1227668"/>
                <a:ext cx="11117906" cy="4817532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8932" y="1566587"/>
                <a:ext cx="5163593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1…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loop	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sequence of statements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 loop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932" y="1566587"/>
                <a:ext cx="5163593" cy="1200329"/>
              </a:xfrm>
              <a:prstGeom prst="rect">
                <a:avLst/>
              </a:prstGeom>
              <a:blipFill>
                <a:blip r:embed="rId3"/>
                <a:stretch>
                  <a:fillRect l="-1889" t="-3553" r="-82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6047" y="5291647"/>
                <a:ext cx="113892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𝑁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∗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𝑂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(1) 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𝑂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𝑁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7" y="5291647"/>
                <a:ext cx="1138926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/>
          <p:cNvSpPr/>
          <p:nvPr/>
        </p:nvSpPr>
        <p:spPr>
          <a:xfrm>
            <a:off x="8178306" y="4700511"/>
            <a:ext cx="1501112" cy="721606"/>
          </a:xfrm>
          <a:prstGeom prst="wedgeRoundRectCallout">
            <a:avLst>
              <a:gd name="adj1" fmla="val -89381"/>
              <a:gd name="adj2" fmla="val 4839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Linear complexity</a:t>
            </a:r>
          </a:p>
        </p:txBody>
      </p:sp>
    </p:spTree>
    <p:extLst>
      <p:ext uri="{BB962C8B-B14F-4D97-AF65-F5344CB8AC3E}">
        <p14:creationId xmlns:p14="http://schemas.microsoft.com/office/powerpoint/2010/main" val="12727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7401" y="1227667"/>
                <a:ext cx="11117906" cy="5327041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outer for-loop executes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Each time the outer for-loop executes, the inner for-loop will execute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times. Hence, the inner for-loop will execute total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By assuming that the statements are constant,  the overall execution time will be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the inner loop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the complexity will be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1" y="1227667"/>
                <a:ext cx="11117906" cy="5327041"/>
              </a:xfrm>
              <a:blipFill>
                <a:blip r:embed="rId2"/>
                <a:stretch>
                  <a:fillRect l="-987" b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2892" y="1234306"/>
                <a:ext cx="6086923" cy="1938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1…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loop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j in 1…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loop 	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sequence of statements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end loop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 loop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892" y="1234306"/>
                <a:ext cx="6086923" cy="1938992"/>
              </a:xfrm>
              <a:prstGeom prst="rect">
                <a:avLst/>
              </a:prstGeom>
              <a:blipFill>
                <a:blip r:embed="rId3"/>
                <a:stretch>
                  <a:fillRect l="-1603" t="-2194" r="-601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with function calls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7401" y="1227667"/>
                <a:ext cx="11117906" cy="53270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a statement involves a function call, the complexity of the statement will include the complexity of the function.</a:t>
                </a:r>
              </a:p>
              <a:p>
                <a:r>
                  <a:rPr lang="en-US" dirty="0"/>
                  <a:t>For example, if the complexity of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then the complexity of the statement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Similarly, when the statement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used in a loop executes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times, the complexity will be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1" y="1227667"/>
                <a:ext cx="11117906" cy="5327041"/>
              </a:xfrm>
              <a:blipFill>
                <a:blip r:embed="rId2"/>
                <a:stretch>
                  <a:fillRect l="-987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/>
              <p:cNvSpPr/>
              <p:nvPr/>
            </p:nvSpPr>
            <p:spPr>
              <a:xfrm>
                <a:off x="5782212" y="3530384"/>
                <a:ext cx="1988735" cy="721606"/>
              </a:xfrm>
              <a:prstGeom prst="wedgeRoundRectCallout">
                <a:avLst>
                  <a:gd name="adj1" fmla="val -46287"/>
                  <a:gd name="adj2" fmla="val -112199"/>
                  <a:gd name="adj3" fmla="val 1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Function call with argument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212" y="3530384"/>
                <a:ext cx="1988735" cy="721606"/>
              </a:xfrm>
              <a:prstGeom prst="wedgeRoundRectCallout">
                <a:avLst>
                  <a:gd name="adj1" fmla="val -46287"/>
                  <a:gd name="adj2" fmla="val -112199"/>
                  <a:gd name="adj3" fmla="val 16667"/>
                </a:avLst>
              </a:prstGeom>
              <a:blipFill>
                <a:blip r:embed="rId3"/>
                <a:stretch>
                  <a:fillRect b="-251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6261" y="5502001"/>
                <a:ext cx="8392562" cy="95410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What is the complexity of a statement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a loop (1…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when the complexity of the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𝑂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𝑁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261" y="5502001"/>
                <a:ext cx="8392562" cy="954107"/>
              </a:xfrm>
              <a:prstGeom prst="rect">
                <a:avLst/>
              </a:prstGeom>
              <a:blipFill>
                <a:blip r:embed="rId4"/>
                <a:stretch>
                  <a:fillRect l="-1526" t="-7051" r="-145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62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oin Vending Machine buy in Chenn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3" y="1715315"/>
            <a:ext cx="2888423" cy="373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9769" y="507811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3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30" name="Picture 6" descr="Smart Parking Systems | Parking BOX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31" y="1803238"/>
            <a:ext cx="7154158" cy="364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51713" y="4831111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5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3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Also known as sequential search.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It is straightforward and works as follows: </a:t>
                </a:r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0070C0"/>
                    </a:solidFill>
                  </a:rPr>
                  <a:t>Start from the leftmost element of a sequence and comparing each element with the element to search (e.g.,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) until it is found or the list ends. </a:t>
                </a:r>
              </a:p>
              <a:p>
                <a:pPr marL="742950" lvl="1" indent="-514350" fontAlgn="base"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matches with an element, return the index.</a:t>
                </a:r>
              </a:p>
              <a:p>
                <a:pPr marL="742950" lvl="1" indent="-514350" fontAlgn="base"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doesn’t match with any of elements, return -1.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3" t="-1264" r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1227668"/>
            <a:ext cx="3895725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230" y="6186503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725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1459-38CE-4A23-A29E-4F498CED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A875-D54A-418D-8EC4-8E4230F14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3A77D-FFAF-43A2-8119-62810A47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1" y="2707711"/>
            <a:ext cx="4210050" cy="1914525"/>
          </a:xfrm>
          <a:prstGeom prst="rect">
            <a:avLst/>
          </a:prstGeom>
        </p:spPr>
      </p:pic>
      <p:sp>
        <p:nvSpPr>
          <p:cNvPr id="6" name="Rounded Rectangular Callout 7">
            <a:extLst>
              <a:ext uri="{FF2B5EF4-FFF2-40B4-BE49-F238E27FC236}">
                <a16:creationId xmlns:a16="http://schemas.microsoft.com/office/drawing/2014/main" id="{C9BCAB4A-454C-4091-A190-90EFB73C4F85}"/>
              </a:ext>
            </a:extLst>
          </p:cNvPr>
          <p:cNvSpPr/>
          <p:nvPr/>
        </p:nvSpPr>
        <p:spPr>
          <a:xfrm>
            <a:off x="2564104" y="1748676"/>
            <a:ext cx="1234345" cy="616355"/>
          </a:xfrm>
          <a:prstGeom prst="wedgeRoundRectCallout">
            <a:avLst>
              <a:gd name="adj1" fmla="val 18154"/>
              <a:gd name="adj2" fmla="val 129454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finite sequence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45CE32C3-7D4C-454F-88A7-1A7E864781DD}"/>
              </a:ext>
            </a:extLst>
          </p:cNvPr>
          <p:cNvSpPr/>
          <p:nvPr/>
        </p:nvSpPr>
        <p:spPr>
          <a:xfrm>
            <a:off x="4155928" y="1611839"/>
            <a:ext cx="1234345" cy="616355"/>
          </a:xfrm>
          <a:prstGeom prst="wedgeRoundRectCallout">
            <a:avLst>
              <a:gd name="adj1" fmla="val -76463"/>
              <a:gd name="adj2" fmla="val 148549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Element to 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C276EF-50F9-4A39-A6E7-F49CEC71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3275"/>
            <a:ext cx="4134676" cy="703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F5056-D391-47FB-A510-11A0C234B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31730"/>
            <a:ext cx="4480260" cy="666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F00056-3B80-42E7-AFAA-807D4D2BF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13158"/>
            <a:ext cx="5134403" cy="4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CC68-4DC0-42A8-BECF-A3465766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D5946-C58E-48BE-BC4F-1CC9E614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DCBAA-A82F-4E4D-8361-7A17741C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190" y="1380796"/>
            <a:ext cx="5569514" cy="4902654"/>
          </a:xfrm>
          <a:prstGeom prst="rect">
            <a:avLst/>
          </a:prstGeom>
        </p:spPr>
      </p:pic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EEB9BCEE-4361-4551-846A-53E5C6C84A14}"/>
              </a:ext>
            </a:extLst>
          </p:cNvPr>
          <p:cNvSpPr/>
          <p:nvPr/>
        </p:nvSpPr>
        <p:spPr>
          <a:xfrm>
            <a:off x="1238866" y="1788820"/>
            <a:ext cx="1791666" cy="616355"/>
          </a:xfrm>
          <a:prstGeom prst="wedgeRoundRectCallout">
            <a:avLst>
              <a:gd name="adj1" fmla="val 90176"/>
              <a:gd name="adj2" fmla="val -2852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Position/index</a:t>
            </a:r>
          </a:p>
        </p:txBody>
      </p:sp>
    </p:spTree>
    <p:extLst>
      <p:ext uri="{BB962C8B-B14F-4D97-AF65-F5344CB8AC3E}">
        <p14:creationId xmlns:p14="http://schemas.microsoft.com/office/powerpoint/2010/main" val="20282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6" y="1352501"/>
            <a:ext cx="893445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7117" y="618351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2623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8" y="1488129"/>
            <a:ext cx="11096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3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3" y="1699584"/>
            <a:ext cx="11953875" cy="4591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" y="1787214"/>
            <a:ext cx="12106275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5" y="1844364"/>
            <a:ext cx="11915775" cy="462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 </a:t>
            </a:r>
            <a:r>
              <a:rPr lang="en-US" altLang="zh-CN" dirty="0"/>
              <a:t>example 2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E9C2E3-6413-4F3D-8E4C-FAE5AC19448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6523" y="6131379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2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6" name="Picture 2" descr="It&amp;#39;s Algorithm, Okay? : r/ProgrammerHumor">
            <a:extLst>
              <a:ext uri="{FF2B5EF4-FFF2-40B4-BE49-F238E27FC236}">
                <a16:creationId xmlns:a16="http://schemas.microsoft.com/office/drawing/2014/main" id="{47547AB7-4877-44AE-B697-B5B3F9B7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15" y="1342673"/>
            <a:ext cx="7981177" cy="478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8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9" y="1831535"/>
            <a:ext cx="11887200" cy="4552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8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3" y="1882464"/>
            <a:ext cx="11925300" cy="4591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7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0" y="1882464"/>
            <a:ext cx="11925300" cy="4591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7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2" y="1709109"/>
            <a:ext cx="11925300" cy="458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4" y="1836297"/>
            <a:ext cx="11906250" cy="4543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2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1" y="1863414"/>
            <a:ext cx="11877675" cy="461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1" y="1920564"/>
            <a:ext cx="11944350" cy="4552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6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1" y="1785309"/>
            <a:ext cx="11963400" cy="4505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Python tutor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75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FCE7-B7FE-4E23-9F58-A1D765D0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0D37-ABFC-496E-9663-CFFBAC35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Problem 1:</a:t>
            </a:r>
            <a:r>
              <a:rPr lang="en-US" dirty="0"/>
              <a:t> Request the user to enter an item to search from a pre-defined sequence (string, tuple, or list).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Problem 2</a:t>
            </a:r>
            <a:r>
              <a:rPr lang="en-US" dirty="0"/>
              <a:t>: Request the user to enter an item to search from two pre-defined sequences (string, tuple, or list). If the item is found in both sequences, return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Problem 3:</a:t>
            </a:r>
            <a:r>
              <a:rPr lang="en-US" dirty="0"/>
              <a:t> Request the user to enter a sequence (string, tuple, or list) and then an item to search. Show a menu to let the user choose which type of sequence to be used.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Think about the outputs that we should print on screen. Also, do we need to validate the user’s input?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59034-2F9F-46FC-9338-03162B618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/>
              <a:t>Upon the completion of this lecture, students will be able to:</a:t>
            </a:r>
          </a:p>
          <a:p>
            <a:r>
              <a:rPr lang="en-US" altLang="zh-CN" sz="3600" dirty="0"/>
              <a:t>understand </a:t>
            </a:r>
            <a:r>
              <a:rPr lang="en-US" altLang="ko-KR" sz="3600" dirty="0"/>
              <a:t>fundamental techniques for designing and writing basic algorithms using Python.</a:t>
            </a:r>
          </a:p>
          <a:p>
            <a:r>
              <a:rPr lang="en-US" altLang="ko-KR" sz="3600" dirty="0"/>
              <a:t>carry out analysis (i.e., complexity) of algorithms.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Algorithm is a </a:t>
            </a:r>
            <a:r>
              <a:rPr lang="en-US" dirty="0">
                <a:solidFill>
                  <a:srgbClr val="FF0000"/>
                </a:solidFill>
              </a:rPr>
              <a:t>step-by-step procedure</a:t>
            </a:r>
            <a:r>
              <a:rPr lang="en-US" dirty="0"/>
              <a:t>: which defines a set of instructions to be executed in a certain order to get the desired output. </a:t>
            </a:r>
          </a:p>
          <a:p>
            <a:pPr algn="just"/>
            <a:r>
              <a:rPr lang="en-US" dirty="0"/>
              <a:t>Algorithms are generally created independent of underlying languages, i.e., an algorithm can be implemented in more than one programming language.</a:t>
            </a:r>
          </a:p>
          <a:p>
            <a:pPr marL="0" indent="0" algn="just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</a:t>
            </a:r>
            <a:r>
              <a:rPr lang="en-US" sz="3200" dirty="0"/>
              <a:t> − to search an item in a data structure.</a:t>
            </a:r>
          </a:p>
          <a:p>
            <a:r>
              <a:rPr lang="en-US" sz="3200" b="1" dirty="0"/>
              <a:t>Sort</a:t>
            </a:r>
            <a:r>
              <a:rPr lang="en-US" sz="3200" dirty="0"/>
              <a:t> − to sort items in a certain order.</a:t>
            </a:r>
          </a:p>
          <a:p>
            <a:r>
              <a:rPr lang="en-US" sz="3200" b="1" dirty="0"/>
              <a:t>Insert</a:t>
            </a:r>
            <a:r>
              <a:rPr lang="en-US" sz="3200" dirty="0"/>
              <a:t> − to insert item in a data structure.</a:t>
            </a:r>
          </a:p>
          <a:p>
            <a:r>
              <a:rPr lang="en-US" sz="3200" b="1" dirty="0"/>
              <a:t>Update</a:t>
            </a:r>
            <a:r>
              <a:rPr lang="en-US" sz="3200" dirty="0"/>
              <a:t> − to update an existing item in a data structure.</a:t>
            </a:r>
          </a:p>
          <a:p>
            <a:r>
              <a:rPr lang="en-US" sz="3200" b="1" dirty="0"/>
              <a:t>Delete</a:t>
            </a:r>
            <a:r>
              <a:rPr lang="en-US" sz="3200" dirty="0"/>
              <a:t> − to delete an existing item from a data structure.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Unambiguous</a:t>
            </a:r>
            <a:r>
              <a:rPr lang="en-US" dirty="0"/>
              <a:t> − Algorithm should be clear and unambiguous.</a:t>
            </a:r>
          </a:p>
          <a:p>
            <a:r>
              <a:rPr lang="en-US" b="1" dirty="0"/>
              <a:t>Input</a:t>
            </a:r>
            <a:r>
              <a:rPr lang="en-US" dirty="0"/>
              <a:t> − An algorithm should have zero or more well-defined inputs.</a:t>
            </a:r>
          </a:p>
          <a:p>
            <a:r>
              <a:rPr lang="en-US" b="1" dirty="0"/>
              <a:t>Output</a:t>
            </a:r>
            <a:r>
              <a:rPr lang="en-US" dirty="0"/>
              <a:t> − An algorithm should have one or more well-defined outputs, and should match the desired output.</a:t>
            </a:r>
          </a:p>
          <a:p>
            <a:r>
              <a:rPr lang="en-US" b="1" dirty="0"/>
              <a:t>Finiteness</a:t>
            </a:r>
            <a:r>
              <a:rPr lang="en-US" dirty="0"/>
              <a:t> − Algorithms must terminate after a finite number of steps.</a:t>
            </a:r>
          </a:p>
          <a:p>
            <a:r>
              <a:rPr lang="en-US" b="1" dirty="0"/>
              <a:t>Feasibility</a:t>
            </a:r>
            <a:r>
              <a:rPr lang="en-US" dirty="0"/>
              <a:t> − Should be feasible with the available resources.</a:t>
            </a:r>
          </a:p>
          <a:p>
            <a:r>
              <a:rPr lang="en-US" b="1" dirty="0"/>
              <a:t>Independent</a:t>
            </a:r>
            <a:r>
              <a:rPr lang="en-US" dirty="0"/>
              <a:t> − An algorithm should have step-by-step directions, which should be independent of any programming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efficient solution?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Algorithms are designed to solve problems.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BUT</a:t>
            </a:r>
            <a:r>
              <a:rPr lang="en-US" sz="3200" dirty="0"/>
              <a:t> a given problem can have many different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5825" y="3657755"/>
            <a:ext cx="6702583" cy="95410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How to determine which solution is the most efficient for a given problem?</a:t>
            </a:r>
          </a:p>
        </p:txBody>
      </p:sp>
      <p:pic>
        <p:nvPicPr>
          <p:cNvPr id="1026" name="Picture 2" descr="How to Reduce Website Execution Time? | SEO Mumb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261" y="2750069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62727" y="5203398"/>
            <a:ext cx="237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Execution Time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3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21700</TotalTime>
  <Words>1275</Words>
  <Application>Microsoft Office PowerPoint</Application>
  <PresentationFormat>Widescreen</PresentationFormat>
  <Paragraphs>195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Cambria Math</vt:lpstr>
      <vt:lpstr>Courier New</vt:lpstr>
      <vt:lpstr>Gill Sans MT</vt:lpstr>
      <vt:lpstr>Parcel</vt:lpstr>
      <vt:lpstr>PowerPoint Presentation</vt:lpstr>
      <vt:lpstr>Motivation example 1</vt:lpstr>
      <vt:lpstr>Motivation example 2 </vt:lpstr>
      <vt:lpstr>Learning outcomes</vt:lpstr>
      <vt:lpstr>Algorithm design</vt:lpstr>
      <vt:lpstr>Basic algorithms</vt:lpstr>
      <vt:lpstr>Characteristics of algorithms</vt:lpstr>
      <vt:lpstr>Algorithm analysis</vt:lpstr>
      <vt:lpstr>Most efficient solution?</vt:lpstr>
      <vt:lpstr>Execution time</vt:lpstr>
      <vt:lpstr>Algorithm execution time</vt:lpstr>
      <vt:lpstr>Time required to execute</vt:lpstr>
      <vt:lpstr>Factors affecting Execution time</vt:lpstr>
      <vt:lpstr>Big-O notation</vt:lpstr>
      <vt:lpstr>Some Common big-O functions</vt:lpstr>
      <vt:lpstr>Sequence of statements</vt:lpstr>
      <vt:lpstr>loops</vt:lpstr>
      <vt:lpstr>Nested-loops</vt:lpstr>
      <vt:lpstr>Statements with function calls</vt:lpstr>
      <vt:lpstr>Linear search</vt:lpstr>
      <vt:lpstr>Linear search</vt:lpstr>
      <vt:lpstr>Linear search flowchart</vt:lpstr>
      <vt:lpstr>Linear search example 1</vt:lpstr>
      <vt:lpstr>Linear search example 2</vt:lpstr>
      <vt:lpstr>Linear search - Python tutor</vt:lpstr>
      <vt:lpstr>Linear search - Python tutor</vt:lpstr>
      <vt:lpstr>Linear search - Python tutor</vt:lpstr>
      <vt:lpstr>Linear search - Python tutor</vt:lpstr>
      <vt:lpstr>Linear search - Python tutor</vt:lpstr>
      <vt:lpstr>Linear search - Python tutor</vt:lpstr>
      <vt:lpstr>Linear search - Python tutor</vt:lpstr>
      <vt:lpstr>Linear search - Python tutor</vt:lpstr>
      <vt:lpstr>Linear search - Python tutor</vt:lpstr>
      <vt:lpstr>Linear search - Python tutor</vt:lpstr>
      <vt:lpstr>Linear search - Python tutor</vt:lpstr>
      <vt:lpstr>Linear search - Python tutor</vt:lpstr>
      <vt:lpstr>Linear search - Python tutor</vt:lpstr>
      <vt:lpstr>Extra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Wong Kok Seng (CECS)</cp:lastModifiedBy>
  <cp:revision>271</cp:revision>
  <dcterms:created xsi:type="dcterms:W3CDTF">2020-06-14T15:24:39Z</dcterms:created>
  <dcterms:modified xsi:type="dcterms:W3CDTF">2021-11-16T09:47:13Z</dcterms:modified>
</cp:coreProperties>
</file>