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4"/>
  </p:notesMasterIdLst>
  <p:handoutMasterIdLst>
    <p:handoutMasterId r:id="rId35"/>
  </p:handoutMasterIdLst>
  <p:sldIdLst>
    <p:sldId id="256" r:id="rId2"/>
    <p:sldId id="283" r:id="rId3"/>
    <p:sldId id="258" r:id="rId4"/>
    <p:sldId id="285" r:id="rId5"/>
    <p:sldId id="296" r:id="rId6"/>
    <p:sldId id="332" r:id="rId7"/>
    <p:sldId id="326" r:id="rId8"/>
    <p:sldId id="333" r:id="rId9"/>
    <p:sldId id="334" r:id="rId10"/>
    <p:sldId id="330" r:id="rId11"/>
    <p:sldId id="331" r:id="rId12"/>
    <p:sldId id="325" r:id="rId13"/>
    <p:sldId id="297" r:id="rId14"/>
    <p:sldId id="299" r:id="rId15"/>
    <p:sldId id="366" r:id="rId16"/>
    <p:sldId id="335" r:id="rId17"/>
    <p:sldId id="336" r:id="rId18"/>
    <p:sldId id="337" r:id="rId19"/>
    <p:sldId id="392" r:id="rId20"/>
    <p:sldId id="363" r:id="rId21"/>
    <p:sldId id="324" r:id="rId22"/>
    <p:sldId id="367" r:id="rId23"/>
    <p:sldId id="371" r:id="rId24"/>
    <p:sldId id="372" r:id="rId25"/>
    <p:sldId id="373" r:id="rId26"/>
    <p:sldId id="393" r:id="rId27"/>
    <p:sldId id="394" r:id="rId28"/>
    <p:sldId id="374" r:id="rId29"/>
    <p:sldId id="395" r:id="rId30"/>
    <p:sldId id="396" r:id="rId31"/>
    <p:sldId id="397" r:id="rId32"/>
    <p:sldId id="391" r:id="rId33"/>
  </p:sldIdLst>
  <p:sldSz cx="9144000" cy="5143500" type="screen16x9"/>
  <p:notesSz cx="6858000" cy="9144000"/>
  <p:embeddedFontLst>
    <p:embeddedFont>
      <p:font typeface="Dosis" panose="020B0604020202020204" charset="0"/>
      <p:regular r:id="rId36"/>
      <p:bold r:id="rId37"/>
    </p:embeddedFont>
    <p:embeddedFont>
      <p:font typeface="Calibri Light" panose="020F0302020204030204" pitchFamily="34" charset="0"/>
      <p:regular r:id="rId38"/>
      <p:italic r:id="rId39"/>
    </p:embeddedFont>
    <p:embeddedFont>
      <p:font typeface="Sniglet"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3651" autoAdjust="0"/>
  </p:normalViewPr>
  <p:slideViewPr>
    <p:cSldViewPr snapToGrid="0">
      <p:cViewPr varScale="1">
        <p:scale>
          <a:sx n="72" d="100"/>
          <a:sy n="72" d="100"/>
        </p:scale>
        <p:origin x="12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472DE4-0D9D-47E3-95D9-5C8B6E270DDB}" type="datetimeFigureOut">
              <a:rPr lang="en-US" smtClean="0"/>
              <a:t>12/21/2019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03878-9873-4E6B-B07E-7E421CA351C5}" type="slidenum">
              <a:rPr lang="en-US" smtClean="0"/>
              <a:t>‹#›</a:t>
            </a:fld>
            <a:endParaRPr lang="en-US"/>
          </a:p>
        </p:txBody>
      </p:sp>
    </p:spTree>
    <p:extLst>
      <p:ext uri="{BB962C8B-B14F-4D97-AF65-F5344CB8AC3E}">
        <p14:creationId xmlns:p14="http://schemas.microsoft.com/office/powerpoint/2010/main" val="3036666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4575786"/>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38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6441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100" b="1" i="0" kern="1200">
                <a:solidFill>
                  <a:schemeClr val="tx1"/>
                </a:solidFill>
                <a:effectLst/>
                <a:latin typeface="+mn-lt"/>
                <a:ea typeface="+mn-ea"/>
                <a:cs typeface="+mn-cs"/>
              </a:rPr>
              <a:t>Model</a:t>
            </a:r>
          </a:p>
          <a:p>
            <a:r>
              <a:rPr lang="en-US" sz="1100" b="0" i="1" kern="1200">
                <a:solidFill>
                  <a:schemeClr val="tx1"/>
                </a:solidFill>
                <a:effectLst/>
                <a:latin typeface="+mn-lt"/>
                <a:ea typeface="+mn-ea"/>
                <a:cs typeface="+mn-cs"/>
              </a:rPr>
              <a:t>“</a:t>
            </a:r>
            <a:r>
              <a:rPr lang="vi-VN" sz="1100" b="0" i="0" kern="1200">
                <a:solidFill>
                  <a:schemeClr val="tx1"/>
                </a:solidFill>
                <a:effectLst/>
                <a:latin typeface="+mn-lt"/>
                <a:ea typeface="+mn-ea"/>
                <a:cs typeface="+mn-cs"/>
              </a:rPr>
              <a:t>Duy trì mối quan hệ giữa Đối tượng và Cơ sở dữ liệu và xử lý xác thực, liên kết, giao dịch</a:t>
            </a:r>
            <a:r>
              <a:rPr lang="en-US" sz="1100" b="0" i="1" kern="1200">
                <a:solidFill>
                  <a:schemeClr val="tx1"/>
                </a:solidFill>
                <a:effectLst/>
                <a:latin typeface="+mn-lt"/>
                <a:ea typeface="+mn-ea"/>
                <a:cs typeface="+mn-cs"/>
              </a:rPr>
              <a:t>”</a:t>
            </a:r>
          </a:p>
          <a:p>
            <a:r>
              <a:rPr lang="en-US" sz="1100" b="1" i="0" kern="1200">
                <a:solidFill>
                  <a:schemeClr val="tx1"/>
                </a:solidFill>
                <a:effectLst/>
                <a:latin typeface="+mn-lt"/>
                <a:ea typeface="+mn-ea"/>
                <a:cs typeface="+mn-cs"/>
              </a:rPr>
              <a:t>View</a:t>
            </a:r>
          </a:p>
          <a:p>
            <a:r>
              <a:rPr lang="en-US" sz="1100" b="0" i="1" kern="1200">
                <a:solidFill>
                  <a:schemeClr val="tx1"/>
                </a:solidFill>
                <a:effectLst/>
                <a:latin typeface="+mn-lt"/>
                <a:ea typeface="+mn-ea"/>
                <a:cs typeface="+mn-cs"/>
              </a:rPr>
              <a:t>“</a:t>
            </a:r>
            <a:r>
              <a:rPr lang="vi-VN"/>
              <a:t>Một cách trình bày dữ liệu theo một định dạng cụ thể, được kích hoạt bởi một bộ điều khiển Quyết định trình bày dữ liệu.</a:t>
            </a:r>
            <a:r>
              <a:rPr lang="en-US" sz="1100" b="0" i="1" kern="1200">
                <a:solidFill>
                  <a:schemeClr val="tx1"/>
                </a:solidFill>
                <a:effectLst/>
                <a:latin typeface="+mn-lt"/>
                <a:ea typeface="+mn-ea"/>
                <a:cs typeface="+mn-cs"/>
              </a:rPr>
              <a:t>.”</a:t>
            </a:r>
          </a:p>
          <a:p>
            <a:r>
              <a:rPr lang="en-US" sz="1100" b="1" i="0" kern="1200">
                <a:solidFill>
                  <a:schemeClr val="tx1"/>
                </a:solidFill>
                <a:effectLst/>
                <a:latin typeface="+mn-lt"/>
                <a:ea typeface="+mn-ea"/>
                <a:cs typeface="+mn-cs"/>
              </a:rPr>
              <a:t>Controller</a:t>
            </a:r>
          </a:p>
          <a:p>
            <a:r>
              <a:rPr lang="en-US" sz="1100" b="0" i="1" kern="1200">
                <a:solidFill>
                  <a:schemeClr val="tx1"/>
                </a:solidFill>
                <a:effectLst/>
                <a:latin typeface="+mn-lt"/>
                <a:ea typeface="+mn-ea"/>
                <a:cs typeface="+mn-cs"/>
              </a:rPr>
              <a:t>“M</a:t>
            </a:r>
            <a:r>
              <a:rPr lang="vi-VN"/>
              <a:t>ột mặt truy vấn các mô hình cho dữ liệu cụ thể và mặt khác tổ chức dữ liệu đó (tìm kiếm, sắp xếp) thành một hình thức phù hợp với nhu cầu của một chế độ xem cụ thể.</a:t>
            </a:r>
            <a:r>
              <a:rPr lang="en-US" sz="1100" b="0" i="1" kern="1200">
                <a:solidFill>
                  <a:schemeClr val="tx1"/>
                </a:solidFill>
                <a:effectLst/>
                <a:latin typeface="+mn-lt"/>
                <a:ea typeface="+mn-ea"/>
                <a:cs typeface="+mn-cs"/>
              </a:rPr>
              <a:t>”</a:t>
            </a:r>
          </a:p>
          <a:p>
            <a:endParaRPr lang="en-US"/>
          </a:p>
        </p:txBody>
      </p:sp>
    </p:spTree>
    <p:extLst>
      <p:ext uri="{BB962C8B-B14F-4D97-AF65-F5344CB8AC3E}">
        <p14:creationId xmlns:p14="http://schemas.microsoft.com/office/powerpoint/2010/main" val="163992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a:t>Kiến trúc rails</a:t>
            </a:r>
          </a:p>
        </p:txBody>
      </p:sp>
    </p:spTree>
    <p:extLst>
      <p:ext uri="{BB962C8B-B14F-4D97-AF65-F5344CB8AC3E}">
        <p14:creationId xmlns:p14="http://schemas.microsoft.com/office/powerpoint/2010/main" val="297620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747925"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4097098" y="1363153"/>
            <a:ext cx="3158999" cy="3610800"/>
          </a:xfrm>
          <a:prstGeom prst="rect">
            <a:avLst/>
          </a:prstGeom>
        </p:spPr>
        <p:txBody>
          <a:bodyPr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7442902" y="-91153"/>
            <a:ext cx="1796289"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p>
          </p:txBody>
        </p:sp>
      </p:grpSp>
      <p:cxnSp>
        <p:nvCxnSpPr>
          <p:cNvPr id="356" name="Shape 356"/>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ubyinstaller.org/download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viblo.asia/p/gioi-thieu-ve-ngon-ngu-ruby-jvElaPgdZkw" TargetMode="External"/><Relationship Id="rId2" Type="http://schemas.openxmlformats.org/officeDocument/2006/relationships/hyperlink" Target="https://rubyonrails.org/" TargetMode="External"/><Relationship Id="rId1" Type="http://schemas.openxmlformats.org/officeDocument/2006/relationships/slideLayout" Target="../slideLayouts/slideLayout3.xml"/><Relationship Id="rId4" Type="http://schemas.openxmlformats.org/officeDocument/2006/relationships/hyperlink" Target="https://rubyinstaller.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331594" y="328773"/>
            <a:ext cx="8106408" cy="2208944"/>
          </a:xfrm>
          <a:prstGeom prst="rect">
            <a:avLst/>
          </a:prstGeom>
        </p:spPr>
        <p:txBody>
          <a:bodyPr lIns="91425" tIns="91425" rIns="91425" bIns="91425" anchor="ctr" anchorCtr="0">
            <a:noAutofit/>
          </a:bodyPr>
          <a:lstStyle/>
          <a:p>
            <a:pPr lvl="0" algn="ctr"/>
            <a:r>
              <a:rPr lang="en" sz="3500" dirty="0"/>
              <a:t>Môn: Công nghệ WEB và ứng dụng</a:t>
            </a:r>
            <a:br>
              <a:rPr lang="en" sz="3500" dirty="0"/>
            </a:br>
            <a:r>
              <a:rPr lang="en" sz="3500" dirty="0"/>
              <a:t>SE347.K11.PMCL</a:t>
            </a:r>
            <a:br>
              <a:rPr lang="en" sz="3500" dirty="0"/>
            </a:br>
            <a:r>
              <a:rPr lang="en" sz="3500" dirty="0"/>
              <a:t/>
            </a:r>
            <a:br>
              <a:rPr lang="en" sz="3500" dirty="0"/>
            </a:br>
            <a:r>
              <a:rPr lang="en" sz="3500" dirty="0"/>
              <a:t>SEMINAR: Ruby on Rails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wipe(down)">
                                      <p:cBhvr>
                                        <p:cTn id="7"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5" name="Text Placeholder 1"/>
          <p:cNvSpPr>
            <a:spLocks noGrp="1"/>
          </p:cNvSpPr>
          <p:nvPr>
            <p:ph type="body" idx="1"/>
          </p:nvPr>
        </p:nvSpPr>
        <p:spPr>
          <a:xfrm>
            <a:off x="275302" y="1239058"/>
            <a:ext cx="4207510" cy="3575405"/>
          </a:xfrm>
        </p:spPr>
        <p:txBody>
          <a:bodyPr/>
          <a:lstStyle/>
          <a:p>
            <a:pPr>
              <a:buNone/>
            </a:pPr>
            <a:r>
              <a:rPr lang="en-US" sz="2400" b="1" dirty="0">
                <a:latin typeface="Dosis" panose="020B0604020202020204" charset="0"/>
                <a:cs typeface="Calibri Light" panose="020F0302020204030204" pitchFamily="34" charset="0"/>
              </a:rPr>
              <a:t>2. </a:t>
            </a:r>
            <a:r>
              <a:rPr lang="en-US" sz="2000" b="1" dirty="0" err="1">
                <a:latin typeface="Dosis" panose="020B0604020202020204" charset="0"/>
                <a:cs typeface="Calibri Light" panose="020F0302020204030204" pitchFamily="34" charset="0"/>
              </a:rPr>
              <a:t>Lịch</a:t>
            </a:r>
            <a:r>
              <a:rPr lang="en-US" sz="2000" b="1" dirty="0">
                <a:latin typeface="Dosis" panose="020B0604020202020204" charset="0"/>
                <a:cs typeface="Calibri Light" panose="020F0302020204030204" pitchFamily="34" charset="0"/>
              </a:rPr>
              <a:t> </a:t>
            </a:r>
            <a:r>
              <a:rPr lang="en-US" sz="2000" b="1" dirty="0" err="1">
                <a:latin typeface="Dosis" panose="020B0604020202020204" charset="0"/>
                <a:cs typeface="Calibri Light" panose="020F0302020204030204" pitchFamily="34" charset="0"/>
              </a:rPr>
              <a:t>sử</a:t>
            </a:r>
            <a:r>
              <a:rPr lang="en-US" sz="2000" b="1" dirty="0">
                <a:latin typeface="Dosis" panose="020B0604020202020204" charset="0"/>
                <a:cs typeface="Calibri Light" panose="020F0302020204030204" pitchFamily="34" charset="0"/>
              </a:rPr>
              <a:t> </a:t>
            </a:r>
            <a:r>
              <a:rPr lang="en-US" sz="2000" b="1" dirty="0" err="1">
                <a:latin typeface="Dosis" panose="020B0604020202020204" charset="0"/>
                <a:cs typeface="Calibri Light" panose="020F0302020204030204" pitchFamily="34" charset="0"/>
              </a:rPr>
              <a:t>của</a:t>
            </a:r>
            <a:r>
              <a:rPr lang="en-US" sz="2000" b="1" dirty="0">
                <a:latin typeface="Dosis" panose="020B0604020202020204" charset="0"/>
                <a:cs typeface="Calibri Light" panose="020F0302020204030204" pitchFamily="34" charset="0"/>
              </a:rPr>
              <a:t> Ruby on Rails (Rails).</a:t>
            </a:r>
          </a:p>
          <a:p>
            <a:pPr>
              <a:lnSpc>
                <a:spcPct val="150000"/>
              </a:lnSpc>
              <a:buNone/>
            </a:pP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Được</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phát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triển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bởi</a:t>
            </a:r>
            <a:r>
              <a:rPr lang="en-US" sz="1500" dirty="0">
                <a:latin typeface="Dosis" panose="020B0604020202020204" charset="0"/>
                <a:cs typeface="Calibri Light" panose="020F0302020204030204" pitchFamily="34" charset="0"/>
              </a:rPr>
              <a:t> David </a:t>
            </a:r>
            <a:r>
              <a:rPr lang="en-US" sz="1500" dirty="0" err="1">
                <a:latin typeface="Dosis" panose="020B0604020202020204" charset="0"/>
                <a:cs typeface="Calibri Light" panose="020F0302020204030204" pitchFamily="34" charset="0"/>
              </a:rPr>
              <a:t>Heinemeier</a:t>
            </a:r>
            <a:r>
              <a:rPr lang="en-US" sz="1500" dirty="0">
                <a:latin typeface="Dosis" panose="020B0604020202020204" charset="0"/>
                <a:cs typeface="Calibri Light" panose="020F0302020204030204" pitchFamily="34" charset="0"/>
              </a:rPr>
              <a:t> Hansson (DHH) </a:t>
            </a:r>
            <a:r>
              <a:rPr lang="en-US" sz="1500" dirty="0" err="1">
                <a:latin typeface="Dosis" panose="020B0604020202020204" charset="0"/>
                <a:cs typeface="Calibri Light" panose="020F0302020204030204" pitchFamily="34" charset="0"/>
              </a:rPr>
              <a:t>trong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khi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ông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đang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làm</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một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công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cụ</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quản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lý</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cho</a:t>
            </a:r>
            <a:r>
              <a:rPr lang="en-US" sz="1500" dirty="0">
                <a:latin typeface="Dosis" panose="020B0604020202020204" charset="0"/>
                <a:cs typeface="Calibri Light" panose="020F0302020204030204" pitchFamily="34" charset="0"/>
              </a:rPr>
              <a:t> Basecamp ( </a:t>
            </a:r>
            <a:r>
              <a:rPr lang="en-US" sz="1500" dirty="0" err="1">
                <a:latin typeface="Dosis" panose="020B0604020202020204" charset="0"/>
                <a:cs typeface="Calibri Light" panose="020F0302020204030204" pitchFamily="34" charset="0"/>
              </a:rPr>
              <a:t>thời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đó</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là</a:t>
            </a:r>
            <a:r>
              <a:rPr lang="en-US" sz="1500" dirty="0">
                <a:latin typeface="Dosis" panose="020B0604020202020204" charset="0"/>
                <a:cs typeface="Calibri Light" panose="020F0302020204030204" pitchFamily="34" charset="0"/>
              </a:rPr>
              <a:t> 37signals ) </a:t>
            </a:r>
            <a:r>
              <a:rPr lang="en-US" sz="1500" dirty="0" err="1">
                <a:latin typeface="Dosis" panose="020B0604020202020204" charset="0"/>
                <a:cs typeface="Calibri Light" panose="020F0302020204030204" pitchFamily="34" charset="0"/>
              </a:rPr>
              <a:t>năm</a:t>
            </a:r>
            <a:r>
              <a:rPr lang="en-US" sz="1500" dirty="0">
                <a:latin typeface="Dosis" panose="020B0604020202020204" charset="0"/>
                <a:cs typeface="Calibri Light" panose="020F0302020204030204" pitchFamily="34" charset="0"/>
              </a:rPr>
              <a:t> 2003.</a:t>
            </a:r>
          </a:p>
          <a:p>
            <a:pPr>
              <a:lnSpc>
                <a:spcPct val="150000"/>
              </a:lnSpc>
              <a:buNone/>
            </a:pP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Vào</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tháng</a:t>
            </a:r>
            <a:r>
              <a:rPr lang="en-US" sz="1500" dirty="0">
                <a:latin typeface="Dosis" panose="020B0604020202020204" charset="0"/>
                <a:cs typeface="Calibri Light" panose="020F0302020204030204" pitchFamily="34" charset="0"/>
              </a:rPr>
              <a:t> 7 </a:t>
            </a:r>
            <a:r>
              <a:rPr lang="en-US" sz="1500" dirty="0" err="1">
                <a:latin typeface="Dosis" panose="020B0604020202020204" charset="0"/>
                <a:cs typeface="Calibri Light" panose="020F0302020204030204" pitchFamily="34" charset="0"/>
              </a:rPr>
              <a:t>năm</a:t>
            </a:r>
            <a:r>
              <a:rPr lang="en-US" sz="1500" dirty="0">
                <a:latin typeface="Dosis" panose="020B0604020202020204" charset="0"/>
                <a:cs typeface="Calibri Light" panose="020F0302020204030204" pitchFamily="34" charset="0"/>
              </a:rPr>
              <a:t> 2004, </a:t>
            </a:r>
            <a:r>
              <a:rPr lang="en-US" sz="1500" dirty="0" err="1">
                <a:latin typeface="Dosis" panose="020B0604020202020204" charset="0"/>
                <a:cs typeface="Calibri Light" panose="020F0302020204030204" pitchFamily="34" charset="0"/>
              </a:rPr>
              <a:t>chính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thức</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công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bố</a:t>
            </a:r>
            <a:r>
              <a:rPr lang="en-US" sz="1500" dirty="0">
                <a:latin typeface="Dosis" panose="020B0604020202020204" charset="0"/>
                <a:cs typeface="Calibri Light" panose="020F0302020204030204" pitchFamily="34" charset="0"/>
              </a:rPr>
              <a:t> Rails </a:t>
            </a:r>
            <a:r>
              <a:rPr lang="en-US" sz="1500" dirty="0" err="1">
                <a:latin typeface="Dosis" panose="020B0604020202020204" charset="0"/>
                <a:cs typeface="Calibri Light" panose="020F0302020204030204" pitchFamily="34" charset="0"/>
              </a:rPr>
              <a:t>dưới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dạng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mã</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nguồn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mở</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nhưng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không</a:t>
            </a:r>
            <a:r>
              <a:rPr lang="en-US" sz="1500" dirty="0">
                <a:latin typeface="Dosis" panose="020B0604020202020204" charset="0"/>
                <a:cs typeface="Calibri Light" panose="020F0302020204030204" pitchFamily="34" charset="0"/>
              </a:rPr>
              <a:t> chia </a:t>
            </a:r>
            <a:r>
              <a:rPr lang="en-US" sz="1500" dirty="0" err="1">
                <a:latin typeface="Dosis" panose="020B0604020202020204" charset="0"/>
                <a:cs typeface="Calibri Light" panose="020F0302020204030204" pitchFamily="34" charset="0"/>
              </a:rPr>
              <a:t>sẻ</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quyền</a:t>
            </a:r>
            <a:r>
              <a:rPr lang="en-US" sz="1500" dirty="0">
                <a:latin typeface="Dosis" panose="020B0604020202020204" charset="0"/>
                <a:cs typeface="Calibri Light" panose="020F0302020204030204" pitchFamily="34" charset="0"/>
              </a:rPr>
              <a:t> cam </a:t>
            </a:r>
            <a:r>
              <a:rPr lang="en-US" sz="1500" dirty="0" err="1">
                <a:latin typeface="Dosis" panose="020B0604020202020204" charset="0"/>
                <a:cs typeface="Calibri Light" panose="020F0302020204030204" pitchFamily="34" charset="0"/>
              </a:rPr>
              <a:t>kết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dự</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án</a:t>
            </a:r>
            <a:r>
              <a:rPr lang="en-US" sz="1500" dirty="0">
                <a:latin typeface="Dosis" panose="020B0604020202020204" charset="0"/>
                <a:cs typeface="Calibri Light" panose="020F0302020204030204" pitchFamily="34" charset="0"/>
              </a:rPr>
              <a:t>.</a:t>
            </a:r>
          </a:p>
          <a:p>
            <a:pPr>
              <a:lnSpc>
                <a:spcPct val="150000"/>
              </a:lnSpc>
              <a:buNone/>
            </a:pPr>
            <a:r>
              <a:rPr lang="en-US" sz="1500" dirty="0">
                <a:latin typeface="Dosis" panose="020B0604020202020204" charset="0"/>
                <a:cs typeface="Calibri Light" panose="020F0302020204030204" pitchFamily="34" charset="0"/>
              </a:rPr>
              <a:t>- Rails </a:t>
            </a:r>
            <a:r>
              <a:rPr lang="en-US" sz="1500" dirty="0" err="1">
                <a:latin typeface="Dosis" panose="020B0604020202020204" charset="0"/>
                <a:cs typeface="Calibri Light" panose="020F0302020204030204" pitchFamily="34" charset="0"/>
              </a:rPr>
              <a:t>được</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phát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triển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trên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ngôn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ngữ</a:t>
            </a:r>
            <a:r>
              <a:rPr lang="en-US" sz="1500" dirty="0">
                <a:latin typeface="Dosis" panose="020B0604020202020204" charset="0"/>
                <a:cs typeface="Calibri Light" panose="020F0302020204030204" pitchFamily="34" charset="0"/>
              </a:rPr>
              <a:t> Ruby.</a:t>
            </a:r>
          </a:p>
          <a:p>
            <a:pPr>
              <a:lnSpc>
                <a:spcPct val="150000"/>
              </a:lnSpc>
              <a:buNone/>
            </a:pP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Phiên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bản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hiện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tại</a:t>
            </a:r>
            <a:r>
              <a:rPr lang="en-US" sz="1500" dirty="0">
                <a:latin typeface="Dosis" panose="020B0604020202020204" charset="0"/>
                <a:cs typeface="Calibri Light" panose="020F0302020204030204" pitchFamily="34" charset="0"/>
              </a:rPr>
              <a:t>: 6.0.0.</a:t>
            </a: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722" y="1551399"/>
            <a:ext cx="2328595" cy="2633500"/>
          </a:xfrm>
          <a:prstGeom prst="rect">
            <a:avLst/>
          </a:prstGeom>
        </p:spPr>
      </p:pic>
      <p:sp>
        <p:nvSpPr>
          <p:cNvPr id="8" name="Rectangle 7"/>
          <p:cNvSpPr/>
          <p:nvPr/>
        </p:nvSpPr>
        <p:spPr>
          <a:xfrm>
            <a:off x="4862409" y="4258572"/>
            <a:ext cx="2316604" cy="395301"/>
          </a:xfrm>
          <a:prstGeom prst="rect">
            <a:avLst/>
          </a:prstGeom>
          <a:noFill/>
          <a:ln>
            <a:noFill/>
          </a:ln>
        </p:spPr>
        <p:txBody>
          <a:bodyPr lIns="91425" tIns="91425" rIns="91425" bIns="91425" anchor="t" anchorCtr="0"/>
          <a:lstStyle/>
          <a:p>
            <a:pPr>
              <a:lnSpc>
                <a:spcPct val="150000"/>
              </a:lnSpc>
              <a:buClr>
                <a:srgbClr val="3D4965"/>
              </a:buClr>
              <a:buSzPct val="100000"/>
            </a:pPr>
            <a:r>
              <a:rPr lang="en-US" sz="1500" b="1" dirty="0">
                <a:solidFill>
                  <a:srgbClr val="3D4965"/>
                </a:solidFill>
                <a:latin typeface="Dosis" panose="020B0604020202020204" charset="0"/>
                <a:ea typeface="Dosis"/>
                <a:cs typeface="Calibri Light" panose="020F0302020204030204" pitchFamily="34" charset="0"/>
              </a:rPr>
              <a:t>David </a:t>
            </a:r>
            <a:r>
              <a:rPr lang="en-US" sz="1500" b="1" dirty="0" err="1">
                <a:solidFill>
                  <a:srgbClr val="3D4965"/>
                </a:solidFill>
                <a:latin typeface="Dosis" panose="020B0604020202020204" charset="0"/>
                <a:ea typeface="Dosis"/>
                <a:cs typeface="Calibri Light" panose="020F0302020204030204" pitchFamily="34" charset="0"/>
              </a:rPr>
              <a:t>Heinemeier</a:t>
            </a:r>
            <a:r>
              <a:rPr lang="en-US" sz="1500" b="1" dirty="0">
                <a:solidFill>
                  <a:srgbClr val="3D4965"/>
                </a:solidFill>
                <a:latin typeface="Dosis" panose="020B0604020202020204" charset="0"/>
                <a:ea typeface="Dosis"/>
                <a:cs typeface="Calibri Light" panose="020F0302020204030204" pitchFamily="34" charset="0"/>
              </a:rPr>
              <a:t> Hansson</a:t>
            </a:r>
          </a:p>
        </p:txBody>
      </p:sp>
    </p:spTree>
    <p:extLst>
      <p:ext uri="{BB962C8B-B14F-4D97-AF65-F5344CB8AC3E}">
        <p14:creationId xmlns:p14="http://schemas.microsoft.com/office/powerpoint/2010/main" val="1414792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5" name="Shape 521"/>
          <p:cNvSpPr txBox="1">
            <a:spLocks/>
          </p:cNvSpPr>
          <p:nvPr/>
        </p:nvSpPr>
        <p:spPr>
          <a:xfrm>
            <a:off x="747925" y="225025"/>
            <a:ext cx="6140399"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rtl val="0"/>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3600"/>
              <a:t>I. Giới thiệu về Ruby và Rails.</a:t>
            </a:r>
            <a:endParaRPr lang="en" sz="3600" dirty="0"/>
          </a:p>
        </p:txBody>
      </p:sp>
      <p:sp>
        <p:nvSpPr>
          <p:cNvPr id="6" name="Text Placeholder 1"/>
          <p:cNvSpPr>
            <a:spLocks noGrp="1"/>
          </p:cNvSpPr>
          <p:nvPr>
            <p:ph type="body" idx="1"/>
          </p:nvPr>
        </p:nvSpPr>
        <p:spPr>
          <a:xfrm>
            <a:off x="457201" y="1179546"/>
            <a:ext cx="3087384" cy="659528"/>
          </a:xfrm>
        </p:spPr>
        <p:txBody>
          <a:bodyPr/>
          <a:lstStyle/>
          <a:p>
            <a:pPr>
              <a:lnSpc>
                <a:spcPct val="150000"/>
              </a:lnSpc>
              <a:buNone/>
            </a:pPr>
            <a:r>
              <a:rPr lang="en-US" sz="2400" b="1" dirty="0">
                <a:latin typeface="Dosis" panose="020B0604020202020204" charset="0"/>
                <a:cs typeface="Calibri Light" panose="020F0302020204030204" pitchFamily="34" charset="0"/>
              </a:rPr>
              <a:t>2.1 Ruby on Rails (Rails).</a:t>
            </a:r>
          </a:p>
        </p:txBody>
      </p:sp>
      <p:pic>
        <p:nvPicPr>
          <p:cNvPr id="8" name="Picture 7"/>
          <p:cNvPicPr>
            <a:picLocks noChangeAspect="1"/>
          </p:cNvPicPr>
          <p:nvPr/>
        </p:nvPicPr>
        <p:blipFill>
          <a:blip r:embed="rId2"/>
          <a:stretch>
            <a:fillRect/>
          </a:stretch>
        </p:blipFill>
        <p:spPr>
          <a:xfrm>
            <a:off x="3544584" y="1179546"/>
            <a:ext cx="3910871" cy="3803420"/>
          </a:xfrm>
          <a:prstGeom prst="rect">
            <a:avLst/>
          </a:prstGeom>
        </p:spPr>
      </p:pic>
    </p:spTree>
    <p:extLst>
      <p:ext uri="{BB962C8B-B14F-4D97-AF65-F5344CB8AC3E}">
        <p14:creationId xmlns:p14="http://schemas.microsoft.com/office/powerpoint/2010/main" val="3905572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6" name="Text Placeholder 1"/>
          <p:cNvSpPr>
            <a:spLocks noGrp="1"/>
          </p:cNvSpPr>
          <p:nvPr>
            <p:ph type="body" idx="1"/>
          </p:nvPr>
        </p:nvSpPr>
        <p:spPr>
          <a:xfrm>
            <a:off x="747925" y="1232899"/>
            <a:ext cx="6968912" cy="3575405"/>
          </a:xfrm>
        </p:spPr>
        <p:txBody>
          <a:bodyPr/>
          <a:lstStyle/>
          <a:p>
            <a:pPr>
              <a:buNone/>
            </a:pPr>
            <a:r>
              <a:rPr lang="en-US" sz="2400" b="1" dirty="0">
                <a:latin typeface="Dosis" panose="020B0604020202020204" charset="0"/>
                <a:cs typeface="Calibri Light" panose="020F0302020204030204" pitchFamily="34" charset="0"/>
              </a:rPr>
              <a:t>2.2.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về</a:t>
            </a:r>
            <a:r>
              <a:rPr lang="en-US" sz="2400" b="1" dirty="0">
                <a:latin typeface="Dosis" panose="020B0604020202020204" charset="0"/>
                <a:cs typeface="Calibri Light" panose="020F0302020204030204" pitchFamily="34" charset="0"/>
              </a:rPr>
              <a:t> Rails.</a:t>
            </a:r>
            <a:endParaRPr lang="en-US" sz="2200" b="1" dirty="0">
              <a:latin typeface="Dosis" panose="020B0604020202020204" charset="0"/>
              <a:cs typeface="Calibri Light" panose="020F0302020204030204" pitchFamily="34" charset="0"/>
            </a:endParaRPr>
          </a:p>
          <a:p>
            <a:pPr>
              <a:lnSpc>
                <a:spcPct val="150000"/>
              </a:lnSpc>
              <a:buNone/>
            </a:pPr>
            <a:r>
              <a:rPr lang="en-US" sz="1700" dirty="0">
                <a:latin typeface="Dosis" panose="020B0604020202020204" charset="0"/>
                <a:cs typeface="Calibri Light" panose="020F0302020204030204" pitchFamily="34" charset="0"/>
              </a:rPr>
              <a:t>- Rails </a:t>
            </a:r>
            <a:r>
              <a:rPr lang="en-US" sz="1700" dirty="0" err="1">
                <a:latin typeface="Dosis" panose="020B0604020202020204" charset="0"/>
                <a:cs typeface="Calibri Light" panose="020F0302020204030204" pitchFamily="34" charset="0"/>
              </a:rPr>
              <a:t>là</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ứng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dụng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mã</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nguồn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mở</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xây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dựng</a:t>
            </a:r>
            <a:r>
              <a:rPr lang="en-US" sz="1700" dirty="0">
                <a:latin typeface="Dosis" panose="020B0604020202020204" charset="0"/>
                <a:cs typeface="Calibri Light" panose="020F0302020204030204" pitchFamily="34" charset="0"/>
              </a:rPr>
              <a:t> web </a:t>
            </a:r>
            <a:r>
              <a:rPr lang="en-US" sz="1700" dirty="0" err="1">
                <a:latin typeface="Dosis" panose="020B0604020202020204" charset="0"/>
                <a:cs typeface="Calibri Light" panose="020F0302020204030204" pitchFamily="34" charset="0"/>
              </a:rPr>
              <a:t>phổ</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biến</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 Rails </a:t>
            </a:r>
            <a:r>
              <a:rPr lang="en-US" sz="1700" dirty="0" err="1">
                <a:latin typeface="Dosis" panose="020B0604020202020204" charset="0"/>
                <a:cs typeface="Calibri Light" panose="020F0302020204030204" pitchFamily="34" charset="0"/>
              </a:rPr>
              <a:t>được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xây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dựng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bởi</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ngôn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ngữ</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lập</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trình</a:t>
            </a:r>
            <a:r>
              <a:rPr lang="en-US" sz="1700" dirty="0">
                <a:latin typeface="Dosis" panose="020B0604020202020204" charset="0"/>
                <a:cs typeface="Calibri Light" panose="020F0302020204030204" pitchFamily="34" charset="0"/>
              </a:rPr>
              <a:t> Ruby.</a:t>
            </a:r>
          </a:p>
          <a:p>
            <a:pPr>
              <a:lnSpc>
                <a:spcPct val="150000"/>
              </a:lnSpc>
              <a:buNone/>
            </a:pPr>
            <a:r>
              <a:rPr lang="en-US" sz="1700" dirty="0">
                <a:latin typeface="Dosis" panose="020B0604020202020204" charset="0"/>
                <a:cs typeface="Calibri Light" panose="020F0302020204030204" pitchFamily="34" charset="0"/>
              </a:rPr>
              <a:t>- Rails </a:t>
            </a: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thể</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giúp</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chúng</a:t>
            </a:r>
            <a:r>
              <a:rPr lang="en-US" sz="1700" dirty="0">
                <a:latin typeface="Dosis" panose="020B0604020202020204" charset="0"/>
                <a:cs typeface="Calibri Light" panose="020F0302020204030204" pitchFamily="34" charset="0"/>
              </a:rPr>
              <a:t> ta </a:t>
            </a:r>
            <a:r>
              <a:rPr lang="en-US" sz="1700" dirty="0" err="1">
                <a:latin typeface="Dosis" panose="020B0604020202020204" charset="0"/>
                <a:cs typeface="Calibri Light" panose="020F0302020204030204" pitchFamily="34" charset="0"/>
              </a:rPr>
              <a:t>xây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dựng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các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ứng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dụng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từ</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đơn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giản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đến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phức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tạp</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không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giới</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hạn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cho</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việc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sử</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dụng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nó</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Một</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số</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các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trang</a:t>
            </a:r>
            <a:r>
              <a:rPr lang="en-US" sz="1700" dirty="0">
                <a:latin typeface="Dosis" panose="020B0604020202020204" charset="0"/>
                <a:cs typeface="Calibri Light" panose="020F0302020204030204" pitchFamily="34" charset="0"/>
              </a:rPr>
              <a:t> web </a:t>
            </a:r>
            <a:r>
              <a:rPr lang="en-US" sz="1700" dirty="0" err="1">
                <a:latin typeface="Dosis" panose="020B0604020202020204" charset="0"/>
                <a:cs typeface="Calibri Light" panose="020F0302020204030204" pitchFamily="34" charset="0"/>
              </a:rPr>
              <a:t>lớn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cũng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đã</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sử</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dụng</a:t>
            </a:r>
            <a:r>
              <a:rPr lang="en-US" sz="1700" dirty="0">
                <a:latin typeface="Dosis" panose="020B0604020202020204" charset="0"/>
                <a:cs typeface="Calibri Light" panose="020F0302020204030204" pitchFamily="34" charset="0"/>
              </a:rPr>
              <a:t> Ruby </a:t>
            </a:r>
            <a:r>
              <a:rPr lang="en-US" sz="1700" dirty="0" err="1">
                <a:latin typeface="Dosis" panose="020B0604020202020204" charset="0"/>
                <a:cs typeface="Calibri Light" panose="020F0302020204030204" pitchFamily="34" charset="0"/>
              </a:rPr>
              <a:t>như</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Github</a:t>
            </a:r>
            <a:r>
              <a:rPr lang="en-US" sz="1700" dirty="0">
                <a:latin typeface="Dosis" panose="020B0604020202020204" charset="0"/>
                <a:cs typeface="Calibri Light" panose="020F0302020204030204" pitchFamily="34" charset="0"/>
              </a:rPr>
              <a:t>, Twitch,          </a:t>
            </a:r>
            <a:r>
              <a:rPr lang="en-US" sz="1700" dirty="0" err="1">
                <a:latin typeface="Dosis" panose="020B0604020202020204" charset="0"/>
                <a:cs typeface="Calibri Light" panose="020F0302020204030204" pitchFamily="34" charset="0"/>
              </a:rPr>
              <a:t>SoundCloud</a:t>
            </a:r>
            <a:r>
              <a:rPr lang="en-US" sz="1700" dirty="0">
                <a:latin typeface="Dosis" panose="020B0604020202020204" charset="0"/>
                <a:cs typeface="Calibri Light" panose="020F0302020204030204" pitchFamily="34" charset="0"/>
              </a:rPr>
              <a:t>,… .</a:t>
            </a:r>
          </a:p>
          <a:p>
            <a:pPr>
              <a:lnSpc>
                <a:spcPct val="150000"/>
              </a:lnSpc>
              <a:buNone/>
            </a:pPr>
            <a:endParaRPr lang="en-US" sz="1800" b="1" dirty="0">
              <a:latin typeface="Calibri Light" panose="020F0302020204030204" pitchFamily="34" charset="0"/>
              <a:cs typeface="Calibri Light" panose="020F0302020204030204" pitchFamily="34" charset="0"/>
            </a:endParaRPr>
          </a:p>
          <a:p>
            <a:pPr>
              <a:lnSpc>
                <a:spcPct val="150000"/>
              </a:lnSpc>
              <a:buNone/>
            </a:pPr>
            <a:endParaRPr lang="en-US" sz="1800" b="1" dirty="0">
              <a:latin typeface="Calibri Light" panose="020F0302020204030204" pitchFamily="34" charset="0"/>
              <a:cs typeface="Calibri Light" panose="020F0302020204030204" pitchFamily="34" charset="0"/>
            </a:endParaRPr>
          </a:p>
          <a:p>
            <a:pPr>
              <a:buNone/>
            </a:pPr>
            <a:endParaRPr lang="en-US" sz="1800" dirty="0">
              <a:latin typeface="Calibri Light" panose="020F0302020204030204" pitchFamily="34" charset="0"/>
              <a:cs typeface="Calibri Light" panose="020F0302020204030204" pitchFamily="34" charset="0"/>
            </a:endParaRPr>
          </a:p>
          <a:p>
            <a:pPr marL="171450" indent="-171450">
              <a:buFontTx/>
              <a:buChar char="-"/>
            </a:pPr>
            <a:endParaRPr lang="en-US" sz="1200" dirty="0"/>
          </a:p>
          <a:p>
            <a:pPr>
              <a:buNone/>
            </a:pPr>
            <a:endParaRPr lang="en-US" dirty="0"/>
          </a:p>
        </p:txBody>
      </p:sp>
      <p:sp>
        <p:nvSpPr>
          <p:cNvPr id="8" name="Shape 763"/>
          <p:cNvSpPr/>
          <p:nvPr/>
        </p:nvSpPr>
        <p:spPr>
          <a:xfrm>
            <a:off x="747925" y="3274386"/>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87430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2" name="Text Placeholder 1"/>
          <p:cNvSpPr>
            <a:spLocks noGrp="1"/>
          </p:cNvSpPr>
          <p:nvPr>
            <p:ph type="body" idx="1"/>
          </p:nvPr>
        </p:nvSpPr>
        <p:spPr>
          <a:xfrm>
            <a:off x="259552" y="1082425"/>
            <a:ext cx="6968912" cy="557604"/>
          </a:xfrm>
        </p:spPr>
        <p:txBody>
          <a:bodyPr/>
          <a:lstStyle/>
          <a:p>
            <a:pPr>
              <a:buNone/>
            </a:pPr>
            <a:r>
              <a:rPr lang="en-US" sz="2400" b="1" dirty="0">
                <a:latin typeface="Dosis" panose="020B0604020202020204" charset="0"/>
                <a:cs typeface="Calibri Light" panose="020F0302020204030204" pitchFamily="34" charset="0"/>
              </a:rPr>
              <a:t>2.3.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quá</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trình</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hoạt</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động</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của</a:t>
            </a:r>
            <a:r>
              <a:rPr lang="en-US" sz="2400" b="1" dirty="0">
                <a:latin typeface="Dosis" panose="020B0604020202020204" charset="0"/>
                <a:cs typeface="Calibri Light" panose="020F0302020204030204" pitchFamily="34" charset="0"/>
              </a:rPr>
              <a:t> Rails.</a:t>
            </a:r>
          </a:p>
          <a:p>
            <a:pPr>
              <a:buNone/>
            </a:pPr>
            <a:endParaRPr lang="en-US" sz="2400" b="1" dirty="0">
              <a:latin typeface="Dosis" panose="020B0604020202020204" charset="0"/>
              <a:cs typeface="Calibri Light" panose="020F0302020204030204" pitchFamily="34" charset="0"/>
            </a:endParaRP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pic>
        <p:nvPicPr>
          <p:cNvPr id="3" name="Picture 2"/>
          <p:cNvPicPr>
            <a:picLocks noChangeAspect="1"/>
          </p:cNvPicPr>
          <p:nvPr/>
        </p:nvPicPr>
        <p:blipFill>
          <a:blip r:embed="rId2"/>
          <a:stretch>
            <a:fillRect/>
          </a:stretch>
        </p:blipFill>
        <p:spPr>
          <a:xfrm>
            <a:off x="51370" y="1640028"/>
            <a:ext cx="7146271" cy="2524735"/>
          </a:xfrm>
          <a:prstGeom prst="rect">
            <a:avLst/>
          </a:prstGeom>
        </p:spPr>
      </p:pic>
      <p:sp>
        <p:nvSpPr>
          <p:cNvPr id="4" name="Rectangle 3"/>
          <p:cNvSpPr/>
          <p:nvPr/>
        </p:nvSpPr>
        <p:spPr>
          <a:xfrm>
            <a:off x="565078" y="4119937"/>
            <a:ext cx="6663385" cy="893852"/>
          </a:xfrm>
          <a:prstGeom prst="rect">
            <a:avLst/>
          </a:prstGeom>
          <a:noFill/>
          <a:ln>
            <a:noFill/>
          </a:ln>
        </p:spPr>
        <p:txBody>
          <a:bodyPr lIns="91425" tIns="91425" rIns="91425" bIns="91425" anchor="t" anchorCtr="0"/>
          <a:lstStyle/>
          <a:p>
            <a:pPr>
              <a:buClr>
                <a:srgbClr val="3D4965"/>
              </a:buClr>
              <a:buSzPct val="100000"/>
              <a:buFont typeface="Dosis"/>
            </a:pPr>
            <a:r>
              <a:rPr lang="en-US" sz="1800" dirty="0">
                <a:solidFill>
                  <a:srgbClr val="3D4965"/>
                </a:solidFill>
                <a:latin typeface="Dosis" panose="020B0604020202020204" charset="0"/>
                <a:ea typeface="Dosis"/>
                <a:cs typeface="Calibri Light" panose="020F0302020204030204" pitchFamily="34" charset="0"/>
                <a:sym typeface="Dosis"/>
              </a:rPr>
              <a:t>Rails </a:t>
            </a:r>
            <a:r>
              <a:rPr lang="en-US" sz="1800" dirty="0" err="1">
                <a:solidFill>
                  <a:srgbClr val="3D4965"/>
                </a:solidFill>
                <a:latin typeface="Dosis" panose="020B0604020202020204" charset="0"/>
                <a:ea typeface="Dosis"/>
                <a:cs typeface="Calibri Light" panose="020F0302020204030204" pitchFamily="34" charset="0"/>
                <a:sym typeface="Dosis"/>
              </a:rPr>
              <a:t>nhận</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yêu</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cầu</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và</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định</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tuyến</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chúng</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đến</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hành</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động</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thích</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hợp</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sau</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đó</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tương</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tác</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với</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cơ</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sở</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dữ</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liệu</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thông</a:t>
            </a:r>
            <a:r>
              <a:rPr lang="en-US" sz="1800" dirty="0">
                <a:solidFill>
                  <a:srgbClr val="3D4965"/>
                </a:solidFill>
                <a:latin typeface="Dosis" panose="020B0604020202020204" charset="0"/>
                <a:ea typeface="Dosis"/>
                <a:cs typeface="Calibri Light" panose="020F0302020204030204" pitchFamily="34" charset="0"/>
                <a:sym typeface="Dosis"/>
              </a:rPr>
              <a:t> qua </a:t>
            </a:r>
            <a:r>
              <a:rPr lang="en-US" sz="1800" dirty="0" err="1">
                <a:solidFill>
                  <a:srgbClr val="3D4965"/>
                </a:solidFill>
                <a:latin typeface="Dosis" panose="020B0604020202020204" charset="0"/>
                <a:ea typeface="Dosis"/>
                <a:cs typeface="Calibri Light" panose="020F0302020204030204" pitchFamily="34" charset="0"/>
                <a:sym typeface="Dosis"/>
              </a:rPr>
              <a:t>ActiveRecord</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để</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thực</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hiện</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yêu</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cầu</a:t>
            </a:r>
            <a:r>
              <a:rPr lang="en-US" sz="1800" dirty="0">
                <a:solidFill>
                  <a:srgbClr val="3D4965"/>
                </a:solidFill>
                <a:latin typeface="Dosis" panose="020B0604020202020204" charset="0"/>
                <a:ea typeface="Dosis"/>
                <a:cs typeface="Calibri Light" panose="020F0302020204030204" pitchFamily="34" charset="0"/>
                <a:sym typeface="Dosis"/>
              </a:rPr>
              <a:t>. Sau </a:t>
            </a:r>
            <a:r>
              <a:rPr lang="en-US" sz="1800" dirty="0" err="1">
                <a:solidFill>
                  <a:srgbClr val="3D4965"/>
                </a:solidFill>
                <a:latin typeface="Dosis" panose="020B0604020202020204" charset="0"/>
                <a:ea typeface="Dosis"/>
                <a:cs typeface="Calibri Light" panose="020F0302020204030204" pitchFamily="34" charset="0"/>
                <a:sym typeface="Dosis"/>
              </a:rPr>
              <a:t>đó</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nó</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trả</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lại</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kết</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quả</a:t>
            </a:r>
            <a:r>
              <a:rPr lang="en-US" sz="1800" dirty="0">
                <a:solidFill>
                  <a:srgbClr val="3D4965"/>
                </a:solidFill>
                <a:latin typeface="Dosis" panose="020B0604020202020204" charset="0"/>
                <a:ea typeface="Dosis"/>
                <a:cs typeface="Calibri Light" panose="020F0302020204030204" pitchFamily="34" charset="0"/>
                <a:sym typeface="Dosis"/>
              </a:rPr>
              <a:t> (HTML </a:t>
            </a:r>
            <a:r>
              <a:rPr lang="en-US" sz="1800" dirty="0" err="1">
                <a:solidFill>
                  <a:srgbClr val="3D4965"/>
                </a:solidFill>
                <a:latin typeface="Dosis" panose="020B0604020202020204" charset="0"/>
                <a:ea typeface="Dosis"/>
                <a:cs typeface="Calibri Light" panose="020F0302020204030204" pitchFamily="34" charset="0"/>
                <a:sym typeface="Dosis"/>
              </a:rPr>
              <a:t>hoặc</a:t>
            </a:r>
            <a:r>
              <a:rPr lang="en-US" sz="1800" dirty="0">
                <a:solidFill>
                  <a:srgbClr val="3D4965"/>
                </a:solidFill>
                <a:latin typeface="Dosis" panose="020B0604020202020204" charset="0"/>
                <a:ea typeface="Dosis"/>
                <a:cs typeface="Calibri Light" panose="020F0302020204030204" pitchFamily="34" charset="0"/>
                <a:sym typeface="Dosis"/>
              </a:rPr>
              <a:t> JSON) </a:t>
            </a:r>
            <a:r>
              <a:rPr lang="en-US" sz="1800" dirty="0" err="1">
                <a:solidFill>
                  <a:srgbClr val="3D4965"/>
                </a:solidFill>
                <a:latin typeface="Dosis" panose="020B0604020202020204" charset="0"/>
                <a:ea typeface="Dosis"/>
                <a:cs typeface="Calibri Light" panose="020F0302020204030204" pitchFamily="34" charset="0"/>
                <a:sym typeface="Dosis"/>
              </a:rPr>
              <a:t>cho</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người</a:t>
            </a:r>
            <a:r>
              <a:rPr lang="en-US" sz="1800" dirty="0">
                <a:solidFill>
                  <a:srgbClr val="3D4965"/>
                </a:solidFill>
                <a:latin typeface="Dosis" panose="020B0604020202020204" charset="0"/>
                <a:ea typeface="Dosis"/>
                <a:cs typeface="Calibri Light" panose="020F0302020204030204" pitchFamily="34" charset="0"/>
                <a:sym typeface="Dosis"/>
              </a:rPr>
              <a:t> </a:t>
            </a:r>
            <a:r>
              <a:rPr lang="en-US" sz="1800" dirty="0" err="1">
                <a:solidFill>
                  <a:srgbClr val="3D4965"/>
                </a:solidFill>
                <a:latin typeface="Dosis" panose="020B0604020202020204" charset="0"/>
                <a:ea typeface="Dosis"/>
                <a:cs typeface="Calibri Light" panose="020F0302020204030204" pitchFamily="34" charset="0"/>
                <a:sym typeface="Dosis"/>
              </a:rPr>
              <a:t>dùng</a:t>
            </a:r>
            <a:r>
              <a:rPr lang="en-US" sz="1800" dirty="0">
                <a:solidFill>
                  <a:srgbClr val="3D4965"/>
                </a:solidFill>
                <a:latin typeface="Dosis" panose="020B0604020202020204" charset="0"/>
                <a:ea typeface="Dosis"/>
                <a:cs typeface="Calibri Light" panose="020F0302020204030204" pitchFamily="34" charset="0"/>
                <a:sym typeface="Dosis"/>
              </a:rPr>
              <a:t>.</a:t>
            </a:r>
          </a:p>
        </p:txBody>
      </p:sp>
      <p:sp>
        <p:nvSpPr>
          <p:cNvPr id="7" name="Shape 763"/>
          <p:cNvSpPr/>
          <p:nvPr/>
        </p:nvSpPr>
        <p:spPr>
          <a:xfrm>
            <a:off x="120228" y="4164764"/>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977725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2" name="Text Placeholder 1"/>
          <p:cNvSpPr>
            <a:spLocks noGrp="1"/>
          </p:cNvSpPr>
          <p:nvPr>
            <p:ph type="body" idx="1"/>
          </p:nvPr>
        </p:nvSpPr>
        <p:spPr/>
        <p:txBody>
          <a:bodyPr/>
          <a:lstStyle/>
          <a:p>
            <a:pPr>
              <a:lnSpc>
                <a:spcPct val="150000"/>
              </a:lnSpc>
              <a:buNone/>
            </a:pPr>
            <a:r>
              <a:rPr lang="en-US" sz="2400" b="1" dirty="0">
                <a:latin typeface="Dosis" panose="020B0604020202020204" charset="0"/>
                <a:cs typeface="Calibri Light" panose="020F0302020204030204" pitchFamily="34" charset="0"/>
              </a:rPr>
              <a:t>3. </a:t>
            </a:r>
            <a:r>
              <a:rPr lang="en-US" sz="2400" b="1" dirty="0" err="1">
                <a:latin typeface="Dosis" panose="020B0604020202020204" charset="0"/>
                <a:cs typeface="Calibri Light" panose="020F0302020204030204" pitchFamily="34" charset="0"/>
              </a:rPr>
              <a:t>Phân</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biệt</a:t>
            </a:r>
            <a:r>
              <a:rPr lang="en-US" sz="2400" b="1" dirty="0">
                <a:latin typeface="Dosis" panose="020B0604020202020204" charset="0"/>
                <a:cs typeface="Calibri Light" panose="020F0302020204030204" pitchFamily="34" charset="0"/>
              </a:rPr>
              <a:t> Ruby </a:t>
            </a:r>
            <a:r>
              <a:rPr lang="en-US" sz="2400" b="1" dirty="0" err="1">
                <a:latin typeface="Dosis" panose="020B0604020202020204" charset="0"/>
                <a:cs typeface="Calibri Light" panose="020F0302020204030204" pitchFamily="34" charset="0"/>
              </a:rPr>
              <a:t>và</a:t>
            </a:r>
            <a:r>
              <a:rPr lang="en-US" sz="2400" b="1" dirty="0">
                <a:latin typeface="Dosis" panose="020B0604020202020204" charset="0"/>
                <a:cs typeface="Calibri Light" panose="020F0302020204030204" pitchFamily="34" charset="0"/>
              </a:rPr>
              <a:t> Ruby on Rails.</a:t>
            </a:r>
          </a:p>
          <a:p>
            <a:pPr>
              <a:lnSpc>
                <a:spcPct val="150000"/>
              </a:lnSpc>
              <a:buNone/>
            </a:pPr>
            <a:r>
              <a:rPr lang="en-US" sz="1800" dirty="0">
                <a:latin typeface="Dosis" panose="020B0604020202020204" charset="0"/>
                <a:cs typeface="Calibri Light" panose="020F0302020204030204" pitchFamily="34" charset="0"/>
              </a:rPr>
              <a:t>- Ruby </a:t>
            </a:r>
            <a:r>
              <a:rPr lang="en-US" sz="1800" dirty="0" err="1">
                <a:latin typeface="Dosis" panose="020B0604020202020204" charset="0"/>
                <a:cs typeface="Calibri Light" panose="020F0302020204030204" pitchFamily="34" charset="0"/>
              </a:rPr>
              <a:t>là</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một</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ngôn</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ngữ</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lập</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trình</a:t>
            </a:r>
            <a:r>
              <a:rPr lang="en-US" sz="1800" dirty="0">
                <a:latin typeface="Dosis" panose="020B0604020202020204" charset="0"/>
                <a:cs typeface="Calibri Light" panose="020F0302020204030204" pitchFamily="34" charset="0"/>
              </a:rPr>
              <a:t>.</a:t>
            </a:r>
          </a:p>
          <a:p>
            <a:pPr>
              <a:lnSpc>
                <a:spcPct val="150000"/>
              </a:lnSpc>
              <a:buNone/>
            </a:pPr>
            <a:r>
              <a:rPr lang="en-US" sz="1800" dirty="0">
                <a:latin typeface="Dosis" panose="020B0604020202020204" charset="0"/>
                <a:cs typeface="Calibri Light" panose="020F0302020204030204" pitchFamily="34" charset="0"/>
              </a:rPr>
              <a:t>- Ruby on Rails </a:t>
            </a:r>
            <a:r>
              <a:rPr lang="en-US" sz="1800" dirty="0" err="1">
                <a:latin typeface="Dosis" panose="020B0604020202020204" charset="0"/>
                <a:cs typeface="Calibri Light" panose="020F0302020204030204" pitchFamily="34" charset="0"/>
              </a:rPr>
              <a:t>là</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một</a:t>
            </a:r>
            <a:r>
              <a:rPr lang="en-US" sz="1800" dirty="0">
                <a:latin typeface="Dosis" panose="020B0604020202020204" charset="0"/>
                <a:cs typeface="Calibri Light" panose="020F0302020204030204" pitchFamily="34" charset="0"/>
              </a:rPr>
              <a:t> framework </a:t>
            </a:r>
            <a:r>
              <a:rPr lang="en-US" sz="1800" dirty="0" err="1">
                <a:latin typeface="Dosis" panose="020B0604020202020204" charset="0"/>
                <a:cs typeface="Calibri Light" panose="020F0302020204030204" pitchFamily="34" charset="0"/>
              </a:rPr>
              <a:t>được</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xây</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dựng</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trên</a:t>
            </a:r>
            <a:r>
              <a:rPr lang="en-US" sz="1800" dirty="0">
                <a:latin typeface="Dosis" panose="020B0604020202020204" charset="0"/>
                <a:cs typeface="Calibri Light" panose="020F0302020204030204" pitchFamily="34" charset="0"/>
              </a:rPr>
              <a:t> Ruby.</a:t>
            </a:r>
          </a:p>
          <a:p>
            <a:pPr>
              <a:lnSpc>
                <a:spcPct val="150000"/>
              </a:lnSpc>
              <a:buNone/>
            </a:pPr>
            <a:r>
              <a:rPr lang="en-US" sz="1800" dirty="0">
                <a:latin typeface="Dosis" panose="020B0604020202020204" charset="0"/>
                <a:cs typeface="Calibri Light" panose="020F0302020204030204" pitchFamily="34" charset="0"/>
              </a:rPr>
              <a:t>- Rails </a:t>
            </a:r>
            <a:r>
              <a:rPr lang="en-US" sz="1800" dirty="0" err="1">
                <a:latin typeface="Dosis" panose="020B0604020202020204" charset="0"/>
                <a:cs typeface="Calibri Light" panose="020F0302020204030204" pitchFamily="34" charset="0"/>
              </a:rPr>
              <a:t>là</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một</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lớp</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trong</a:t>
            </a:r>
            <a:r>
              <a:rPr lang="en-US" sz="1800" dirty="0">
                <a:latin typeface="Dosis" panose="020B0604020202020204" charset="0"/>
                <a:cs typeface="Calibri Light" panose="020F0302020204030204" pitchFamily="34" charset="0"/>
              </a:rPr>
              <a:t> Ruby, </a:t>
            </a:r>
            <a:r>
              <a:rPr lang="en-US" sz="1800" dirty="0" err="1">
                <a:latin typeface="Dosis" panose="020B0604020202020204" charset="0"/>
                <a:cs typeface="Calibri Light" panose="020F0302020204030204" pitchFamily="34" charset="0"/>
              </a:rPr>
              <a:t>nó</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sẽ</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giúp</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chúng</a:t>
            </a:r>
            <a:r>
              <a:rPr lang="en-US" sz="1800" dirty="0">
                <a:latin typeface="Dosis" panose="020B0604020202020204" charset="0"/>
                <a:cs typeface="Calibri Light" panose="020F0302020204030204" pitchFamily="34" charset="0"/>
              </a:rPr>
              <a:t> ta </a:t>
            </a:r>
            <a:r>
              <a:rPr lang="en-US" sz="1800" dirty="0" err="1">
                <a:latin typeface="Dosis" panose="020B0604020202020204" charset="0"/>
                <a:cs typeface="Calibri Light" panose="020F0302020204030204" pitchFamily="34" charset="0"/>
              </a:rPr>
              <a:t>xây</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dựng</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ứng</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dụng</a:t>
            </a:r>
            <a:r>
              <a:rPr lang="en-US" sz="1800" dirty="0">
                <a:latin typeface="Dosis" panose="020B0604020202020204" charset="0"/>
                <a:cs typeface="Calibri Light" panose="020F0302020204030204" pitchFamily="34" charset="0"/>
              </a:rPr>
              <a:t> web.</a:t>
            </a:r>
          </a:p>
          <a:p>
            <a:pPr>
              <a:lnSpc>
                <a:spcPct val="150000"/>
              </a:lnSpc>
              <a:buNone/>
            </a:pP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Ngoài</a:t>
            </a:r>
            <a:r>
              <a:rPr lang="en-US" sz="1800" dirty="0">
                <a:latin typeface="Dosis" panose="020B0604020202020204" charset="0"/>
                <a:cs typeface="Calibri Light" panose="020F0302020204030204" pitchFamily="34" charset="0"/>
              </a:rPr>
              <a:t> Ruby, </a:t>
            </a:r>
            <a:r>
              <a:rPr lang="en-US" sz="1800" dirty="0" err="1">
                <a:latin typeface="Dosis" panose="020B0604020202020204" charset="0"/>
                <a:cs typeface="Calibri Light" panose="020F0302020204030204" pitchFamily="34" charset="0"/>
              </a:rPr>
              <a:t>còn</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có</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nhiều</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nhánh</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khác</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được</a:t>
            </a:r>
            <a:r>
              <a:rPr lang="en-US" sz="1800" dirty="0">
                <a:latin typeface="Dosis" panose="020B0604020202020204" charset="0"/>
                <a:cs typeface="Calibri Light" panose="020F0302020204030204" pitchFamily="34" charset="0"/>
              </a:rPr>
              <a:t> user </a:t>
            </a:r>
            <a:r>
              <a:rPr lang="en-US" sz="1800" dirty="0" err="1">
                <a:latin typeface="Dosis" panose="020B0604020202020204" charset="0"/>
                <a:cs typeface="Calibri Light" panose="020F0302020204030204" pitchFamily="34" charset="0"/>
              </a:rPr>
              <a:t>phát</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triển</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như</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JRuby</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MacRuby</a:t>
            </a:r>
            <a:r>
              <a:rPr lang="en-US" sz="1800" dirty="0">
                <a:latin typeface="Dosis" panose="020B0604020202020204" charset="0"/>
                <a:cs typeface="Calibri Light" panose="020F0302020204030204" pitchFamily="34" charset="0"/>
              </a:rPr>
              <a:t>, </a:t>
            </a:r>
            <a:r>
              <a:rPr lang="en-US" sz="1800" dirty="0" err="1">
                <a:latin typeface="Dosis" panose="020B0604020202020204" charset="0"/>
                <a:cs typeface="Calibri Light" panose="020F0302020204030204" pitchFamily="34" charset="0"/>
              </a:rPr>
              <a:t>IronRuby</a:t>
            </a:r>
            <a:r>
              <a:rPr lang="en-US" sz="1800" dirty="0">
                <a:latin typeface="Dosis" panose="020B0604020202020204" charset="0"/>
                <a:cs typeface="Calibri Light" panose="020F0302020204030204" pitchFamily="34" charset="0"/>
              </a:rPr>
              <a:t>,… </a:t>
            </a:r>
          </a:p>
          <a:p>
            <a:pPr marL="285750" indent="-285750">
              <a:lnSpc>
                <a:spcPct val="150000"/>
              </a:lnSpc>
              <a:buFont typeface="Arial" panose="020B0604020202020204" pitchFamily="34" charset="0"/>
              <a:buChar char="•"/>
            </a:pPr>
            <a:endParaRPr lang="en-US" sz="1800" b="1" dirty="0">
              <a:latin typeface="Calibri Light" panose="020F0302020204030204" pitchFamily="34" charset="0"/>
              <a:cs typeface="Calibri Light" panose="020F0302020204030204" pitchFamily="34" charset="0"/>
            </a:endParaRPr>
          </a:p>
          <a:p>
            <a:pPr marL="285750" indent="-285750">
              <a:lnSpc>
                <a:spcPct val="150000"/>
              </a:lnSpc>
              <a:buFontTx/>
              <a:buChar char="-"/>
            </a:pPr>
            <a:endParaRPr lang="en-US" sz="1800" b="1" dirty="0">
              <a:latin typeface="Calibri Light" panose="020F0302020204030204" pitchFamily="34" charset="0"/>
              <a:cs typeface="Calibri Light" panose="020F0302020204030204" pitchFamily="34" charset="0"/>
            </a:endParaRPr>
          </a:p>
          <a:p>
            <a:pPr>
              <a:buNone/>
            </a:pPr>
            <a:endParaRPr lang="en-US" dirty="0"/>
          </a:p>
        </p:txBody>
      </p:sp>
      <p:sp>
        <p:nvSpPr>
          <p:cNvPr id="4" name="Shape 763"/>
          <p:cNvSpPr/>
          <p:nvPr/>
        </p:nvSpPr>
        <p:spPr>
          <a:xfrm>
            <a:off x="894304" y="3624801"/>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2877620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1"/>
          <p:cNvSpPr txBox="1">
            <a:spLocks/>
          </p:cNvSpPr>
          <p:nvPr/>
        </p:nvSpPr>
        <p:spPr>
          <a:xfrm>
            <a:off x="747925" y="255848"/>
            <a:ext cx="1839632"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 Ruby.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25" y="1313234"/>
            <a:ext cx="6614808" cy="3356043"/>
          </a:xfrm>
          <a:prstGeom prst="rect">
            <a:avLst/>
          </a:prstGeom>
        </p:spPr>
      </p:pic>
    </p:spTree>
    <p:extLst>
      <p:ext uri="{BB962C8B-B14F-4D97-AF65-F5344CB8AC3E}">
        <p14:creationId xmlns:p14="http://schemas.microsoft.com/office/powerpoint/2010/main" val="207372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5" y="255848"/>
            <a:ext cx="1800722"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 Ruby.</a:t>
            </a:r>
          </a:p>
        </p:txBody>
      </p:sp>
      <p:sp>
        <p:nvSpPr>
          <p:cNvPr id="5" name="Text Placeholder 1"/>
          <p:cNvSpPr>
            <a:spLocks noGrp="1"/>
          </p:cNvSpPr>
          <p:nvPr>
            <p:ph type="body" idx="1"/>
          </p:nvPr>
        </p:nvSpPr>
        <p:spPr>
          <a:xfrm>
            <a:off x="110927" y="1009218"/>
            <a:ext cx="3063788" cy="3965555"/>
          </a:xfrm>
        </p:spPr>
        <p:txBody>
          <a:bodyPr/>
          <a:lstStyle/>
          <a:p>
            <a:pPr>
              <a:lnSpc>
                <a:spcPct val="150000"/>
              </a:lnSpc>
              <a:buNone/>
            </a:pPr>
            <a:r>
              <a:rPr lang="en-US" sz="1800" b="1" dirty="0" err="1">
                <a:latin typeface="Dosis" panose="020B0604020202020204" charset="0"/>
                <a:cs typeface="Calibri Light" panose="020F0302020204030204" pitchFamily="34" charset="0"/>
              </a:rPr>
              <a:t>Cách</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cài</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đặt</a:t>
            </a:r>
            <a:r>
              <a:rPr lang="en-US" sz="1800" b="1" dirty="0">
                <a:latin typeface="Dosis" panose="020B0604020202020204" charset="0"/>
                <a:cs typeface="Calibri Light" panose="020F0302020204030204" pitchFamily="34" charset="0"/>
              </a:rPr>
              <a:t> Ruby.</a:t>
            </a:r>
          </a:p>
          <a:p>
            <a:pPr>
              <a:lnSpc>
                <a:spcPct val="150000"/>
              </a:lnSpc>
              <a:buNone/>
            </a:pPr>
            <a:r>
              <a:rPr lang="en-US" sz="1800" b="1" dirty="0">
                <a:latin typeface="Dosis" panose="020B0604020202020204" charset="0"/>
                <a:cs typeface="Calibri Light" panose="020F0302020204030204" pitchFamily="34" charset="0"/>
              </a:rPr>
              <a:t>B1: </a:t>
            </a:r>
            <a:r>
              <a:rPr lang="en-US" sz="1800" b="1" dirty="0" err="1">
                <a:latin typeface="Dosis" panose="020B0604020202020204" charset="0"/>
                <a:cs typeface="Calibri Light" panose="020F0302020204030204" pitchFamily="34" charset="0"/>
              </a:rPr>
              <a:t>Vào</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trang</a:t>
            </a:r>
            <a:r>
              <a:rPr lang="en-US" sz="1800" b="1" dirty="0">
                <a:latin typeface="Dosis" panose="020B0604020202020204" charset="0"/>
                <a:cs typeface="Calibri Light" panose="020F0302020204030204" pitchFamily="34" charset="0"/>
              </a:rPr>
              <a:t> web: </a:t>
            </a:r>
            <a:r>
              <a:rPr lang="en-US" sz="1500" dirty="0">
                <a:hlinkClick r:id="rId2"/>
              </a:rPr>
              <a:t>https://rubyinstaller.org/downloads/</a:t>
            </a:r>
            <a:r>
              <a:rPr lang="en-US" sz="1500" dirty="0"/>
              <a:t> </a:t>
            </a:r>
            <a:r>
              <a:rPr lang="en-US" sz="1500" dirty="0" err="1"/>
              <a:t>để</a:t>
            </a:r>
            <a:r>
              <a:rPr lang="en-US" sz="1500" dirty="0"/>
              <a:t> </a:t>
            </a:r>
            <a:r>
              <a:rPr lang="en-US" sz="1500" dirty="0" err="1"/>
              <a:t>lựa</a:t>
            </a:r>
            <a:r>
              <a:rPr lang="en-US" sz="1500" dirty="0"/>
              <a:t> </a:t>
            </a:r>
            <a:r>
              <a:rPr lang="en-US" sz="1500" dirty="0" err="1"/>
              <a:t>chọn</a:t>
            </a:r>
            <a:r>
              <a:rPr lang="en-US" sz="1500" dirty="0"/>
              <a:t> </a:t>
            </a:r>
            <a:r>
              <a:rPr lang="en-US" sz="1500" dirty="0" err="1"/>
              <a:t>phiên</a:t>
            </a:r>
            <a:r>
              <a:rPr lang="en-US" sz="1500" dirty="0"/>
              <a:t> </a:t>
            </a:r>
            <a:r>
              <a:rPr lang="en-US" sz="1500" dirty="0" err="1"/>
              <a:t>bản</a:t>
            </a:r>
            <a:r>
              <a:rPr lang="en-US" sz="1500" dirty="0"/>
              <a:t> </a:t>
            </a:r>
            <a:r>
              <a:rPr lang="en-US" sz="1500" dirty="0" err="1"/>
              <a:t>phù</a:t>
            </a:r>
            <a:r>
              <a:rPr lang="en-US" sz="1500" dirty="0"/>
              <a:t> </a:t>
            </a:r>
            <a:r>
              <a:rPr lang="en-US" sz="1500" dirty="0" err="1"/>
              <a:t>hợp</a:t>
            </a:r>
            <a:r>
              <a:rPr lang="en-US" sz="1500" dirty="0"/>
              <a:t> </a:t>
            </a:r>
            <a:r>
              <a:rPr lang="en-US" sz="1500" dirty="0" err="1"/>
              <a:t>với</a:t>
            </a:r>
            <a:r>
              <a:rPr lang="en-US" sz="1500" dirty="0"/>
              <a:t> </a:t>
            </a:r>
            <a:r>
              <a:rPr lang="en-US" sz="1500" dirty="0" err="1"/>
              <a:t>máy</a:t>
            </a:r>
            <a:r>
              <a:rPr lang="en-US" sz="1500" dirty="0"/>
              <a:t> </a:t>
            </a:r>
            <a:r>
              <a:rPr lang="en-US" sz="1500" dirty="0" err="1"/>
              <a:t>tính</a:t>
            </a:r>
            <a:r>
              <a:rPr lang="en-US" sz="1500" dirty="0"/>
              <a:t> </a:t>
            </a:r>
            <a:r>
              <a:rPr lang="en-US" sz="1500" dirty="0" err="1"/>
              <a:t>bạn</a:t>
            </a:r>
            <a:r>
              <a:rPr lang="en-US" sz="1500" dirty="0"/>
              <a:t>.</a:t>
            </a:r>
          </a:p>
          <a:p>
            <a:pPr>
              <a:lnSpc>
                <a:spcPct val="150000"/>
              </a:lnSpc>
              <a:buNone/>
            </a:pPr>
            <a:r>
              <a:rPr lang="en-US" sz="1500" dirty="0"/>
              <a:t> * DEVKIT </a:t>
            </a:r>
            <a:r>
              <a:rPr lang="en-US" sz="1500" dirty="0" err="1"/>
              <a:t>này</a:t>
            </a:r>
            <a:r>
              <a:rPr lang="en-US" sz="1500" dirty="0"/>
              <a:t> </a:t>
            </a:r>
            <a:r>
              <a:rPr lang="en-US" sz="1500" dirty="0" err="1"/>
              <a:t>là</a:t>
            </a:r>
            <a:r>
              <a:rPr lang="en-US" sz="1500" dirty="0"/>
              <a:t> </a:t>
            </a:r>
            <a:r>
              <a:rPr lang="en-US" sz="1500" dirty="0" err="1"/>
              <a:t>bộ</a:t>
            </a:r>
            <a:r>
              <a:rPr lang="en-US" sz="1500" dirty="0"/>
              <a:t> </a:t>
            </a:r>
            <a:r>
              <a:rPr lang="en-US" sz="1500" dirty="0" err="1"/>
              <a:t>công</a:t>
            </a:r>
            <a:r>
              <a:rPr lang="en-US" sz="1500" dirty="0"/>
              <a:t> </a:t>
            </a:r>
            <a:r>
              <a:rPr lang="en-US" sz="1500" dirty="0" err="1"/>
              <a:t>cụ</a:t>
            </a:r>
            <a:r>
              <a:rPr lang="en-US" sz="1500" dirty="0"/>
              <a:t>, </a:t>
            </a:r>
            <a:r>
              <a:rPr lang="en-US" sz="1500" dirty="0" err="1"/>
              <a:t>nó</a:t>
            </a:r>
            <a:r>
              <a:rPr lang="en-US" sz="1500" dirty="0"/>
              <a:t> </a:t>
            </a:r>
            <a:r>
              <a:rPr lang="en-US" sz="1500" dirty="0" err="1"/>
              <a:t>cung</a:t>
            </a:r>
            <a:r>
              <a:rPr lang="en-US" sz="1500" dirty="0"/>
              <a:t> </a:t>
            </a:r>
            <a:r>
              <a:rPr lang="en-US" sz="1500" dirty="0" err="1"/>
              <a:t>cấp</a:t>
            </a:r>
            <a:r>
              <a:rPr lang="en-US" sz="1500" dirty="0"/>
              <a:t> gems </a:t>
            </a:r>
            <a:r>
              <a:rPr lang="en-US" sz="1500" dirty="0" err="1"/>
              <a:t>và</a:t>
            </a:r>
            <a:r>
              <a:rPr lang="en-US" sz="1500" dirty="0"/>
              <a:t> </a:t>
            </a:r>
            <a:r>
              <a:rPr lang="en-US" sz="1500" dirty="0" err="1"/>
              <a:t>hỗ</a:t>
            </a:r>
            <a:r>
              <a:rPr lang="en-US" sz="1500" dirty="0"/>
              <a:t> </a:t>
            </a:r>
            <a:r>
              <a:rPr lang="en-US" sz="1500" dirty="0" err="1"/>
              <a:t>trợ</a:t>
            </a:r>
            <a:r>
              <a:rPr lang="en-US" sz="1500" dirty="0"/>
              <a:t> </a:t>
            </a:r>
            <a:r>
              <a:rPr lang="en-US" sz="1500" dirty="0" err="1"/>
              <a:t>cài</a:t>
            </a:r>
            <a:r>
              <a:rPr lang="en-US" sz="1500" dirty="0"/>
              <a:t> </a:t>
            </a:r>
            <a:r>
              <a:rPr lang="en-US" sz="1500" dirty="0" err="1"/>
              <a:t>đặt</a:t>
            </a:r>
            <a:r>
              <a:rPr lang="en-US" sz="1500" dirty="0"/>
              <a:t> MSYS2-DEVKit.</a:t>
            </a:r>
          </a:p>
          <a:p>
            <a:pPr>
              <a:lnSpc>
                <a:spcPct val="150000"/>
              </a:lnSpc>
              <a:buNone/>
            </a:pPr>
            <a:r>
              <a:rPr lang="en-US" sz="1500" dirty="0"/>
              <a:t> * gems </a:t>
            </a:r>
            <a:r>
              <a:rPr lang="en-US" sz="1500" dirty="0" err="1"/>
              <a:t>là</a:t>
            </a:r>
            <a:r>
              <a:rPr lang="en-US" sz="1500" dirty="0"/>
              <a:t> </a:t>
            </a:r>
            <a:r>
              <a:rPr lang="en-US" sz="1500" dirty="0" err="1"/>
              <a:t>gói</a:t>
            </a:r>
            <a:r>
              <a:rPr lang="en-US" sz="1500" dirty="0"/>
              <a:t> </a:t>
            </a:r>
            <a:r>
              <a:rPr lang="en-US" sz="1500" dirty="0" err="1"/>
              <a:t>bao</a:t>
            </a:r>
            <a:r>
              <a:rPr lang="en-US" sz="1500" dirty="0"/>
              <a:t> </a:t>
            </a:r>
            <a:r>
              <a:rPr lang="en-US" sz="1500" dirty="0" err="1"/>
              <a:t>gồm</a:t>
            </a:r>
            <a:r>
              <a:rPr lang="en-US" sz="1500" dirty="0"/>
              <a:t> </a:t>
            </a:r>
            <a:r>
              <a:rPr lang="en-US" sz="1500" dirty="0" err="1"/>
              <a:t>các</a:t>
            </a:r>
            <a:r>
              <a:rPr lang="en-US" sz="1500" dirty="0"/>
              <a:t> </a:t>
            </a:r>
            <a:r>
              <a:rPr lang="en-US" sz="1500" dirty="0" err="1"/>
              <a:t>thông</a:t>
            </a:r>
            <a:r>
              <a:rPr lang="en-US" sz="1500" dirty="0"/>
              <a:t> tin </a:t>
            </a:r>
            <a:r>
              <a:rPr lang="en-US" sz="1500" dirty="0" err="1"/>
              <a:t>và</a:t>
            </a:r>
            <a:r>
              <a:rPr lang="en-US" sz="1500" dirty="0"/>
              <a:t> file </a:t>
            </a:r>
            <a:r>
              <a:rPr lang="en-US" sz="1500" dirty="0" err="1"/>
              <a:t>cài</a:t>
            </a:r>
            <a:r>
              <a:rPr lang="en-US" sz="1500" dirty="0"/>
              <a:t> </a:t>
            </a:r>
            <a:r>
              <a:rPr lang="en-US" sz="1500" dirty="0" err="1"/>
              <a:t>đặt</a:t>
            </a:r>
            <a:r>
              <a:rPr lang="en-US" sz="1500" dirty="0"/>
              <a:t>.</a:t>
            </a:r>
          </a:p>
          <a:p>
            <a:pPr>
              <a:lnSpc>
                <a:spcPct val="150000"/>
              </a:lnSpc>
              <a:buNone/>
            </a:pPr>
            <a:endParaRPr lang="en-US" sz="1500" b="1" dirty="0">
              <a:latin typeface="Calibri Light" panose="020F0302020204030204" pitchFamily="34" charset="0"/>
              <a:cs typeface="Calibri Light" panose="020F0302020204030204" pitchFamily="34" charset="0"/>
            </a:endParaRPr>
          </a:p>
          <a:p>
            <a:pPr marL="285750" indent="-285750">
              <a:lnSpc>
                <a:spcPct val="150000"/>
              </a:lnSpc>
              <a:buFontTx/>
              <a:buChar char="-"/>
            </a:pPr>
            <a:endParaRPr lang="en-US" sz="1800" b="1" dirty="0">
              <a:latin typeface="Calibri Light" panose="020F0302020204030204" pitchFamily="34" charset="0"/>
              <a:cs typeface="Calibri Light" panose="020F0302020204030204" pitchFamily="34" charset="0"/>
            </a:endParaRPr>
          </a:p>
          <a:p>
            <a:pPr>
              <a:buNone/>
            </a:pPr>
            <a:endParaRPr lang="en-US" dirty="0"/>
          </a:p>
        </p:txBody>
      </p:sp>
      <p:pic>
        <p:nvPicPr>
          <p:cNvPr id="6" name="Picture 5"/>
          <p:cNvPicPr>
            <a:picLocks noChangeAspect="1"/>
          </p:cNvPicPr>
          <p:nvPr/>
        </p:nvPicPr>
        <p:blipFill>
          <a:blip r:embed="rId3"/>
          <a:stretch>
            <a:fillRect/>
          </a:stretch>
        </p:blipFill>
        <p:spPr>
          <a:xfrm>
            <a:off x="3174715" y="1230917"/>
            <a:ext cx="4181581" cy="3138878"/>
          </a:xfrm>
          <a:prstGeom prst="rect">
            <a:avLst/>
          </a:prstGeom>
        </p:spPr>
      </p:pic>
      <p:sp>
        <p:nvSpPr>
          <p:cNvPr id="7" name="Rectangle 6"/>
          <p:cNvSpPr/>
          <p:nvPr/>
        </p:nvSpPr>
        <p:spPr>
          <a:xfrm>
            <a:off x="3246634" y="4487464"/>
            <a:ext cx="4254691" cy="323165"/>
          </a:xfrm>
          <a:prstGeom prst="rect">
            <a:avLst/>
          </a:prstGeom>
        </p:spPr>
        <p:txBody>
          <a:bodyPr wrap="none">
            <a:spAutoFit/>
          </a:bodyPr>
          <a:lstStyle/>
          <a:p>
            <a:r>
              <a:rPr lang="en-US" sz="1500" dirty="0" err="1">
                <a:solidFill>
                  <a:srgbClr val="FF0000"/>
                </a:solidFill>
                <a:latin typeface="Dosis" panose="020B0604020202020204" charset="0"/>
              </a:rPr>
              <a:t>phiên</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bản</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phù</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hợp</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sẽ</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có</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mũi</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tên</a:t>
            </a:r>
            <a:r>
              <a:rPr lang="en-US" sz="1500" dirty="0">
                <a:solidFill>
                  <a:srgbClr val="FF0000"/>
                </a:solidFill>
                <a:latin typeface="Dosis" panose="020B0604020202020204" charset="0"/>
              </a:rPr>
              <a:t> “ =&gt;” </a:t>
            </a:r>
            <a:r>
              <a:rPr lang="en-US" sz="1500" dirty="0" err="1">
                <a:solidFill>
                  <a:srgbClr val="FF0000"/>
                </a:solidFill>
                <a:latin typeface="Dosis" panose="020B0604020202020204" charset="0"/>
              </a:rPr>
              <a:t>như</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trong</a:t>
            </a:r>
            <a:r>
              <a:rPr lang="en-US" sz="1500" dirty="0">
                <a:solidFill>
                  <a:srgbClr val="FF0000"/>
                </a:solidFill>
                <a:latin typeface="Dosis" panose="020B0604020202020204" charset="0"/>
              </a:rPr>
              <a:t> </a:t>
            </a:r>
            <a:r>
              <a:rPr lang="en-US" sz="1500" dirty="0" err="1">
                <a:solidFill>
                  <a:srgbClr val="FF0000"/>
                </a:solidFill>
                <a:latin typeface="Dosis" panose="020B0604020202020204" charset="0"/>
              </a:rPr>
              <a:t>hình</a:t>
            </a:r>
            <a:r>
              <a:rPr lang="en-US" sz="1500" dirty="0">
                <a:solidFill>
                  <a:srgbClr val="FF0000"/>
                </a:solidFill>
                <a:latin typeface="Dosis" panose="020B0604020202020204" charset="0"/>
              </a:rPr>
              <a:t> </a:t>
            </a:r>
          </a:p>
        </p:txBody>
      </p:sp>
    </p:spTree>
    <p:extLst>
      <p:ext uri="{BB962C8B-B14F-4D97-AF65-F5344CB8AC3E}">
        <p14:creationId xmlns:p14="http://schemas.microsoft.com/office/powerpoint/2010/main" val="166556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17104" y="403327"/>
            <a:ext cx="5180264" cy="70992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 Ruby.</a:t>
            </a:r>
          </a:p>
        </p:txBody>
      </p:sp>
      <p:pic>
        <p:nvPicPr>
          <p:cNvPr id="8" name="Picture 7"/>
          <p:cNvPicPr>
            <a:picLocks noChangeAspect="1"/>
          </p:cNvPicPr>
          <p:nvPr/>
        </p:nvPicPr>
        <p:blipFill>
          <a:blip r:embed="rId2"/>
          <a:stretch>
            <a:fillRect/>
          </a:stretch>
        </p:blipFill>
        <p:spPr>
          <a:xfrm>
            <a:off x="3637052" y="2527443"/>
            <a:ext cx="3637052" cy="2517169"/>
          </a:xfrm>
          <a:prstGeom prst="rect">
            <a:avLst/>
          </a:prstGeom>
        </p:spPr>
      </p:pic>
      <p:pic>
        <p:nvPicPr>
          <p:cNvPr id="9" name="Picture 8"/>
          <p:cNvPicPr>
            <a:picLocks noChangeAspect="1"/>
          </p:cNvPicPr>
          <p:nvPr/>
        </p:nvPicPr>
        <p:blipFill>
          <a:blip r:embed="rId3"/>
          <a:stretch>
            <a:fillRect/>
          </a:stretch>
        </p:blipFill>
        <p:spPr>
          <a:xfrm>
            <a:off x="0" y="2527443"/>
            <a:ext cx="3637052" cy="2517169"/>
          </a:xfrm>
          <a:prstGeom prst="rect">
            <a:avLst/>
          </a:prstGeom>
        </p:spPr>
      </p:pic>
      <p:sp>
        <p:nvSpPr>
          <p:cNvPr id="10" name="Rectangle 9"/>
          <p:cNvSpPr/>
          <p:nvPr/>
        </p:nvSpPr>
        <p:spPr>
          <a:xfrm>
            <a:off x="71920" y="1113249"/>
            <a:ext cx="7274105" cy="1414194"/>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500" b="1" dirty="0">
                <a:solidFill>
                  <a:srgbClr val="3D4965"/>
                </a:solidFill>
                <a:latin typeface="Dosis" panose="020B0604020202020204" charset="0"/>
                <a:ea typeface="Dosis"/>
                <a:cs typeface="Calibri Light" panose="020F0302020204030204" pitchFamily="34" charset="0"/>
                <a:sym typeface="Dosis"/>
              </a:rPr>
              <a:t>B2: </a:t>
            </a:r>
            <a:r>
              <a:rPr lang="en-US" sz="1500" b="1" dirty="0" err="1">
                <a:solidFill>
                  <a:srgbClr val="3D4965"/>
                </a:solidFill>
                <a:latin typeface="Dosis" panose="020B0604020202020204" charset="0"/>
                <a:ea typeface="Dosis"/>
                <a:cs typeface="Calibri Light" panose="020F0302020204030204" pitchFamily="34" charset="0"/>
                <a:sym typeface="Dosis"/>
              </a:rPr>
              <a:t>Tiến</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hành</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cài</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đặt</a:t>
            </a:r>
            <a:r>
              <a:rPr lang="en-US" sz="1500" b="1" dirty="0">
                <a:solidFill>
                  <a:srgbClr val="3D4965"/>
                </a:solidFill>
                <a:latin typeface="Dosis" panose="020B0604020202020204" charset="0"/>
                <a:ea typeface="Dosis"/>
                <a:cs typeface="Calibri Light" panose="020F0302020204030204" pitchFamily="34" charset="0"/>
                <a:sym typeface="Dosis"/>
              </a:rPr>
              <a:t>.</a:t>
            </a:r>
          </a:p>
          <a:p>
            <a:pPr>
              <a:lnSpc>
                <a:spcPct val="150000"/>
              </a:lnSpc>
              <a:buClr>
                <a:srgbClr val="3D4965"/>
              </a:buClr>
              <a:buSzPct val="100000"/>
              <a:buFont typeface="Dosis"/>
            </a:pPr>
            <a:r>
              <a:rPr lang="en-US" sz="1500" dirty="0">
                <a:solidFill>
                  <a:srgbClr val="3D4965"/>
                </a:solidFill>
                <a:latin typeface="Dosis" panose="020B0604020202020204" charset="0"/>
                <a:ea typeface="Dosis"/>
                <a:cs typeface="Calibri Light" panose="020F0302020204030204" pitchFamily="34" charset="0"/>
                <a:sym typeface="Dosis"/>
              </a:rPr>
              <a:t>- Sau </a:t>
            </a:r>
            <a:r>
              <a:rPr lang="en-US" sz="1500" dirty="0" err="1">
                <a:solidFill>
                  <a:srgbClr val="3D4965"/>
                </a:solidFill>
                <a:latin typeface="Dosis" panose="020B0604020202020204" charset="0"/>
                <a:ea typeface="Dosis"/>
                <a:cs typeface="Calibri Light" panose="020F0302020204030204" pitchFamily="34" charset="0"/>
                <a:sym typeface="Dosis"/>
              </a:rPr>
              <a:t>khi</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tải</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về</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và</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chạy</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tập</a:t>
            </a:r>
            <a:r>
              <a:rPr lang="en-US" sz="1500" dirty="0">
                <a:solidFill>
                  <a:srgbClr val="3D4965"/>
                </a:solidFill>
                <a:latin typeface="Dosis" panose="020B0604020202020204" charset="0"/>
                <a:ea typeface="Dosis"/>
                <a:cs typeface="Calibri Light" panose="020F0302020204030204" pitchFamily="34" charset="0"/>
                <a:sym typeface="Dosis"/>
              </a:rPr>
              <a:t> tin </a:t>
            </a:r>
            <a:r>
              <a:rPr lang="en-US" sz="1500" dirty="0" err="1">
                <a:solidFill>
                  <a:srgbClr val="3D4965"/>
                </a:solidFill>
                <a:latin typeface="Dosis" panose="020B0604020202020204" charset="0"/>
                <a:ea typeface="Dosis"/>
                <a:cs typeface="Calibri Light" panose="020F0302020204030204" pitchFamily="34" charset="0"/>
                <a:sym typeface="Dosis"/>
              </a:rPr>
              <a:t>thì</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trên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màn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hình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máy</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tính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bạn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sẽ</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xuất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hiện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khung</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cửa</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số</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giống</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hình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thứ</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nhất</a:t>
            </a:r>
            <a:r>
              <a:rPr lang="en-US" sz="1500" dirty="0">
                <a:solidFill>
                  <a:srgbClr val="3D4965"/>
                </a:solidFill>
                <a:latin typeface="Dosis" panose="020B0604020202020204" charset="0"/>
                <a:ea typeface="Dosis"/>
                <a:cs typeface="Calibri Light" panose="020F0302020204030204" pitchFamily="34" charset="0"/>
                <a:sym typeface="Dosis"/>
              </a:rPr>
              <a:t>.</a:t>
            </a:r>
          </a:p>
          <a:p>
            <a:pPr>
              <a:lnSpc>
                <a:spcPct val="150000"/>
              </a:lnSpc>
              <a:buClr>
                <a:srgbClr val="3D4965"/>
              </a:buClr>
              <a:buSzPct val="100000"/>
              <a:buFont typeface="Dosis"/>
            </a:pP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Ấn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nút</a:t>
            </a:r>
            <a:r>
              <a:rPr lang="en-US" sz="1500" dirty="0">
                <a:solidFill>
                  <a:srgbClr val="3D4965"/>
                </a:solidFill>
                <a:latin typeface="Dosis" panose="020B0604020202020204" charset="0"/>
                <a:ea typeface="Dosis"/>
                <a:cs typeface="Calibri Light" panose="020F0302020204030204" pitchFamily="34" charset="0"/>
                <a:sym typeface="Dosis"/>
              </a:rPr>
              <a:t> Finish, </a:t>
            </a:r>
            <a:r>
              <a:rPr lang="en-US" sz="1500" dirty="0" err="1">
                <a:solidFill>
                  <a:srgbClr val="3D4965"/>
                </a:solidFill>
                <a:latin typeface="Dosis" panose="020B0604020202020204" charset="0"/>
                <a:ea typeface="Dosis"/>
                <a:cs typeface="Calibri Light" panose="020F0302020204030204" pitchFamily="34" charset="0"/>
                <a:sym typeface="Dosis"/>
              </a:rPr>
              <a:t>màn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hình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sẽ</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xuất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hiện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khung</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cửa</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số</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như</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hình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thứ</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hai</a:t>
            </a:r>
            <a:r>
              <a:rPr lang="en-US" sz="1500" dirty="0">
                <a:solidFill>
                  <a:srgbClr val="3D4965"/>
                </a:solidFill>
                <a:latin typeface="Dosis" panose="020B0604020202020204" charset="0"/>
                <a:ea typeface="Dosis"/>
                <a:cs typeface="Calibri Light" panose="020F0302020204030204" pitchFamily="34" charset="0"/>
                <a:sym typeface="Dosis"/>
              </a:rPr>
              <a:t>.</a:t>
            </a:r>
          </a:p>
        </p:txBody>
      </p:sp>
    </p:spTree>
    <p:extLst>
      <p:ext uri="{BB962C8B-B14F-4D97-AF65-F5344CB8AC3E}">
        <p14:creationId xmlns:p14="http://schemas.microsoft.com/office/powerpoint/2010/main" val="1558761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 calcmode="lin" valueType="num">
                                      <p:cBhvr additive="base">
                                        <p:cTn id="1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 calcmode="lin" valueType="num">
                                      <p:cBhvr additive="base">
                                        <p:cTn id="1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17104" y="403327"/>
            <a:ext cx="5180264" cy="70992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 Ruby.</a:t>
            </a:r>
          </a:p>
        </p:txBody>
      </p:sp>
      <p:sp>
        <p:nvSpPr>
          <p:cNvPr id="7" name="Rectangle 6"/>
          <p:cNvSpPr/>
          <p:nvPr/>
        </p:nvSpPr>
        <p:spPr>
          <a:xfrm>
            <a:off x="71920" y="1113249"/>
            <a:ext cx="7397392" cy="1414194"/>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500" b="1" dirty="0">
                <a:solidFill>
                  <a:srgbClr val="3D4965"/>
                </a:solidFill>
                <a:latin typeface="Dosis" panose="020B0604020202020204" charset="0"/>
                <a:ea typeface="Dosis"/>
                <a:cs typeface="Calibri Light" panose="020F0302020204030204" pitchFamily="34" charset="0"/>
                <a:sym typeface="Dosis"/>
              </a:rPr>
              <a:t>B3: </a:t>
            </a:r>
            <a:r>
              <a:rPr lang="en-US" sz="1500" b="1" dirty="0" err="1">
                <a:solidFill>
                  <a:srgbClr val="3D4965"/>
                </a:solidFill>
                <a:latin typeface="Dosis" panose="020B0604020202020204" charset="0"/>
                <a:ea typeface="Dosis"/>
                <a:cs typeface="Calibri Light" panose="020F0302020204030204" pitchFamily="34" charset="0"/>
                <a:sym typeface="Dosis"/>
              </a:rPr>
              <a:t>Kiểm</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tra</a:t>
            </a:r>
            <a:r>
              <a:rPr lang="en-US" sz="1500" b="1" dirty="0">
                <a:solidFill>
                  <a:srgbClr val="3D4965"/>
                </a:solidFill>
                <a:latin typeface="Dosis" panose="020B0604020202020204" charset="0"/>
                <a:ea typeface="Dosis"/>
                <a:cs typeface="Calibri Light" panose="020F0302020204030204" pitchFamily="34" charset="0"/>
                <a:sym typeface="Dosis"/>
              </a:rPr>
              <a:t>. </a:t>
            </a:r>
          </a:p>
          <a:p>
            <a:pPr>
              <a:lnSpc>
                <a:spcPct val="150000"/>
              </a:lnSpc>
              <a:buClr>
                <a:srgbClr val="3D4965"/>
              </a:buClr>
              <a:buSzPct val="100000"/>
              <a:buFont typeface="Dosis"/>
            </a:pPr>
            <a:r>
              <a:rPr lang="en-US" sz="1500" dirty="0">
                <a:solidFill>
                  <a:srgbClr val="3D4965"/>
                </a:solidFill>
                <a:latin typeface="Dosis" panose="020B0604020202020204" charset="0"/>
                <a:ea typeface="Dosis"/>
                <a:cs typeface="Calibri Light" panose="020F0302020204030204" pitchFamily="34" charset="0"/>
                <a:sym typeface="Dosis"/>
              </a:rPr>
              <a:t>- Sau </a:t>
            </a:r>
            <a:r>
              <a:rPr lang="en-US" sz="1500" dirty="0" err="1">
                <a:solidFill>
                  <a:srgbClr val="3D4965"/>
                </a:solidFill>
                <a:latin typeface="Dosis" panose="020B0604020202020204" charset="0"/>
                <a:ea typeface="Dosis"/>
                <a:cs typeface="Calibri Light" panose="020F0302020204030204" pitchFamily="34" charset="0"/>
                <a:sym typeface="Dosis"/>
              </a:rPr>
              <a:t>khi</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cài</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đặt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xong</a:t>
            </a:r>
            <a:r>
              <a:rPr lang="en-US" sz="1500" dirty="0">
                <a:solidFill>
                  <a:srgbClr val="3D4965"/>
                </a:solidFill>
                <a:latin typeface="Dosis" panose="020B0604020202020204" charset="0"/>
                <a:ea typeface="Dosis"/>
                <a:cs typeface="Calibri Light" panose="020F0302020204030204" pitchFamily="34" charset="0"/>
                <a:sym typeface="Dosis"/>
              </a:rPr>
              <a:t> 3 </a:t>
            </a:r>
            <a:r>
              <a:rPr lang="en-US" sz="1500" dirty="0" err="1">
                <a:solidFill>
                  <a:srgbClr val="3D4965"/>
                </a:solidFill>
                <a:latin typeface="Dosis" panose="020B0604020202020204" charset="0"/>
                <a:ea typeface="Dosis"/>
                <a:cs typeface="Calibri Light" panose="020F0302020204030204" pitchFamily="34" charset="0"/>
                <a:sym typeface="Dosis"/>
              </a:rPr>
              <a:t>bước</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tắt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cửa</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sổ</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và</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bật</a:t>
            </a:r>
            <a:r>
              <a:rPr lang="en-US" sz="1500" dirty="0">
                <a:solidFill>
                  <a:srgbClr val="3D4965"/>
                </a:solidFill>
                <a:latin typeface="Dosis" panose="020B0604020202020204" charset="0"/>
                <a:ea typeface="Dosis"/>
                <a:cs typeface="Calibri Light" panose="020F0302020204030204" pitchFamily="34" charset="0"/>
                <a:sym typeface="Dosis"/>
              </a:rPr>
              <a:t> command prompt (</a:t>
            </a:r>
            <a:r>
              <a:rPr lang="en-US" sz="1500" dirty="0" err="1">
                <a:solidFill>
                  <a:srgbClr val="3D4965"/>
                </a:solidFill>
                <a:latin typeface="Dosis" panose="020B0604020202020204" charset="0"/>
                <a:ea typeface="Dosis"/>
                <a:cs typeface="Calibri Light" panose="020F0302020204030204" pitchFamily="34" charset="0"/>
                <a:sym typeface="Dosis"/>
              </a:rPr>
              <a:t>cmd</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để</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kiểm</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tra</a:t>
            </a:r>
            <a:r>
              <a:rPr lang="en-US" sz="1500" dirty="0">
                <a:solidFill>
                  <a:srgbClr val="3D4965"/>
                </a:solidFill>
                <a:latin typeface="Dosis" panose="020B0604020202020204" charset="0"/>
                <a:ea typeface="Dosis"/>
                <a:cs typeface="Calibri Light" panose="020F0302020204030204" pitchFamily="34" charset="0"/>
                <a:sym typeface="Dosis"/>
              </a:rPr>
              <a:t>.</a:t>
            </a:r>
          </a:p>
          <a:p>
            <a:pPr>
              <a:lnSpc>
                <a:spcPct val="150000"/>
              </a:lnSpc>
              <a:buClr>
                <a:srgbClr val="3D4965"/>
              </a:buClr>
              <a:buSzPct val="100000"/>
            </a:pP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Nhập</a:t>
            </a:r>
            <a:r>
              <a:rPr lang="en-US" sz="1500" dirty="0">
                <a:solidFill>
                  <a:srgbClr val="3D4965"/>
                </a:solidFill>
                <a:latin typeface="Dosis" panose="020B0604020202020204" charset="0"/>
                <a:ea typeface="Dosis"/>
                <a:cs typeface="Calibri Light" panose="020F0302020204030204" pitchFamily="34" charset="0"/>
                <a:sym typeface="Dosis"/>
              </a:rPr>
              <a:t> ‘ruby –v’. </a:t>
            </a:r>
            <a:r>
              <a:rPr lang="en-US" sz="1500" dirty="0" err="1">
                <a:solidFill>
                  <a:srgbClr val="3D4965"/>
                </a:solidFill>
                <a:latin typeface="Dosis" panose="020B0604020202020204" charset="0"/>
                <a:ea typeface="Dosis"/>
                <a:cs typeface="Calibri Light" panose="020F0302020204030204" pitchFamily="34" charset="0"/>
                <a:sym typeface="Dosis"/>
              </a:rPr>
              <a:t>Nếu</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cài</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đặt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thành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công</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sẽ</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xuất</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hiện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phiên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bản</a:t>
            </a:r>
            <a:r>
              <a:rPr lang="en-US" sz="1500" dirty="0">
                <a:solidFill>
                  <a:srgbClr val="3D4965"/>
                </a:solidFill>
                <a:latin typeface="Dosis" panose="020B0604020202020204" charset="0"/>
                <a:ea typeface="Dosis"/>
                <a:cs typeface="Calibri Light" panose="020F0302020204030204" pitchFamily="34" charset="0"/>
                <a:sym typeface="Dosis"/>
              </a:rPr>
              <a:t> ruby </a:t>
            </a:r>
            <a:r>
              <a:rPr lang="en-US" sz="1500" dirty="0" err="1">
                <a:solidFill>
                  <a:srgbClr val="3D4965"/>
                </a:solidFill>
                <a:latin typeface="Dosis" panose="020B0604020202020204" charset="0"/>
                <a:ea typeface="Dosis"/>
                <a:cs typeface="Calibri Light" panose="020F0302020204030204" pitchFamily="34" charset="0"/>
                <a:sym typeface="Dosis"/>
              </a:rPr>
              <a:t>mà</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máy</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tính</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bạn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hiện</a:t>
            </a:r>
            <a:r>
              <a:rPr lang="en-US" sz="1500" dirty="0">
                <a:solidFill>
                  <a:srgbClr val="3D4965"/>
                </a:solidFill>
                <a:latin typeface="Dosis" panose="020B0604020202020204" charset="0"/>
                <a:ea typeface="Dosis"/>
                <a:cs typeface="Calibri Light" panose="020F0302020204030204" pitchFamily="34" charset="0"/>
                <a:sym typeface="Dosis"/>
              </a:rPr>
              <a:t> </a:t>
            </a:r>
            <a:r>
              <a:rPr lang="en-US" sz="1500" dirty="0" err="1">
                <a:solidFill>
                  <a:srgbClr val="3D4965"/>
                </a:solidFill>
                <a:latin typeface="Dosis" panose="020B0604020202020204" charset="0"/>
                <a:ea typeface="Dosis"/>
                <a:cs typeface="Calibri Light" panose="020F0302020204030204" pitchFamily="34" charset="0"/>
                <a:sym typeface="Dosis"/>
              </a:rPr>
              <a:t>có</a:t>
            </a:r>
            <a:r>
              <a:rPr lang="en-US" sz="1500" dirty="0">
                <a:solidFill>
                  <a:srgbClr val="3D4965"/>
                </a:solidFill>
                <a:latin typeface="Dosis" panose="020B0604020202020204" charset="0"/>
                <a:ea typeface="Dosis"/>
                <a:cs typeface="Calibri Light" panose="020F0302020204030204" pitchFamily="34" charset="0"/>
                <a:sym typeface="Dosis"/>
              </a:rPr>
              <a:t>.</a:t>
            </a:r>
          </a:p>
        </p:txBody>
      </p:sp>
      <p:pic>
        <p:nvPicPr>
          <p:cNvPr id="8" name="Picture 7"/>
          <p:cNvPicPr>
            <a:picLocks noChangeAspect="1"/>
          </p:cNvPicPr>
          <p:nvPr/>
        </p:nvPicPr>
        <p:blipFill>
          <a:blip r:embed="rId2"/>
          <a:stretch>
            <a:fillRect/>
          </a:stretch>
        </p:blipFill>
        <p:spPr>
          <a:xfrm>
            <a:off x="1504147" y="2558266"/>
            <a:ext cx="4676775" cy="523875"/>
          </a:xfrm>
          <a:prstGeom prst="rect">
            <a:avLst/>
          </a:prstGeom>
        </p:spPr>
      </p:pic>
    </p:spTree>
    <p:extLst>
      <p:ext uri="{BB962C8B-B14F-4D97-AF65-F5344CB8AC3E}">
        <p14:creationId xmlns:p14="http://schemas.microsoft.com/office/powerpoint/2010/main" val="2477734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17104" y="403327"/>
            <a:ext cx="5180264" cy="709922"/>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 Ruby.</a:t>
            </a:r>
          </a:p>
        </p:txBody>
      </p:sp>
      <p:sp>
        <p:nvSpPr>
          <p:cNvPr id="7" name="Rectangle 6"/>
          <p:cNvSpPr/>
          <p:nvPr/>
        </p:nvSpPr>
        <p:spPr>
          <a:xfrm>
            <a:off x="272009" y="1780045"/>
            <a:ext cx="1072785" cy="530725"/>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700" b="1" dirty="0" err="1">
                <a:solidFill>
                  <a:srgbClr val="3D4965"/>
                </a:solidFill>
                <a:latin typeface="Dosis" panose="020B0604020202020204" charset="0"/>
                <a:ea typeface="Dosis"/>
                <a:cs typeface="Calibri Light" panose="020F0302020204030204" pitchFamily="34" charset="0"/>
                <a:sym typeface="Dosis"/>
              </a:rPr>
              <a:t>Ưu</a:t>
            </a:r>
            <a:r>
              <a:rPr lang="en-US" sz="1700" b="1" dirty="0">
                <a:solidFill>
                  <a:srgbClr val="3D4965"/>
                </a:solidFill>
                <a:latin typeface="Dosis" panose="020B0604020202020204" charset="0"/>
                <a:ea typeface="Dosis"/>
                <a:cs typeface="Calibri Light" panose="020F0302020204030204" pitchFamily="34" charset="0"/>
                <a:sym typeface="Dosis"/>
              </a:rPr>
              <a:t> </a:t>
            </a:r>
            <a:r>
              <a:rPr lang="en-US" sz="1700" b="1" dirty="0" err="1">
                <a:solidFill>
                  <a:srgbClr val="3D4965"/>
                </a:solidFill>
                <a:latin typeface="Dosis" panose="020B0604020202020204" charset="0"/>
                <a:ea typeface="Dosis"/>
                <a:cs typeface="Calibri Light" panose="020F0302020204030204" pitchFamily="34" charset="0"/>
                <a:sym typeface="Dosis"/>
              </a:rPr>
              <a:t>điểm</a:t>
            </a:r>
            <a:r>
              <a:rPr lang="en-US" sz="1700" b="1" dirty="0">
                <a:solidFill>
                  <a:srgbClr val="3D4965"/>
                </a:solidFill>
                <a:latin typeface="Dosis" panose="020B0604020202020204" charset="0"/>
                <a:ea typeface="Dosis"/>
                <a:cs typeface="Calibri Light" panose="020F0302020204030204" pitchFamily="34" charset="0"/>
                <a:sym typeface="Dosis"/>
              </a:rPr>
              <a:t>: </a:t>
            </a:r>
          </a:p>
        </p:txBody>
      </p:sp>
      <p:sp>
        <p:nvSpPr>
          <p:cNvPr id="8"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19633251">
            <a:off x="1359936" y="1491392"/>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9" name="Rectangle 8"/>
          <p:cNvSpPr/>
          <p:nvPr/>
        </p:nvSpPr>
        <p:spPr>
          <a:xfrm>
            <a:off x="2036571" y="1184059"/>
            <a:ext cx="2880108" cy="533200"/>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err="1">
                <a:solidFill>
                  <a:srgbClr val="3D4965"/>
                </a:solidFill>
                <a:latin typeface="Dosis" panose="020B0604020202020204" charset="0"/>
                <a:ea typeface="Dosis"/>
                <a:cs typeface="Calibri Light" panose="020F0302020204030204" pitchFamily="34" charset="0"/>
              </a:rPr>
              <a:t>Không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cần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tạo</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kiểu</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dữ</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liệu</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của</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biến</a:t>
            </a:r>
            <a:r>
              <a:rPr lang="en-US" sz="1500" dirty="0">
                <a:solidFill>
                  <a:srgbClr val="3D4965"/>
                </a:solidFill>
                <a:latin typeface="Dosis" panose="020B0604020202020204" charset="0"/>
                <a:ea typeface="Dosis"/>
                <a:cs typeface="Calibri Light" panose="020F0302020204030204" pitchFamily="34" charset="0"/>
              </a:rPr>
              <a:t>.</a:t>
            </a:r>
          </a:p>
        </p:txBody>
      </p:sp>
      <p:sp>
        <p:nvSpPr>
          <p:cNvPr id="10"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4853500" y="1346930"/>
            <a:ext cx="549065"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1" name="Rectangle 10"/>
          <p:cNvSpPr/>
          <p:nvPr/>
        </p:nvSpPr>
        <p:spPr>
          <a:xfrm>
            <a:off x="5500094" y="1052288"/>
            <a:ext cx="1493744" cy="788719"/>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a:solidFill>
                  <a:srgbClr val="3D4965"/>
                </a:solidFill>
                <a:latin typeface="Dosis" panose="020B0604020202020204" charset="0"/>
                <a:ea typeface="Dosis"/>
                <a:cs typeface="Calibri Light" panose="020F0302020204030204" pitchFamily="34" charset="0"/>
              </a:rPr>
              <a:t>G</a:t>
            </a:r>
            <a:r>
              <a:rPr lang="vi-VN" sz="1500" dirty="0">
                <a:solidFill>
                  <a:srgbClr val="3D4965"/>
                </a:solidFill>
                <a:latin typeface="Dosis" panose="020B0604020202020204" charset="0"/>
                <a:ea typeface="Dosis"/>
                <a:cs typeface="Calibri Light" panose="020F0302020204030204" pitchFamily="34" charset="0"/>
              </a:rPr>
              <a:t>iảm thiểu được nội dung mô tả</a:t>
            </a:r>
            <a:endParaRPr lang="en-US" sz="1500" dirty="0">
              <a:solidFill>
                <a:srgbClr val="3D4965"/>
              </a:solidFill>
              <a:latin typeface="Dosis" panose="020B0604020202020204" charset="0"/>
              <a:ea typeface="Dosis"/>
              <a:cs typeface="Calibri Light" panose="020F0302020204030204" pitchFamily="34" charset="0"/>
            </a:endParaRPr>
          </a:p>
        </p:txBody>
      </p:sp>
      <p:sp>
        <p:nvSpPr>
          <p:cNvPr id="12"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2146353">
            <a:off x="1334112" y="2379771"/>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3" name="Rectangle 12"/>
          <p:cNvSpPr/>
          <p:nvPr/>
        </p:nvSpPr>
        <p:spPr>
          <a:xfrm>
            <a:off x="2033258" y="2433889"/>
            <a:ext cx="2882520"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Vì</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đây</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là</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ngôn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ngữ</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kiểu</a:t>
            </a:r>
            <a:r>
              <a:rPr lang="en-US" sz="1500" dirty="0">
                <a:solidFill>
                  <a:srgbClr val="3D4965"/>
                </a:solidFill>
                <a:latin typeface="Dosis" panose="020B0604020202020204" charset="0"/>
                <a:ea typeface="Dosis"/>
                <a:cs typeface="Calibri Light" panose="020F0302020204030204" pitchFamily="34" charset="0"/>
              </a:rPr>
              <a:t> interpreter.</a:t>
            </a:r>
          </a:p>
        </p:txBody>
      </p:sp>
      <p:sp>
        <p:nvSpPr>
          <p:cNvPr id="14" name="Rectangle 13"/>
          <p:cNvSpPr/>
          <p:nvPr/>
        </p:nvSpPr>
        <p:spPr>
          <a:xfrm>
            <a:off x="5500094" y="2242027"/>
            <a:ext cx="2135771" cy="700666"/>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err="1">
                <a:solidFill>
                  <a:srgbClr val="3D4965"/>
                </a:solidFill>
                <a:latin typeface="Dosis" panose="020B0604020202020204" charset="0"/>
                <a:ea typeface="Dosis"/>
                <a:cs typeface="Calibri Light" panose="020F0302020204030204" pitchFamily="34" charset="0"/>
              </a:rPr>
              <a:t>Không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cần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phải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tốn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thời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gian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vào</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việc</a:t>
            </a:r>
            <a:r>
              <a:rPr lang="en-US" sz="1500" dirty="0">
                <a:solidFill>
                  <a:srgbClr val="3D4965"/>
                </a:solidFill>
                <a:latin typeface="Dosis" panose="020B0604020202020204" charset="0"/>
                <a:ea typeface="Dosis"/>
                <a:cs typeface="Calibri Light" panose="020F0302020204030204" pitchFamily="34" charset="0"/>
              </a:rPr>
              <a:t> compile.</a:t>
            </a:r>
          </a:p>
        </p:txBody>
      </p:sp>
      <p:sp>
        <p:nvSpPr>
          <p:cNvPr id="15"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4853500" y="2532168"/>
            <a:ext cx="549065"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6"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546698" y="1953102"/>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7" name="Rectangle 16"/>
          <p:cNvSpPr/>
          <p:nvPr/>
        </p:nvSpPr>
        <p:spPr>
          <a:xfrm>
            <a:off x="2100454" y="1841007"/>
            <a:ext cx="1597902"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err="1">
                <a:solidFill>
                  <a:srgbClr val="3D4965"/>
                </a:solidFill>
                <a:latin typeface="Dosis" panose="020B0604020202020204" charset="0"/>
                <a:ea typeface="Dosis"/>
                <a:cs typeface="Calibri Light" panose="020F0302020204030204" pitchFamily="34" charset="0"/>
              </a:rPr>
              <a:t>Tính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linh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hoạt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cao</a:t>
            </a:r>
            <a:endParaRPr lang="en-US" sz="1500" dirty="0">
              <a:solidFill>
                <a:srgbClr val="3D4965"/>
              </a:solidFill>
              <a:latin typeface="Dosis" panose="020B0604020202020204" charset="0"/>
              <a:ea typeface="Dosis"/>
              <a:cs typeface="Calibri Light" panose="020F0302020204030204" pitchFamily="34" charset="0"/>
            </a:endParaRPr>
          </a:p>
        </p:txBody>
      </p:sp>
      <p:sp>
        <p:nvSpPr>
          <p:cNvPr id="18" name="Rectangle 17"/>
          <p:cNvSpPr/>
          <p:nvPr/>
        </p:nvSpPr>
        <p:spPr>
          <a:xfrm>
            <a:off x="272009" y="3722335"/>
            <a:ext cx="1381693" cy="530725"/>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700" b="1" dirty="0" err="1">
                <a:solidFill>
                  <a:srgbClr val="3D4965"/>
                </a:solidFill>
                <a:latin typeface="Dosis" panose="020B0604020202020204" charset="0"/>
                <a:ea typeface="Dosis"/>
                <a:cs typeface="Calibri Light" panose="020F0302020204030204" pitchFamily="34" charset="0"/>
                <a:sym typeface="Dosis"/>
              </a:rPr>
              <a:t>Nhược</a:t>
            </a:r>
            <a:r>
              <a:rPr lang="en-US" sz="1700" b="1" dirty="0">
                <a:solidFill>
                  <a:srgbClr val="3D4965"/>
                </a:solidFill>
                <a:latin typeface="Dosis" panose="020B0604020202020204" charset="0"/>
                <a:ea typeface="Dosis"/>
                <a:cs typeface="Calibri Light" panose="020F0302020204030204" pitchFamily="34" charset="0"/>
                <a:sym typeface="Dosis"/>
              </a:rPr>
              <a:t> </a:t>
            </a:r>
            <a:r>
              <a:rPr lang="en-US" sz="1700" b="1" dirty="0" err="1">
                <a:solidFill>
                  <a:srgbClr val="3D4965"/>
                </a:solidFill>
                <a:latin typeface="Dosis" panose="020B0604020202020204" charset="0"/>
                <a:ea typeface="Dosis"/>
                <a:cs typeface="Calibri Light" panose="020F0302020204030204" pitchFamily="34" charset="0"/>
                <a:sym typeface="Dosis"/>
              </a:rPr>
              <a:t>điểm</a:t>
            </a:r>
            <a:r>
              <a:rPr lang="en-US" sz="1700" b="1" dirty="0">
                <a:solidFill>
                  <a:srgbClr val="3D4965"/>
                </a:solidFill>
                <a:latin typeface="Dosis" panose="020B0604020202020204" charset="0"/>
                <a:ea typeface="Dosis"/>
                <a:cs typeface="Calibri Light" panose="020F0302020204030204" pitchFamily="34" charset="0"/>
                <a:sym typeface="Dosis"/>
              </a:rPr>
              <a:t>: </a:t>
            </a:r>
          </a:p>
        </p:txBody>
      </p:sp>
      <p:sp>
        <p:nvSpPr>
          <p:cNvPr id="19" name="Rectangle 18"/>
          <p:cNvSpPr/>
          <p:nvPr/>
        </p:nvSpPr>
        <p:spPr>
          <a:xfrm>
            <a:off x="2260307" y="3268087"/>
            <a:ext cx="1931939" cy="395686"/>
          </a:xfrm>
          <a:prstGeom prst="rect">
            <a:avLst/>
          </a:prstGeom>
          <a:noFill/>
          <a:ln>
            <a:noFill/>
          </a:ln>
        </p:spPr>
        <p:txBody>
          <a:bodyPr lIns="91425" tIns="91425" rIns="91425" bIns="91425" anchor="t" anchorCtr="0"/>
          <a:lstStyle/>
          <a:p>
            <a:pPr>
              <a:lnSpc>
                <a:spcPct val="150000"/>
              </a:lnSpc>
              <a:buClr>
                <a:srgbClr val="3D4965"/>
              </a:buClr>
              <a:buSzPct val="100000"/>
            </a:pPr>
            <a:r>
              <a:rPr lang="fr-FR" sz="1500" dirty="0">
                <a:solidFill>
                  <a:srgbClr val="3D4965"/>
                </a:solidFill>
                <a:latin typeface="Dosis" panose="020B0604020202020204" charset="0"/>
                <a:ea typeface="Dosis"/>
                <a:cs typeface="Calibri Light" panose="020F0302020204030204" pitchFamily="34" charset="0"/>
              </a:rPr>
              <a:t>Ruby là </a:t>
            </a:r>
            <a:r>
              <a:rPr lang="fr-FR" sz="1500" dirty="0" err="1">
                <a:solidFill>
                  <a:srgbClr val="3D4965"/>
                </a:solidFill>
                <a:latin typeface="Dosis" panose="020B0604020202020204" charset="0"/>
                <a:ea typeface="Dosis"/>
                <a:cs typeface="Calibri Light" panose="020F0302020204030204" pitchFamily="34" charset="0"/>
              </a:rPr>
              <a:t>ngôn</a:t>
            </a:r>
            <a:r>
              <a:rPr lang="fr-FR" sz="1500" dirty="0">
                <a:solidFill>
                  <a:srgbClr val="3D4965"/>
                </a:solidFill>
                <a:latin typeface="Dosis" panose="020B0604020202020204" charset="0"/>
                <a:ea typeface="Dosis"/>
                <a:cs typeface="Calibri Light" panose="020F0302020204030204" pitchFamily="34" charset="0"/>
              </a:rPr>
              <a:t> </a:t>
            </a:r>
            <a:r>
              <a:rPr lang="fr-FR" sz="1500" dirty="0" err="1">
                <a:solidFill>
                  <a:srgbClr val="3D4965"/>
                </a:solidFill>
                <a:latin typeface="Dosis" panose="020B0604020202020204" charset="0"/>
                <a:ea typeface="Dosis"/>
                <a:cs typeface="Calibri Light" panose="020F0302020204030204" pitchFamily="34" charset="0"/>
              </a:rPr>
              <a:t>ngữ</a:t>
            </a:r>
            <a:r>
              <a:rPr lang="fr-FR" sz="1500" dirty="0">
                <a:solidFill>
                  <a:srgbClr val="3D4965"/>
                </a:solidFill>
                <a:latin typeface="Dosis" panose="020B0604020202020204" charset="0"/>
                <a:ea typeface="Dosis"/>
                <a:cs typeface="Calibri Light" panose="020F0302020204030204" pitchFamily="34" charset="0"/>
              </a:rPr>
              <a:t> script</a:t>
            </a:r>
            <a:endParaRPr lang="en-US" sz="1500" dirty="0">
              <a:solidFill>
                <a:srgbClr val="3D4965"/>
              </a:solidFill>
              <a:latin typeface="Dosis" panose="020B0604020202020204" charset="0"/>
              <a:ea typeface="Dosis"/>
              <a:cs typeface="Calibri Light" panose="020F0302020204030204" pitchFamily="34" charset="0"/>
            </a:endParaRPr>
          </a:p>
        </p:txBody>
      </p:sp>
      <p:sp>
        <p:nvSpPr>
          <p:cNvPr id="20"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19633251">
            <a:off x="1544517" y="3687288"/>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1"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4853500" y="3457538"/>
            <a:ext cx="549065"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2" name="Rectangle 21"/>
          <p:cNvSpPr/>
          <p:nvPr/>
        </p:nvSpPr>
        <p:spPr>
          <a:xfrm>
            <a:off x="5500094" y="3310928"/>
            <a:ext cx="1652720" cy="395686"/>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err="1">
                <a:solidFill>
                  <a:srgbClr val="3D4965"/>
                </a:solidFill>
                <a:latin typeface="Dosis" panose="020B0604020202020204" charset="0"/>
                <a:ea typeface="Dosis"/>
                <a:cs typeface="Calibri Light" panose="020F0302020204030204" pitchFamily="34" charset="0"/>
              </a:rPr>
              <a:t>Tốc</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độ</a:t>
            </a:r>
            <a:r>
              <a:rPr lang="en-US" sz="1500" dirty="0">
                <a:solidFill>
                  <a:srgbClr val="3D4965"/>
                </a:solidFill>
                <a:latin typeface="Dosis" panose="020B0604020202020204" charset="0"/>
                <a:ea typeface="Dosis"/>
                <a:cs typeface="Calibri Light" panose="020F0302020204030204" pitchFamily="34" charset="0"/>
              </a:rPr>
              <a:t> run </a:t>
            </a:r>
            <a:r>
              <a:rPr lang="en-US" sz="1500" dirty="0" err="1">
                <a:solidFill>
                  <a:srgbClr val="3D4965"/>
                </a:solidFill>
                <a:latin typeface="Dosis" panose="020B0604020202020204" charset="0"/>
                <a:ea typeface="Dosis"/>
                <a:cs typeface="Calibri Light" panose="020F0302020204030204" pitchFamily="34" charset="0"/>
              </a:rPr>
              <a:t>chậm</a:t>
            </a:r>
            <a:r>
              <a:rPr lang="en-US" sz="1500" dirty="0">
                <a:solidFill>
                  <a:srgbClr val="3D4965"/>
                </a:solidFill>
                <a:latin typeface="Dosis" panose="020B0604020202020204" charset="0"/>
                <a:ea typeface="Dosis"/>
                <a:cs typeface="Calibri Light" panose="020F0302020204030204" pitchFamily="34" charset="0"/>
              </a:rPr>
              <a:t>.</a:t>
            </a:r>
          </a:p>
        </p:txBody>
      </p:sp>
      <p:sp>
        <p:nvSpPr>
          <p:cNvPr id="23"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2146353">
            <a:off x="1544515" y="4335081"/>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4" name="Rectangle 23"/>
          <p:cNvSpPr/>
          <p:nvPr/>
        </p:nvSpPr>
        <p:spPr>
          <a:xfrm>
            <a:off x="2260306" y="4426120"/>
            <a:ext cx="2428425" cy="395686"/>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a:solidFill>
                  <a:srgbClr val="3D4965"/>
                </a:solidFill>
                <a:latin typeface="Dosis" panose="020B0604020202020204" charset="0"/>
                <a:ea typeface="Dosis"/>
                <a:cs typeface="Calibri Light" panose="020F0302020204030204" pitchFamily="34" charset="0"/>
              </a:rPr>
              <a:t>K</a:t>
            </a:r>
            <a:r>
              <a:rPr lang="vi-VN" sz="1500" dirty="0">
                <a:solidFill>
                  <a:srgbClr val="3D4965"/>
                </a:solidFill>
                <a:latin typeface="Dosis" panose="020B0604020202020204" charset="0"/>
                <a:ea typeface="Dosis"/>
                <a:cs typeface="Calibri Light" panose="020F0302020204030204" pitchFamily="34" charset="0"/>
              </a:rPr>
              <a:t>hi phát triển với nhiều người</a:t>
            </a:r>
            <a:endParaRPr lang="en-US" sz="1500" dirty="0">
              <a:solidFill>
                <a:srgbClr val="3D4965"/>
              </a:solidFill>
              <a:latin typeface="Dosis" panose="020B0604020202020204" charset="0"/>
              <a:ea typeface="Dosis"/>
              <a:cs typeface="Calibri Light" panose="020F0302020204030204" pitchFamily="34" charset="0"/>
            </a:endParaRPr>
          </a:p>
        </p:txBody>
      </p:sp>
      <p:sp>
        <p:nvSpPr>
          <p:cNvPr id="25"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4853499" y="4532881"/>
            <a:ext cx="549065"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6" name="Rectangle 25"/>
          <p:cNvSpPr/>
          <p:nvPr/>
        </p:nvSpPr>
        <p:spPr>
          <a:xfrm>
            <a:off x="5414248" y="4228276"/>
            <a:ext cx="2135771" cy="810651"/>
          </a:xfrm>
          <a:prstGeom prst="rect">
            <a:avLst/>
          </a:prstGeom>
          <a:noFill/>
          <a:ln>
            <a:noFill/>
          </a:ln>
        </p:spPr>
        <p:txBody>
          <a:bodyPr lIns="91425" tIns="91425" rIns="91425" bIns="91425" anchor="t" anchorCtr="0"/>
          <a:lstStyle/>
          <a:p>
            <a:pPr>
              <a:lnSpc>
                <a:spcPct val="150000"/>
              </a:lnSpc>
              <a:buClr>
                <a:srgbClr val="3D4965"/>
              </a:buClr>
              <a:buSzPct val="100000"/>
            </a:pPr>
            <a:r>
              <a:rPr lang="en-US" sz="1500" dirty="0" err="1">
                <a:solidFill>
                  <a:srgbClr val="3D4965"/>
                </a:solidFill>
                <a:latin typeface="Dosis" panose="020B0604020202020204" charset="0"/>
                <a:ea typeface="Dosis"/>
                <a:cs typeface="Calibri Light" panose="020F0302020204030204" pitchFamily="34" charset="0"/>
              </a:rPr>
              <a:t>Khó</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có</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tính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thống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nhất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và</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khó</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để</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quản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lý</a:t>
            </a:r>
            <a:r>
              <a:rPr lang="en-US" sz="1500" dirty="0">
                <a:solidFill>
                  <a:srgbClr val="3D4965"/>
                </a:solidFill>
                <a:latin typeface="Dosis" panose="020B0604020202020204" charset="0"/>
                <a:ea typeface="Dosis"/>
                <a:cs typeface="Calibri Light" panose="020F0302020204030204" pitchFamily="34" charset="0"/>
              </a:rPr>
              <a:t>.</a:t>
            </a:r>
          </a:p>
        </p:txBody>
      </p:sp>
    </p:spTree>
    <p:extLst>
      <p:ext uri="{BB962C8B-B14F-4D97-AF65-F5344CB8AC3E}">
        <p14:creationId xmlns:p14="http://schemas.microsoft.com/office/powerpoint/2010/main" val="14930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p:bldP spid="15" grpId="0" animBg="1"/>
      <p:bldP spid="16" grpId="0" animBg="1"/>
      <p:bldP spid="17" grpId="0"/>
      <p:bldP spid="18" grpId="0"/>
      <p:bldP spid="19" grpId="0"/>
      <p:bldP spid="20" grpId="0" animBg="1"/>
      <p:bldP spid="21" grpId="0" animBg="1"/>
      <p:bldP spid="22" grpId="0"/>
      <p:bldP spid="23" grpId="0" animBg="1"/>
      <p:bldP spid="24" grpId="0"/>
      <p:bldP spid="25"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481" y="622997"/>
            <a:ext cx="7475974" cy="3255667"/>
          </a:xfrm>
        </p:spPr>
        <p:txBody>
          <a:bodyPr/>
          <a:lstStyle/>
          <a:p>
            <a:pPr algn="l"/>
            <a:r>
              <a:rPr lang="en-US" sz="3000" dirty="0" err="1"/>
              <a:t>Giảng</a:t>
            </a:r>
            <a:r>
              <a:rPr lang="en-US" sz="3000" dirty="0"/>
              <a:t> </a:t>
            </a:r>
            <a:r>
              <a:rPr lang="en-US" sz="3000" dirty="0" err="1"/>
              <a:t>viên</a:t>
            </a:r>
            <a:r>
              <a:rPr lang="en-US" sz="3000" dirty="0"/>
              <a:t> </a:t>
            </a:r>
            <a:r>
              <a:rPr lang="en-US" sz="3000" dirty="0" err="1"/>
              <a:t>hướng</a:t>
            </a:r>
            <a:r>
              <a:rPr lang="en-US" sz="3000" dirty="0"/>
              <a:t> </a:t>
            </a:r>
            <a:r>
              <a:rPr lang="en-US" sz="3000" dirty="0" err="1"/>
              <a:t>dẫn</a:t>
            </a:r>
            <a:r>
              <a:rPr lang="en-US" sz="3000" dirty="0"/>
              <a:t>: </a:t>
            </a:r>
            <a:br>
              <a:rPr lang="en-US" sz="3000" dirty="0"/>
            </a:br>
            <a:r>
              <a:rPr lang="en-US" sz="3000" dirty="0"/>
              <a:t>		      </a:t>
            </a:r>
            <a:r>
              <a:rPr lang="en-US" sz="2500" dirty="0" err="1">
                <a:solidFill>
                  <a:schemeClr val="tx1"/>
                </a:solidFill>
              </a:rPr>
              <a:t>Giảng</a:t>
            </a:r>
            <a:r>
              <a:rPr lang="en-US" sz="2500" dirty="0">
                <a:solidFill>
                  <a:schemeClr val="tx1"/>
                </a:solidFill>
              </a:rPr>
              <a:t> </a:t>
            </a:r>
            <a:r>
              <a:rPr lang="en-US" sz="2500" dirty="0" err="1">
                <a:solidFill>
                  <a:schemeClr val="tx1"/>
                </a:solidFill>
              </a:rPr>
              <a:t>viên</a:t>
            </a:r>
            <a:r>
              <a:rPr lang="en-US" sz="2500" dirty="0">
                <a:solidFill>
                  <a:schemeClr val="tx1"/>
                </a:solidFill>
              </a:rPr>
              <a:t>: </a:t>
            </a:r>
            <a:r>
              <a:rPr lang="en-US" sz="2500" dirty="0" err="1">
                <a:solidFill>
                  <a:schemeClr val="tx1"/>
                </a:solidFill>
              </a:rPr>
              <a:t>Trần</a:t>
            </a:r>
            <a:r>
              <a:rPr lang="en-US" sz="2500" dirty="0">
                <a:solidFill>
                  <a:schemeClr val="tx1"/>
                </a:solidFill>
              </a:rPr>
              <a:t> Anh </a:t>
            </a:r>
            <a:r>
              <a:rPr lang="en-US" sz="2500" dirty="0" err="1">
                <a:solidFill>
                  <a:schemeClr val="tx1"/>
                </a:solidFill>
              </a:rPr>
              <a:t>Dũng</a:t>
            </a:r>
            <a:r>
              <a:rPr lang="en-US" sz="3000" dirty="0">
                <a:solidFill>
                  <a:schemeClr val="tx1"/>
                </a:solidFill>
              </a:rPr>
              <a:t/>
            </a:r>
            <a:br>
              <a:rPr lang="en-US" sz="3000" dirty="0">
                <a:solidFill>
                  <a:schemeClr val="tx1"/>
                </a:solidFill>
              </a:rPr>
            </a:br>
            <a:r>
              <a:rPr lang="en-US" sz="3000" dirty="0" err="1"/>
              <a:t>Danh</a:t>
            </a:r>
            <a:r>
              <a:rPr lang="en-US" sz="3000" dirty="0"/>
              <a:t> </a:t>
            </a:r>
            <a:r>
              <a:rPr lang="en-US" sz="3000" dirty="0" err="1"/>
              <a:t>sách</a:t>
            </a:r>
            <a:r>
              <a:rPr lang="en-US" sz="3000" dirty="0"/>
              <a:t> </a:t>
            </a:r>
            <a:r>
              <a:rPr lang="en-US" sz="3000" dirty="0" err="1"/>
              <a:t>thành</a:t>
            </a:r>
            <a:r>
              <a:rPr lang="en-US" sz="3000" dirty="0"/>
              <a:t> </a:t>
            </a:r>
            <a:r>
              <a:rPr lang="en-US" sz="3000" dirty="0" err="1"/>
              <a:t>viên</a:t>
            </a:r>
            <a:r>
              <a:rPr lang="en-US" sz="3000" dirty="0"/>
              <a:t>: </a:t>
            </a:r>
            <a:br>
              <a:rPr lang="en-US" sz="3000" dirty="0"/>
            </a:br>
            <a:r>
              <a:rPr lang="en-US" sz="2500" dirty="0" err="1">
                <a:solidFill>
                  <a:schemeClr val="tx1"/>
                </a:solidFill>
              </a:rPr>
              <a:t>Hoàng</a:t>
            </a:r>
            <a:r>
              <a:rPr lang="en-US" sz="2500" dirty="0">
                <a:solidFill>
                  <a:schemeClr val="tx1"/>
                </a:solidFill>
              </a:rPr>
              <a:t> </a:t>
            </a:r>
            <a:r>
              <a:rPr lang="en-US" sz="2500" dirty="0" err="1">
                <a:solidFill>
                  <a:schemeClr val="tx1"/>
                </a:solidFill>
              </a:rPr>
              <a:t>Xuân</a:t>
            </a:r>
            <a:r>
              <a:rPr lang="en-US" sz="2500" dirty="0">
                <a:solidFill>
                  <a:schemeClr val="tx1"/>
                </a:solidFill>
              </a:rPr>
              <a:t> </a:t>
            </a:r>
            <a:r>
              <a:rPr lang="en-US" sz="2500" dirty="0" err="1">
                <a:solidFill>
                  <a:schemeClr val="tx1"/>
                </a:solidFill>
              </a:rPr>
              <a:t>Tùng</a:t>
            </a:r>
            <a:r>
              <a:rPr lang="en-US" sz="2500" dirty="0">
                <a:solidFill>
                  <a:schemeClr val="tx1"/>
                </a:solidFill>
              </a:rPr>
              <a:t>             ID:17521233</a:t>
            </a:r>
            <a:br>
              <a:rPr lang="en-US" sz="2500" dirty="0">
                <a:solidFill>
                  <a:schemeClr val="tx1"/>
                </a:solidFill>
              </a:rPr>
            </a:br>
            <a:r>
              <a:rPr lang="en-US" sz="2500" dirty="0">
                <a:solidFill>
                  <a:schemeClr val="tx1"/>
                </a:solidFill>
              </a:rPr>
              <a:t>Hà </a:t>
            </a:r>
            <a:r>
              <a:rPr lang="en-US" sz="2500" dirty="0" err="1">
                <a:solidFill>
                  <a:schemeClr val="tx1"/>
                </a:solidFill>
              </a:rPr>
              <a:t>Huy</a:t>
            </a:r>
            <a:r>
              <a:rPr lang="en-US" sz="2500" dirty="0">
                <a:solidFill>
                  <a:schemeClr val="tx1"/>
                </a:solidFill>
              </a:rPr>
              <a:t> Khôi		        ID:17520647</a:t>
            </a:r>
            <a:br>
              <a:rPr lang="en-US" sz="2500" dirty="0">
                <a:solidFill>
                  <a:schemeClr val="tx1"/>
                </a:solidFill>
              </a:rPr>
            </a:br>
            <a:r>
              <a:rPr lang="en-US" sz="2500" dirty="0" err="1">
                <a:solidFill>
                  <a:schemeClr val="tx1"/>
                </a:solidFill>
              </a:rPr>
              <a:t>Nguyễn</a:t>
            </a:r>
            <a:r>
              <a:rPr lang="en-US" sz="2500" dirty="0">
                <a:solidFill>
                  <a:schemeClr val="tx1"/>
                </a:solidFill>
              </a:rPr>
              <a:t> </a:t>
            </a:r>
            <a:r>
              <a:rPr lang="en-US" sz="2500" dirty="0" err="1">
                <a:solidFill>
                  <a:schemeClr val="tx1"/>
                </a:solidFill>
              </a:rPr>
              <a:t>Hoàng</a:t>
            </a:r>
            <a:r>
              <a:rPr lang="en-US" sz="2500" dirty="0">
                <a:solidFill>
                  <a:schemeClr val="tx1"/>
                </a:solidFill>
              </a:rPr>
              <a:t> </a:t>
            </a:r>
            <a:r>
              <a:rPr lang="en-US" sz="2500" dirty="0" err="1">
                <a:solidFill>
                  <a:schemeClr val="tx1"/>
                </a:solidFill>
              </a:rPr>
              <a:t>Tuấn</a:t>
            </a:r>
            <a:r>
              <a:rPr lang="en-US" sz="2500" dirty="0">
                <a:solidFill>
                  <a:schemeClr val="tx1"/>
                </a:solidFill>
              </a:rPr>
              <a:t>        ID</a:t>
            </a:r>
            <a:r>
              <a:rPr lang="en-US" sz="2500">
                <a:solidFill>
                  <a:schemeClr val="tx1"/>
                </a:solidFill>
              </a:rPr>
              <a:t>:17521217</a:t>
            </a:r>
            <a:r>
              <a:rPr lang="en-US" sz="2500" dirty="0">
                <a:solidFill>
                  <a:schemeClr val="tx1"/>
                </a:solidFill>
              </a:rPr>
              <a:t/>
            </a:r>
            <a:br>
              <a:rPr lang="en-US" sz="2500" dirty="0">
                <a:solidFill>
                  <a:schemeClr val="tx1"/>
                </a:solidFill>
              </a:rPr>
            </a:br>
            <a:endParaRPr lang="en-US" sz="2500" dirty="0">
              <a:solidFill>
                <a:schemeClr val="tx1"/>
              </a:solidFill>
            </a:endParaRPr>
          </a:p>
        </p:txBody>
      </p:sp>
    </p:spTree>
    <p:extLst>
      <p:ext uri="{BB962C8B-B14F-4D97-AF65-F5344CB8AC3E}">
        <p14:creationId xmlns:p14="http://schemas.microsoft.com/office/powerpoint/2010/main" val="4044498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21"/>
          <p:cNvSpPr txBox="1">
            <a:spLocks/>
          </p:cNvSpPr>
          <p:nvPr/>
        </p:nvSpPr>
        <p:spPr>
          <a:xfrm>
            <a:off x="703768" y="422664"/>
            <a:ext cx="4850726" cy="668827"/>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689" y="1355570"/>
            <a:ext cx="3654427" cy="3654427"/>
          </a:xfrm>
          <a:prstGeom prst="rect">
            <a:avLst/>
          </a:prstGeom>
        </p:spPr>
      </p:pic>
      <p:sp>
        <p:nvSpPr>
          <p:cNvPr id="4" name="Text Placeholder 1"/>
          <p:cNvSpPr>
            <a:spLocks noGrp="1"/>
          </p:cNvSpPr>
          <p:nvPr>
            <p:ph type="body" idx="1"/>
          </p:nvPr>
        </p:nvSpPr>
        <p:spPr>
          <a:xfrm>
            <a:off x="703768" y="1939484"/>
            <a:ext cx="2559479" cy="2311503"/>
          </a:xfrm>
        </p:spPr>
        <p:txBody>
          <a:bodyPr/>
          <a:lstStyle/>
          <a:p>
            <a:pPr>
              <a:lnSpc>
                <a:spcPct val="150000"/>
              </a:lnSpc>
              <a:buNone/>
            </a:pPr>
            <a:r>
              <a:rPr lang="en-US" sz="1500" b="1" dirty="0" err="1">
                <a:latin typeface="Dosis" panose="020B0604020202020204" charset="0"/>
                <a:cs typeface="Calibri Light" panose="020F0302020204030204" pitchFamily="34" charset="0"/>
              </a:rPr>
              <a:t>Trong</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phần</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này</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chúng</a:t>
            </a:r>
            <a:r>
              <a:rPr lang="en-US" sz="1500" b="1" dirty="0">
                <a:latin typeface="Dosis" panose="020B0604020202020204" charset="0"/>
                <a:cs typeface="Calibri Light" panose="020F0302020204030204" pitchFamily="34" charset="0"/>
              </a:rPr>
              <a:t> ta </a:t>
            </a:r>
            <a:r>
              <a:rPr lang="en-US" sz="1500" b="1" dirty="0" err="1">
                <a:latin typeface="Dosis" panose="020B0604020202020204" charset="0"/>
                <a:cs typeface="Calibri Light" panose="020F0302020204030204" pitchFamily="34" charset="0"/>
              </a:rPr>
              <a:t>sẽ</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tìm</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hiểu</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các</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vấn</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đề</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của</a:t>
            </a:r>
            <a:r>
              <a:rPr lang="en-US" sz="1500" b="1" dirty="0">
                <a:latin typeface="Dosis" panose="020B0604020202020204" charset="0"/>
                <a:cs typeface="Calibri Light" panose="020F0302020204030204" pitchFamily="34" charset="0"/>
              </a:rPr>
              <a:t> Ruby </a:t>
            </a:r>
            <a:r>
              <a:rPr lang="en-US" sz="1500" b="1" dirty="0" err="1">
                <a:latin typeface="Dosis" panose="020B0604020202020204" charset="0"/>
                <a:cs typeface="Calibri Light" panose="020F0302020204030204" pitchFamily="34" charset="0"/>
              </a:rPr>
              <a:t>như</a:t>
            </a:r>
            <a:r>
              <a:rPr lang="en-US" sz="1500" b="1" dirty="0">
                <a:latin typeface="Dosis" panose="020B0604020202020204" charset="0"/>
                <a:cs typeface="Calibri Light" panose="020F0302020204030204" pitchFamily="34" charset="0"/>
              </a:rPr>
              <a:t> </a:t>
            </a:r>
            <a:r>
              <a:rPr lang="en-US" sz="1500" b="1" dirty="0" err="1">
                <a:latin typeface="Dosis" panose="020B0604020202020204" charset="0"/>
                <a:cs typeface="Calibri Light" panose="020F0302020204030204" pitchFamily="34" charset="0"/>
              </a:rPr>
              <a:t>sau</a:t>
            </a:r>
            <a:r>
              <a:rPr lang="en-US" sz="1500" b="1" dirty="0">
                <a:latin typeface="Dosis" panose="020B0604020202020204" charset="0"/>
                <a:cs typeface="Calibri Light" panose="020F0302020204030204" pitchFamily="34" charset="0"/>
              </a:rPr>
              <a:t>:</a:t>
            </a:r>
          </a:p>
          <a:p>
            <a:pPr>
              <a:lnSpc>
                <a:spcPct val="150000"/>
              </a:lnSpc>
              <a:buNone/>
            </a:pPr>
            <a:r>
              <a:rPr lang="en-US" sz="1300" dirty="0">
                <a:latin typeface="Dosis" panose="020B0604020202020204" charset="0"/>
                <a:cs typeface="Calibri Light" panose="020F0302020204030204" pitchFamily="34" charset="0"/>
              </a:rPr>
              <a:t>1. </a:t>
            </a:r>
            <a:r>
              <a:rPr lang="en-US" sz="1300" dirty="0" err="1">
                <a:latin typeface="Dosis" panose="020B0604020202020204" charset="0"/>
                <a:cs typeface="Calibri Light" panose="020F0302020204030204" pitchFamily="34" charset="0"/>
              </a:rPr>
              <a:t>Cách</a:t>
            </a:r>
            <a:r>
              <a:rPr lang="en-US" sz="1300" dirty="0">
                <a:latin typeface="Dosis" panose="020B0604020202020204" charset="0"/>
                <a:cs typeface="Calibri Light" panose="020F0302020204030204" pitchFamily="34" charset="0"/>
              </a:rPr>
              <a:t> </a:t>
            </a:r>
            <a:r>
              <a:rPr lang="en-US" sz="1300" dirty="0" err="1">
                <a:latin typeface="Dosis" panose="020B0604020202020204" charset="0"/>
                <a:cs typeface="Calibri Light" panose="020F0302020204030204" pitchFamily="34" charset="0"/>
              </a:rPr>
              <a:t>cài</a:t>
            </a:r>
            <a:r>
              <a:rPr lang="en-US" sz="1300" dirty="0">
                <a:latin typeface="Dosis" panose="020B0604020202020204" charset="0"/>
                <a:cs typeface="Calibri Light" panose="020F0302020204030204" pitchFamily="34" charset="0"/>
              </a:rPr>
              <a:t> </a:t>
            </a:r>
            <a:r>
              <a:rPr lang="en-US" sz="1300" dirty="0" err="1">
                <a:latin typeface="Dosis" panose="020B0604020202020204" charset="0"/>
                <a:cs typeface="Calibri Light" panose="020F0302020204030204" pitchFamily="34" charset="0"/>
              </a:rPr>
              <a:t>đặt</a:t>
            </a:r>
            <a:r>
              <a:rPr lang="en-US" sz="1300" dirty="0">
                <a:latin typeface="Dosis" panose="020B0604020202020204" charset="0"/>
                <a:cs typeface="Calibri Light" panose="020F0302020204030204" pitchFamily="34" charset="0"/>
              </a:rPr>
              <a:t> Rails </a:t>
            </a:r>
            <a:r>
              <a:rPr lang="en-US" sz="1300" dirty="0" err="1">
                <a:latin typeface="Dosis" panose="020B0604020202020204" charset="0"/>
                <a:cs typeface="Calibri Light" panose="020F0302020204030204" pitchFamily="34" charset="0"/>
              </a:rPr>
              <a:t>và</a:t>
            </a:r>
            <a:r>
              <a:rPr lang="en-US" sz="1300" dirty="0">
                <a:latin typeface="Dosis" panose="020B0604020202020204" charset="0"/>
                <a:cs typeface="Calibri Light" panose="020F0302020204030204" pitchFamily="34" charset="0"/>
              </a:rPr>
              <a:t> </a:t>
            </a:r>
            <a:r>
              <a:rPr lang="en-US" sz="1300" dirty="0" err="1">
                <a:latin typeface="Dosis" panose="020B0604020202020204" charset="0"/>
                <a:cs typeface="Calibri Light" panose="020F0302020204030204" pitchFamily="34" charset="0"/>
              </a:rPr>
              <a:t>sử</a:t>
            </a:r>
            <a:r>
              <a:rPr lang="en-US" sz="1300" dirty="0">
                <a:latin typeface="Dosis" panose="020B0604020202020204" charset="0"/>
                <a:cs typeface="Calibri Light" panose="020F0302020204030204" pitchFamily="34" charset="0"/>
              </a:rPr>
              <a:t> </a:t>
            </a:r>
            <a:r>
              <a:rPr lang="en-US" sz="1300" dirty="0" err="1">
                <a:latin typeface="Dosis" panose="020B0604020202020204" charset="0"/>
                <a:cs typeface="Calibri Light" panose="020F0302020204030204" pitchFamily="34" charset="0"/>
              </a:rPr>
              <a:t>dụng</a:t>
            </a:r>
            <a:r>
              <a:rPr lang="en-US" sz="1300" dirty="0">
                <a:latin typeface="Dosis" panose="020B0604020202020204" charset="0"/>
                <a:cs typeface="Calibri Light" panose="020F0302020204030204" pitchFamily="34" charset="0"/>
              </a:rPr>
              <a:t> Rails.</a:t>
            </a:r>
          </a:p>
          <a:p>
            <a:pPr>
              <a:lnSpc>
                <a:spcPct val="150000"/>
              </a:lnSpc>
              <a:buNone/>
            </a:pPr>
            <a:r>
              <a:rPr lang="en-US" sz="1300" dirty="0">
                <a:latin typeface="Dosis" panose="020B0604020202020204" charset="0"/>
                <a:cs typeface="Calibri Light" panose="020F0302020204030204" pitchFamily="34" charset="0"/>
              </a:rPr>
              <a:t>2..Chạy HelloWorld </a:t>
            </a:r>
            <a:r>
              <a:rPr lang="en-US" sz="1300" dirty="0" err="1">
                <a:latin typeface="Dosis" panose="020B0604020202020204" charset="0"/>
                <a:cs typeface="Calibri Light" panose="020F0302020204030204" pitchFamily="34" charset="0"/>
              </a:rPr>
              <a:t>bằng</a:t>
            </a:r>
            <a:r>
              <a:rPr lang="en-US" sz="1300" dirty="0">
                <a:latin typeface="Dosis" panose="020B0604020202020204" charset="0"/>
                <a:cs typeface="Calibri Light" panose="020F0302020204030204" pitchFamily="34" charset="0"/>
              </a:rPr>
              <a:t> Rails.</a:t>
            </a:r>
          </a:p>
          <a:p>
            <a:pPr>
              <a:lnSpc>
                <a:spcPct val="150000"/>
              </a:lnSpc>
              <a:buNone/>
            </a:pPr>
            <a:r>
              <a:rPr lang="en-US" sz="1300" dirty="0">
                <a:latin typeface="Dosis" panose="020B0604020202020204" charset="0"/>
                <a:cs typeface="Calibri Light" panose="020F0302020204030204" pitchFamily="34" charset="0"/>
              </a:rPr>
              <a:t>3. </a:t>
            </a:r>
            <a:r>
              <a:rPr lang="en-US" sz="1300" dirty="0" err="1">
                <a:latin typeface="Dosis" panose="020B0604020202020204" charset="0"/>
                <a:cs typeface="Calibri Light" panose="020F0302020204030204" pitchFamily="34" charset="0"/>
              </a:rPr>
              <a:t>Mô</a:t>
            </a:r>
            <a:r>
              <a:rPr lang="en-US" sz="1300" dirty="0">
                <a:latin typeface="Dosis" panose="020B0604020202020204" charset="0"/>
                <a:cs typeface="Calibri Light" panose="020F0302020204030204" pitchFamily="34" charset="0"/>
              </a:rPr>
              <a:t> </a:t>
            </a:r>
            <a:r>
              <a:rPr lang="en-US" sz="1300" dirty="0" err="1">
                <a:latin typeface="Dosis" panose="020B0604020202020204" charset="0"/>
                <a:cs typeface="Calibri Light" panose="020F0302020204030204" pitchFamily="34" charset="0"/>
              </a:rPr>
              <a:t>hình</a:t>
            </a:r>
            <a:r>
              <a:rPr lang="en-US" sz="1300" dirty="0">
                <a:latin typeface="Dosis" panose="020B0604020202020204" charset="0"/>
                <a:cs typeface="Calibri Light" panose="020F0302020204030204" pitchFamily="34" charset="0"/>
              </a:rPr>
              <a:t> MVC </a:t>
            </a:r>
            <a:r>
              <a:rPr lang="en-US" sz="1300" dirty="0" err="1">
                <a:latin typeface="Dosis" panose="020B0604020202020204" charset="0"/>
                <a:cs typeface="Calibri Light" panose="020F0302020204030204" pitchFamily="34" charset="0"/>
              </a:rPr>
              <a:t>trong</a:t>
            </a:r>
            <a:r>
              <a:rPr lang="en-US" sz="1300" dirty="0">
                <a:latin typeface="Dosis" panose="020B0604020202020204" charset="0"/>
                <a:cs typeface="Calibri Light" panose="020F0302020204030204" pitchFamily="34" charset="0"/>
              </a:rPr>
              <a:t> Rails</a:t>
            </a:r>
          </a:p>
          <a:p>
            <a:pPr>
              <a:lnSpc>
                <a:spcPct val="150000"/>
              </a:lnSpc>
              <a:buNone/>
            </a:pPr>
            <a:r>
              <a:rPr lang="en-US" sz="1300" dirty="0">
                <a:latin typeface="Dosis" panose="020B0604020202020204" charset="0"/>
                <a:cs typeface="Calibri Light" panose="020F0302020204030204" pitchFamily="34" charset="0"/>
              </a:rPr>
              <a:t>4. Demo</a:t>
            </a:r>
          </a:p>
        </p:txBody>
      </p:sp>
    </p:spTree>
    <p:extLst>
      <p:ext uri="{BB962C8B-B14F-4D97-AF65-F5344CB8AC3E}">
        <p14:creationId xmlns:p14="http://schemas.microsoft.com/office/powerpoint/2010/main" val="31745075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7" name="Text Placeholder 1"/>
          <p:cNvSpPr>
            <a:spLocks noGrp="1"/>
          </p:cNvSpPr>
          <p:nvPr>
            <p:ph type="body" idx="1"/>
          </p:nvPr>
        </p:nvSpPr>
        <p:spPr>
          <a:xfrm>
            <a:off x="477985" y="1177945"/>
            <a:ext cx="3063788" cy="3965555"/>
          </a:xfrm>
        </p:spPr>
        <p:txBody>
          <a:bodyPr/>
          <a:lstStyle/>
          <a:p>
            <a:pPr>
              <a:lnSpc>
                <a:spcPct val="150000"/>
              </a:lnSpc>
              <a:buNone/>
            </a:pPr>
            <a:r>
              <a:rPr lang="en-US" sz="1800" b="1" dirty="0" err="1">
                <a:latin typeface="Dosis" panose="020B0604020202020204" charset="0"/>
                <a:cs typeface="Calibri Light" panose="020F0302020204030204" pitchFamily="34" charset="0"/>
              </a:rPr>
              <a:t>Cách</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cài</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đặt</a:t>
            </a:r>
            <a:r>
              <a:rPr lang="en-US" sz="1800" b="1" dirty="0">
                <a:latin typeface="Dosis" panose="020B0604020202020204" charset="0"/>
                <a:cs typeface="Calibri Light" panose="020F0302020204030204" pitchFamily="34" charset="0"/>
              </a:rPr>
              <a:t> Rails.</a:t>
            </a:r>
            <a:endParaRPr lang="en-US" sz="1500" dirty="0">
              <a:latin typeface="Dosis" panose="020B0604020202020204" charset="0"/>
              <a:cs typeface="Calibri Light" panose="020F0302020204030204" pitchFamily="34" charset="0"/>
            </a:endParaRPr>
          </a:p>
          <a:p>
            <a:pPr>
              <a:lnSpc>
                <a:spcPct val="150000"/>
              </a:lnSpc>
              <a:buNone/>
            </a:pPr>
            <a:r>
              <a:rPr lang="en-US" sz="1500" dirty="0">
                <a:latin typeface="Dosis" panose="020B0604020202020204" charset="0"/>
                <a:cs typeface="Calibri Light" panose="020F0302020204030204" pitchFamily="34" charset="0"/>
              </a:rPr>
              <a:t>B1: </a:t>
            </a:r>
            <a:r>
              <a:rPr lang="en-US" sz="1500" dirty="0" err="1">
                <a:latin typeface="Dosis" panose="020B0604020202020204" charset="0"/>
                <a:cs typeface="Calibri Light" panose="020F0302020204030204" pitchFamily="34" charset="0"/>
              </a:rPr>
              <a:t>Vào</a:t>
            </a:r>
            <a:r>
              <a:rPr lang="en-US" sz="1500" dirty="0">
                <a:latin typeface="Dosis" panose="020B0604020202020204" charset="0"/>
                <a:cs typeface="Calibri Light" panose="020F0302020204030204" pitchFamily="34" charset="0"/>
              </a:rPr>
              <a:t> command prompt </a:t>
            </a:r>
            <a:r>
              <a:rPr lang="en-US" sz="1500" dirty="0" err="1">
                <a:latin typeface="Dosis" panose="020B0604020202020204" charset="0"/>
                <a:cs typeface="Calibri Light" panose="020F0302020204030204" pitchFamily="34" charset="0"/>
              </a:rPr>
              <a:t>hoặc</a:t>
            </a:r>
            <a:r>
              <a:rPr lang="en-US" sz="1500" dirty="0">
                <a:latin typeface="Dosis" panose="020B0604020202020204" charset="0"/>
                <a:cs typeface="Calibri Light" panose="020F0302020204030204" pitchFamily="34" charset="0"/>
              </a:rPr>
              <a:t> shell </a:t>
            </a:r>
            <a:r>
              <a:rPr lang="en-US" sz="1500" dirty="0" err="1">
                <a:latin typeface="Dosis" panose="020B0604020202020204" charset="0"/>
                <a:cs typeface="Calibri Light" panose="020F0302020204030204" pitchFamily="34" charset="0"/>
              </a:rPr>
              <a:t>gõ</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lệnh</a:t>
            </a:r>
            <a:r>
              <a:rPr lang="en-US" sz="1500" dirty="0">
                <a:latin typeface="Dosis" panose="020B0604020202020204" charset="0"/>
                <a:cs typeface="Calibri Light" panose="020F0302020204030204" pitchFamily="34" charset="0"/>
              </a:rPr>
              <a:t> “gem install rails” (</a:t>
            </a:r>
            <a:r>
              <a:rPr lang="en-US" sz="1500" dirty="0" err="1">
                <a:latin typeface="Dosis" panose="020B0604020202020204" charset="0"/>
                <a:cs typeface="Calibri Light" panose="020F0302020204030204" pitchFamily="34" charset="0"/>
              </a:rPr>
              <a:t>hình</a:t>
            </a:r>
            <a:r>
              <a:rPr lang="en-US" sz="1500" dirty="0">
                <a:latin typeface="Dosis" panose="020B0604020202020204" charset="0"/>
                <a:cs typeface="Calibri Light" panose="020F0302020204030204" pitchFamily="34" charset="0"/>
              </a:rPr>
              <a:t> 1)</a:t>
            </a:r>
          </a:p>
          <a:p>
            <a:pPr>
              <a:lnSpc>
                <a:spcPct val="150000"/>
              </a:lnSpc>
              <a:buNone/>
            </a:pPr>
            <a:endParaRPr lang="en-US" sz="1500" dirty="0">
              <a:latin typeface="Dosis" panose="020B0604020202020204" charset="0"/>
              <a:cs typeface="Calibri Light" panose="020F0302020204030204" pitchFamily="34" charset="0"/>
            </a:endParaRPr>
          </a:p>
          <a:p>
            <a:pPr>
              <a:lnSpc>
                <a:spcPct val="150000"/>
              </a:lnSpc>
              <a:buNone/>
            </a:pPr>
            <a:endParaRPr lang="en-US" sz="1500" dirty="0">
              <a:latin typeface="Dosis" panose="020B0604020202020204" charset="0"/>
              <a:cs typeface="Calibri Light" panose="020F0302020204030204" pitchFamily="34" charset="0"/>
            </a:endParaRPr>
          </a:p>
          <a:p>
            <a:pPr>
              <a:lnSpc>
                <a:spcPct val="150000"/>
              </a:lnSpc>
              <a:buNone/>
            </a:pPr>
            <a:r>
              <a:rPr lang="en-US" sz="1500" dirty="0">
                <a:latin typeface="Dosis" panose="020B0604020202020204" charset="0"/>
                <a:cs typeface="Calibri Light" panose="020F0302020204030204" pitchFamily="34" charset="0"/>
              </a:rPr>
              <a:t>B2: </a:t>
            </a:r>
            <a:r>
              <a:rPr lang="en-US" sz="1500" dirty="0" err="1">
                <a:latin typeface="Dosis" panose="020B0604020202020204" charset="0"/>
                <a:cs typeface="Calibri Light" panose="020F0302020204030204" pitchFamily="34" charset="0"/>
              </a:rPr>
              <a:t>Lúc</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này</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bạn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chờ</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cho</a:t>
            </a:r>
            <a:r>
              <a:rPr lang="en-US" sz="1500" dirty="0">
                <a:latin typeface="Dosis" panose="020B0604020202020204" charset="0"/>
                <a:cs typeface="Calibri Light" panose="020F0302020204030204" pitchFamily="34" charset="0"/>
              </a:rPr>
              <a:t> rails </a:t>
            </a:r>
            <a:r>
              <a:rPr lang="en-US" sz="1500" dirty="0" err="1">
                <a:latin typeface="Dosis" panose="020B0604020202020204" charset="0"/>
                <a:cs typeface="Calibri Light" panose="020F0302020204030204" pitchFamily="34" charset="0"/>
              </a:rPr>
              <a:t>cài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đặt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trong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máy</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tính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của</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bạn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sau</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khi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hoàn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thành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ấn</a:t>
            </a:r>
            <a:r>
              <a:rPr lang="en-US" sz="1500" dirty="0">
                <a:latin typeface="Dosis" panose="020B0604020202020204" charset="0"/>
                <a:cs typeface="Calibri Light" panose="020F0302020204030204" pitchFamily="34" charset="0"/>
              </a:rPr>
              <a:t> “rails –v” </a:t>
            </a:r>
            <a:r>
              <a:rPr lang="en-US" sz="1500" dirty="0" err="1">
                <a:latin typeface="Dosis" panose="020B0604020202020204" charset="0"/>
                <a:cs typeface="Calibri Light" panose="020F0302020204030204" pitchFamily="34" charset="0"/>
              </a:rPr>
              <a:t>để</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kiểm</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tra</a:t>
            </a:r>
            <a:r>
              <a:rPr lang="en-US" sz="1500" dirty="0">
                <a:latin typeface="Dosis" panose="020B0604020202020204" charset="0"/>
                <a:cs typeface="Calibri Light" panose="020F0302020204030204" pitchFamily="34" charset="0"/>
              </a:rPr>
              <a:t>. </a:t>
            </a:r>
          </a:p>
          <a:p>
            <a:pPr>
              <a:lnSpc>
                <a:spcPct val="150000"/>
              </a:lnSpc>
              <a:buNone/>
            </a:pPr>
            <a:r>
              <a:rPr lang="en-US" sz="1500" dirty="0">
                <a:latin typeface="Dosis" panose="020B0604020202020204" charset="0"/>
                <a:cs typeface="Calibri Light" panose="020F0302020204030204" pitchFamily="34" charset="0"/>
              </a:rPr>
              <a:t>(</a:t>
            </a:r>
            <a:r>
              <a:rPr lang="en-US" sz="1500" dirty="0" err="1">
                <a:latin typeface="Dosis" panose="020B0604020202020204" charset="0"/>
                <a:cs typeface="Calibri Light" panose="020F0302020204030204" pitchFamily="34" charset="0"/>
              </a:rPr>
              <a:t>hình</a:t>
            </a:r>
            <a:r>
              <a:rPr lang="en-US" sz="1500" dirty="0">
                <a:latin typeface="Dosis" panose="020B0604020202020204" charset="0"/>
                <a:cs typeface="Calibri Light" panose="020F0302020204030204" pitchFamily="34" charset="0"/>
              </a:rPr>
              <a:t> 2), </a:t>
            </a:r>
            <a:r>
              <a:rPr lang="en-US" sz="1500" dirty="0" err="1">
                <a:latin typeface="Dosis" panose="020B0604020202020204" charset="0"/>
                <a:cs typeface="Calibri Light" panose="020F0302020204030204" pitchFamily="34" charset="0"/>
              </a:rPr>
              <a:t>nếu</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hiện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thông</a:t>
            </a:r>
            <a:r>
              <a:rPr lang="en-US" sz="1500" dirty="0">
                <a:latin typeface="Dosis" panose="020B0604020202020204" charset="0"/>
                <a:cs typeface="Calibri Light" panose="020F0302020204030204" pitchFamily="34" charset="0"/>
              </a:rPr>
              <a:t> tin </a:t>
            </a:r>
            <a:r>
              <a:rPr lang="en-US" sz="1500" dirty="0" err="1">
                <a:latin typeface="Dosis" panose="020B0604020202020204" charset="0"/>
                <a:cs typeface="Calibri Light" panose="020F0302020204030204" pitchFamily="34" charset="0"/>
              </a:rPr>
              <a:t>phiên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bản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thì</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coi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như</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bạn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cài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đặt</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thành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công</a:t>
            </a:r>
            <a:r>
              <a:rPr lang="en-US" sz="1500" dirty="0">
                <a:latin typeface="Dosis" panose="020B0604020202020204" charset="0"/>
                <a:cs typeface="Calibri Light" panose="020F0302020204030204" pitchFamily="34" charset="0"/>
              </a:rPr>
              <a:t>.</a:t>
            </a:r>
            <a:endParaRPr lang="en-US" sz="1500" dirty="0">
              <a:latin typeface="Calibri Light" panose="020F0302020204030204" pitchFamily="34" charset="0"/>
              <a:cs typeface="Calibri Light" panose="020F0302020204030204" pitchFamily="34" charset="0"/>
            </a:endParaRPr>
          </a:p>
          <a:p>
            <a:pPr marL="285750" indent="-285750">
              <a:lnSpc>
                <a:spcPct val="150000"/>
              </a:lnSpc>
              <a:buFontTx/>
              <a:buChar char="-"/>
            </a:pPr>
            <a:endParaRPr lang="en-US" sz="1800" b="1" dirty="0">
              <a:latin typeface="Calibri Light" panose="020F0302020204030204" pitchFamily="34" charset="0"/>
              <a:cs typeface="Calibri Light" panose="020F0302020204030204" pitchFamily="34" charset="0"/>
            </a:endParaRPr>
          </a:p>
          <a:p>
            <a:pPr>
              <a:buNone/>
            </a:pPr>
            <a:endParaRPr lang="en-US" dirty="0"/>
          </a:p>
        </p:txBody>
      </p:sp>
      <p:pic>
        <p:nvPicPr>
          <p:cNvPr id="2" name="Picture 1"/>
          <p:cNvPicPr>
            <a:picLocks noChangeAspect="1"/>
          </p:cNvPicPr>
          <p:nvPr/>
        </p:nvPicPr>
        <p:blipFill>
          <a:blip r:embed="rId2"/>
          <a:stretch>
            <a:fillRect/>
          </a:stretch>
        </p:blipFill>
        <p:spPr>
          <a:xfrm>
            <a:off x="3920449" y="1935435"/>
            <a:ext cx="2762250" cy="266700"/>
          </a:xfrm>
          <a:prstGeom prst="rect">
            <a:avLst/>
          </a:prstGeom>
        </p:spPr>
      </p:pic>
      <p:pic>
        <p:nvPicPr>
          <p:cNvPr id="3" name="Picture 2"/>
          <p:cNvPicPr>
            <a:picLocks noChangeAspect="1"/>
          </p:cNvPicPr>
          <p:nvPr/>
        </p:nvPicPr>
        <p:blipFill>
          <a:blip r:embed="rId3"/>
          <a:stretch>
            <a:fillRect/>
          </a:stretch>
        </p:blipFill>
        <p:spPr>
          <a:xfrm>
            <a:off x="4244299" y="3659473"/>
            <a:ext cx="2114550" cy="476250"/>
          </a:xfrm>
          <a:prstGeom prst="rect">
            <a:avLst/>
          </a:prstGeom>
        </p:spPr>
      </p:pic>
      <p:sp>
        <p:nvSpPr>
          <p:cNvPr id="10" name="Rectangle 9"/>
          <p:cNvSpPr/>
          <p:nvPr/>
        </p:nvSpPr>
        <p:spPr>
          <a:xfrm>
            <a:off x="5013015" y="2206069"/>
            <a:ext cx="599844"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err="1">
                <a:solidFill>
                  <a:srgbClr val="3D4965"/>
                </a:solidFill>
                <a:latin typeface="Dosis" panose="020B0604020202020204" charset="0"/>
                <a:ea typeface="Dosis"/>
                <a:cs typeface="Calibri Light" panose="020F0302020204030204" pitchFamily="34" charset="0"/>
              </a:rPr>
              <a:t>Hình</a:t>
            </a:r>
            <a:r>
              <a:rPr lang="en-US" sz="1300" dirty="0">
                <a:solidFill>
                  <a:srgbClr val="3D4965"/>
                </a:solidFill>
                <a:latin typeface="Dosis" panose="020B0604020202020204" charset="0"/>
                <a:ea typeface="Dosis"/>
                <a:cs typeface="Calibri Light" panose="020F0302020204030204" pitchFamily="34" charset="0"/>
              </a:rPr>
              <a:t> 1 </a:t>
            </a:r>
          </a:p>
        </p:txBody>
      </p:sp>
      <p:sp>
        <p:nvSpPr>
          <p:cNvPr id="11" name="Rectangle 10"/>
          <p:cNvSpPr/>
          <p:nvPr/>
        </p:nvSpPr>
        <p:spPr>
          <a:xfrm>
            <a:off x="5001652" y="4135723"/>
            <a:ext cx="698756"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err="1">
                <a:solidFill>
                  <a:srgbClr val="3D4965"/>
                </a:solidFill>
                <a:latin typeface="Dosis" panose="020B0604020202020204" charset="0"/>
                <a:ea typeface="Dosis"/>
                <a:cs typeface="Calibri Light" panose="020F0302020204030204" pitchFamily="34" charset="0"/>
              </a:rPr>
              <a:t>Hình</a:t>
            </a:r>
            <a:r>
              <a:rPr lang="en-US" sz="1300" dirty="0">
                <a:solidFill>
                  <a:srgbClr val="3D4965"/>
                </a:solidFill>
                <a:latin typeface="Dosis" panose="020B0604020202020204" charset="0"/>
                <a:ea typeface="Dosis"/>
                <a:cs typeface="Calibri Light" panose="020F0302020204030204" pitchFamily="34" charset="0"/>
              </a:rPr>
              <a:t> 2</a:t>
            </a:r>
          </a:p>
        </p:txBody>
      </p:sp>
    </p:spTree>
    <p:extLst>
      <p:ext uri="{BB962C8B-B14F-4D97-AF65-F5344CB8AC3E}">
        <p14:creationId xmlns:p14="http://schemas.microsoft.com/office/powerpoint/2010/main" val="3170781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wipe(down)">
                                      <p:cBhvr>
                                        <p:cTn id="2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Text Placeholder 1"/>
          <p:cNvSpPr>
            <a:spLocks noGrp="1"/>
          </p:cNvSpPr>
          <p:nvPr>
            <p:ph type="body" idx="1"/>
          </p:nvPr>
        </p:nvSpPr>
        <p:spPr>
          <a:xfrm>
            <a:off x="110927" y="1113249"/>
            <a:ext cx="3063788" cy="2648722"/>
          </a:xfrm>
        </p:spPr>
        <p:txBody>
          <a:bodyPr/>
          <a:lstStyle/>
          <a:p>
            <a:pPr>
              <a:lnSpc>
                <a:spcPct val="150000"/>
              </a:lnSpc>
              <a:buNone/>
            </a:pPr>
            <a:r>
              <a:rPr lang="en-US" sz="1800" b="1" dirty="0" err="1">
                <a:latin typeface="Dosis" panose="020B0604020202020204" charset="0"/>
                <a:cs typeface="Calibri Light" panose="020F0302020204030204" pitchFamily="34" charset="0"/>
              </a:rPr>
              <a:t>Cách</a:t>
            </a:r>
            <a:r>
              <a:rPr lang="en-US" sz="1800" b="1" dirty="0">
                <a:latin typeface="Dosis" panose="020B0604020202020204" charset="0"/>
                <a:cs typeface="Calibri Light" panose="020F0302020204030204" pitchFamily="34" charset="0"/>
              </a:rPr>
              <a:t> </a:t>
            </a:r>
            <a:r>
              <a:rPr lang="en-US" sz="1800" b="1" dirty="0" err="1">
                <a:latin typeface="Dosis" panose="020B0604020202020204" charset="0"/>
                <a:cs typeface="Calibri Light" panose="020F0302020204030204" pitchFamily="34" charset="0"/>
              </a:rPr>
              <a:t>tạo</a:t>
            </a:r>
            <a:r>
              <a:rPr lang="en-US" sz="1800" b="1" dirty="0">
                <a:latin typeface="Dosis" panose="020B0604020202020204" charset="0"/>
                <a:cs typeface="Calibri Light" panose="020F0302020204030204" pitchFamily="34" charset="0"/>
              </a:rPr>
              <a:t> file rails.</a:t>
            </a:r>
          </a:p>
          <a:p>
            <a:pPr>
              <a:lnSpc>
                <a:spcPct val="150000"/>
              </a:lnSpc>
              <a:buNone/>
            </a:pPr>
            <a:r>
              <a:rPr lang="en-US" sz="1500" dirty="0">
                <a:latin typeface="Dosis" panose="020B0604020202020204" charset="0"/>
                <a:cs typeface="Calibri Light" panose="020F0302020204030204" pitchFamily="34" charset="0"/>
              </a:rPr>
              <a:t>B1: </a:t>
            </a:r>
            <a:r>
              <a:rPr lang="en-US" sz="1500" dirty="0" err="1">
                <a:latin typeface="Dosis" panose="020B0604020202020204" charset="0"/>
                <a:cs typeface="Calibri Light" panose="020F0302020204030204" pitchFamily="34" charset="0"/>
              </a:rPr>
              <a:t>Bạn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chọn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nơi</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để</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lưu</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thư</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mục</a:t>
            </a:r>
            <a:r>
              <a:rPr lang="en-US" sz="1500" dirty="0">
                <a:latin typeface="Dosis" panose="020B0604020202020204" charset="0"/>
                <a:cs typeface="Calibri Light" panose="020F0302020204030204" pitchFamily="34" charset="0"/>
              </a:rPr>
              <a:t> Rails </a:t>
            </a:r>
            <a:r>
              <a:rPr lang="en-US" sz="1500" dirty="0" err="1">
                <a:latin typeface="Dosis" panose="020B0604020202020204" charset="0"/>
                <a:cs typeface="Calibri Light" panose="020F0302020204030204" pitchFamily="34" charset="0"/>
              </a:rPr>
              <a:t>bằng</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cách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câu</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lệnh</a:t>
            </a:r>
            <a:r>
              <a:rPr lang="en-US" sz="1500" dirty="0">
                <a:latin typeface="Dosis" panose="020B0604020202020204" charset="0"/>
                <a:cs typeface="Calibri Light" panose="020F0302020204030204" pitchFamily="34" charset="0"/>
              </a:rPr>
              <a:t> “cd &lt;</a:t>
            </a:r>
            <a:r>
              <a:rPr lang="en-US" sz="1500" dirty="0" err="1">
                <a:latin typeface="Dosis" panose="020B0604020202020204" charset="0"/>
                <a:cs typeface="Calibri Light" panose="020F0302020204030204" pitchFamily="34" charset="0"/>
              </a:rPr>
              <a:t>thư</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mục</a:t>
            </a:r>
            <a:r>
              <a:rPr lang="en-US" sz="1500" dirty="0">
                <a:latin typeface="Dosis" panose="020B0604020202020204" charset="0"/>
                <a:cs typeface="Calibri Light" panose="020F0302020204030204" pitchFamily="34" charset="0"/>
              </a:rPr>
              <a:t>&gt;”</a:t>
            </a:r>
          </a:p>
          <a:p>
            <a:pPr>
              <a:lnSpc>
                <a:spcPct val="150000"/>
              </a:lnSpc>
              <a:buNone/>
            </a:pPr>
            <a:r>
              <a:rPr lang="en-US" sz="1500" dirty="0">
                <a:latin typeface="Dosis" panose="020B0604020202020204" charset="0"/>
                <a:cs typeface="Calibri Light" panose="020F0302020204030204" pitchFamily="34" charset="0"/>
              </a:rPr>
              <a:t>Ở </a:t>
            </a:r>
            <a:r>
              <a:rPr lang="en-US" sz="1500" dirty="0" err="1">
                <a:latin typeface="Dosis" panose="020B0604020202020204" charset="0"/>
                <a:cs typeface="Calibri Light" panose="020F0302020204030204" pitchFamily="34" charset="0"/>
              </a:rPr>
              <a:t>đây</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mình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chọn</a:t>
            </a:r>
            <a:r>
              <a:rPr lang="en-US" sz="1500" dirty="0">
                <a:latin typeface="Dosis" panose="020B0604020202020204" charset="0"/>
                <a:cs typeface="Calibri Light" panose="020F0302020204030204" pitchFamily="34" charset="0"/>
              </a:rPr>
              <a:t> desktop. (</a:t>
            </a:r>
            <a:r>
              <a:rPr lang="en-US" sz="1500" dirty="0" err="1">
                <a:latin typeface="Dosis" panose="020B0604020202020204" charset="0"/>
                <a:cs typeface="Calibri Light" panose="020F0302020204030204" pitchFamily="34" charset="0"/>
              </a:rPr>
              <a:t>Hình</a:t>
            </a:r>
            <a:r>
              <a:rPr lang="en-US" sz="1500" dirty="0">
                <a:latin typeface="Dosis" panose="020B0604020202020204" charset="0"/>
                <a:cs typeface="Calibri Light" panose="020F0302020204030204" pitchFamily="34" charset="0"/>
              </a:rPr>
              <a:t> 3).</a:t>
            </a:r>
          </a:p>
          <a:p>
            <a:pPr>
              <a:lnSpc>
                <a:spcPct val="150000"/>
              </a:lnSpc>
              <a:buNone/>
            </a:pPr>
            <a:endParaRPr lang="en-US" sz="1500" dirty="0">
              <a:latin typeface="Dosis" panose="020B0604020202020204" charset="0"/>
              <a:cs typeface="Calibri Light" panose="020F0302020204030204" pitchFamily="34" charset="0"/>
            </a:endParaRPr>
          </a:p>
          <a:p>
            <a:pPr>
              <a:lnSpc>
                <a:spcPct val="150000"/>
              </a:lnSpc>
              <a:buNone/>
            </a:pPr>
            <a:r>
              <a:rPr lang="en-US" sz="1500" dirty="0">
                <a:latin typeface="Dosis" panose="020B0604020202020204" charset="0"/>
                <a:cs typeface="Calibri Light" panose="020F0302020204030204" pitchFamily="34" charset="0"/>
              </a:rPr>
              <a:t>B2: </a:t>
            </a:r>
            <a:r>
              <a:rPr lang="en-US" sz="1500" dirty="0" err="1">
                <a:latin typeface="Dosis" panose="020B0604020202020204" charset="0"/>
                <a:cs typeface="Calibri Light" panose="020F0302020204030204" pitchFamily="34" charset="0"/>
              </a:rPr>
              <a:t>Nhập</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câu</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lệnh</a:t>
            </a:r>
            <a:r>
              <a:rPr lang="en-US" sz="1500" dirty="0">
                <a:latin typeface="Dosis" panose="020B0604020202020204" charset="0"/>
                <a:cs typeface="Calibri Light" panose="020F0302020204030204" pitchFamily="34" charset="0"/>
              </a:rPr>
              <a:t> rails new &lt;</a:t>
            </a:r>
            <a:r>
              <a:rPr lang="en-US" sz="1500" dirty="0" err="1">
                <a:latin typeface="Dosis" panose="020B0604020202020204" charset="0"/>
                <a:cs typeface="Calibri Light" panose="020F0302020204030204" pitchFamily="34" charset="0"/>
              </a:rPr>
              <a:t>tên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thư</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mục</a:t>
            </a:r>
            <a:r>
              <a:rPr lang="en-US" sz="1500" dirty="0">
                <a:latin typeface="Dosis" panose="020B0604020202020204" charset="0"/>
                <a:cs typeface="Calibri Light" panose="020F0302020204030204" pitchFamily="34" charset="0"/>
              </a:rPr>
              <a:t>&gt; </a:t>
            </a:r>
            <a:r>
              <a:rPr lang="en-US" sz="1500" dirty="0" err="1">
                <a:latin typeface="Dosis" panose="020B0604020202020204" charset="0"/>
                <a:cs typeface="Calibri Light" panose="020F0302020204030204" pitchFamily="34" charset="0"/>
              </a:rPr>
              <a:t>để</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tiến</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hành</a:t>
            </a:r>
            <a:r>
              <a:rPr lang="en-US" sz="1500" dirty="0">
                <a:latin typeface="Dosis" panose="020B0604020202020204" charset="0"/>
                <a:cs typeface="Calibri Light" panose="020F0302020204030204" pitchFamily="34" charset="0"/>
              </a:rPr>
              <a:t> </a:t>
            </a:r>
            <a:r>
              <a:rPr lang="en-US" sz="1500" dirty="0" err="1">
                <a:latin typeface="Dosis" panose="020B0604020202020204" charset="0"/>
                <a:cs typeface="Calibri Light" panose="020F0302020204030204" pitchFamily="34" charset="0"/>
              </a:rPr>
              <a:t>tạo</a:t>
            </a:r>
            <a:r>
              <a:rPr lang="en-US" sz="1500" dirty="0">
                <a:latin typeface="Dosis" panose="020B0604020202020204" charset="0"/>
                <a:cs typeface="Calibri Light" panose="020F0302020204030204" pitchFamily="34" charset="0"/>
              </a:rPr>
              <a:t> file. (</a:t>
            </a:r>
            <a:r>
              <a:rPr lang="en-US" sz="1500" dirty="0" err="1">
                <a:latin typeface="Dosis" panose="020B0604020202020204" charset="0"/>
                <a:cs typeface="Calibri Light" panose="020F0302020204030204" pitchFamily="34" charset="0"/>
              </a:rPr>
              <a:t>Hình</a:t>
            </a:r>
            <a:r>
              <a:rPr lang="en-US" sz="1500" dirty="0">
                <a:latin typeface="Dosis" panose="020B0604020202020204" charset="0"/>
                <a:cs typeface="Calibri Light" panose="020F0302020204030204" pitchFamily="34" charset="0"/>
              </a:rPr>
              <a:t> 4).</a:t>
            </a:r>
            <a:endParaRPr lang="en-US" sz="1500" dirty="0">
              <a:latin typeface="Calibri Light" panose="020F0302020204030204" pitchFamily="34" charset="0"/>
              <a:cs typeface="Calibri Light" panose="020F0302020204030204" pitchFamily="34" charset="0"/>
            </a:endParaRPr>
          </a:p>
          <a:p>
            <a:pPr marL="285750" indent="-285750">
              <a:lnSpc>
                <a:spcPct val="150000"/>
              </a:lnSpc>
              <a:buFontTx/>
              <a:buChar char="-"/>
            </a:pPr>
            <a:endParaRPr lang="en-US" sz="1800" b="1" dirty="0">
              <a:latin typeface="Calibri Light" panose="020F0302020204030204" pitchFamily="34" charset="0"/>
              <a:cs typeface="Calibri Light" panose="020F0302020204030204" pitchFamily="34" charset="0"/>
            </a:endParaRPr>
          </a:p>
          <a:p>
            <a:pPr>
              <a:buNone/>
            </a:pPr>
            <a:endParaRPr lang="en-US" dirty="0"/>
          </a:p>
        </p:txBody>
      </p:sp>
      <p:sp>
        <p:nvSpPr>
          <p:cNvPr id="8" name="Rectangle 7"/>
          <p:cNvSpPr/>
          <p:nvPr/>
        </p:nvSpPr>
        <p:spPr>
          <a:xfrm>
            <a:off x="4952196" y="2363636"/>
            <a:ext cx="698756"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err="1">
                <a:solidFill>
                  <a:srgbClr val="3D4965"/>
                </a:solidFill>
                <a:latin typeface="Dosis" panose="020B0604020202020204" charset="0"/>
                <a:ea typeface="Dosis"/>
                <a:cs typeface="Calibri Light" panose="020F0302020204030204" pitchFamily="34" charset="0"/>
              </a:rPr>
              <a:t>Hình</a:t>
            </a:r>
            <a:r>
              <a:rPr lang="en-US" sz="1300" dirty="0">
                <a:solidFill>
                  <a:srgbClr val="3D4965"/>
                </a:solidFill>
                <a:latin typeface="Dosis" panose="020B0604020202020204" charset="0"/>
                <a:ea typeface="Dosis"/>
                <a:cs typeface="Calibri Light" panose="020F0302020204030204" pitchFamily="34" charset="0"/>
              </a:rPr>
              <a:t> 3 </a:t>
            </a:r>
          </a:p>
        </p:txBody>
      </p:sp>
      <p:sp>
        <p:nvSpPr>
          <p:cNvPr id="9" name="Rectangle 8"/>
          <p:cNvSpPr/>
          <p:nvPr/>
        </p:nvSpPr>
        <p:spPr>
          <a:xfrm>
            <a:off x="4953013" y="3397936"/>
            <a:ext cx="698756" cy="35522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err="1">
                <a:solidFill>
                  <a:srgbClr val="3D4965"/>
                </a:solidFill>
                <a:latin typeface="Dosis" panose="020B0604020202020204" charset="0"/>
                <a:ea typeface="Dosis"/>
                <a:cs typeface="Calibri Light" panose="020F0302020204030204" pitchFamily="34" charset="0"/>
              </a:rPr>
              <a:t>Hình</a:t>
            </a:r>
            <a:r>
              <a:rPr lang="en-US" sz="1300" dirty="0">
                <a:solidFill>
                  <a:srgbClr val="3D4965"/>
                </a:solidFill>
                <a:latin typeface="Dosis" panose="020B0604020202020204" charset="0"/>
                <a:ea typeface="Dosis"/>
                <a:cs typeface="Calibri Light" panose="020F0302020204030204" pitchFamily="34" charset="0"/>
              </a:rPr>
              <a:t> 4</a:t>
            </a:r>
          </a:p>
        </p:txBody>
      </p:sp>
      <p:pic>
        <p:nvPicPr>
          <p:cNvPr id="10" name="Picture 9"/>
          <p:cNvPicPr>
            <a:picLocks noChangeAspect="1"/>
          </p:cNvPicPr>
          <p:nvPr/>
        </p:nvPicPr>
        <p:blipFill>
          <a:blip r:embed="rId2"/>
          <a:stretch>
            <a:fillRect/>
          </a:stretch>
        </p:blipFill>
        <p:spPr>
          <a:xfrm>
            <a:off x="4177624" y="1807140"/>
            <a:ext cx="2247900" cy="619125"/>
          </a:xfrm>
          <a:prstGeom prst="rect">
            <a:avLst/>
          </a:prstGeom>
        </p:spPr>
      </p:pic>
      <p:pic>
        <p:nvPicPr>
          <p:cNvPr id="12" name="Picture 11"/>
          <p:cNvPicPr>
            <a:picLocks noChangeAspect="1"/>
          </p:cNvPicPr>
          <p:nvPr/>
        </p:nvPicPr>
        <p:blipFill>
          <a:blip r:embed="rId3"/>
          <a:stretch>
            <a:fillRect/>
          </a:stretch>
        </p:blipFill>
        <p:spPr>
          <a:xfrm>
            <a:off x="3546042" y="3074086"/>
            <a:ext cx="3609975" cy="323850"/>
          </a:xfrm>
          <a:prstGeom prst="rect">
            <a:avLst/>
          </a:prstGeom>
        </p:spPr>
      </p:pic>
    </p:spTree>
    <p:extLst>
      <p:ext uri="{BB962C8B-B14F-4D97-AF65-F5344CB8AC3E}">
        <p14:creationId xmlns:p14="http://schemas.microsoft.com/office/powerpoint/2010/main" val="39272256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down)">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Rectangle 4"/>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1. </a:t>
            </a:r>
            <a:r>
              <a:rPr lang="en-US" sz="2400" b="1" dirty="0" err="1">
                <a:solidFill>
                  <a:srgbClr val="3D4965"/>
                </a:solidFill>
                <a:latin typeface="Dosis" panose="020B0604020202020204" charset="0"/>
                <a:ea typeface="Dosis"/>
                <a:cs typeface="Calibri Light" panose="020F0302020204030204" pitchFamily="34" charset="0"/>
                <a:sym typeface="Dosis"/>
              </a:rPr>
              <a:t>Chạy</a:t>
            </a:r>
            <a:r>
              <a:rPr lang="en-US" sz="2400" b="1" dirty="0">
                <a:solidFill>
                  <a:srgbClr val="3D4965"/>
                </a:solidFill>
                <a:latin typeface="Dosis" panose="020B0604020202020204" charset="0"/>
                <a:ea typeface="Dosis"/>
                <a:cs typeface="Calibri Light" panose="020F0302020204030204" pitchFamily="34" charset="0"/>
                <a:sym typeface="Dosis"/>
              </a:rPr>
              <a:t> HelloWorld </a:t>
            </a:r>
            <a:r>
              <a:rPr lang="en-US" sz="2400" b="1" dirty="0" err="1">
                <a:solidFill>
                  <a:srgbClr val="3D4965"/>
                </a:solidFill>
                <a:latin typeface="Dosis" panose="020B0604020202020204" charset="0"/>
                <a:ea typeface="Dosis"/>
                <a:cs typeface="Calibri Light" panose="020F0302020204030204" pitchFamily="34" charset="0"/>
                <a:sym typeface="Dosis"/>
              </a:rPr>
              <a:t>trên</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pic>
        <p:nvPicPr>
          <p:cNvPr id="6" name="Picture 5"/>
          <p:cNvPicPr>
            <a:picLocks noChangeAspect="1"/>
          </p:cNvPicPr>
          <p:nvPr/>
        </p:nvPicPr>
        <p:blipFill>
          <a:blip r:embed="rId2"/>
          <a:stretch>
            <a:fillRect/>
          </a:stretch>
        </p:blipFill>
        <p:spPr>
          <a:xfrm>
            <a:off x="705702" y="2193627"/>
            <a:ext cx="6257925" cy="342900"/>
          </a:xfrm>
          <a:prstGeom prst="rect">
            <a:avLst/>
          </a:prstGeom>
        </p:spPr>
      </p:pic>
      <p:sp>
        <p:nvSpPr>
          <p:cNvPr id="7" name="Rectangle 6"/>
          <p:cNvSpPr/>
          <p:nvPr/>
        </p:nvSpPr>
        <p:spPr>
          <a:xfrm>
            <a:off x="747923" y="1725139"/>
            <a:ext cx="6173485" cy="356123"/>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B1: </a:t>
            </a:r>
            <a:r>
              <a:rPr lang="en-US" sz="1300" dirty="0" err="1">
                <a:solidFill>
                  <a:srgbClr val="3D4965"/>
                </a:solidFill>
                <a:latin typeface="Dosis" panose="020B0604020202020204" charset="0"/>
                <a:ea typeface="Dosis"/>
                <a:cs typeface="Calibri Light" panose="020F0302020204030204" pitchFamily="34" charset="0"/>
              </a:rPr>
              <a:t>Nhập</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câu</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lệnh</a:t>
            </a:r>
            <a:r>
              <a:rPr lang="en-US" sz="1300" dirty="0">
                <a:solidFill>
                  <a:srgbClr val="3D4965"/>
                </a:solidFill>
                <a:latin typeface="Dosis" panose="020B0604020202020204" charset="0"/>
                <a:ea typeface="Dosis"/>
                <a:cs typeface="Calibri Light" panose="020F0302020204030204" pitchFamily="34" charset="0"/>
              </a:rPr>
              <a:t> ở file HelloWorld </a:t>
            </a:r>
            <a:r>
              <a:rPr lang="en-US" sz="1300" dirty="0" err="1">
                <a:solidFill>
                  <a:srgbClr val="3D4965"/>
                </a:solidFill>
                <a:latin typeface="Dosis" panose="020B0604020202020204" charset="0"/>
                <a:ea typeface="Dosis"/>
                <a:cs typeface="Calibri Light" panose="020F0302020204030204" pitchFamily="34" charset="0"/>
              </a:rPr>
              <a:t>mới</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tạo</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lúc</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nãy</a:t>
            </a:r>
            <a:r>
              <a:rPr lang="en-US" sz="1300" dirty="0">
                <a:solidFill>
                  <a:srgbClr val="3D4965"/>
                </a:solidFill>
                <a:latin typeface="Dosis" panose="020B0604020202020204" charset="0"/>
                <a:ea typeface="Dosis"/>
                <a:cs typeface="Calibri Light" panose="020F0302020204030204" pitchFamily="34" charset="0"/>
              </a:rPr>
              <a:t>: “rails generate controller Welcome index”</a:t>
            </a:r>
          </a:p>
        </p:txBody>
      </p:sp>
      <p:pic>
        <p:nvPicPr>
          <p:cNvPr id="8" name="Picture 7"/>
          <p:cNvPicPr>
            <a:picLocks noChangeAspect="1"/>
          </p:cNvPicPr>
          <p:nvPr/>
        </p:nvPicPr>
        <p:blipFill>
          <a:blip r:embed="rId3"/>
          <a:stretch>
            <a:fillRect/>
          </a:stretch>
        </p:blipFill>
        <p:spPr>
          <a:xfrm>
            <a:off x="2269209" y="2765585"/>
            <a:ext cx="4714875" cy="2076450"/>
          </a:xfrm>
          <a:prstGeom prst="rect">
            <a:avLst/>
          </a:prstGeom>
        </p:spPr>
      </p:pic>
      <p:sp>
        <p:nvSpPr>
          <p:cNvPr id="9" name="Rectangle 8"/>
          <p:cNvSpPr/>
          <p:nvPr/>
        </p:nvSpPr>
        <p:spPr>
          <a:xfrm>
            <a:off x="598765" y="3333578"/>
            <a:ext cx="1502409" cy="940463"/>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err="1">
                <a:solidFill>
                  <a:srgbClr val="3D4965"/>
                </a:solidFill>
                <a:latin typeface="Dosis" panose="020B0604020202020204" charset="0"/>
                <a:ea typeface="Dosis"/>
                <a:cs typeface="Calibri Light" panose="020F0302020204030204" pitchFamily="34" charset="0"/>
              </a:rPr>
              <a:t>Xuất</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hiện</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các</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một</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dãy</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các</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lệnh</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như</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hình</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bên</a:t>
            </a:r>
            <a:endParaRPr lang="en-US" sz="1300" dirty="0">
              <a:solidFill>
                <a:srgbClr val="3D4965"/>
              </a:solidFill>
              <a:latin typeface="Dosis" panose="020B0604020202020204" charset="0"/>
              <a:ea typeface="Dosis"/>
              <a:cs typeface="Calibri Light" panose="020F0302020204030204" pitchFamily="34" charset="0"/>
            </a:endParaRPr>
          </a:p>
        </p:txBody>
      </p:sp>
    </p:spTree>
    <p:extLst>
      <p:ext uri="{BB962C8B-B14F-4D97-AF65-F5344CB8AC3E}">
        <p14:creationId xmlns:p14="http://schemas.microsoft.com/office/powerpoint/2010/main" val="42138950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Rectangle 4"/>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1. </a:t>
            </a:r>
            <a:r>
              <a:rPr lang="en-US" sz="2400" b="1" dirty="0" err="1">
                <a:solidFill>
                  <a:srgbClr val="3D4965"/>
                </a:solidFill>
                <a:latin typeface="Dosis" panose="020B0604020202020204" charset="0"/>
                <a:ea typeface="Dosis"/>
                <a:cs typeface="Calibri Light" panose="020F0302020204030204" pitchFamily="34" charset="0"/>
                <a:sym typeface="Dosis"/>
              </a:rPr>
              <a:t>Chạy</a:t>
            </a:r>
            <a:r>
              <a:rPr lang="en-US" sz="2400" b="1" dirty="0">
                <a:solidFill>
                  <a:srgbClr val="3D4965"/>
                </a:solidFill>
                <a:latin typeface="Dosis" panose="020B0604020202020204" charset="0"/>
                <a:ea typeface="Dosis"/>
                <a:cs typeface="Calibri Light" panose="020F0302020204030204" pitchFamily="34" charset="0"/>
                <a:sym typeface="Dosis"/>
              </a:rPr>
              <a:t> HelloWorld </a:t>
            </a:r>
            <a:r>
              <a:rPr lang="en-US" sz="2400" b="1" dirty="0" err="1">
                <a:solidFill>
                  <a:srgbClr val="3D4965"/>
                </a:solidFill>
                <a:latin typeface="Dosis" panose="020B0604020202020204" charset="0"/>
                <a:ea typeface="Dosis"/>
                <a:cs typeface="Calibri Light" panose="020F0302020204030204" pitchFamily="34" charset="0"/>
                <a:sym typeface="Dosis"/>
              </a:rPr>
              <a:t>trên</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sp>
        <p:nvSpPr>
          <p:cNvPr id="7" name="Rectangle 6"/>
          <p:cNvSpPr/>
          <p:nvPr/>
        </p:nvSpPr>
        <p:spPr>
          <a:xfrm>
            <a:off x="747924" y="1725139"/>
            <a:ext cx="4427192" cy="356123"/>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B2: </a:t>
            </a:r>
            <a:r>
              <a:rPr lang="en-US" sz="1300" dirty="0" err="1">
                <a:solidFill>
                  <a:srgbClr val="3D4965"/>
                </a:solidFill>
                <a:latin typeface="Dosis" panose="020B0604020202020204" charset="0"/>
                <a:ea typeface="Dosis"/>
                <a:cs typeface="Calibri Light" panose="020F0302020204030204" pitchFamily="34" charset="0"/>
              </a:rPr>
              <a:t>Tiếp</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theo</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bật</a:t>
            </a:r>
            <a:r>
              <a:rPr lang="en-US" sz="1300" dirty="0">
                <a:solidFill>
                  <a:srgbClr val="3D4965"/>
                </a:solidFill>
                <a:latin typeface="Dosis" panose="020B0604020202020204" charset="0"/>
                <a:ea typeface="Dosis"/>
                <a:cs typeface="Calibri Light" panose="020F0302020204030204" pitchFamily="34" charset="0"/>
              </a:rPr>
              <a:t> IDE </a:t>
            </a:r>
            <a:r>
              <a:rPr lang="en-US" sz="1300" dirty="0" err="1">
                <a:solidFill>
                  <a:srgbClr val="3D4965"/>
                </a:solidFill>
                <a:latin typeface="Dosis" panose="020B0604020202020204" charset="0"/>
                <a:ea typeface="Dosis"/>
                <a:cs typeface="Calibri Light" panose="020F0302020204030204" pitchFamily="34" charset="0"/>
              </a:rPr>
              <a:t>của</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bạn</a:t>
            </a:r>
            <a:r>
              <a:rPr lang="en-US" sz="1300" dirty="0">
                <a:solidFill>
                  <a:srgbClr val="3D4965"/>
                </a:solidFill>
                <a:latin typeface="Dosis" panose="020B0604020202020204" charset="0"/>
                <a:ea typeface="Dosis"/>
                <a:cs typeface="Calibri Light" panose="020F0302020204030204" pitchFamily="34" charset="0"/>
              </a:rPr>
              <a:t>, ở </a:t>
            </a:r>
            <a:r>
              <a:rPr lang="en-US" sz="1300" dirty="0" err="1">
                <a:solidFill>
                  <a:srgbClr val="3D4965"/>
                </a:solidFill>
                <a:latin typeface="Dosis" panose="020B0604020202020204" charset="0"/>
                <a:ea typeface="Dosis"/>
                <a:cs typeface="Calibri Light" panose="020F0302020204030204" pitchFamily="34" charset="0"/>
              </a:rPr>
              <a:t>đây</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mình</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sử</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dụng</a:t>
            </a:r>
            <a:r>
              <a:rPr lang="en-US" sz="1300" dirty="0">
                <a:solidFill>
                  <a:srgbClr val="3D4965"/>
                </a:solidFill>
                <a:latin typeface="Dosis" panose="020B0604020202020204" charset="0"/>
                <a:ea typeface="Dosis"/>
                <a:cs typeface="Calibri Light" panose="020F0302020204030204" pitchFamily="34" charset="0"/>
              </a:rPr>
              <a:t> Sublime Text 3.</a:t>
            </a:r>
          </a:p>
        </p:txBody>
      </p:sp>
      <p:pic>
        <p:nvPicPr>
          <p:cNvPr id="10" name="Picture 9"/>
          <p:cNvPicPr>
            <a:picLocks noChangeAspect="1"/>
          </p:cNvPicPr>
          <p:nvPr/>
        </p:nvPicPr>
        <p:blipFill>
          <a:blip r:embed="rId2"/>
          <a:stretch>
            <a:fillRect/>
          </a:stretch>
        </p:blipFill>
        <p:spPr>
          <a:xfrm>
            <a:off x="5282118" y="1685206"/>
            <a:ext cx="1512651" cy="3214383"/>
          </a:xfrm>
          <a:prstGeom prst="rect">
            <a:avLst/>
          </a:prstGeom>
        </p:spPr>
      </p:pic>
      <p:sp>
        <p:nvSpPr>
          <p:cNvPr id="11" name="Rectangle 10"/>
          <p:cNvSpPr/>
          <p:nvPr/>
        </p:nvSpPr>
        <p:spPr>
          <a:xfrm>
            <a:off x="747923" y="2297097"/>
            <a:ext cx="3551703" cy="708750"/>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B3: </a:t>
            </a:r>
            <a:r>
              <a:rPr lang="en-US" sz="1300" dirty="0" err="1">
                <a:solidFill>
                  <a:srgbClr val="3D4965"/>
                </a:solidFill>
                <a:latin typeface="Dosis" panose="020B0604020202020204" charset="0"/>
                <a:ea typeface="Dosis"/>
                <a:cs typeface="Calibri Light" panose="020F0302020204030204" pitchFamily="34" charset="0"/>
              </a:rPr>
              <a:t>Mở</a:t>
            </a:r>
            <a:r>
              <a:rPr lang="en-US" sz="1300" dirty="0">
                <a:solidFill>
                  <a:srgbClr val="3D4965"/>
                </a:solidFill>
                <a:latin typeface="Dosis" panose="020B0604020202020204" charset="0"/>
                <a:ea typeface="Dosis"/>
                <a:cs typeface="Calibri Light" panose="020F0302020204030204" pitchFamily="34" charset="0"/>
              </a:rPr>
              <a:t> file app -&gt; view -&gt; Welcome -&gt; </a:t>
            </a:r>
            <a:r>
              <a:rPr lang="en-US" sz="1300" dirty="0" err="1">
                <a:solidFill>
                  <a:srgbClr val="3D4965"/>
                </a:solidFill>
                <a:latin typeface="Dosis" panose="020B0604020202020204" charset="0"/>
                <a:ea typeface="Dosis"/>
                <a:cs typeface="Calibri Light" panose="020F0302020204030204" pitchFamily="34" charset="0"/>
              </a:rPr>
              <a:t>index.html.erb</a:t>
            </a:r>
            <a:r>
              <a:rPr lang="en-US" sz="1300" dirty="0">
                <a:solidFill>
                  <a:srgbClr val="3D4965"/>
                </a:solidFill>
                <a:latin typeface="Dosis" panose="020B0604020202020204" charset="0"/>
                <a:ea typeface="Dosis"/>
                <a:cs typeface="Calibri Light" panose="020F0302020204030204" pitchFamily="34" charset="0"/>
              </a:rPr>
              <a:t>.</a:t>
            </a:r>
          </a:p>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Ở </a:t>
            </a:r>
            <a:r>
              <a:rPr lang="en-US" sz="1300" dirty="0" err="1">
                <a:solidFill>
                  <a:srgbClr val="3D4965"/>
                </a:solidFill>
                <a:latin typeface="Dosis" panose="020B0604020202020204" charset="0"/>
                <a:ea typeface="Dosis"/>
                <a:cs typeface="Calibri Light" panose="020F0302020204030204" pitchFamily="34" charset="0"/>
              </a:rPr>
              <a:t>đây</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nhập</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nội</a:t>
            </a:r>
            <a:r>
              <a:rPr lang="en-US" sz="1300" dirty="0">
                <a:solidFill>
                  <a:srgbClr val="3D4965"/>
                </a:solidFill>
                <a:latin typeface="Dosis" panose="020B0604020202020204" charset="0"/>
                <a:ea typeface="Dosis"/>
                <a:cs typeface="Calibri Light" panose="020F0302020204030204" pitchFamily="34" charset="0"/>
              </a:rPr>
              <a:t> dung &lt;h1&gt;Hello World&lt;h1&gt;</a:t>
            </a:r>
          </a:p>
        </p:txBody>
      </p:sp>
      <p:pic>
        <p:nvPicPr>
          <p:cNvPr id="12" name="Picture 11"/>
          <p:cNvPicPr>
            <a:picLocks noChangeAspect="1"/>
          </p:cNvPicPr>
          <p:nvPr/>
        </p:nvPicPr>
        <p:blipFill>
          <a:blip r:embed="rId3"/>
          <a:stretch>
            <a:fillRect/>
          </a:stretch>
        </p:blipFill>
        <p:spPr>
          <a:xfrm>
            <a:off x="1190274" y="3221682"/>
            <a:ext cx="2667000" cy="1543050"/>
          </a:xfrm>
          <a:prstGeom prst="rect">
            <a:avLst/>
          </a:prstGeom>
        </p:spPr>
      </p:pic>
    </p:spTree>
    <p:extLst>
      <p:ext uri="{BB962C8B-B14F-4D97-AF65-F5344CB8AC3E}">
        <p14:creationId xmlns:p14="http://schemas.microsoft.com/office/powerpoint/2010/main" val="1218830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Rectangle 4"/>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1. </a:t>
            </a:r>
            <a:r>
              <a:rPr lang="en-US" sz="2400" b="1" dirty="0" err="1">
                <a:solidFill>
                  <a:srgbClr val="3D4965"/>
                </a:solidFill>
                <a:latin typeface="Dosis" panose="020B0604020202020204" charset="0"/>
                <a:ea typeface="Dosis"/>
                <a:cs typeface="Calibri Light" panose="020F0302020204030204" pitchFamily="34" charset="0"/>
                <a:sym typeface="Dosis"/>
              </a:rPr>
              <a:t>Chạy</a:t>
            </a:r>
            <a:r>
              <a:rPr lang="en-US" sz="2400" b="1" dirty="0">
                <a:solidFill>
                  <a:srgbClr val="3D4965"/>
                </a:solidFill>
                <a:latin typeface="Dosis" panose="020B0604020202020204" charset="0"/>
                <a:ea typeface="Dosis"/>
                <a:cs typeface="Calibri Light" panose="020F0302020204030204" pitchFamily="34" charset="0"/>
                <a:sym typeface="Dosis"/>
              </a:rPr>
              <a:t> HelloWorld </a:t>
            </a:r>
            <a:r>
              <a:rPr lang="en-US" sz="2400" b="1" dirty="0" err="1">
                <a:solidFill>
                  <a:srgbClr val="3D4965"/>
                </a:solidFill>
                <a:latin typeface="Dosis" panose="020B0604020202020204" charset="0"/>
                <a:ea typeface="Dosis"/>
                <a:cs typeface="Calibri Light" panose="020F0302020204030204" pitchFamily="34" charset="0"/>
                <a:sym typeface="Dosis"/>
              </a:rPr>
              <a:t>trên</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sp>
        <p:nvSpPr>
          <p:cNvPr id="6" name="Rectangle 5"/>
          <p:cNvSpPr/>
          <p:nvPr/>
        </p:nvSpPr>
        <p:spPr>
          <a:xfrm>
            <a:off x="747923" y="2104518"/>
            <a:ext cx="3444697" cy="61611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B3: Sau </a:t>
            </a:r>
            <a:r>
              <a:rPr lang="en-US" sz="1300" dirty="0" err="1">
                <a:solidFill>
                  <a:srgbClr val="3D4965"/>
                </a:solidFill>
                <a:latin typeface="Dosis" panose="020B0604020202020204" charset="0"/>
                <a:ea typeface="Dosis"/>
                <a:cs typeface="Calibri Light" panose="020F0302020204030204" pitchFamily="34" charset="0"/>
              </a:rPr>
              <a:t>đó</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mở</a:t>
            </a:r>
            <a:r>
              <a:rPr lang="en-US" sz="1300" dirty="0">
                <a:solidFill>
                  <a:srgbClr val="3D4965"/>
                </a:solidFill>
                <a:latin typeface="Dosis" panose="020B0604020202020204" charset="0"/>
                <a:ea typeface="Dosis"/>
                <a:cs typeface="Calibri Light" panose="020F0302020204030204" pitchFamily="34" charset="0"/>
              </a:rPr>
              <a:t> file </a:t>
            </a:r>
            <a:r>
              <a:rPr lang="en-US" sz="1300" dirty="0" err="1">
                <a:solidFill>
                  <a:srgbClr val="3D4965"/>
                </a:solidFill>
                <a:latin typeface="Dosis" panose="020B0604020202020204" charset="0"/>
                <a:ea typeface="Dosis"/>
                <a:cs typeface="Calibri Light" panose="020F0302020204030204" pitchFamily="34" charset="0"/>
              </a:rPr>
              <a:t>config</a:t>
            </a:r>
            <a:r>
              <a:rPr lang="en-US" sz="1300" dirty="0">
                <a:solidFill>
                  <a:srgbClr val="3D4965"/>
                </a:solidFill>
                <a:latin typeface="Dosis" panose="020B0604020202020204" charset="0"/>
                <a:ea typeface="Dosis"/>
                <a:cs typeface="Calibri Light" panose="020F0302020204030204" pitchFamily="34" charset="0"/>
              </a:rPr>
              <a:t> -&gt; </a:t>
            </a:r>
            <a:r>
              <a:rPr lang="en-US" sz="1300" dirty="0" err="1">
                <a:solidFill>
                  <a:srgbClr val="3D4965"/>
                </a:solidFill>
                <a:latin typeface="Dosis" panose="020B0604020202020204" charset="0"/>
                <a:ea typeface="Dosis"/>
                <a:cs typeface="Calibri Light" panose="020F0302020204030204" pitchFamily="34" charset="0"/>
              </a:rPr>
              <a:t>routes.rb</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sau</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đó</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thêm</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dòng</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lệnh</a:t>
            </a:r>
            <a:r>
              <a:rPr lang="en-US" altLang="en-US" sz="1300" dirty="0">
                <a:solidFill>
                  <a:srgbClr val="3D4965"/>
                </a:solidFill>
                <a:latin typeface="Dosis" panose="020B0604020202020204" charset="0"/>
                <a:ea typeface="Dosis"/>
                <a:cs typeface="Calibri Light" panose="020F0302020204030204" pitchFamily="34" charset="0"/>
              </a:rPr>
              <a:t> root '</a:t>
            </a:r>
            <a:r>
              <a:rPr lang="en-US" altLang="en-US" sz="1300" dirty="0" err="1">
                <a:solidFill>
                  <a:srgbClr val="3D4965"/>
                </a:solidFill>
                <a:latin typeface="Dosis" panose="020B0604020202020204" charset="0"/>
                <a:ea typeface="Dosis"/>
                <a:cs typeface="Calibri Light" panose="020F0302020204030204" pitchFamily="34" charset="0"/>
              </a:rPr>
              <a:t>welcome#index</a:t>
            </a:r>
            <a:r>
              <a:rPr lang="en-US" altLang="en-US" sz="1300" dirty="0">
                <a:solidFill>
                  <a:srgbClr val="3D4965"/>
                </a:solidFill>
                <a:latin typeface="Dosis" panose="020B0604020202020204" charset="0"/>
                <a:ea typeface="Dosis"/>
                <a:cs typeface="Calibri Light" panose="020F0302020204030204" pitchFamily="34" charset="0"/>
              </a:rPr>
              <a:t>' </a:t>
            </a:r>
            <a:r>
              <a:rPr lang="en-US" altLang="en-US" sz="1300" dirty="0" err="1">
                <a:solidFill>
                  <a:srgbClr val="3D4965"/>
                </a:solidFill>
                <a:latin typeface="Dosis" panose="020B0604020202020204" charset="0"/>
                <a:ea typeface="Dosis"/>
                <a:cs typeface="Calibri Light" panose="020F0302020204030204" pitchFamily="34" charset="0"/>
              </a:rPr>
              <a:t>rồi</a:t>
            </a:r>
            <a:r>
              <a:rPr lang="en-US" altLang="en-US" sz="1300" dirty="0">
                <a:solidFill>
                  <a:srgbClr val="3D4965"/>
                </a:solidFill>
                <a:latin typeface="Dosis" panose="020B0604020202020204" charset="0"/>
                <a:ea typeface="Dosis"/>
                <a:cs typeface="Calibri Light" panose="020F0302020204030204" pitchFamily="34" charset="0"/>
              </a:rPr>
              <a:t> </a:t>
            </a:r>
            <a:r>
              <a:rPr lang="en-US" altLang="en-US" sz="1300" dirty="0" err="1">
                <a:solidFill>
                  <a:srgbClr val="3D4965"/>
                </a:solidFill>
                <a:latin typeface="Dosis" panose="020B0604020202020204" charset="0"/>
                <a:ea typeface="Dosis"/>
                <a:cs typeface="Calibri Light" panose="020F0302020204030204" pitchFamily="34" charset="0"/>
              </a:rPr>
              <a:t>tiến</a:t>
            </a:r>
            <a:r>
              <a:rPr lang="en-US" altLang="en-US" sz="1300" dirty="0">
                <a:solidFill>
                  <a:srgbClr val="3D4965"/>
                </a:solidFill>
                <a:latin typeface="Dosis" panose="020B0604020202020204" charset="0"/>
                <a:ea typeface="Dosis"/>
                <a:cs typeface="Calibri Light" panose="020F0302020204030204" pitchFamily="34" charset="0"/>
              </a:rPr>
              <a:t> </a:t>
            </a:r>
            <a:r>
              <a:rPr lang="en-US" altLang="en-US" sz="1300" dirty="0" err="1">
                <a:solidFill>
                  <a:srgbClr val="3D4965"/>
                </a:solidFill>
                <a:latin typeface="Dosis" panose="020B0604020202020204" charset="0"/>
                <a:ea typeface="Dosis"/>
                <a:cs typeface="Calibri Light" panose="020F0302020204030204" pitchFamily="34" charset="0"/>
              </a:rPr>
              <a:t>hành</a:t>
            </a:r>
            <a:r>
              <a:rPr lang="en-US" altLang="en-US" sz="1300" dirty="0">
                <a:solidFill>
                  <a:srgbClr val="3D4965"/>
                </a:solidFill>
                <a:latin typeface="Dosis" panose="020B0604020202020204" charset="0"/>
                <a:ea typeface="Dosis"/>
                <a:cs typeface="Calibri Light" panose="020F0302020204030204" pitchFamily="34" charset="0"/>
              </a:rPr>
              <a:t> </a:t>
            </a:r>
            <a:r>
              <a:rPr lang="en-US" altLang="en-US" sz="1300" dirty="0" err="1">
                <a:solidFill>
                  <a:srgbClr val="3D4965"/>
                </a:solidFill>
                <a:latin typeface="Dosis" panose="020B0604020202020204" charset="0"/>
                <a:ea typeface="Dosis"/>
                <a:cs typeface="Calibri Light" panose="020F0302020204030204" pitchFamily="34" charset="0"/>
              </a:rPr>
              <a:t>lưu</a:t>
            </a:r>
            <a:endParaRPr lang="en-US" altLang="en-US" sz="1300" dirty="0">
              <a:solidFill>
                <a:srgbClr val="3D4965"/>
              </a:solidFill>
              <a:latin typeface="Dosis" panose="020B0604020202020204" charset="0"/>
              <a:ea typeface="Dosis"/>
              <a:cs typeface="Calibri Light" panose="020F0302020204030204" pitchFamily="34" charset="0"/>
            </a:endParaRPr>
          </a:p>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  .</a:t>
            </a:r>
          </a:p>
        </p:txBody>
      </p:sp>
      <p:pic>
        <p:nvPicPr>
          <p:cNvPr id="11" name="Picture 10"/>
          <p:cNvPicPr>
            <a:picLocks noChangeAspect="1"/>
          </p:cNvPicPr>
          <p:nvPr/>
        </p:nvPicPr>
        <p:blipFill>
          <a:blip r:embed="rId2"/>
          <a:stretch>
            <a:fillRect/>
          </a:stretch>
        </p:blipFill>
        <p:spPr>
          <a:xfrm>
            <a:off x="4355255" y="1725139"/>
            <a:ext cx="2943225" cy="1543050"/>
          </a:xfrm>
          <a:prstGeom prst="rect">
            <a:avLst/>
          </a:prstGeom>
        </p:spPr>
      </p:pic>
      <p:sp>
        <p:nvSpPr>
          <p:cNvPr id="12" name="Rectangle 11"/>
          <p:cNvSpPr/>
          <p:nvPr/>
        </p:nvSpPr>
        <p:spPr>
          <a:xfrm>
            <a:off x="747922" y="3774433"/>
            <a:ext cx="3444697" cy="616115"/>
          </a:xfrm>
          <a:prstGeom prst="rect">
            <a:avLst/>
          </a:prstGeom>
          <a:noFill/>
          <a:ln>
            <a:noFill/>
          </a:ln>
        </p:spPr>
        <p:txBody>
          <a:bodyPr lIns="91425" tIns="91425" rIns="91425" bIns="91425" anchor="t" anchorCtr="0"/>
          <a:lstStyle/>
          <a:p>
            <a:pPr>
              <a:lnSpc>
                <a:spcPct val="150000"/>
              </a:lnSpc>
              <a:buClr>
                <a:srgbClr val="3D4965"/>
              </a:buClr>
              <a:buSzPct val="100000"/>
            </a:pPr>
            <a:r>
              <a:rPr lang="en-US" sz="1300" dirty="0">
                <a:solidFill>
                  <a:srgbClr val="3D4965"/>
                </a:solidFill>
                <a:latin typeface="Dosis" panose="020B0604020202020204" charset="0"/>
                <a:ea typeface="Dosis"/>
                <a:cs typeface="Calibri Light" panose="020F0302020204030204" pitchFamily="34" charset="0"/>
              </a:rPr>
              <a:t>B4: </a:t>
            </a:r>
            <a:r>
              <a:rPr lang="en-US" sz="1300" dirty="0" err="1">
                <a:solidFill>
                  <a:srgbClr val="3D4965"/>
                </a:solidFill>
                <a:latin typeface="Dosis" panose="020B0604020202020204" charset="0"/>
                <a:ea typeface="Dosis"/>
                <a:cs typeface="Calibri Light" panose="020F0302020204030204" pitchFamily="34" charset="0"/>
              </a:rPr>
              <a:t>Vào</a:t>
            </a:r>
            <a:r>
              <a:rPr lang="en-US" sz="1300" dirty="0">
                <a:solidFill>
                  <a:srgbClr val="3D4965"/>
                </a:solidFill>
                <a:latin typeface="Dosis" panose="020B0604020202020204" charset="0"/>
                <a:ea typeface="Dosis"/>
                <a:cs typeface="Calibri Light" panose="020F0302020204030204" pitchFamily="34" charset="0"/>
              </a:rPr>
              <a:t> command prompt, </a:t>
            </a:r>
            <a:r>
              <a:rPr lang="en-US" sz="1300" dirty="0" err="1">
                <a:solidFill>
                  <a:srgbClr val="3D4965"/>
                </a:solidFill>
                <a:latin typeface="Dosis" panose="020B0604020202020204" charset="0"/>
                <a:ea typeface="Dosis"/>
                <a:cs typeface="Calibri Light" panose="020F0302020204030204" pitchFamily="34" charset="0"/>
              </a:rPr>
              <a:t>nhập</a:t>
            </a:r>
            <a:r>
              <a:rPr lang="en-US" sz="1300" dirty="0">
                <a:solidFill>
                  <a:srgbClr val="3D4965"/>
                </a:solidFill>
                <a:latin typeface="Dosis" panose="020B0604020202020204" charset="0"/>
                <a:ea typeface="Dosis"/>
                <a:cs typeface="Calibri Light" panose="020F0302020204030204" pitchFamily="34" charset="0"/>
              </a:rPr>
              <a:t> “rails s” </a:t>
            </a:r>
            <a:r>
              <a:rPr lang="en-US" sz="1300" dirty="0" err="1">
                <a:solidFill>
                  <a:srgbClr val="3D4965"/>
                </a:solidFill>
                <a:latin typeface="Dosis" panose="020B0604020202020204" charset="0"/>
                <a:ea typeface="Dosis"/>
                <a:cs typeface="Calibri Light" panose="020F0302020204030204" pitchFamily="34" charset="0"/>
              </a:rPr>
              <a:t>rồi</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vào</a:t>
            </a:r>
            <a:r>
              <a:rPr lang="en-US" sz="1300" dirty="0">
                <a:solidFill>
                  <a:srgbClr val="3D4965"/>
                </a:solidFill>
                <a:latin typeface="Dosis" panose="020B0604020202020204" charset="0"/>
                <a:ea typeface="Dosis"/>
                <a:cs typeface="Calibri Light" panose="020F0302020204030204" pitchFamily="34" charset="0"/>
              </a:rPr>
              <a:t> web browser </a:t>
            </a:r>
            <a:r>
              <a:rPr lang="en-US" sz="1300" dirty="0" err="1">
                <a:solidFill>
                  <a:srgbClr val="3D4965"/>
                </a:solidFill>
                <a:latin typeface="Dosis" panose="020B0604020202020204" charset="0"/>
                <a:ea typeface="Dosis"/>
                <a:cs typeface="Calibri Light" panose="020F0302020204030204" pitchFamily="34" charset="0"/>
              </a:rPr>
              <a:t>nhập</a:t>
            </a:r>
            <a:r>
              <a:rPr lang="en-US" sz="1300" dirty="0">
                <a:solidFill>
                  <a:srgbClr val="3D4965"/>
                </a:solidFill>
                <a:latin typeface="Dosis" panose="020B0604020202020204" charset="0"/>
                <a:ea typeface="Dosis"/>
                <a:cs typeface="Calibri Light" panose="020F0302020204030204" pitchFamily="34" charset="0"/>
              </a:rPr>
              <a:t> localhost:3000 </a:t>
            </a:r>
            <a:r>
              <a:rPr lang="en-US" sz="1300" dirty="0" err="1">
                <a:solidFill>
                  <a:srgbClr val="3D4965"/>
                </a:solidFill>
                <a:latin typeface="Dosis" panose="020B0604020202020204" charset="0"/>
                <a:ea typeface="Dosis"/>
                <a:cs typeface="Calibri Light" panose="020F0302020204030204" pitchFamily="34" charset="0"/>
              </a:rPr>
              <a:t>để</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xem</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kết</a:t>
            </a:r>
            <a:r>
              <a:rPr lang="en-US" sz="1300" dirty="0">
                <a:solidFill>
                  <a:srgbClr val="3D4965"/>
                </a:solidFill>
                <a:latin typeface="Dosis" panose="020B0604020202020204" charset="0"/>
                <a:ea typeface="Dosis"/>
                <a:cs typeface="Calibri Light" panose="020F0302020204030204" pitchFamily="34" charset="0"/>
              </a:rPr>
              <a:t> </a:t>
            </a:r>
            <a:r>
              <a:rPr lang="en-US" sz="1300" dirty="0" err="1">
                <a:solidFill>
                  <a:srgbClr val="3D4965"/>
                </a:solidFill>
                <a:latin typeface="Dosis" panose="020B0604020202020204" charset="0"/>
                <a:ea typeface="Dosis"/>
                <a:cs typeface="Calibri Light" panose="020F0302020204030204" pitchFamily="34" charset="0"/>
              </a:rPr>
              <a:t>quả</a:t>
            </a:r>
            <a:r>
              <a:rPr lang="en-US" sz="1300" dirty="0">
                <a:solidFill>
                  <a:srgbClr val="3D4965"/>
                </a:solidFill>
                <a:latin typeface="Dosis" panose="020B0604020202020204" charset="0"/>
                <a:ea typeface="Dosis"/>
                <a:cs typeface="Calibri Light" panose="020F0302020204030204" pitchFamily="34" charset="0"/>
              </a:rPr>
              <a:t>.</a:t>
            </a:r>
          </a:p>
        </p:txBody>
      </p:sp>
      <p:pic>
        <p:nvPicPr>
          <p:cNvPr id="13" name="Picture 12"/>
          <p:cNvPicPr>
            <a:picLocks noChangeAspect="1"/>
          </p:cNvPicPr>
          <p:nvPr/>
        </p:nvPicPr>
        <p:blipFill>
          <a:blip r:embed="rId3"/>
          <a:stretch>
            <a:fillRect/>
          </a:stretch>
        </p:blipFill>
        <p:spPr>
          <a:xfrm>
            <a:off x="4324045" y="3495978"/>
            <a:ext cx="2752725" cy="1381125"/>
          </a:xfrm>
          <a:prstGeom prst="rect">
            <a:avLst/>
          </a:prstGeom>
        </p:spPr>
      </p:pic>
    </p:spTree>
    <p:extLst>
      <p:ext uri="{BB962C8B-B14F-4D97-AF65-F5344CB8AC3E}">
        <p14:creationId xmlns:p14="http://schemas.microsoft.com/office/powerpoint/2010/main" val="4628279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down)">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11" name="Rectangle 10"/>
          <p:cNvSpPr/>
          <p:nvPr/>
        </p:nvSpPr>
        <p:spPr>
          <a:xfrm>
            <a:off x="758757" y="1132387"/>
            <a:ext cx="1064819" cy="530725"/>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700" b="1" dirty="0" err="1">
                <a:solidFill>
                  <a:srgbClr val="3D4965"/>
                </a:solidFill>
                <a:latin typeface="Dosis" panose="020B0604020202020204" charset="0"/>
                <a:ea typeface="Dosis"/>
                <a:cs typeface="Calibri Light" panose="020F0302020204030204" pitchFamily="34" charset="0"/>
                <a:sym typeface="Dosis"/>
              </a:rPr>
              <a:t>Ưu</a:t>
            </a:r>
            <a:r>
              <a:rPr lang="en-US" sz="1700" b="1" dirty="0">
                <a:solidFill>
                  <a:srgbClr val="3D4965"/>
                </a:solidFill>
                <a:latin typeface="Dosis" panose="020B0604020202020204" charset="0"/>
                <a:ea typeface="Dosis"/>
                <a:cs typeface="Calibri Light" panose="020F0302020204030204" pitchFamily="34" charset="0"/>
                <a:sym typeface="Dosis"/>
              </a:rPr>
              <a:t> </a:t>
            </a:r>
            <a:r>
              <a:rPr lang="en-US" sz="1700" b="1" dirty="0" err="1">
                <a:solidFill>
                  <a:srgbClr val="3D4965"/>
                </a:solidFill>
                <a:latin typeface="Dosis" panose="020B0604020202020204" charset="0"/>
                <a:ea typeface="Dosis"/>
                <a:cs typeface="Calibri Light" panose="020F0302020204030204" pitchFamily="34" charset="0"/>
                <a:sym typeface="Dosis"/>
              </a:rPr>
              <a:t>điểm</a:t>
            </a:r>
            <a:r>
              <a:rPr lang="en-US" sz="1700" b="1" dirty="0">
                <a:solidFill>
                  <a:srgbClr val="3D4965"/>
                </a:solidFill>
                <a:latin typeface="Dosis" panose="020B0604020202020204" charset="0"/>
                <a:ea typeface="Dosis"/>
                <a:cs typeface="Calibri Light" panose="020F0302020204030204" pitchFamily="34" charset="0"/>
                <a:sym typeface="Dosis"/>
              </a:rPr>
              <a:t>: </a:t>
            </a:r>
          </a:p>
        </p:txBody>
      </p:sp>
      <p:sp>
        <p:nvSpPr>
          <p:cNvPr id="20"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1945809"/>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32" name="Rectangle 31"/>
          <p:cNvSpPr/>
          <p:nvPr/>
        </p:nvSpPr>
        <p:spPr>
          <a:xfrm>
            <a:off x="747922" y="1682251"/>
            <a:ext cx="6907745" cy="777692"/>
          </a:xfrm>
          <a:prstGeom prst="rect">
            <a:avLst/>
          </a:prstGeom>
          <a:noFill/>
          <a:ln>
            <a:noFill/>
          </a:ln>
        </p:spPr>
        <p:txBody>
          <a:bodyPr lIns="91425" tIns="91425" rIns="91425" bIns="91425" anchor="t" anchorCtr="0"/>
          <a:lstStyle/>
          <a:p>
            <a:pPr>
              <a:lnSpc>
                <a:spcPct val="150000"/>
              </a:lnSpc>
              <a:buClr>
                <a:srgbClr val="3D4965"/>
              </a:buClr>
              <a:buSzPct val="100000"/>
            </a:pPr>
            <a:r>
              <a:rPr lang="vi-VN" sz="1500" b="1" dirty="0">
                <a:solidFill>
                  <a:srgbClr val="3D4965"/>
                </a:solidFill>
                <a:latin typeface="Dosis" panose="020B0604020202020204" charset="0"/>
                <a:ea typeface="Dosis"/>
                <a:cs typeface="Calibri Light" panose="020F0302020204030204" pitchFamily="34" charset="0"/>
              </a:rPr>
              <a:t>Thư viện:</a:t>
            </a:r>
            <a:r>
              <a:rPr lang="vi-VN" sz="1500" dirty="0">
                <a:solidFill>
                  <a:srgbClr val="3D4965"/>
                </a:solidFill>
                <a:latin typeface="Dosis" panose="020B0604020202020204" charset="0"/>
                <a:ea typeface="Dosis"/>
                <a:cs typeface="Calibri Light" panose="020F0302020204030204" pitchFamily="34" charset="0"/>
              </a:rPr>
              <a:t> Rails cung cấp cho ta gem</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giúp</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chúng</a:t>
            </a:r>
            <a:r>
              <a:rPr lang="en-US" sz="1500" dirty="0">
                <a:solidFill>
                  <a:srgbClr val="3D4965"/>
                </a:solidFill>
                <a:latin typeface="Dosis" panose="020B0604020202020204" charset="0"/>
                <a:ea typeface="Dosis"/>
                <a:cs typeface="Calibri Light" panose="020F0302020204030204" pitchFamily="34" charset="0"/>
              </a:rPr>
              <a:t> ta </a:t>
            </a:r>
            <a:r>
              <a:rPr lang="en-US" sz="1500" dirty="0" err="1">
                <a:solidFill>
                  <a:srgbClr val="3D4965"/>
                </a:solidFill>
                <a:latin typeface="Dosis" panose="020B0604020202020204" charset="0"/>
                <a:ea typeface="Dosis"/>
                <a:cs typeface="Calibri Light" panose="020F0302020204030204" pitchFamily="34" charset="0"/>
              </a:rPr>
              <a:t>linh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động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hơn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trong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việc</a:t>
            </a:r>
            <a:r>
              <a:rPr lang="en-US" sz="1500" dirty="0">
                <a:solidFill>
                  <a:srgbClr val="3D4965"/>
                </a:solidFill>
                <a:latin typeface="Dosis" panose="020B0604020202020204" charset="0"/>
                <a:ea typeface="Dosis"/>
                <a:cs typeface="Calibri Light" panose="020F0302020204030204" pitchFamily="34" charset="0"/>
              </a:rPr>
              <a:t> code, </a:t>
            </a:r>
            <a:r>
              <a:rPr lang="en-US" sz="1500" dirty="0" err="1">
                <a:solidFill>
                  <a:srgbClr val="3D4965"/>
                </a:solidFill>
                <a:latin typeface="Dosis" panose="020B0604020202020204" charset="0"/>
                <a:ea typeface="Dosis"/>
                <a:cs typeface="Calibri Light" panose="020F0302020204030204" pitchFamily="34" charset="0"/>
              </a:rPr>
              <a:t>xử</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lý</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tình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huống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Hơn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nữa</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còn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hoàn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toàn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miễn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phí</a:t>
            </a:r>
            <a:r>
              <a:rPr lang="en-US" sz="1500" dirty="0">
                <a:solidFill>
                  <a:srgbClr val="3D4965"/>
                </a:solidFill>
                <a:latin typeface="Dosis" panose="020B0604020202020204" charset="0"/>
                <a:ea typeface="Dosis"/>
                <a:cs typeface="Calibri Light" panose="020F0302020204030204" pitchFamily="34" charset="0"/>
              </a:rPr>
              <a:t>.</a:t>
            </a:r>
          </a:p>
        </p:txBody>
      </p:sp>
      <p:sp>
        <p:nvSpPr>
          <p:cNvPr id="33" name="Rectangle 32"/>
          <p:cNvSpPr/>
          <p:nvPr/>
        </p:nvSpPr>
        <p:spPr>
          <a:xfrm>
            <a:off x="747922" y="2561207"/>
            <a:ext cx="6907745" cy="800604"/>
          </a:xfrm>
          <a:prstGeom prst="rect">
            <a:avLst/>
          </a:prstGeom>
          <a:noFill/>
          <a:ln>
            <a:noFill/>
          </a:ln>
        </p:spPr>
        <p:txBody>
          <a:bodyPr lIns="91425" tIns="91425" rIns="91425" bIns="91425" anchor="t" anchorCtr="0"/>
          <a:lstStyle/>
          <a:p>
            <a:pPr>
              <a:lnSpc>
                <a:spcPct val="150000"/>
              </a:lnSpc>
              <a:buClr>
                <a:srgbClr val="3D4965"/>
              </a:buClr>
              <a:buSzPct val="100000"/>
            </a:pPr>
            <a:r>
              <a:rPr lang="en-US" sz="1500" b="1" dirty="0" err="1">
                <a:solidFill>
                  <a:srgbClr val="3D4965"/>
                </a:solidFill>
                <a:latin typeface="Dosis" panose="020B0604020202020204" charset="0"/>
                <a:ea typeface="Dosis"/>
                <a:cs typeface="Calibri Light" panose="020F0302020204030204" pitchFamily="34" charset="0"/>
              </a:rPr>
              <a:t>Cộng</a:t>
            </a:r>
            <a:r>
              <a:rPr lang="en-US" sz="1500" b="1" dirty="0">
                <a:solidFill>
                  <a:srgbClr val="3D4965"/>
                </a:solidFill>
                <a:latin typeface="Dosis" panose="020B0604020202020204" charset="0"/>
                <a:ea typeface="Dosis"/>
                <a:cs typeface="Calibri Light" panose="020F0302020204030204" pitchFamily="34" charset="0"/>
              </a:rPr>
              <a:t> </a:t>
            </a:r>
            <a:r>
              <a:rPr lang="en-US" sz="1500" b="1" dirty="0" err="1">
                <a:solidFill>
                  <a:srgbClr val="3D4965"/>
                </a:solidFill>
                <a:latin typeface="Dosis" panose="020B0604020202020204" charset="0"/>
                <a:ea typeface="Dosis"/>
                <a:cs typeface="Calibri Light" panose="020F0302020204030204" pitchFamily="34" charset="0"/>
              </a:rPr>
              <a:t>đồng</a:t>
            </a:r>
            <a:r>
              <a:rPr lang="en-US" sz="1500" b="1" dirty="0">
                <a:solidFill>
                  <a:srgbClr val="3D4965"/>
                </a:solidFill>
                <a:latin typeface="Dosis" panose="020B0604020202020204" charset="0"/>
                <a:ea typeface="Dosis"/>
                <a:cs typeface="Calibri Light" panose="020F0302020204030204" pitchFamily="34" charset="0"/>
              </a:rPr>
              <a: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Cộng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đồng</a:t>
            </a:r>
            <a:r>
              <a:rPr lang="en-US" sz="1500" dirty="0">
                <a:solidFill>
                  <a:srgbClr val="3D4965"/>
                </a:solidFill>
                <a:latin typeface="Dosis" panose="020B0604020202020204" charset="0"/>
                <a:ea typeface="Dosis"/>
                <a:cs typeface="Calibri Light" panose="020F0302020204030204" pitchFamily="34" charset="0"/>
              </a:rPr>
              <a:t> Ruby </a:t>
            </a:r>
            <a:r>
              <a:rPr lang="en-US" sz="1500" dirty="0" err="1">
                <a:solidFill>
                  <a:srgbClr val="3D4965"/>
                </a:solidFill>
                <a:latin typeface="Dosis" panose="020B0604020202020204" charset="0"/>
                <a:ea typeface="Dosis"/>
                <a:cs typeface="Calibri Light" panose="020F0302020204030204" pitchFamily="34" charset="0"/>
              </a:rPr>
              <a:t>rất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lớn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Đặc</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biệt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là</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Github</a:t>
            </a:r>
            <a:r>
              <a:rPr lang="en-US" sz="1500" dirty="0">
                <a:solidFill>
                  <a:srgbClr val="3D4965"/>
                </a:solidFill>
                <a:latin typeface="Dosis" panose="020B0604020202020204" charset="0"/>
                <a:ea typeface="Dosis"/>
                <a:cs typeface="Calibri Light" panose="020F0302020204030204" pitchFamily="34" charset="0"/>
              </a:rPr>
              <a:t> ( </a:t>
            </a:r>
            <a:r>
              <a:rPr lang="en-US" sz="1500" dirty="0" err="1">
                <a:solidFill>
                  <a:srgbClr val="3D4965"/>
                </a:solidFill>
                <a:latin typeface="Dosis" panose="020B0604020202020204" charset="0"/>
                <a:ea typeface="Dosis"/>
                <a:cs typeface="Calibri Light" panose="020F0302020204030204" pitchFamily="34" charset="0"/>
              </a:rPr>
              <a:t>số</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lượng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người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sử</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dụng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RoR</a:t>
            </a:r>
            <a:r>
              <a:rPr lang="en-US" sz="1500" dirty="0">
                <a:solidFill>
                  <a:srgbClr val="3D4965"/>
                </a:solidFill>
                <a:latin typeface="Dosis" panose="020B0604020202020204" charset="0"/>
                <a:ea typeface="Dosis"/>
                <a:cs typeface="Calibri Light" panose="020F0302020204030204" pitchFamily="34" charset="0"/>
              </a:rPr>
              <a:t> ở </a:t>
            </a:r>
            <a:r>
              <a:rPr lang="en-US" sz="1500" dirty="0" err="1">
                <a:solidFill>
                  <a:srgbClr val="3D4965"/>
                </a:solidFill>
                <a:latin typeface="Dosis" panose="020B0604020202020204" charset="0"/>
                <a:ea typeface="Dosis"/>
                <a:cs typeface="Calibri Light" panose="020F0302020204030204" pitchFamily="34" charset="0"/>
              </a:rPr>
              <a:t>đây</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rất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đông</a:t>
            </a:r>
            <a:r>
              <a:rPr lang="en-US" sz="1500" dirty="0">
                <a:solidFill>
                  <a:srgbClr val="3D4965"/>
                </a:solidFill>
                <a:latin typeface="Dosis" panose="020B0604020202020204" charset="0"/>
                <a:ea typeface="Dosis"/>
                <a:cs typeface="Calibri Light" panose="020F0302020204030204" pitchFamily="34" charset="0"/>
              </a:rPr>
              <a:t> ) </a:t>
            </a:r>
            <a:r>
              <a:rPr lang="en-US" sz="1500" dirty="0" err="1">
                <a:solidFill>
                  <a:srgbClr val="3D4965"/>
                </a:solidFill>
                <a:latin typeface="Dosis" panose="020B0604020202020204" charset="0"/>
                <a:ea typeface="Dosis"/>
                <a:cs typeface="Calibri Light" panose="020F0302020204030204" pitchFamily="34" charset="0"/>
              </a:rPr>
              <a:t>giúp</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chúng</a:t>
            </a:r>
            <a:r>
              <a:rPr lang="en-US" sz="1500" dirty="0">
                <a:solidFill>
                  <a:srgbClr val="3D4965"/>
                </a:solidFill>
                <a:latin typeface="Dosis" panose="020B0604020202020204" charset="0"/>
                <a:ea typeface="Dosis"/>
                <a:cs typeface="Calibri Light" panose="020F0302020204030204" pitchFamily="34" charset="0"/>
              </a:rPr>
              <a:t> ta </a:t>
            </a:r>
            <a:r>
              <a:rPr lang="en-US" sz="1500" dirty="0" err="1">
                <a:solidFill>
                  <a:srgbClr val="3D4965"/>
                </a:solidFill>
                <a:latin typeface="Dosis" panose="020B0604020202020204" charset="0"/>
                <a:ea typeface="Dosis"/>
                <a:cs typeface="Calibri Light" panose="020F0302020204030204" pitchFamily="34" charset="0"/>
              </a:rPr>
              <a:t>có</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thể</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cải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thiện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sản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phẩm</a:t>
            </a:r>
            <a:r>
              <a:rPr lang="en-US" sz="1500" dirty="0">
                <a:solidFill>
                  <a:srgbClr val="3D4965"/>
                </a:solidFill>
                <a:latin typeface="Dosis" panose="020B0604020202020204" charset="0"/>
                <a:ea typeface="Dosis"/>
                <a:cs typeface="Calibri Light" panose="020F0302020204030204" pitchFamily="34" charset="0"/>
              </a:rPr>
              <a:t>.</a:t>
            </a:r>
          </a:p>
        </p:txBody>
      </p:sp>
      <p:sp>
        <p:nvSpPr>
          <p:cNvPr id="34"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2817047"/>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35" name="Rectangle 34"/>
          <p:cNvSpPr/>
          <p:nvPr/>
        </p:nvSpPr>
        <p:spPr>
          <a:xfrm>
            <a:off x="747922" y="3415911"/>
            <a:ext cx="6654827" cy="741934"/>
          </a:xfrm>
          <a:prstGeom prst="rect">
            <a:avLst/>
          </a:prstGeom>
          <a:noFill/>
          <a:ln>
            <a:noFill/>
          </a:ln>
        </p:spPr>
        <p:txBody>
          <a:bodyPr lIns="91425" tIns="91425" rIns="91425" bIns="91425" anchor="t" anchorCtr="0"/>
          <a:lstStyle/>
          <a:p>
            <a:pPr>
              <a:lnSpc>
                <a:spcPct val="150000"/>
              </a:lnSpc>
              <a:buClr>
                <a:srgbClr val="3D4965"/>
              </a:buClr>
              <a:buSzPct val="100000"/>
            </a:pPr>
            <a:r>
              <a:rPr lang="vi-VN" sz="1500" b="1" dirty="0">
                <a:solidFill>
                  <a:srgbClr val="3D4965"/>
                </a:solidFill>
                <a:latin typeface="Dosis" panose="020B0604020202020204" charset="0"/>
                <a:ea typeface="Dosis"/>
                <a:cs typeface="Calibri Light" panose="020F0302020204030204" pitchFamily="34" charset="0"/>
              </a:rPr>
              <a:t>Hiệu suất:</a:t>
            </a:r>
            <a:r>
              <a:rPr lang="vi-VN" sz="1500" dirty="0">
                <a:solidFill>
                  <a:srgbClr val="3D4965"/>
                </a:solidFill>
                <a:latin typeface="Dosis" panose="020B0604020202020204" charset="0"/>
                <a:ea typeface="Dosis"/>
                <a:cs typeface="Calibri Light" panose="020F0302020204030204" pitchFamily="34" charset="0"/>
              </a:rPr>
              <a:t> RoR là một ngôn ngữ gọn gàng, khi mà sử dụng kết hợp cùng các thư viện hỗ trợ</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giúp</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tăng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hiệu</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suất</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khi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làm</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việc</a:t>
            </a:r>
            <a:r>
              <a:rPr lang="en-US" sz="1500" dirty="0">
                <a:solidFill>
                  <a:srgbClr val="3D4965"/>
                </a:solidFill>
                <a:latin typeface="Dosis" panose="020B0604020202020204" charset="0"/>
                <a:ea typeface="Dosis"/>
                <a:cs typeface="Calibri Light" panose="020F0302020204030204" pitchFamily="34" charset="0"/>
              </a:rPr>
              <a:t>.</a:t>
            </a:r>
          </a:p>
        </p:txBody>
      </p:sp>
      <p:sp>
        <p:nvSpPr>
          <p:cNvPr id="36"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3688285"/>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37" name="Rectangle 36"/>
          <p:cNvSpPr/>
          <p:nvPr/>
        </p:nvSpPr>
        <p:spPr>
          <a:xfrm>
            <a:off x="732029" y="4239972"/>
            <a:ext cx="6670719" cy="740589"/>
          </a:xfrm>
          <a:prstGeom prst="rect">
            <a:avLst/>
          </a:prstGeom>
          <a:noFill/>
          <a:ln>
            <a:noFill/>
          </a:ln>
        </p:spPr>
        <p:txBody>
          <a:bodyPr lIns="91425" tIns="91425" rIns="91425" bIns="91425" anchor="t" anchorCtr="0"/>
          <a:lstStyle/>
          <a:p>
            <a:pPr>
              <a:lnSpc>
                <a:spcPct val="150000"/>
              </a:lnSpc>
              <a:buClr>
                <a:srgbClr val="3D4965"/>
              </a:buClr>
              <a:buSzPct val="100000"/>
            </a:pPr>
            <a:r>
              <a:rPr lang="vi-VN" sz="1500" b="1" dirty="0">
                <a:solidFill>
                  <a:srgbClr val="3D4965"/>
                </a:solidFill>
                <a:latin typeface="Dosis" panose="020B0604020202020204" charset="0"/>
                <a:ea typeface="Dosis"/>
                <a:cs typeface="Calibri Light" panose="020F0302020204030204" pitchFamily="34" charset="0"/>
              </a:rPr>
              <a:t>Tương lai:</a:t>
            </a:r>
            <a:r>
              <a:rPr lang="vi-VN" sz="1500" dirty="0">
                <a:solidFill>
                  <a:srgbClr val="3D4965"/>
                </a:solidFill>
                <a:latin typeface="Dosis" panose="020B0604020202020204" charset="0"/>
                <a:ea typeface="Dosis"/>
                <a:cs typeface="Calibri Light" panose="020F0302020204030204" pitchFamily="34" charset="0"/>
              </a:rPr>
              <a:t> RoR có thể được xem là ngôn ngữ</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của</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tương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lai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nên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số</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lượng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lập</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trình</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viên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giỏi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tham</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gia</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vào</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cộng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động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RoR</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sẽ</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tăng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trong</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vài</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năm</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tới</a:t>
            </a:r>
            <a:r>
              <a:rPr lang="en-US" sz="1500" dirty="0">
                <a:solidFill>
                  <a:srgbClr val="3D4965"/>
                </a:solidFill>
                <a:latin typeface="Dosis" panose="020B0604020202020204" charset="0"/>
                <a:ea typeface="Dosis"/>
                <a:cs typeface="Calibri Light" panose="020F0302020204030204" pitchFamily="34" charset="0"/>
              </a:rPr>
              <a:t>.</a:t>
            </a:r>
          </a:p>
        </p:txBody>
      </p:sp>
      <p:sp>
        <p:nvSpPr>
          <p:cNvPr id="38"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4553781"/>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Tree>
    <p:extLst>
      <p:ext uri="{BB962C8B-B14F-4D97-AF65-F5344CB8AC3E}">
        <p14:creationId xmlns:p14="http://schemas.microsoft.com/office/powerpoint/2010/main" val="261814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ppt_x"/>
                                          </p:val>
                                        </p:tav>
                                        <p:tav tm="100000">
                                          <p:val>
                                            <p:strVal val="#ppt_x"/>
                                          </p:val>
                                        </p:tav>
                                      </p:tavLst>
                                    </p:anim>
                                    <p:anim calcmode="lin" valueType="num">
                                      <p:cBhvr additive="base">
                                        <p:cTn id="23" dur="500" fill="hold"/>
                                        <p:tgtEl>
                                          <p:spTgt spid="3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500" fill="hold"/>
                                        <p:tgtEl>
                                          <p:spTgt spid="38"/>
                                        </p:tgtEl>
                                        <p:attrNameLst>
                                          <p:attrName>ppt_x</p:attrName>
                                        </p:attrNameLst>
                                      </p:cBhvr>
                                      <p:tavLst>
                                        <p:tav tm="0">
                                          <p:val>
                                            <p:strVal val="#ppt_x"/>
                                          </p:val>
                                        </p:tav>
                                        <p:tav tm="100000">
                                          <p:val>
                                            <p:strVal val="#ppt_x"/>
                                          </p:val>
                                        </p:tav>
                                      </p:tavLst>
                                    </p:anim>
                                    <p:anim calcmode="lin" valueType="num">
                                      <p:cBhvr additive="base">
                                        <p:cTn id="43" dur="500" fill="hold"/>
                                        <p:tgtEl>
                                          <p:spTgt spid="3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animBg="1"/>
      <p:bldP spid="32" grpId="0"/>
      <p:bldP spid="33" grpId="0"/>
      <p:bldP spid="34" grpId="0" animBg="1"/>
      <p:bldP spid="35" grpId="0"/>
      <p:bldP spid="36" grpId="0" animBg="1"/>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Rectangle 4"/>
          <p:cNvSpPr/>
          <p:nvPr/>
        </p:nvSpPr>
        <p:spPr>
          <a:xfrm>
            <a:off x="750791" y="1132387"/>
            <a:ext cx="1350383" cy="530725"/>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1700" b="1" dirty="0" err="1">
                <a:solidFill>
                  <a:srgbClr val="3D4965"/>
                </a:solidFill>
                <a:latin typeface="Dosis" panose="020B0604020202020204" charset="0"/>
                <a:ea typeface="Dosis"/>
                <a:cs typeface="Calibri Light" panose="020F0302020204030204" pitchFamily="34" charset="0"/>
                <a:sym typeface="Dosis"/>
              </a:rPr>
              <a:t>Nhược</a:t>
            </a:r>
            <a:r>
              <a:rPr lang="en-US" sz="1700" b="1" dirty="0">
                <a:solidFill>
                  <a:srgbClr val="3D4965"/>
                </a:solidFill>
                <a:latin typeface="Dosis" panose="020B0604020202020204" charset="0"/>
                <a:ea typeface="Dosis"/>
                <a:cs typeface="Calibri Light" panose="020F0302020204030204" pitchFamily="34" charset="0"/>
                <a:sym typeface="Dosis"/>
              </a:rPr>
              <a:t> </a:t>
            </a:r>
            <a:r>
              <a:rPr lang="en-US" sz="1700" b="1" dirty="0" err="1">
                <a:solidFill>
                  <a:srgbClr val="3D4965"/>
                </a:solidFill>
                <a:latin typeface="Dosis" panose="020B0604020202020204" charset="0"/>
                <a:ea typeface="Dosis"/>
                <a:cs typeface="Calibri Light" panose="020F0302020204030204" pitchFamily="34" charset="0"/>
                <a:sym typeface="Dosis"/>
              </a:rPr>
              <a:t>điểm</a:t>
            </a:r>
            <a:r>
              <a:rPr lang="en-US" sz="1700" b="1" dirty="0">
                <a:solidFill>
                  <a:srgbClr val="3D4965"/>
                </a:solidFill>
                <a:latin typeface="Dosis" panose="020B0604020202020204" charset="0"/>
                <a:ea typeface="Dosis"/>
                <a:cs typeface="Calibri Light" panose="020F0302020204030204" pitchFamily="34" charset="0"/>
                <a:sym typeface="Dosis"/>
              </a:rPr>
              <a:t>: </a:t>
            </a:r>
          </a:p>
        </p:txBody>
      </p:sp>
      <p:sp>
        <p:nvSpPr>
          <p:cNvPr id="6"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2336090"/>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1" name="AutoShape 5">
            <a:extLst>
              <a:ext uri="{FF2B5EF4-FFF2-40B4-BE49-F238E27FC236}">
                <a16:creationId xmlns:a16="http://schemas.microsoft.com/office/drawing/2014/main" xmlns="" id="{5ADB838F-CB0F-4588-A0E4-CC4981CD41E0}"/>
              </a:ext>
            </a:extLst>
          </p:cNvPr>
          <p:cNvSpPr>
            <a:spLocks noChangeArrowheads="1"/>
          </p:cNvSpPr>
          <p:nvPr/>
        </p:nvSpPr>
        <p:spPr bwMode="gray">
          <a:xfrm>
            <a:off x="139918" y="3688285"/>
            <a:ext cx="553756"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4" name="Rectangle 13"/>
          <p:cNvSpPr/>
          <p:nvPr/>
        </p:nvSpPr>
        <p:spPr>
          <a:xfrm>
            <a:off x="693674" y="2003580"/>
            <a:ext cx="6670164" cy="817441"/>
          </a:xfrm>
          <a:prstGeom prst="rect">
            <a:avLst/>
          </a:prstGeom>
          <a:noFill/>
          <a:ln>
            <a:noFill/>
          </a:ln>
        </p:spPr>
        <p:txBody>
          <a:bodyPr lIns="91425" tIns="91425" rIns="91425" bIns="91425" anchor="t" anchorCtr="0"/>
          <a:lstStyle/>
          <a:p>
            <a:pPr>
              <a:lnSpc>
                <a:spcPct val="150000"/>
              </a:lnSpc>
              <a:buClr>
                <a:srgbClr val="3D4965"/>
              </a:buClr>
              <a:buSzPct val="100000"/>
            </a:pPr>
            <a:r>
              <a:rPr lang="en-US" sz="1500" b="1" dirty="0" err="1">
                <a:solidFill>
                  <a:srgbClr val="3D4965"/>
                </a:solidFill>
                <a:latin typeface="Dosis" panose="020B0604020202020204" charset="0"/>
                <a:ea typeface="Dosis"/>
                <a:cs typeface="Calibri Light" panose="020F0302020204030204" pitchFamily="34" charset="0"/>
              </a:rPr>
              <a:t>Thời</a:t>
            </a:r>
            <a:r>
              <a:rPr lang="en-US" sz="1500" b="1" dirty="0">
                <a:solidFill>
                  <a:srgbClr val="3D4965"/>
                </a:solidFill>
                <a:latin typeface="Dosis" panose="020B0604020202020204" charset="0"/>
                <a:ea typeface="Dosis"/>
                <a:cs typeface="Calibri Light" panose="020F0302020204030204" pitchFamily="34" charset="0"/>
              </a:rPr>
              <a:t> </a:t>
            </a:r>
            <a:r>
              <a:rPr lang="en-US" sz="1500" b="1" dirty="0" err="1">
                <a:solidFill>
                  <a:srgbClr val="3D4965"/>
                </a:solidFill>
                <a:latin typeface="Dosis" panose="020B0604020202020204" charset="0"/>
                <a:ea typeface="Dosis"/>
                <a:cs typeface="Calibri Light" panose="020F0302020204030204" pitchFamily="34" charset="0"/>
              </a:rPr>
              <a:t>gian</a:t>
            </a:r>
            <a:r>
              <a:rPr lang="en-US" sz="1500" b="1" dirty="0">
                <a:solidFill>
                  <a:srgbClr val="3D4965"/>
                </a:solidFill>
                <a:latin typeface="Dosis" panose="020B0604020202020204" charset="0"/>
                <a:ea typeface="Dosis"/>
                <a:cs typeface="Calibri Light" panose="020F0302020204030204" pitchFamily="34" charset="0"/>
              </a:rPr>
              <a:t> </a:t>
            </a:r>
            <a:r>
              <a:rPr lang="en-US" sz="1500" b="1" dirty="0" err="1">
                <a:solidFill>
                  <a:srgbClr val="3D4965"/>
                </a:solidFill>
                <a:latin typeface="Dosis" panose="020B0604020202020204" charset="0"/>
                <a:ea typeface="Dosis"/>
                <a:cs typeface="Calibri Light" panose="020F0302020204030204" pitchFamily="34" charset="0"/>
              </a:rPr>
              <a:t>chạy</a:t>
            </a:r>
            <a:r>
              <a:rPr lang="en-US" sz="1500" b="1" dirty="0">
                <a:solidFill>
                  <a:srgbClr val="3D4965"/>
                </a:solidFill>
                <a:latin typeface="Dosis" panose="020B0604020202020204" charset="0"/>
                <a:ea typeface="Dosis"/>
                <a:cs typeface="Calibri Light" panose="020F0302020204030204" pitchFamily="34" charset="0"/>
              </a:rPr>
              <a:t>:</a:t>
            </a:r>
            <a:r>
              <a:rPr lang="en-US" sz="1500" dirty="0">
                <a:solidFill>
                  <a:srgbClr val="3D4965"/>
                </a:solidFill>
                <a:latin typeface="Dosis" panose="020B0604020202020204" charset="0"/>
                <a:ea typeface="Dosis"/>
                <a:cs typeface="Calibri Light" panose="020F0302020204030204" pitchFamily="34" charset="0"/>
              </a:rPr>
              <a:t> . </a:t>
            </a:r>
            <a:r>
              <a:rPr lang="en-US" sz="1500" dirty="0" err="1">
                <a:solidFill>
                  <a:srgbClr val="3D4965"/>
                </a:solidFill>
                <a:latin typeface="Dosis" panose="020B0604020202020204" charset="0"/>
                <a:ea typeface="Dosis"/>
                <a:cs typeface="Calibri Light" panose="020F0302020204030204" pitchFamily="34" charset="0"/>
              </a:rPr>
              <a:t>Điều</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này</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hoàn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toàn</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đúng</a:t>
            </a:r>
            <a:r>
              <a:rPr lang="en-US" sz="1500" dirty="0">
                <a:solidFill>
                  <a:srgbClr val="3D4965"/>
                </a:solidFill>
                <a:latin typeface="Dosis" panose="020B0604020202020204" charset="0"/>
                <a:ea typeface="Dosis"/>
                <a:cs typeface="Calibri Light" panose="020F0302020204030204" pitchFamily="34" charset="0"/>
              </a:rPr>
              <a:t>, so </a:t>
            </a:r>
            <a:r>
              <a:rPr lang="en-US" sz="1500" dirty="0" err="1">
                <a:solidFill>
                  <a:srgbClr val="3D4965"/>
                </a:solidFill>
                <a:latin typeface="Dosis" panose="020B0604020202020204" charset="0"/>
                <a:ea typeface="Dosis"/>
                <a:cs typeface="Calibri Light" panose="020F0302020204030204" pitchFamily="34" charset="0"/>
              </a:rPr>
              <a:t>với</a:t>
            </a:r>
            <a:r>
              <a:rPr lang="en-US" sz="1500" dirty="0">
                <a:solidFill>
                  <a:srgbClr val="3D4965"/>
                </a:solidFill>
                <a:latin typeface="Dosis" panose="020B0604020202020204" charset="0"/>
                <a:ea typeface="Dosis"/>
                <a:cs typeface="Calibri Light" panose="020F0302020204030204" pitchFamily="34" charset="0"/>
              </a:rPr>
              <a:t> </a:t>
            </a:r>
            <a:r>
              <a:rPr lang="en-US" sz="1500" b="1" i="1" dirty="0" err="1">
                <a:solidFill>
                  <a:srgbClr val="3D4965"/>
                </a:solidFill>
                <a:latin typeface="Dosis" panose="020B0604020202020204" charset="0"/>
                <a:ea typeface="Dosis"/>
                <a:cs typeface="Calibri Light" panose="020F0302020204030204" pitchFamily="34" charset="0"/>
              </a:rPr>
              <a:t>NodeJS</a:t>
            </a:r>
            <a:r>
              <a:rPr lang="en-US" sz="1500" dirty="0">
                <a:solidFill>
                  <a:srgbClr val="3D4965"/>
                </a:solidFill>
                <a:latin typeface="Dosis" panose="020B0604020202020204" charset="0"/>
                <a:ea typeface="Dosis"/>
                <a:cs typeface="Calibri Light" panose="020F0302020204030204" pitchFamily="34" charset="0"/>
              </a:rPr>
              <a:t> hay </a:t>
            </a:r>
            <a:r>
              <a:rPr lang="en-US" sz="1500" b="1" i="1" dirty="0" err="1">
                <a:solidFill>
                  <a:srgbClr val="3D4965"/>
                </a:solidFill>
                <a:latin typeface="Dosis" panose="020B0604020202020204" charset="0"/>
                <a:ea typeface="Dosis"/>
                <a:cs typeface="Calibri Light" panose="020F0302020204030204" pitchFamily="34" charset="0"/>
              </a:rPr>
              <a:t>GoLang</a:t>
            </a:r>
            <a:r>
              <a:rPr lang="en-US" sz="1500" dirty="0">
                <a:solidFill>
                  <a:srgbClr val="3D4965"/>
                </a:solidFill>
                <a:latin typeface="Dosis" panose="020B0604020202020204" charset="0"/>
                <a:ea typeface="Dosis"/>
                <a:cs typeface="Calibri Light" panose="020F0302020204030204" pitchFamily="34" charset="0"/>
              </a:rPr>
              <a:t>, </a:t>
            </a:r>
            <a:r>
              <a:rPr lang="en-US" sz="1500" b="1" i="1" dirty="0">
                <a:solidFill>
                  <a:srgbClr val="3D4965"/>
                </a:solidFill>
                <a:latin typeface="Dosis" panose="020B0604020202020204" charset="0"/>
                <a:ea typeface="Dosis"/>
                <a:cs typeface="Calibri Light" panose="020F0302020204030204" pitchFamily="34" charset="0"/>
              </a:rPr>
              <a:t>Rails</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có</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tốc</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độ</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chạy</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khá</a:t>
            </a:r>
            <a:r>
              <a:rPr lang="en-US" sz="1500" dirty="0">
                <a:solidFill>
                  <a:srgbClr val="3D4965"/>
                </a:solidFill>
                <a:latin typeface="Dosis" panose="020B0604020202020204" charset="0"/>
                <a:ea typeface="Dosis"/>
                <a:cs typeface="Calibri Light" panose="020F0302020204030204" pitchFamily="34" charset="0"/>
              </a:rPr>
              <a:t> </a:t>
            </a:r>
            <a:r>
              <a:rPr lang="en-US" sz="1500" dirty="0" err="1">
                <a:solidFill>
                  <a:srgbClr val="3D4965"/>
                </a:solidFill>
                <a:latin typeface="Dosis" panose="020B0604020202020204" charset="0"/>
                <a:ea typeface="Dosis"/>
                <a:cs typeface="Calibri Light" panose="020F0302020204030204" pitchFamily="34" charset="0"/>
              </a:rPr>
              <a:t>chậm</a:t>
            </a:r>
            <a:r>
              <a:rPr lang="en-US" sz="1500" dirty="0">
                <a:solidFill>
                  <a:srgbClr val="3D4965"/>
                </a:solidFill>
                <a:latin typeface="Dosis" panose="020B0604020202020204" charset="0"/>
                <a:ea typeface="Dosis"/>
                <a:cs typeface="Calibri Light" panose="020F0302020204030204" pitchFamily="34" charset="0"/>
              </a:rPr>
              <a:t>.</a:t>
            </a:r>
          </a:p>
        </p:txBody>
      </p:sp>
      <p:sp>
        <p:nvSpPr>
          <p:cNvPr id="15" name="Rectangle 14"/>
          <p:cNvSpPr/>
          <p:nvPr/>
        </p:nvSpPr>
        <p:spPr>
          <a:xfrm>
            <a:off x="693674" y="3238546"/>
            <a:ext cx="6670164" cy="1158356"/>
          </a:xfrm>
          <a:prstGeom prst="rect">
            <a:avLst/>
          </a:prstGeom>
          <a:noFill/>
          <a:ln>
            <a:noFill/>
          </a:ln>
        </p:spPr>
        <p:txBody>
          <a:bodyPr lIns="91425" tIns="91425" rIns="91425" bIns="91425" anchor="t" anchorCtr="0"/>
          <a:lstStyle/>
          <a:p>
            <a:pPr>
              <a:lnSpc>
                <a:spcPct val="150000"/>
              </a:lnSpc>
              <a:buClr>
                <a:srgbClr val="3D4965"/>
              </a:buClr>
              <a:buSzPct val="100000"/>
            </a:pPr>
            <a:r>
              <a:rPr lang="vi-VN" sz="1500" b="1" dirty="0">
                <a:solidFill>
                  <a:srgbClr val="3D4965"/>
                </a:solidFill>
                <a:latin typeface="Dosis" panose="020B0604020202020204" charset="0"/>
                <a:ea typeface="Dosis"/>
                <a:cs typeface="Calibri Light" panose="020F0302020204030204" pitchFamily="34" charset="0"/>
              </a:rPr>
              <a:t>Tốc độ boot: </a:t>
            </a:r>
            <a:r>
              <a:rPr lang="vi-VN" sz="1500" dirty="0">
                <a:solidFill>
                  <a:srgbClr val="3D4965"/>
                </a:solidFill>
                <a:latin typeface="Dosis" panose="020B0604020202020204" charset="0"/>
                <a:ea typeface="Dosis"/>
                <a:cs typeface="Calibri Light" panose="020F0302020204030204" pitchFamily="34" charset="0"/>
              </a:rPr>
              <a:t>Vấn đề chính gây khó chịu khi làm việc với Rails là tốc độ boot của Rails framework. Phụ thuộc vào số lượng gem và file, chúng ta có thể mất một khoảng thời gian kha khá để khởi động</a:t>
            </a:r>
            <a:r>
              <a:rPr lang="en-US" sz="1500" dirty="0">
                <a:solidFill>
                  <a:srgbClr val="3D4965"/>
                </a:solidFill>
                <a:latin typeface="Dosis" panose="020B0604020202020204" charset="0"/>
                <a:ea typeface="Dosis"/>
                <a:cs typeface="Calibri Light" panose="020F0302020204030204" pitchFamily="34" charset="0"/>
              </a:rPr>
              <a:t>.</a:t>
            </a:r>
          </a:p>
        </p:txBody>
      </p:sp>
    </p:spTree>
    <p:extLst>
      <p:ext uri="{BB962C8B-B14F-4D97-AF65-F5344CB8AC3E}">
        <p14:creationId xmlns:p14="http://schemas.microsoft.com/office/powerpoint/2010/main" val="214234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5" name="Rectangle 4"/>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2</a:t>
            </a:r>
            <a:r>
              <a:rPr lang="en-US" sz="2400" b="1">
                <a:solidFill>
                  <a:srgbClr val="3D4965"/>
                </a:solidFill>
                <a:latin typeface="Dosis" panose="020B0604020202020204" charset="0"/>
                <a:ea typeface="Dosis"/>
                <a:cs typeface="Calibri Light" panose="020F0302020204030204" pitchFamily="34" charset="0"/>
                <a:sym typeface="Dosis"/>
              </a:rPr>
              <a:t>. </a:t>
            </a:r>
            <a:r>
              <a:rPr lang="en-US" sz="2400" b="1" dirty="0" err="1">
                <a:solidFill>
                  <a:srgbClr val="3D4965"/>
                </a:solidFill>
                <a:latin typeface="Dosis" panose="020B0604020202020204" charset="0"/>
                <a:ea typeface="Dosis"/>
                <a:cs typeface="Calibri Light" panose="020F0302020204030204" pitchFamily="34" charset="0"/>
                <a:sym typeface="Dosis"/>
              </a:rPr>
              <a:t>Mô</a:t>
            </a:r>
            <a:r>
              <a:rPr lang="en-US" sz="2400" b="1" dirty="0">
                <a:solidFill>
                  <a:srgbClr val="3D4965"/>
                </a:solidFill>
                <a:latin typeface="Dosis" panose="020B0604020202020204" charset="0"/>
                <a:ea typeface="Dosis"/>
                <a:cs typeface="Calibri Light" panose="020F0302020204030204" pitchFamily="34" charset="0"/>
                <a:sym typeface="Dosis"/>
              </a:rPr>
              <a:t> </a:t>
            </a:r>
            <a:r>
              <a:rPr lang="en-US" sz="2400" b="1" dirty="0" err="1">
                <a:solidFill>
                  <a:srgbClr val="3D4965"/>
                </a:solidFill>
                <a:latin typeface="Dosis" panose="020B0604020202020204" charset="0"/>
                <a:ea typeface="Dosis"/>
                <a:cs typeface="Calibri Light" panose="020F0302020204030204" pitchFamily="34" charset="0"/>
                <a:sym typeface="Dosis"/>
              </a:rPr>
              <a:t>hình</a:t>
            </a:r>
            <a:r>
              <a:rPr lang="en-US" sz="2400" b="1" dirty="0">
                <a:solidFill>
                  <a:srgbClr val="3D4965"/>
                </a:solidFill>
                <a:latin typeface="Dosis" panose="020B0604020202020204" charset="0"/>
                <a:ea typeface="Dosis"/>
                <a:cs typeface="Calibri Light" panose="020F0302020204030204" pitchFamily="34" charset="0"/>
                <a:sym typeface="Dosis"/>
              </a:rPr>
              <a:t> MVC </a:t>
            </a:r>
            <a:r>
              <a:rPr lang="en-US" sz="2400" b="1" dirty="0" err="1">
                <a:solidFill>
                  <a:srgbClr val="3D4965"/>
                </a:solidFill>
                <a:latin typeface="Dosis" panose="020B0604020202020204" charset="0"/>
                <a:ea typeface="Dosis"/>
                <a:cs typeface="Calibri Light" panose="020F0302020204030204" pitchFamily="34" charset="0"/>
                <a:sym typeface="Dosis"/>
              </a:rPr>
              <a:t>trong</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sp>
        <p:nvSpPr>
          <p:cNvPr id="2" name="Rectangle 1"/>
          <p:cNvSpPr/>
          <p:nvPr/>
        </p:nvSpPr>
        <p:spPr>
          <a:xfrm>
            <a:off x="1672051" y="2136875"/>
            <a:ext cx="4952485" cy="811462"/>
          </a:xfrm>
          <a:prstGeom prst="rect">
            <a:avLst/>
          </a:prstGeom>
          <a:noFill/>
          <a:ln>
            <a:noFill/>
          </a:ln>
        </p:spPr>
        <p:txBody>
          <a:bodyPr lIns="91425" tIns="91425" rIns="91425" bIns="91425" anchor="t" anchorCtr="0"/>
          <a:lstStyle/>
          <a:p>
            <a:pPr>
              <a:lnSpc>
                <a:spcPct val="150000"/>
              </a:lnSpc>
              <a:buClr>
                <a:srgbClr val="3D4965"/>
              </a:buClr>
              <a:buSzPct val="100000"/>
            </a:pPr>
            <a:r>
              <a:rPr lang="en-US" sz="1500" b="1" dirty="0">
                <a:solidFill>
                  <a:srgbClr val="3D4965"/>
                </a:solidFill>
                <a:latin typeface="Dosis" panose="020B0604020202020204" charset="0"/>
                <a:ea typeface="Dosis"/>
                <a:cs typeface="Calibri Light" panose="020F0302020204030204" pitchFamily="34" charset="0"/>
                <a:sym typeface="Dosis"/>
              </a:rPr>
              <a:t>MVC </a:t>
            </a:r>
            <a:r>
              <a:rPr lang="en-US" sz="1500" b="1" dirty="0" err="1">
                <a:solidFill>
                  <a:srgbClr val="3D4965"/>
                </a:solidFill>
                <a:latin typeface="Dosis" panose="020B0604020202020204" charset="0"/>
                <a:ea typeface="Dosis"/>
                <a:cs typeface="Calibri Light" panose="020F0302020204030204" pitchFamily="34" charset="0"/>
                <a:sym typeface="Dosis"/>
              </a:rPr>
              <a:t>là</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nguyên</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tắc</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phân</a:t>
            </a:r>
            <a:r>
              <a:rPr lang="en-US" sz="1500" b="1" dirty="0">
                <a:solidFill>
                  <a:srgbClr val="3D4965"/>
                </a:solidFill>
                <a:latin typeface="Dosis" panose="020B0604020202020204" charset="0"/>
                <a:ea typeface="Dosis"/>
                <a:cs typeface="Calibri Light" panose="020F0302020204030204" pitchFamily="34" charset="0"/>
                <a:sym typeface="Dosis"/>
              </a:rPr>
              <a:t> chia </a:t>
            </a:r>
            <a:r>
              <a:rPr lang="en-US" sz="1500" b="1" dirty="0" err="1">
                <a:solidFill>
                  <a:srgbClr val="3D4965"/>
                </a:solidFill>
                <a:latin typeface="Dosis" panose="020B0604020202020204" charset="0"/>
                <a:ea typeface="Dosis"/>
                <a:cs typeface="Calibri Light" panose="020F0302020204030204" pitchFamily="34" charset="0"/>
                <a:sym typeface="Dosis"/>
              </a:rPr>
              <a:t>công</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việc</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của</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một</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ứng</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dụng</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thành</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ba</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hệ</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thống</a:t>
            </a:r>
            <a:r>
              <a:rPr lang="en-US" sz="1500" b="1" dirty="0">
                <a:solidFill>
                  <a:srgbClr val="3D4965"/>
                </a:solidFill>
                <a:latin typeface="Dosis" panose="020B0604020202020204" charset="0"/>
                <a:ea typeface="Dosis"/>
                <a:cs typeface="Calibri Light" panose="020F0302020204030204" pitchFamily="34" charset="0"/>
                <a:sym typeface="Dosis"/>
              </a:rPr>
              <a:t> con </a:t>
            </a:r>
            <a:r>
              <a:rPr lang="en-US" sz="1500" b="1" dirty="0" err="1">
                <a:solidFill>
                  <a:srgbClr val="3D4965"/>
                </a:solidFill>
                <a:latin typeface="Dosis" panose="020B0604020202020204" charset="0"/>
                <a:ea typeface="Dosis"/>
                <a:cs typeface="Calibri Light" panose="020F0302020204030204" pitchFamily="34" charset="0"/>
                <a:sym typeface="Dosis"/>
              </a:rPr>
              <a:t>riêng</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biệt</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những</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hợp</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tác</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chặt</a:t>
            </a:r>
            <a:r>
              <a:rPr lang="en-US" sz="1500" b="1" dirty="0">
                <a:solidFill>
                  <a:srgbClr val="3D4965"/>
                </a:solidFill>
                <a:latin typeface="Dosis" panose="020B0604020202020204" charset="0"/>
                <a:ea typeface="Dosis"/>
                <a:cs typeface="Calibri Light" panose="020F0302020204030204" pitchFamily="34" charset="0"/>
                <a:sym typeface="Dosis"/>
              </a:rPr>
              <a:t> </a:t>
            </a:r>
            <a:r>
              <a:rPr lang="en-US" sz="1500" b="1" dirty="0" err="1">
                <a:solidFill>
                  <a:srgbClr val="3D4965"/>
                </a:solidFill>
                <a:latin typeface="Dosis" panose="020B0604020202020204" charset="0"/>
                <a:ea typeface="Dosis"/>
                <a:cs typeface="Calibri Light" panose="020F0302020204030204" pitchFamily="34" charset="0"/>
                <a:sym typeface="Dosis"/>
              </a:rPr>
              <a:t>chẽ</a:t>
            </a:r>
            <a:r>
              <a:rPr lang="en-US" sz="1500" b="1" dirty="0">
                <a:solidFill>
                  <a:srgbClr val="3D4965"/>
                </a:solidFill>
                <a:latin typeface="Dosis" panose="020B0604020202020204" charset="0"/>
                <a:ea typeface="Dosis"/>
                <a:cs typeface="Calibri Light" panose="020F0302020204030204" pitchFamily="34" charset="0"/>
                <a:sym typeface="Dosis"/>
              </a:rPr>
              <a:t>.</a:t>
            </a:r>
            <a:endParaRPr lang="en-US" sz="1500" b="1" dirty="0">
              <a:solidFill>
                <a:srgbClr val="3D4965"/>
              </a:solidFill>
              <a:latin typeface="Dosis" panose="020B0604020202020204" charset="0"/>
              <a:ea typeface="Dosis"/>
              <a:cs typeface="Calibri Light" panose="020F0302020204030204" pitchFamily="34" charset="0"/>
            </a:endParaRPr>
          </a:p>
        </p:txBody>
      </p:sp>
      <p:sp>
        <p:nvSpPr>
          <p:cNvPr id="6"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8724959">
            <a:off x="1695715" y="3235011"/>
            <a:ext cx="792163" cy="329989"/>
          </a:xfrm>
          <a:prstGeom prst="rightArrow">
            <a:avLst>
              <a:gd name="adj1" fmla="val 35167"/>
              <a:gd name="adj2" fmla="val 114938"/>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7"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5400000">
            <a:off x="3366198" y="3410888"/>
            <a:ext cx="792163" cy="329989"/>
          </a:xfrm>
          <a:prstGeom prst="rightArrow">
            <a:avLst>
              <a:gd name="adj1" fmla="val 35167"/>
              <a:gd name="adj2" fmla="val 114938"/>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8"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2107236">
            <a:off x="5035830" y="3232851"/>
            <a:ext cx="792163" cy="329989"/>
          </a:xfrm>
          <a:prstGeom prst="rightArrow">
            <a:avLst>
              <a:gd name="adj1" fmla="val 35167"/>
              <a:gd name="adj2" fmla="val 114938"/>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9" name="Rectangle 8"/>
          <p:cNvSpPr/>
          <p:nvPr/>
        </p:nvSpPr>
        <p:spPr>
          <a:xfrm>
            <a:off x="1372242" y="3719417"/>
            <a:ext cx="649537" cy="307777"/>
          </a:xfrm>
          <a:prstGeom prst="rect">
            <a:avLst/>
          </a:prstGeom>
        </p:spPr>
        <p:txBody>
          <a:bodyPr wrap="none">
            <a:spAutoFit/>
          </a:bodyPr>
          <a:lstStyle/>
          <a:p>
            <a:r>
              <a:rPr lang="en-US" b="1" dirty="0">
                <a:solidFill>
                  <a:srgbClr val="3D4965"/>
                </a:solidFill>
                <a:latin typeface="Dosis" panose="020B0604020202020204" charset="0"/>
                <a:ea typeface="Dosis"/>
                <a:cs typeface="Calibri Light" panose="020F0302020204030204" pitchFamily="34" charset="0"/>
                <a:sym typeface="Dosis"/>
              </a:rPr>
              <a:t>Model </a:t>
            </a:r>
            <a:endParaRPr lang="en-US" dirty="0"/>
          </a:p>
        </p:txBody>
      </p:sp>
      <p:sp>
        <p:nvSpPr>
          <p:cNvPr id="10" name="Rectangle 9"/>
          <p:cNvSpPr/>
          <p:nvPr/>
        </p:nvSpPr>
        <p:spPr>
          <a:xfrm>
            <a:off x="3478388" y="4027194"/>
            <a:ext cx="567784" cy="307777"/>
          </a:xfrm>
          <a:prstGeom prst="rect">
            <a:avLst/>
          </a:prstGeom>
        </p:spPr>
        <p:txBody>
          <a:bodyPr wrap="none">
            <a:spAutoFit/>
          </a:bodyPr>
          <a:lstStyle/>
          <a:p>
            <a:r>
              <a:rPr lang="en-US" b="1" dirty="0">
                <a:solidFill>
                  <a:srgbClr val="3D4965"/>
                </a:solidFill>
                <a:latin typeface="Dosis" panose="020B0604020202020204" charset="0"/>
                <a:ea typeface="Dosis"/>
                <a:cs typeface="Calibri Light" panose="020F0302020204030204" pitchFamily="34" charset="0"/>
                <a:sym typeface="Dosis"/>
              </a:rPr>
              <a:t>View </a:t>
            </a:r>
            <a:endParaRPr lang="en-US" dirty="0"/>
          </a:p>
        </p:txBody>
      </p:sp>
      <p:sp>
        <p:nvSpPr>
          <p:cNvPr id="11" name="Rectangle 10"/>
          <p:cNvSpPr/>
          <p:nvPr/>
        </p:nvSpPr>
        <p:spPr>
          <a:xfrm>
            <a:off x="5606365" y="3760667"/>
            <a:ext cx="941283" cy="307777"/>
          </a:xfrm>
          <a:prstGeom prst="rect">
            <a:avLst/>
          </a:prstGeom>
        </p:spPr>
        <p:txBody>
          <a:bodyPr wrap="none">
            <a:spAutoFit/>
          </a:bodyPr>
          <a:lstStyle/>
          <a:p>
            <a:r>
              <a:rPr lang="en-US" b="1" dirty="0">
                <a:solidFill>
                  <a:srgbClr val="3D4965"/>
                </a:solidFill>
                <a:latin typeface="Dosis" panose="020B0604020202020204" charset="0"/>
                <a:ea typeface="Dosis"/>
                <a:cs typeface="Calibri Light" panose="020F0302020204030204" pitchFamily="34" charset="0"/>
                <a:sym typeface="Dosis"/>
              </a:rPr>
              <a:t>Controller </a:t>
            </a:r>
            <a:endParaRPr lang="en-US" dirty="0"/>
          </a:p>
        </p:txBody>
      </p:sp>
    </p:spTree>
    <p:extLst>
      <p:ext uri="{BB962C8B-B14F-4D97-AF65-F5344CB8AC3E}">
        <p14:creationId xmlns:p14="http://schemas.microsoft.com/office/powerpoint/2010/main" val="103398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animBg="1"/>
      <p:bldP spid="7" grpId="0" animBg="1"/>
      <p:bldP spid="8" grpId="0" animBg="1"/>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xmlns="" id="{BB04C092-7A4C-4AFD-B052-1196F035AE87}"/>
              </a:ext>
            </a:extLst>
          </p:cNvPr>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2</a:t>
            </a:r>
            <a:r>
              <a:rPr lang="en-US" sz="2400" b="1">
                <a:solidFill>
                  <a:srgbClr val="3D4965"/>
                </a:solidFill>
                <a:latin typeface="Dosis" panose="020B0604020202020204" charset="0"/>
                <a:ea typeface="Dosis"/>
                <a:cs typeface="Calibri Light" panose="020F0302020204030204" pitchFamily="34" charset="0"/>
                <a:sym typeface="Dosis"/>
              </a:rPr>
              <a:t>. </a:t>
            </a:r>
            <a:r>
              <a:rPr lang="en-US" sz="2400" b="1" dirty="0" err="1">
                <a:solidFill>
                  <a:srgbClr val="3D4965"/>
                </a:solidFill>
                <a:latin typeface="Dosis" panose="020B0604020202020204" charset="0"/>
                <a:ea typeface="Dosis"/>
                <a:cs typeface="Calibri Light" panose="020F0302020204030204" pitchFamily="34" charset="0"/>
                <a:sym typeface="Dosis"/>
              </a:rPr>
              <a:t>Mô</a:t>
            </a:r>
            <a:r>
              <a:rPr lang="en-US" sz="2400" b="1" dirty="0">
                <a:solidFill>
                  <a:srgbClr val="3D4965"/>
                </a:solidFill>
                <a:latin typeface="Dosis" panose="020B0604020202020204" charset="0"/>
                <a:ea typeface="Dosis"/>
                <a:cs typeface="Calibri Light" panose="020F0302020204030204" pitchFamily="34" charset="0"/>
                <a:sym typeface="Dosis"/>
              </a:rPr>
              <a:t> </a:t>
            </a:r>
            <a:r>
              <a:rPr lang="en-US" sz="2400" b="1" dirty="0" err="1">
                <a:solidFill>
                  <a:srgbClr val="3D4965"/>
                </a:solidFill>
                <a:latin typeface="Dosis" panose="020B0604020202020204" charset="0"/>
                <a:ea typeface="Dosis"/>
                <a:cs typeface="Calibri Light" panose="020F0302020204030204" pitchFamily="34" charset="0"/>
                <a:sym typeface="Dosis"/>
              </a:rPr>
              <a:t>hình</a:t>
            </a:r>
            <a:r>
              <a:rPr lang="en-US" sz="2400" b="1" dirty="0">
                <a:solidFill>
                  <a:srgbClr val="3D4965"/>
                </a:solidFill>
                <a:latin typeface="Dosis" panose="020B0604020202020204" charset="0"/>
                <a:ea typeface="Dosis"/>
                <a:cs typeface="Calibri Light" panose="020F0302020204030204" pitchFamily="34" charset="0"/>
                <a:sym typeface="Dosis"/>
              </a:rPr>
              <a:t> MVC </a:t>
            </a:r>
            <a:r>
              <a:rPr lang="en-US" sz="2400" b="1" dirty="0" err="1">
                <a:solidFill>
                  <a:srgbClr val="3D4965"/>
                </a:solidFill>
                <a:latin typeface="Dosis" panose="020B0604020202020204" charset="0"/>
                <a:ea typeface="Dosis"/>
                <a:cs typeface="Calibri Light" panose="020F0302020204030204" pitchFamily="34" charset="0"/>
                <a:sym typeface="Dosis"/>
              </a:rPr>
              <a:t>trong</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pic>
        <p:nvPicPr>
          <p:cNvPr id="7" name="Picture 2" descr="MVC traditional.png">
            <a:extLst>
              <a:ext uri="{FF2B5EF4-FFF2-40B4-BE49-F238E27FC236}">
                <a16:creationId xmlns:a16="http://schemas.microsoft.com/office/drawing/2014/main" xmlns="" id="{D5E48262-BD6D-4F6E-9DCA-66EC191EA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612" y="1905617"/>
            <a:ext cx="4507982" cy="2863252"/>
          </a:xfrm>
          <a:prstGeom prst="rect">
            <a:avLst/>
          </a:prstGeom>
          <a:noFill/>
          <a:extLst>
            <a:ext uri="{909E8E84-426E-40DD-AFC4-6F175D3DCCD1}">
              <a14:hiddenFill xmlns:a14="http://schemas.microsoft.com/office/drawing/2010/main">
                <a:solidFill>
                  <a:srgbClr val="FFFFFF"/>
                </a:solidFill>
              </a14:hiddenFill>
            </a:ext>
          </a:extLst>
        </p:spPr>
      </p:pic>
      <p:sp>
        <p:nvSpPr>
          <p:cNvPr id="8" name="Shape 521">
            <a:extLst>
              <a:ext uri="{FF2B5EF4-FFF2-40B4-BE49-F238E27FC236}">
                <a16:creationId xmlns:a16="http://schemas.microsoft.com/office/drawing/2014/main" xmlns="" id="{B97AC4BE-BBC3-4DB5-8898-0B1F272203C9}"/>
              </a:ext>
            </a:extLst>
          </p:cNvPr>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Tree>
    <p:extLst>
      <p:ext uri="{BB962C8B-B14F-4D97-AF65-F5344CB8AC3E}">
        <p14:creationId xmlns:p14="http://schemas.microsoft.com/office/powerpoint/2010/main" val="30913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 name="Group 4"/>
          <p:cNvGrpSpPr>
            <a:grpSpLocks/>
          </p:cNvGrpSpPr>
          <p:nvPr/>
        </p:nvGrpSpPr>
        <p:grpSpPr bwMode="auto">
          <a:xfrm>
            <a:off x="3002267" y="1690469"/>
            <a:ext cx="2998788" cy="1601788"/>
            <a:chOff x="1997" y="1314"/>
            <a:chExt cx="1889" cy="1009"/>
          </a:xfrm>
        </p:grpSpPr>
        <p:grpSp>
          <p:nvGrpSpPr>
            <p:cNvPr id="7" name="Group 6"/>
            <p:cNvGrpSpPr>
              <a:grpSpLocks/>
            </p:cNvGrpSpPr>
            <p:nvPr/>
          </p:nvGrpSpPr>
          <p:grpSpPr bwMode="auto">
            <a:xfrm>
              <a:off x="1997" y="1404"/>
              <a:ext cx="1889" cy="919"/>
              <a:chOff x="1973" y="1027"/>
              <a:chExt cx="1926" cy="937"/>
            </a:xfrm>
          </p:grpSpPr>
          <p:sp>
            <p:nvSpPr>
              <p:cNvPr id="12" name="Oval 11"/>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13" name="Oval 12"/>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grpSp>
        <p:sp>
          <p:nvSpPr>
            <p:cNvPr id="8"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9"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10"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sp>
          <p:nvSpPr>
            <p:cNvPr id="11"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defRPr/>
              </a:pPr>
              <a:endParaRPr lang="en-US"/>
            </a:p>
          </p:txBody>
        </p:sp>
      </p:grpSp>
      <p:sp>
        <p:nvSpPr>
          <p:cNvPr id="6" name="Text Box 18"/>
          <p:cNvSpPr txBox="1">
            <a:spLocks noChangeArrowheads="1"/>
          </p:cNvSpPr>
          <p:nvPr/>
        </p:nvSpPr>
        <p:spPr bwMode="auto">
          <a:xfrm>
            <a:off x="3580669" y="2033339"/>
            <a:ext cx="1707045" cy="400110"/>
          </a:xfrm>
          <a:prstGeom prst="rect">
            <a:avLst/>
          </a:prstGeom>
          <a:noFill/>
          <a:ln>
            <a:noFill/>
          </a:ln>
          <a:extLst/>
        </p:spPr>
        <p:txBody>
          <a:bodyPr lIns="91425" tIns="91425" rIns="91425" bIns="91425" anchor="ctr" anchorCtr="0">
            <a:noAutofit/>
          </a:bodyPr>
          <a:lstStyle>
            <a:defPPr marR="0" lvl="0" algn="l" rtl="0">
              <a:lnSpc>
                <a:spcPct val="100000"/>
              </a:lnSpc>
              <a:spcBef>
                <a:spcPts val="0"/>
              </a:spcBef>
              <a:spcAft>
                <a:spcPts val="0"/>
              </a:spcAft>
              <a:defRPr/>
            </a:defPPr>
            <a:lvl1pPr algn="r">
              <a:buClr>
                <a:srgbClr val="1C4587"/>
              </a:buClr>
              <a:buSzPct val="100000"/>
              <a:buFont typeface="Sniglet"/>
              <a:defRPr sz="2000">
                <a:solidFill>
                  <a:srgbClr val="1C4587"/>
                </a:solidFill>
                <a:latin typeface="Sniglet"/>
                <a:ea typeface="Sniglet"/>
                <a:cs typeface="Sniglet"/>
              </a:defRPr>
            </a:lvl1pPr>
            <a:lvl2pPr algn="r">
              <a:buClr>
                <a:srgbClr val="1C4587"/>
              </a:buClr>
              <a:buSzPct val="100000"/>
              <a:buFont typeface="Sniglet"/>
              <a:defRPr sz="4800">
                <a:solidFill>
                  <a:srgbClr val="1C4587"/>
                </a:solidFill>
                <a:latin typeface="Sniglet"/>
                <a:ea typeface="Sniglet"/>
                <a:cs typeface="Sniglet"/>
              </a:defRPr>
            </a:lvl2pPr>
            <a:lvl3pPr algn="r">
              <a:buClr>
                <a:srgbClr val="1C4587"/>
              </a:buClr>
              <a:buSzPct val="100000"/>
              <a:buFont typeface="Sniglet"/>
              <a:defRPr sz="4800">
                <a:solidFill>
                  <a:srgbClr val="1C4587"/>
                </a:solidFill>
                <a:latin typeface="Sniglet"/>
                <a:ea typeface="Sniglet"/>
                <a:cs typeface="Sniglet"/>
              </a:defRPr>
            </a:lvl3pPr>
            <a:lvl4pPr algn="r">
              <a:buClr>
                <a:srgbClr val="1C4587"/>
              </a:buClr>
              <a:buSzPct val="100000"/>
              <a:buFont typeface="Sniglet"/>
              <a:defRPr sz="4800">
                <a:solidFill>
                  <a:srgbClr val="1C4587"/>
                </a:solidFill>
                <a:latin typeface="Sniglet"/>
                <a:ea typeface="Sniglet"/>
                <a:cs typeface="Sniglet"/>
              </a:defRPr>
            </a:lvl4pPr>
            <a:lvl5pPr algn="r">
              <a:buClr>
                <a:srgbClr val="1C4587"/>
              </a:buClr>
              <a:buSzPct val="100000"/>
              <a:buFont typeface="Sniglet"/>
              <a:defRPr sz="4800">
                <a:solidFill>
                  <a:srgbClr val="1C4587"/>
                </a:solidFill>
                <a:latin typeface="Sniglet"/>
                <a:ea typeface="Sniglet"/>
                <a:cs typeface="Sniglet"/>
              </a:defRPr>
            </a:lvl5pPr>
            <a:lvl6pPr algn="r">
              <a:buClr>
                <a:srgbClr val="1C4587"/>
              </a:buClr>
              <a:buSzPct val="100000"/>
              <a:buFont typeface="Sniglet"/>
              <a:defRPr sz="4800">
                <a:solidFill>
                  <a:srgbClr val="1C4587"/>
                </a:solidFill>
                <a:latin typeface="Sniglet"/>
                <a:ea typeface="Sniglet"/>
                <a:cs typeface="Sniglet"/>
              </a:defRPr>
            </a:lvl6pPr>
            <a:lvl7pPr algn="r">
              <a:buClr>
                <a:srgbClr val="1C4587"/>
              </a:buClr>
              <a:buSzPct val="100000"/>
              <a:buFont typeface="Sniglet"/>
              <a:defRPr sz="4800">
                <a:solidFill>
                  <a:srgbClr val="1C4587"/>
                </a:solidFill>
                <a:latin typeface="Sniglet"/>
                <a:ea typeface="Sniglet"/>
                <a:cs typeface="Sniglet"/>
              </a:defRPr>
            </a:lvl7pPr>
            <a:lvl8pPr algn="r">
              <a:buClr>
                <a:srgbClr val="1C4587"/>
              </a:buClr>
              <a:buSzPct val="100000"/>
              <a:buFont typeface="Sniglet"/>
              <a:defRPr sz="4800">
                <a:solidFill>
                  <a:srgbClr val="1C4587"/>
                </a:solidFill>
                <a:latin typeface="Sniglet"/>
                <a:ea typeface="Sniglet"/>
                <a:cs typeface="Sniglet"/>
              </a:defRPr>
            </a:lvl8pPr>
            <a:lvl9pPr algn="r">
              <a:buClr>
                <a:srgbClr val="1C4587"/>
              </a:buClr>
              <a:buSzPct val="100000"/>
              <a:buFont typeface="Sniglet"/>
              <a:defRPr sz="4800">
                <a:solidFill>
                  <a:srgbClr val="1C4587"/>
                </a:solidFill>
                <a:latin typeface="Sniglet"/>
                <a:ea typeface="Sniglet"/>
                <a:cs typeface="Sniglet"/>
              </a:defRPr>
            </a:lvl9pPr>
          </a:lstStyle>
          <a:p>
            <a:r>
              <a:rPr lang="en-US" altLang="en-US" sz="2400" dirty="0" err="1"/>
              <a:t>Tổng</a:t>
            </a:r>
            <a:r>
              <a:rPr lang="en-US" altLang="en-US" sz="2400" dirty="0"/>
              <a:t> </a:t>
            </a:r>
            <a:r>
              <a:rPr lang="en-US" altLang="en-US" sz="2400" dirty="0" err="1"/>
              <a:t>quan</a:t>
            </a:r>
            <a:endParaRPr lang="en-US" altLang="en-US" sz="2400" dirty="0"/>
          </a:p>
        </p:txBody>
      </p:sp>
      <p:sp>
        <p:nvSpPr>
          <p:cNvPr id="15"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12622271">
            <a:off x="2224117" y="1688881"/>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16" name="TextBox 15"/>
          <p:cNvSpPr txBox="1"/>
          <p:nvPr/>
        </p:nvSpPr>
        <p:spPr>
          <a:xfrm>
            <a:off x="480512" y="1056444"/>
            <a:ext cx="4219914" cy="45953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algn="r">
              <a:buClr>
                <a:srgbClr val="1C4587"/>
              </a:buClr>
              <a:buSzPct val="100000"/>
              <a:buFont typeface="Sniglet"/>
              <a:defRPr sz="4800">
                <a:solidFill>
                  <a:srgbClr val="1C4587"/>
                </a:solidFill>
                <a:latin typeface="Sniglet"/>
                <a:ea typeface="Sniglet"/>
                <a:cs typeface="Sniglet"/>
                <a:sym typeface="Sniglet"/>
              </a:defRPr>
            </a:lvl1pPr>
            <a:lvl2pPr algn="r">
              <a:buClr>
                <a:srgbClr val="1C4587"/>
              </a:buClr>
              <a:buSzPct val="100000"/>
              <a:buFont typeface="Sniglet"/>
              <a:defRPr sz="4800">
                <a:solidFill>
                  <a:srgbClr val="1C4587"/>
                </a:solidFill>
                <a:latin typeface="Sniglet"/>
                <a:ea typeface="Sniglet"/>
                <a:cs typeface="Sniglet"/>
                <a:sym typeface="Sniglet"/>
              </a:defRPr>
            </a:lvl2pPr>
            <a:lvl3pPr algn="r">
              <a:buClr>
                <a:srgbClr val="1C4587"/>
              </a:buClr>
              <a:buSzPct val="100000"/>
              <a:buFont typeface="Sniglet"/>
              <a:defRPr sz="4800">
                <a:solidFill>
                  <a:srgbClr val="1C4587"/>
                </a:solidFill>
                <a:latin typeface="Sniglet"/>
                <a:ea typeface="Sniglet"/>
                <a:cs typeface="Sniglet"/>
                <a:sym typeface="Sniglet"/>
              </a:defRPr>
            </a:lvl3pPr>
            <a:lvl4pPr algn="r">
              <a:buClr>
                <a:srgbClr val="1C4587"/>
              </a:buClr>
              <a:buSzPct val="100000"/>
              <a:buFont typeface="Sniglet"/>
              <a:defRPr sz="4800">
                <a:solidFill>
                  <a:srgbClr val="1C4587"/>
                </a:solidFill>
                <a:latin typeface="Sniglet"/>
                <a:ea typeface="Sniglet"/>
                <a:cs typeface="Sniglet"/>
                <a:sym typeface="Sniglet"/>
              </a:defRPr>
            </a:lvl4pPr>
            <a:lvl5pPr algn="r">
              <a:buClr>
                <a:srgbClr val="1C4587"/>
              </a:buClr>
              <a:buSzPct val="100000"/>
              <a:buFont typeface="Sniglet"/>
              <a:defRPr sz="4800">
                <a:solidFill>
                  <a:srgbClr val="1C4587"/>
                </a:solidFill>
                <a:latin typeface="Sniglet"/>
                <a:ea typeface="Sniglet"/>
                <a:cs typeface="Sniglet"/>
                <a:sym typeface="Sniglet"/>
              </a:defRPr>
            </a:lvl5pPr>
            <a:lvl6pPr algn="r">
              <a:buClr>
                <a:srgbClr val="1C4587"/>
              </a:buClr>
              <a:buSzPct val="100000"/>
              <a:buFont typeface="Sniglet"/>
              <a:defRPr sz="4800">
                <a:solidFill>
                  <a:srgbClr val="1C4587"/>
                </a:solidFill>
                <a:latin typeface="Sniglet"/>
                <a:ea typeface="Sniglet"/>
                <a:cs typeface="Sniglet"/>
                <a:sym typeface="Sniglet"/>
              </a:defRPr>
            </a:lvl6pPr>
            <a:lvl7pPr algn="r">
              <a:buClr>
                <a:srgbClr val="1C4587"/>
              </a:buClr>
              <a:buSzPct val="100000"/>
              <a:buFont typeface="Sniglet"/>
              <a:defRPr sz="4800">
                <a:solidFill>
                  <a:srgbClr val="1C4587"/>
                </a:solidFill>
                <a:latin typeface="Sniglet"/>
                <a:ea typeface="Sniglet"/>
                <a:cs typeface="Sniglet"/>
                <a:sym typeface="Sniglet"/>
              </a:defRPr>
            </a:lvl7pPr>
            <a:lvl8pPr algn="r">
              <a:buClr>
                <a:srgbClr val="1C4587"/>
              </a:buClr>
              <a:buSzPct val="100000"/>
              <a:buFont typeface="Sniglet"/>
              <a:defRPr sz="4800">
                <a:solidFill>
                  <a:srgbClr val="1C4587"/>
                </a:solidFill>
                <a:latin typeface="Sniglet"/>
                <a:ea typeface="Sniglet"/>
                <a:cs typeface="Sniglet"/>
                <a:sym typeface="Sniglet"/>
              </a:defRPr>
            </a:lvl8pPr>
            <a:lvl9pPr algn="r">
              <a:buClr>
                <a:srgbClr val="1C4587"/>
              </a:buClr>
              <a:buSzPct val="100000"/>
              <a:buFont typeface="Sniglet"/>
              <a:defRPr sz="4800">
                <a:solidFill>
                  <a:srgbClr val="1C4587"/>
                </a:solidFill>
                <a:latin typeface="Sniglet"/>
                <a:ea typeface="Sniglet"/>
                <a:cs typeface="Sniglet"/>
                <a:sym typeface="Sniglet"/>
              </a:defRPr>
            </a:lvl9pPr>
          </a:lstStyle>
          <a:p>
            <a:pPr algn="ctr"/>
            <a:r>
              <a:rPr lang="en-US" sz="2000" dirty="0"/>
              <a:t>I. </a:t>
            </a:r>
            <a:r>
              <a:rPr lang="en-US" sz="2000" dirty="0" err="1"/>
              <a:t>Giới</a:t>
            </a:r>
            <a:r>
              <a:rPr lang="en-US" sz="2000" dirty="0"/>
              <a:t> </a:t>
            </a:r>
            <a:r>
              <a:rPr lang="en-US" sz="2000" dirty="0" err="1"/>
              <a:t>thiệu</a:t>
            </a:r>
            <a:r>
              <a:rPr lang="en-US" sz="2000" dirty="0"/>
              <a:t> </a:t>
            </a:r>
            <a:r>
              <a:rPr lang="en-US" sz="2000" dirty="0" err="1"/>
              <a:t>về</a:t>
            </a:r>
            <a:r>
              <a:rPr lang="en-US" sz="2000" dirty="0"/>
              <a:t> Ruby </a:t>
            </a:r>
            <a:r>
              <a:rPr lang="en-US" sz="2000" dirty="0" err="1"/>
              <a:t>và</a:t>
            </a:r>
            <a:r>
              <a:rPr lang="en-US" sz="2000" dirty="0"/>
              <a:t> Rails.</a:t>
            </a:r>
          </a:p>
        </p:txBody>
      </p:sp>
      <p:sp>
        <p:nvSpPr>
          <p:cNvPr id="2" name="Rectangle 1"/>
          <p:cNvSpPr/>
          <p:nvPr/>
        </p:nvSpPr>
        <p:spPr>
          <a:xfrm>
            <a:off x="1178706" y="322027"/>
            <a:ext cx="3434402" cy="542980"/>
          </a:xfrm>
          <a:prstGeom prst="rect">
            <a:avLst/>
          </a:prstGeom>
          <a:noFill/>
          <a:ln>
            <a:noFill/>
          </a:ln>
        </p:spPr>
        <p:txBody>
          <a:bodyPr lIns="91425" tIns="91425" rIns="91425" bIns="91425" anchor="ctr" anchorCtr="0">
            <a:noAutofit/>
          </a:bodyPr>
          <a:lstStyle/>
          <a:p>
            <a:pPr algn="ctr">
              <a:buClr>
                <a:srgbClr val="1C4587"/>
              </a:buClr>
              <a:buSzPct val="100000"/>
              <a:buFont typeface="Sniglet"/>
            </a:pPr>
            <a:r>
              <a:rPr lang="en-US" sz="4500" dirty="0">
                <a:solidFill>
                  <a:srgbClr val="1C4587"/>
                </a:solidFill>
                <a:latin typeface="Sniglet"/>
                <a:ea typeface="Sniglet"/>
                <a:cs typeface="Sniglet"/>
              </a:rPr>
              <a:t>TỔNG QUAN</a:t>
            </a:r>
          </a:p>
        </p:txBody>
      </p:sp>
      <p:sp>
        <p:nvSpPr>
          <p:cNvPr id="21" name="TextBox 20"/>
          <p:cNvSpPr txBox="1"/>
          <p:nvPr/>
        </p:nvSpPr>
        <p:spPr>
          <a:xfrm>
            <a:off x="5968358" y="1072254"/>
            <a:ext cx="1809987" cy="45953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algn="r">
              <a:buClr>
                <a:srgbClr val="1C4587"/>
              </a:buClr>
              <a:buSzPct val="100000"/>
              <a:buFont typeface="Sniglet"/>
              <a:defRPr sz="4800">
                <a:solidFill>
                  <a:srgbClr val="1C4587"/>
                </a:solidFill>
                <a:latin typeface="Sniglet"/>
                <a:ea typeface="Sniglet"/>
                <a:cs typeface="Sniglet"/>
                <a:sym typeface="Sniglet"/>
              </a:defRPr>
            </a:lvl1pPr>
            <a:lvl2pPr algn="r">
              <a:buClr>
                <a:srgbClr val="1C4587"/>
              </a:buClr>
              <a:buSzPct val="100000"/>
              <a:buFont typeface="Sniglet"/>
              <a:defRPr sz="4800">
                <a:solidFill>
                  <a:srgbClr val="1C4587"/>
                </a:solidFill>
                <a:latin typeface="Sniglet"/>
                <a:ea typeface="Sniglet"/>
                <a:cs typeface="Sniglet"/>
                <a:sym typeface="Sniglet"/>
              </a:defRPr>
            </a:lvl2pPr>
            <a:lvl3pPr algn="r">
              <a:buClr>
                <a:srgbClr val="1C4587"/>
              </a:buClr>
              <a:buSzPct val="100000"/>
              <a:buFont typeface="Sniglet"/>
              <a:defRPr sz="4800">
                <a:solidFill>
                  <a:srgbClr val="1C4587"/>
                </a:solidFill>
                <a:latin typeface="Sniglet"/>
                <a:ea typeface="Sniglet"/>
                <a:cs typeface="Sniglet"/>
                <a:sym typeface="Sniglet"/>
              </a:defRPr>
            </a:lvl3pPr>
            <a:lvl4pPr algn="r">
              <a:buClr>
                <a:srgbClr val="1C4587"/>
              </a:buClr>
              <a:buSzPct val="100000"/>
              <a:buFont typeface="Sniglet"/>
              <a:defRPr sz="4800">
                <a:solidFill>
                  <a:srgbClr val="1C4587"/>
                </a:solidFill>
                <a:latin typeface="Sniglet"/>
                <a:ea typeface="Sniglet"/>
                <a:cs typeface="Sniglet"/>
                <a:sym typeface="Sniglet"/>
              </a:defRPr>
            </a:lvl4pPr>
            <a:lvl5pPr algn="r">
              <a:buClr>
                <a:srgbClr val="1C4587"/>
              </a:buClr>
              <a:buSzPct val="100000"/>
              <a:buFont typeface="Sniglet"/>
              <a:defRPr sz="4800">
                <a:solidFill>
                  <a:srgbClr val="1C4587"/>
                </a:solidFill>
                <a:latin typeface="Sniglet"/>
                <a:ea typeface="Sniglet"/>
                <a:cs typeface="Sniglet"/>
                <a:sym typeface="Sniglet"/>
              </a:defRPr>
            </a:lvl5pPr>
            <a:lvl6pPr algn="r">
              <a:buClr>
                <a:srgbClr val="1C4587"/>
              </a:buClr>
              <a:buSzPct val="100000"/>
              <a:buFont typeface="Sniglet"/>
              <a:defRPr sz="4800">
                <a:solidFill>
                  <a:srgbClr val="1C4587"/>
                </a:solidFill>
                <a:latin typeface="Sniglet"/>
                <a:ea typeface="Sniglet"/>
                <a:cs typeface="Sniglet"/>
                <a:sym typeface="Sniglet"/>
              </a:defRPr>
            </a:lvl6pPr>
            <a:lvl7pPr algn="r">
              <a:buClr>
                <a:srgbClr val="1C4587"/>
              </a:buClr>
              <a:buSzPct val="100000"/>
              <a:buFont typeface="Sniglet"/>
              <a:defRPr sz="4800">
                <a:solidFill>
                  <a:srgbClr val="1C4587"/>
                </a:solidFill>
                <a:latin typeface="Sniglet"/>
                <a:ea typeface="Sniglet"/>
                <a:cs typeface="Sniglet"/>
                <a:sym typeface="Sniglet"/>
              </a:defRPr>
            </a:lvl7pPr>
            <a:lvl8pPr algn="r">
              <a:buClr>
                <a:srgbClr val="1C4587"/>
              </a:buClr>
              <a:buSzPct val="100000"/>
              <a:buFont typeface="Sniglet"/>
              <a:defRPr sz="4800">
                <a:solidFill>
                  <a:srgbClr val="1C4587"/>
                </a:solidFill>
                <a:latin typeface="Sniglet"/>
                <a:ea typeface="Sniglet"/>
                <a:cs typeface="Sniglet"/>
                <a:sym typeface="Sniglet"/>
              </a:defRPr>
            </a:lvl8pPr>
            <a:lvl9pPr algn="r">
              <a:buClr>
                <a:srgbClr val="1C4587"/>
              </a:buClr>
              <a:buSzPct val="100000"/>
              <a:buFont typeface="Sniglet"/>
              <a:defRPr sz="4800">
                <a:solidFill>
                  <a:srgbClr val="1C4587"/>
                </a:solidFill>
                <a:latin typeface="Sniglet"/>
                <a:ea typeface="Sniglet"/>
                <a:cs typeface="Sniglet"/>
                <a:sym typeface="Sniglet"/>
              </a:defRPr>
            </a:lvl9pPr>
          </a:lstStyle>
          <a:p>
            <a:pPr algn="ctr"/>
            <a:r>
              <a:rPr lang="en-US" sz="2000" dirty="0"/>
              <a:t>II. Ruby.</a:t>
            </a:r>
          </a:p>
        </p:txBody>
      </p:sp>
      <p:sp>
        <p:nvSpPr>
          <p:cNvPr id="22"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19633251">
            <a:off x="5847161" y="1649332"/>
            <a:ext cx="792163"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4"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8111755">
            <a:off x="2850420" y="3431573"/>
            <a:ext cx="1014101"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
        <p:nvSpPr>
          <p:cNvPr id="25" name="TextBox 24"/>
          <p:cNvSpPr txBox="1"/>
          <p:nvPr/>
        </p:nvSpPr>
        <p:spPr>
          <a:xfrm>
            <a:off x="5392887" y="3873925"/>
            <a:ext cx="2523158" cy="691464"/>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algn="r">
              <a:buClr>
                <a:srgbClr val="1C4587"/>
              </a:buClr>
              <a:buSzPct val="100000"/>
              <a:buFont typeface="Sniglet"/>
              <a:defRPr sz="4800">
                <a:solidFill>
                  <a:srgbClr val="1C4587"/>
                </a:solidFill>
                <a:latin typeface="Sniglet"/>
                <a:ea typeface="Sniglet"/>
                <a:cs typeface="Sniglet"/>
                <a:sym typeface="Sniglet"/>
              </a:defRPr>
            </a:lvl1pPr>
            <a:lvl2pPr algn="r">
              <a:buClr>
                <a:srgbClr val="1C4587"/>
              </a:buClr>
              <a:buSzPct val="100000"/>
              <a:buFont typeface="Sniglet"/>
              <a:defRPr sz="4800">
                <a:solidFill>
                  <a:srgbClr val="1C4587"/>
                </a:solidFill>
                <a:latin typeface="Sniglet"/>
                <a:ea typeface="Sniglet"/>
                <a:cs typeface="Sniglet"/>
                <a:sym typeface="Sniglet"/>
              </a:defRPr>
            </a:lvl2pPr>
            <a:lvl3pPr algn="r">
              <a:buClr>
                <a:srgbClr val="1C4587"/>
              </a:buClr>
              <a:buSzPct val="100000"/>
              <a:buFont typeface="Sniglet"/>
              <a:defRPr sz="4800">
                <a:solidFill>
                  <a:srgbClr val="1C4587"/>
                </a:solidFill>
                <a:latin typeface="Sniglet"/>
                <a:ea typeface="Sniglet"/>
                <a:cs typeface="Sniglet"/>
                <a:sym typeface="Sniglet"/>
              </a:defRPr>
            </a:lvl3pPr>
            <a:lvl4pPr algn="r">
              <a:buClr>
                <a:srgbClr val="1C4587"/>
              </a:buClr>
              <a:buSzPct val="100000"/>
              <a:buFont typeface="Sniglet"/>
              <a:defRPr sz="4800">
                <a:solidFill>
                  <a:srgbClr val="1C4587"/>
                </a:solidFill>
                <a:latin typeface="Sniglet"/>
                <a:ea typeface="Sniglet"/>
                <a:cs typeface="Sniglet"/>
                <a:sym typeface="Sniglet"/>
              </a:defRPr>
            </a:lvl4pPr>
            <a:lvl5pPr algn="r">
              <a:buClr>
                <a:srgbClr val="1C4587"/>
              </a:buClr>
              <a:buSzPct val="100000"/>
              <a:buFont typeface="Sniglet"/>
              <a:defRPr sz="4800">
                <a:solidFill>
                  <a:srgbClr val="1C4587"/>
                </a:solidFill>
                <a:latin typeface="Sniglet"/>
                <a:ea typeface="Sniglet"/>
                <a:cs typeface="Sniglet"/>
                <a:sym typeface="Sniglet"/>
              </a:defRPr>
            </a:lvl5pPr>
            <a:lvl6pPr algn="r">
              <a:buClr>
                <a:srgbClr val="1C4587"/>
              </a:buClr>
              <a:buSzPct val="100000"/>
              <a:buFont typeface="Sniglet"/>
              <a:defRPr sz="4800">
                <a:solidFill>
                  <a:srgbClr val="1C4587"/>
                </a:solidFill>
                <a:latin typeface="Sniglet"/>
                <a:ea typeface="Sniglet"/>
                <a:cs typeface="Sniglet"/>
                <a:sym typeface="Sniglet"/>
              </a:defRPr>
            </a:lvl6pPr>
            <a:lvl7pPr algn="r">
              <a:buClr>
                <a:srgbClr val="1C4587"/>
              </a:buClr>
              <a:buSzPct val="100000"/>
              <a:buFont typeface="Sniglet"/>
              <a:defRPr sz="4800">
                <a:solidFill>
                  <a:srgbClr val="1C4587"/>
                </a:solidFill>
                <a:latin typeface="Sniglet"/>
                <a:ea typeface="Sniglet"/>
                <a:cs typeface="Sniglet"/>
                <a:sym typeface="Sniglet"/>
              </a:defRPr>
            </a:lvl7pPr>
            <a:lvl8pPr algn="r">
              <a:buClr>
                <a:srgbClr val="1C4587"/>
              </a:buClr>
              <a:buSzPct val="100000"/>
              <a:buFont typeface="Sniglet"/>
              <a:defRPr sz="4800">
                <a:solidFill>
                  <a:srgbClr val="1C4587"/>
                </a:solidFill>
                <a:latin typeface="Sniglet"/>
                <a:ea typeface="Sniglet"/>
                <a:cs typeface="Sniglet"/>
                <a:sym typeface="Sniglet"/>
              </a:defRPr>
            </a:lvl8pPr>
            <a:lvl9pPr algn="r">
              <a:buClr>
                <a:srgbClr val="1C4587"/>
              </a:buClr>
              <a:buSzPct val="100000"/>
              <a:buFont typeface="Sniglet"/>
              <a:defRPr sz="4800">
                <a:solidFill>
                  <a:srgbClr val="1C4587"/>
                </a:solidFill>
                <a:latin typeface="Sniglet"/>
                <a:ea typeface="Sniglet"/>
                <a:cs typeface="Sniglet"/>
                <a:sym typeface="Sniglet"/>
              </a:defRPr>
            </a:lvl9pPr>
          </a:lstStyle>
          <a:p>
            <a:pPr algn="ctr"/>
            <a:r>
              <a:rPr lang="en-US" sz="2000" dirty="0"/>
              <a:t>III. Ruby on Rails</a:t>
            </a:r>
          </a:p>
        </p:txBody>
      </p:sp>
      <p:sp>
        <p:nvSpPr>
          <p:cNvPr id="18" name="TextBox 17"/>
          <p:cNvSpPr txBox="1"/>
          <p:nvPr/>
        </p:nvSpPr>
        <p:spPr>
          <a:xfrm>
            <a:off x="1990913" y="3989892"/>
            <a:ext cx="1809987" cy="45953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algn="r">
              <a:buClr>
                <a:srgbClr val="1C4587"/>
              </a:buClr>
              <a:buSzPct val="100000"/>
              <a:buFont typeface="Sniglet"/>
              <a:defRPr sz="4800">
                <a:solidFill>
                  <a:srgbClr val="1C4587"/>
                </a:solidFill>
                <a:latin typeface="Sniglet"/>
                <a:ea typeface="Sniglet"/>
                <a:cs typeface="Sniglet"/>
                <a:sym typeface="Sniglet"/>
              </a:defRPr>
            </a:lvl1pPr>
            <a:lvl2pPr algn="r">
              <a:buClr>
                <a:srgbClr val="1C4587"/>
              </a:buClr>
              <a:buSzPct val="100000"/>
              <a:buFont typeface="Sniglet"/>
              <a:defRPr sz="4800">
                <a:solidFill>
                  <a:srgbClr val="1C4587"/>
                </a:solidFill>
                <a:latin typeface="Sniglet"/>
                <a:ea typeface="Sniglet"/>
                <a:cs typeface="Sniglet"/>
                <a:sym typeface="Sniglet"/>
              </a:defRPr>
            </a:lvl2pPr>
            <a:lvl3pPr algn="r">
              <a:buClr>
                <a:srgbClr val="1C4587"/>
              </a:buClr>
              <a:buSzPct val="100000"/>
              <a:buFont typeface="Sniglet"/>
              <a:defRPr sz="4800">
                <a:solidFill>
                  <a:srgbClr val="1C4587"/>
                </a:solidFill>
                <a:latin typeface="Sniglet"/>
                <a:ea typeface="Sniglet"/>
                <a:cs typeface="Sniglet"/>
                <a:sym typeface="Sniglet"/>
              </a:defRPr>
            </a:lvl3pPr>
            <a:lvl4pPr algn="r">
              <a:buClr>
                <a:srgbClr val="1C4587"/>
              </a:buClr>
              <a:buSzPct val="100000"/>
              <a:buFont typeface="Sniglet"/>
              <a:defRPr sz="4800">
                <a:solidFill>
                  <a:srgbClr val="1C4587"/>
                </a:solidFill>
                <a:latin typeface="Sniglet"/>
                <a:ea typeface="Sniglet"/>
                <a:cs typeface="Sniglet"/>
                <a:sym typeface="Sniglet"/>
              </a:defRPr>
            </a:lvl4pPr>
            <a:lvl5pPr algn="r">
              <a:buClr>
                <a:srgbClr val="1C4587"/>
              </a:buClr>
              <a:buSzPct val="100000"/>
              <a:buFont typeface="Sniglet"/>
              <a:defRPr sz="4800">
                <a:solidFill>
                  <a:srgbClr val="1C4587"/>
                </a:solidFill>
                <a:latin typeface="Sniglet"/>
                <a:ea typeface="Sniglet"/>
                <a:cs typeface="Sniglet"/>
                <a:sym typeface="Sniglet"/>
              </a:defRPr>
            </a:lvl5pPr>
            <a:lvl6pPr algn="r">
              <a:buClr>
                <a:srgbClr val="1C4587"/>
              </a:buClr>
              <a:buSzPct val="100000"/>
              <a:buFont typeface="Sniglet"/>
              <a:defRPr sz="4800">
                <a:solidFill>
                  <a:srgbClr val="1C4587"/>
                </a:solidFill>
                <a:latin typeface="Sniglet"/>
                <a:ea typeface="Sniglet"/>
                <a:cs typeface="Sniglet"/>
                <a:sym typeface="Sniglet"/>
              </a:defRPr>
            </a:lvl6pPr>
            <a:lvl7pPr algn="r">
              <a:buClr>
                <a:srgbClr val="1C4587"/>
              </a:buClr>
              <a:buSzPct val="100000"/>
              <a:buFont typeface="Sniglet"/>
              <a:defRPr sz="4800">
                <a:solidFill>
                  <a:srgbClr val="1C4587"/>
                </a:solidFill>
                <a:latin typeface="Sniglet"/>
                <a:ea typeface="Sniglet"/>
                <a:cs typeface="Sniglet"/>
                <a:sym typeface="Sniglet"/>
              </a:defRPr>
            </a:lvl7pPr>
            <a:lvl8pPr algn="r">
              <a:buClr>
                <a:srgbClr val="1C4587"/>
              </a:buClr>
              <a:buSzPct val="100000"/>
              <a:buFont typeface="Sniglet"/>
              <a:defRPr sz="4800">
                <a:solidFill>
                  <a:srgbClr val="1C4587"/>
                </a:solidFill>
                <a:latin typeface="Sniglet"/>
                <a:ea typeface="Sniglet"/>
                <a:cs typeface="Sniglet"/>
                <a:sym typeface="Sniglet"/>
              </a:defRPr>
            </a:lvl8pPr>
            <a:lvl9pPr algn="r">
              <a:buClr>
                <a:srgbClr val="1C4587"/>
              </a:buClr>
              <a:buSzPct val="100000"/>
              <a:buFont typeface="Sniglet"/>
              <a:defRPr sz="4800">
                <a:solidFill>
                  <a:srgbClr val="1C4587"/>
                </a:solidFill>
                <a:latin typeface="Sniglet"/>
                <a:ea typeface="Sniglet"/>
                <a:cs typeface="Sniglet"/>
                <a:sym typeface="Sniglet"/>
              </a:defRPr>
            </a:lvl9pPr>
          </a:lstStyle>
          <a:p>
            <a:pPr algn="ctr"/>
            <a:r>
              <a:rPr lang="en-US" sz="2000" dirty="0"/>
              <a:t>IV. Demo</a:t>
            </a:r>
          </a:p>
        </p:txBody>
      </p:sp>
      <p:sp>
        <p:nvSpPr>
          <p:cNvPr id="19" name="AutoShape 5">
            <a:extLst>
              <a:ext uri="{FF2B5EF4-FFF2-40B4-BE49-F238E27FC236}">
                <a16:creationId xmlns:a16="http://schemas.microsoft.com/office/drawing/2014/main" xmlns="" id="{5ADB838F-CB0F-4588-A0E4-CC4981CD41E0}"/>
              </a:ext>
            </a:extLst>
          </p:cNvPr>
          <p:cNvSpPr>
            <a:spLocks noChangeArrowheads="1"/>
          </p:cNvSpPr>
          <p:nvPr/>
        </p:nvSpPr>
        <p:spPr bwMode="gray">
          <a:xfrm rot="2930017">
            <a:off x="5293675" y="3448563"/>
            <a:ext cx="1014101" cy="288925"/>
          </a:xfrm>
          <a:prstGeom prst="rightArrow">
            <a:avLst>
              <a:gd name="adj1" fmla="val 35167"/>
              <a:gd name="adj2" fmla="val 111029"/>
            </a:avLst>
          </a:prstGeom>
          <a:solidFill>
            <a:schemeClr val="accent1">
              <a:lumMod val="40000"/>
              <a:lumOff val="60000"/>
            </a:schemeClr>
          </a:solidFill>
          <a:ln>
            <a:noFill/>
          </a:ln>
          <a:effectLst/>
          <a:extLst/>
        </p:spPr>
        <p:txBody>
          <a:bodyPr wrap="none" anchor="ctr"/>
          <a:lstStyle/>
          <a:p>
            <a:pPr eaLnBrk="1" hangingPunct="1">
              <a:defRPr/>
            </a:pP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p:bldP spid="21" grpId="0"/>
      <p:bldP spid="22" grpId="0" animBg="1"/>
      <p:bldP spid="24" grpId="0" animBg="1"/>
      <p:bldP spid="25" grpId="0"/>
      <p:bldP spid="18" grpId="0"/>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145/1*KK61kGXrkaFBDfY7uWukyQ.png">
            <a:extLst>
              <a:ext uri="{FF2B5EF4-FFF2-40B4-BE49-F238E27FC236}">
                <a16:creationId xmlns:a16="http://schemas.microsoft.com/office/drawing/2014/main" xmlns="" id="{C97386B3-DDC5-4963-B6D5-2AE789A13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108" y="1970648"/>
            <a:ext cx="5349785" cy="2604808"/>
          </a:xfrm>
          <a:prstGeom prst="rect">
            <a:avLst/>
          </a:prstGeom>
          <a:noFill/>
          <a:extLst>
            <a:ext uri="{909E8E84-426E-40DD-AFC4-6F175D3DCCD1}">
              <a14:hiddenFill xmlns:a14="http://schemas.microsoft.com/office/drawing/2010/main">
                <a:solidFill>
                  <a:srgbClr val="FFFFFF"/>
                </a:solidFill>
              </a14:hiddenFill>
            </a:ext>
          </a:extLst>
        </p:spPr>
      </p:pic>
      <p:sp>
        <p:nvSpPr>
          <p:cNvPr id="5" name="Shape 521">
            <a:extLst>
              <a:ext uri="{FF2B5EF4-FFF2-40B4-BE49-F238E27FC236}">
                <a16:creationId xmlns:a16="http://schemas.microsoft.com/office/drawing/2014/main" xmlns="" id="{4969B1A4-B99A-4F5B-AA43-52E3030103FD}"/>
              </a:ext>
            </a:extLst>
          </p:cNvPr>
          <p:cNvSpPr txBox="1">
            <a:spLocks/>
          </p:cNvSpPr>
          <p:nvPr/>
        </p:nvSpPr>
        <p:spPr>
          <a:xfrm>
            <a:off x="747923" y="255848"/>
            <a:ext cx="495248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600" b="1" dirty="0"/>
              <a:t>III. Ruby on Rails (Rails).</a:t>
            </a:r>
          </a:p>
        </p:txBody>
      </p:sp>
      <p:sp>
        <p:nvSpPr>
          <p:cNvPr id="6" name="Rectangle 4">
            <a:extLst>
              <a:ext uri="{FF2B5EF4-FFF2-40B4-BE49-F238E27FC236}">
                <a16:creationId xmlns:a16="http://schemas.microsoft.com/office/drawing/2014/main" xmlns="" id="{9C7A5884-01FD-4DD2-A46E-82A50D2D26C0}"/>
              </a:ext>
            </a:extLst>
          </p:cNvPr>
          <p:cNvSpPr/>
          <p:nvPr/>
        </p:nvSpPr>
        <p:spPr>
          <a:xfrm>
            <a:off x="747923" y="1113248"/>
            <a:ext cx="3804622" cy="571958"/>
          </a:xfrm>
          <a:prstGeom prst="rect">
            <a:avLst/>
          </a:prstGeom>
          <a:noFill/>
          <a:ln>
            <a:noFill/>
          </a:ln>
        </p:spPr>
        <p:txBody>
          <a:bodyPr lIns="91425" tIns="91425" rIns="91425" bIns="91425" anchor="t" anchorCtr="0"/>
          <a:lstStyle/>
          <a:p>
            <a:pPr>
              <a:lnSpc>
                <a:spcPct val="150000"/>
              </a:lnSpc>
              <a:buClr>
                <a:srgbClr val="3D4965"/>
              </a:buClr>
              <a:buSzPct val="100000"/>
              <a:buFont typeface="Dosis"/>
            </a:pPr>
            <a:r>
              <a:rPr lang="en-US" sz="2400" b="1" dirty="0">
                <a:solidFill>
                  <a:srgbClr val="3D4965"/>
                </a:solidFill>
                <a:latin typeface="Dosis" panose="020B0604020202020204" charset="0"/>
                <a:ea typeface="Dosis"/>
                <a:cs typeface="Calibri Light" panose="020F0302020204030204" pitchFamily="34" charset="0"/>
                <a:sym typeface="Dosis"/>
              </a:rPr>
              <a:t>2. </a:t>
            </a:r>
            <a:r>
              <a:rPr lang="en-US" sz="2400" b="1" dirty="0" err="1">
                <a:solidFill>
                  <a:srgbClr val="3D4965"/>
                </a:solidFill>
                <a:latin typeface="Dosis" panose="020B0604020202020204" charset="0"/>
                <a:ea typeface="Dosis"/>
                <a:cs typeface="Calibri Light" panose="020F0302020204030204" pitchFamily="34" charset="0"/>
                <a:sym typeface="Dosis"/>
              </a:rPr>
              <a:t>Mô</a:t>
            </a:r>
            <a:r>
              <a:rPr lang="en-US" sz="2400" b="1" dirty="0">
                <a:solidFill>
                  <a:srgbClr val="3D4965"/>
                </a:solidFill>
                <a:latin typeface="Dosis" panose="020B0604020202020204" charset="0"/>
                <a:ea typeface="Dosis"/>
                <a:cs typeface="Calibri Light" panose="020F0302020204030204" pitchFamily="34" charset="0"/>
                <a:sym typeface="Dosis"/>
              </a:rPr>
              <a:t> </a:t>
            </a:r>
            <a:r>
              <a:rPr lang="en-US" sz="2400" b="1" dirty="0" err="1">
                <a:solidFill>
                  <a:srgbClr val="3D4965"/>
                </a:solidFill>
                <a:latin typeface="Dosis" panose="020B0604020202020204" charset="0"/>
                <a:ea typeface="Dosis"/>
                <a:cs typeface="Calibri Light" panose="020F0302020204030204" pitchFamily="34" charset="0"/>
                <a:sym typeface="Dosis"/>
              </a:rPr>
              <a:t>hình</a:t>
            </a:r>
            <a:r>
              <a:rPr lang="en-US" sz="2400" b="1" dirty="0">
                <a:solidFill>
                  <a:srgbClr val="3D4965"/>
                </a:solidFill>
                <a:latin typeface="Dosis" panose="020B0604020202020204" charset="0"/>
                <a:ea typeface="Dosis"/>
                <a:cs typeface="Calibri Light" panose="020F0302020204030204" pitchFamily="34" charset="0"/>
                <a:sym typeface="Dosis"/>
              </a:rPr>
              <a:t> MVC </a:t>
            </a:r>
            <a:r>
              <a:rPr lang="en-US" sz="2400" b="1" dirty="0" err="1">
                <a:solidFill>
                  <a:srgbClr val="3D4965"/>
                </a:solidFill>
                <a:latin typeface="Dosis" panose="020B0604020202020204" charset="0"/>
                <a:ea typeface="Dosis"/>
                <a:cs typeface="Calibri Light" panose="020F0302020204030204" pitchFamily="34" charset="0"/>
                <a:sym typeface="Dosis"/>
              </a:rPr>
              <a:t>trong</a:t>
            </a:r>
            <a:r>
              <a:rPr lang="en-US" sz="2400" b="1" dirty="0">
                <a:solidFill>
                  <a:srgbClr val="3D4965"/>
                </a:solidFill>
                <a:latin typeface="Dosis" panose="020B0604020202020204" charset="0"/>
                <a:ea typeface="Dosis"/>
                <a:cs typeface="Calibri Light" panose="020F0302020204030204" pitchFamily="34" charset="0"/>
                <a:sym typeface="Dosis"/>
              </a:rPr>
              <a:t> Rails.</a:t>
            </a:r>
          </a:p>
        </p:txBody>
      </p:sp>
    </p:spTree>
    <p:extLst>
      <p:ext uri="{BB962C8B-B14F-4D97-AF65-F5344CB8AC3E}">
        <p14:creationId xmlns:p14="http://schemas.microsoft.com/office/powerpoint/2010/main" val="83795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a:extLst>
              <a:ext uri="{FF2B5EF4-FFF2-40B4-BE49-F238E27FC236}">
                <a16:creationId xmlns:a16="http://schemas.microsoft.com/office/drawing/2014/main" xmlns="" id="{4969B1A4-B99A-4F5B-AA43-52E3030103FD}"/>
              </a:ext>
            </a:extLst>
          </p:cNvPr>
          <p:cNvSpPr txBox="1">
            <a:spLocks/>
          </p:cNvSpPr>
          <p:nvPr/>
        </p:nvSpPr>
        <p:spPr>
          <a:xfrm>
            <a:off x="747923" y="255848"/>
            <a:ext cx="4698720"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rtl val="0"/>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4000" b="1" dirty="0" smtClean="0"/>
              <a:t>Tài liệu tham khảo:</a:t>
            </a:r>
            <a:endParaRPr lang="en" sz="4000" b="1" dirty="0"/>
          </a:p>
        </p:txBody>
      </p:sp>
      <p:sp>
        <p:nvSpPr>
          <p:cNvPr id="5" name="Rectangle 4"/>
          <p:cNvSpPr/>
          <p:nvPr/>
        </p:nvSpPr>
        <p:spPr>
          <a:xfrm>
            <a:off x="747923" y="1710854"/>
            <a:ext cx="4274651" cy="584775"/>
          </a:xfrm>
          <a:prstGeom prst="rect">
            <a:avLst/>
          </a:prstGeom>
        </p:spPr>
        <p:txBody>
          <a:bodyPr wrap="square">
            <a:spAutoFit/>
          </a:bodyPr>
          <a:lstStyle/>
          <a:p>
            <a:r>
              <a:rPr lang="en-US" sz="3200" dirty="0">
                <a:latin typeface="Dosis" panose="020B0604020202020204" charset="0"/>
                <a:hlinkClick r:id="rId2"/>
              </a:rPr>
              <a:t>https://rubyonrails.org/</a:t>
            </a:r>
            <a:endParaRPr lang="en-US" sz="3200" dirty="0">
              <a:latin typeface="Dosis" panose="020B0604020202020204" charset="0"/>
            </a:endParaRPr>
          </a:p>
        </p:txBody>
      </p:sp>
      <p:sp>
        <p:nvSpPr>
          <p:cNvPr id="6" name="Rectangle 5"/>
          <p:cNvSpPr/>
          <p:nvPr/>
        </p:nvSpPr>
        <p:spPr>
          <a:xfrm>
            <a:off x="747923" y="3826836"/>
            <a:ext cx="6448007" cy="1077218"/>
          </a:xfrm>
          <a:prstGeom prst="rect">
            <a:avLst/>
          </a:prstGeom>
        </p:spPr>
        <p:txBody>
          <a:bodyPr wrap="square">
            <a:spAutoFit/>
          </a:bodyPr>
          <a:lstStyle/>
          <a:p>
            <a:r>
              <a:rPr lang="en-US" sz="3200" dirty="0">
                <a:latin typeface="Dosis" panose="020B0604020202020204" charset="0"/>
                <a:hlinkClick r:id="rId3"/>
              </a:rPr>
              <a:t>https://viblo.asia/p/gioi-thieu-ve-ngon-ngu-ruby-jvElaPgdZkw</a:t>
            </a:r>
            <a:endParaRPr lang="en-US" sz="3200" dirty="0">
              <a:latin typeface="Dosis" panose="020B0604020202020204" charset="0"/>
            </a:endParaRPr>
          </a:p>
        </p:txBody>
      </p:sp>
      <p:sp>
        <p:nvSpPr>
          <p:cNvPr id="7" name="Rectangle 6"/>
          <p:cNvSpPr/>
          <p:nvPr/>
        </p:nvSpPr>
        <p:spPr>
          <a:xfrm>
            <a:off x="747923" y="2768845"/>
            <a:ext cx="4187365" cy="584775"/>
          </a:xfrm>
          <a:prstGeom prst="rect">
            <a:avLst/>
          </a:prstGeom>
        </p:spPr>
        <p:txBody>
          <a:bodyPr wrap="square">
            <a:spAutoFit/>
          </a:bodyPr>
          <a:lstStyle/>
          <a:p>
            <a:r>
              <a:rPr lang="en-US" sz="3200" dirty="0">
                <a:latin typeface="Dosis" panose="020B0604020202020204" charset="0"/>
                <a:hlinkClick r:id="rId4"/>
              </a:rPr>
              <a:t>https://rubyinstaller.org/</a:t>
            </a:r>
            <a:endParaRPr lang="en-US" sz="3200" dirty="0">
              <a:latin typeface="Dosis" panose="020B0604020202020204" charset="0"/>
            </a:endParaRPr>
          </a:p>
        </p:txBody>
      </p:sp>
    </p:spTree>
    <p:extLst>
      <p:ext uri="{BB962C8B-B14F-4D97-AF65-F5344CB8AC3E}">
        <p14:creationId xmlns:p14="http://schemas.microsoft.com/office/powerpoint/2010/main" val="2117722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534913" y="2010335"/>
            <a:ext cx="3385226" cy="1597946"/>
          </a:xfrm>
          <a:prstGeom prst="rect">
            <a:avLst/>
          </a:prstGeom>
          <a:noFill/>
          <a:ln>
            <a:noFill/>
          </a:ln>
        </p:spPr>
        <p:txBody>
          <a:bodyPr lIns="91425" tIns="91425" rIns="91425" bIns="91425" anchor="t" anchorCtr="0"/>
          <a:lstStyle/>
          <a:p>
            <a:pPr>
              <a:lnSpc>
                <a:spcPct val="150000"/>
              </a:lnSpc>
              <a:buClr>
                <a:srgbClr val="3D4965"/>
              </a:buClr>
              <a:buSzPct val="100000"/>
            </a:pPr>
            <a:r>
              <a:rPr lang="en-US" sz="3000">
                <a:solidFill>
                  <a:srgbClr val="3D4965"/>
                </a:solidFill>
                <a:latin typeface="Dosis" panose="020B0604020202020204" charset="0"/>
                <a:ea typeface="Dosis"/>
                <a:cs typeface="Calibri Light" panose="020F0302020204030204" pitchFamily="34" charset="0"/>
              </a:rPr>
              <a:t>Thanks for watching</a:t>
            </a:r>
            <a:endParaRPr lang="en-US" sz="3000" dirty="0">
              <a:solidFill>
                <a:srgbClr val="3D4965"/>
              </a:solidFill>
              <a:latin typeface="Dosis" panose="020B0604020202020204" charset="0"/>
              <a:ea typeface="Dosis"/>
              <a:cs typeface="Calibri Light" panose="020F0302020204030204" pitchFamily="34" charset="0"/>
            </a:endParaRPr>
          </a:p>
        </p:txBody>
      </p:sp>
    </p:spTree>
    <p:extLst>
      <p:ext uri="{BB962C8B-B14F-4D97-AF65-F5344CB8AC3E}">
        <p14:creationId xmlns:p14="http://schemas.microsoft.com/office/powerpoint/2010/main" val="2191645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1"/>
          <p:cNvSpPr txBox="1">
            <a:spLocks noGrp="1"/>
          </p:cNvSpPr>
          <p:nvPr>
            <p:ph type="title"/>
          </p:nvPr>
        </p:nvSpPr>
        <p:spPr>
          <a:xfrm>
            <a:off x="747925" y="225025"/>
            <a:ext cx="7378933"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2" name="Text Placeholder 1"/>
          <p:cNvSpPr>
            <a:spLocks noGrp="1"/>
          </p:cNvSpPr>
          <p:nvPr>
            <p:ph type="body" idx="1"/>
          </p:nvPr>
        </p:nvSpPr>
        <p:spPr>
          <a:xfrm>
            <a:off x="195208" y="907765"/>
            <a:ext cx="7346023" cy="2037382"/>
          </a:xfrm>
        </p:spPr>
        <p:txBody>
          <a:bodyPr/>
          <a:lstStyle/>
          <a:p>
            <a:pPr>
              <a:lnSpc>
                <a:spcPct val="150000"/>
              </a:lnSpc>
              <a:buNone/>
            </a:pPr>
            <a:r>
              <a:rPr lang="en-US" sz="3000" b="1" dirty="0">
                <a:latin typeface="Dosis" panose="020B0604020202020204" charset="0"/>
                <a:cs typeface="Calibri Light" panose="020F0302020204030204" pitchFamily="34" charset="0"/>
              </a:rPr>
              <a:t>1. </a:t>
            </a:r>
            <a:r>
              <a:rPr lang="en-US" sz="3000" b="1" dirty="0" err="1">
                <a:latin typeface="Dosis" panose="020B0604020202020204" charset="0"/>
                <a:cs typeface="Calibri Light" panose="020F0302020204030204" pitchFamily="34" charset="0"/>
              </a:rPr>
              <a:t>Lịch</a:t>
            </a:r>
            <a:r>
              <a:rPr lang="en-US" sz="3000" b="1" dirty="0">
                <a:latin typeface="Dosis" panose="020B0604020202020204" charset="0"/>
                <a:cs typeface="Calibri Light" panose="020F0302020204030204" pitchFamily="34" charset="0"/>
              </a:rPr>
              <a:t> </a:t>
            </a:r>
            <a:r>
              <a:rPr lang="en-US" sz="3000" b="1" dirty="0" err="1">
                <a:latin typeface="Dosis" panose="020B0604020202020204" charset="0"/>
                <a:cs typeface="Calibri Light" panose="020F0302020204030204" pitchFamily="34" charset="0"/>
              </a:rPr>
              <a:t>sử</a:t>
            </a:r>
            <a:r>
              <a:rPr lang="en-US" sz="3000" b="1" dirty="0">
                <a:latin typeface="Dosis" panose="020B0604020202020204" charset="0"/>
                <a:cs typeface="Calibri Light" panose="020F0302020204030204" pitchFamily="34" charset="0"/>
              </a:rPr>
              <a:t> </a:t>
            </a:r>
            <a:r>
              <a:rPr lang="en-US" sz="3000" b="1" dirty="0" err="1">
                <a:latin typeface="Dosis" panose="020B0604020202020204" charset="0"/>
                <a:cs typeface="Calibri Light" panose="020F0302020204030204" pitchFamily="34" charset="0"/>
              </a:rPr>
              <a:t>của</a:t>
            </a:r>
            <a:r>
              <a:rPr lang="en-US" sz="3000" b="1" dirty="0">
                <a:latin typeface="Dosis" panose="020B0604020202020204" charset="0"/>
                <a:cs typeface="Calibri Light" panose="020F0302020204030204" pitchFamily="34" charset="0"/>
              </a:rPr>
              <a:t> Ruby.</a:t>
            </a:r>
          </a:p>
          <a:p>
            <a:pPr>
              <a:buNone/>
            </a:pPr>
            <a:r>
              <a:rPr lang="en-US" sz="2000" dirty="0">
                <a:latin typeface="Dosis" panose="020B0604020202020204" charset="0"/>
              </a:rPr>
              <a:t>- </a:t>
            </a:r>
            <a:r>
              <a:rPr lang="en-US" sz="2000" dirty="0" err="1">
                <a:latin typeface="Dosis" panose="020B0604020202020204" charset="0"/>
              </a:rPr>
              <a:t>Được</a:t>
            </a:r>
            <a:r>
              <a:rPr lang="en-US" sz="2000" dirty="0">
                <a:latin typeface="Dosis" panose="020B0604020202020204" charset="0"/>
              </a:rPr>
              <a:t> </a:t>
            </a:r>
            <a:r>
              <a:rPr lang="en-US" sz="2000" dirty="0" err="1">
                <a:latin typeface="Dosis" panose="020B0604020202020204" charset="0"/>
              </a:rPr>
              <a:t>thiết</a:t>
            </a:r>
            <a:r>
              <a:rPr lang="en-US" sz="2000" dirty="0">
                <a:latin typeface="Dosis" panose="020B0604020202020204" charset="0"/>
              </a:rPr>
              <a:t> </a:t>
            </a:r>
            <a:r>
              <a:rPr lang="en-US" sz="2000" dirty="0" err="1">
                <a:latin typeface="Dosis" panose="020B0604020202020204" charset="0"/>
              </a:rPr>
              <a:t>kế</a:t>
            </a:r>
            <a:r>
              <a:rPr lang="en-US" sz="2000" dirty="0">
                <a:latin typeface="Dosis" panose="020B0604020202020204" charset="0"/>
              </a:rPr>
              <a:t> </a:t>
            </a:r>
            <a:r>
              <a:rPr lang="en-US" sz="2000" dirty="0" err="1">
                <a:latin typeface="Dosis" panose="020B0604020202020204" charset="0"/>
              </a:rPr>
              <a:t>bởi</a:t>
            </a:r>
            <a:r>
              <a:rPr lang="en-US" sz="2000" dirty="0">
                <a:latin typeface="Dosis" panose="020B0604020202020204" charset="0"/>
              </a:rPr>
              <a:t> </a:t>
            </a:r>
            <a:r>
              <a:rPr lang="en-US" sz="2000" dirty="0" err="1">
                <a:latin typeface="Dosis" panose="020B0604020202020204" charset="0"/>
              </a:rPr>
              <a:t>nhà</a:t>
            </a:r>
            <a:r>
              <a:rPr lang="en-US" sz="2000" dirty="0">
                <a:latin typeface="Dosis" panose="020B0604020202020204" charset="0"/>
              </a:rPr>
              <a:t> </a:t>
            </a:r>
            <a:r>
              <a:rPr lang="en-US" sz="2000" dirty="0" err="1">
                <a:latin typeface="Dosis" panose="020B0604020202020204" charset="0"/>
              </a:rPr>
              <a:t>khoa</a:t>
            </a:r>
            <a:r>
              <a:rPr lang="en-US" sz="2000" dirty="0">
                <a:latin typeface="Dosis" panose="020B0604020202020204" charset="0"/>
              </a:rPr>
              <a:t> </a:t>
            </a:r>
            <a:r>
              <a:rPr lang="en-US" sz="2000" dirty="0" err="1">
                <a:latin typeface="Dosis" panose="020B0604020202020204" charset="0"/>
              </a:rPr>
              <a:t>học</a:t>
            </a:r>
            <a:r>
              <a:rPr lang="en-US" sz="2000" dirty="0">
                <a:latin typeface="Dosis" panose="020B0604020202020204" charset="0"/>
              </a:rPr>
              <a:t> </a:t>
            </a:r>
            <a:r>
              <a:rPr lang="en-US" sz="2000" dirty="0" err="1">
                <a:latin typeface="Dosis" panose="020B0604020202020204" charset="0"/>
              </a:rPr>
              <a:t>máy</a:t>
            </a:r>
            <a:r>
              <a:rPr lang="en-US" sz="2000" dirty="0">
                <a:latin typeface="Dosis" panose="020B0604020202020204" charset="0"/>
              </a:rPr>
              <a:t> </a:t>
            </a:r>
            <a:r>
              <a:rPr lang="en-US" sz="2000" dirty="0" err="1">
                <a:latin typeface="Dosis" panose="020B0604020202020204" charset="0"/>
              </a:rPr>
              <a:t>tính</a:t>
            </a:r>
            <a:r>
              <a:rPr lang="en-US" sz="2000" dirty="0">
                <a:latin typeface="Dosis" panose="020B0604020202020204" charset="0"/>
              </a:rPr>
              <a:t> </a:t>
            </a:r>
            <a:r>
              <a:rPr lang="en-US" sz="2000" dirty="0" err="1">
                <a:latin typeface="Dosis" panose="020B0604020202020204" charset="0"/>
              </a:rPr>
              <a:t>người</a:t>
            </a:r>
            <a:r>
              <a:rPr lang="en-US" sz="2000" dirty="0">
                <a:latin typeface="Dosis" panose="020B0604020202020204" charset="0"/>
              </a:rPr>
              <a:t> </a:t>
            </a:r>
            <a:r>
              <a:rPr lang="en-US" sz="2000" dirty="0" err="1">
                <a:latin typeface="Dosis" panose="020B0604020202020204" charset="0"/>
              </a:rPr>
              <a:t>Nhật</a:t>
            </a:r>
            <a:r>
              <a:rPr lang="en-US" sz="2000" dirty="0">
                <a:latin typeface="Dosis" panose="020B0604020202020204" charset="0"/>
              </a:rPr>
              <a:t> (</a:t>
            </a:r>
            <a:r>
              <a:rPr lang="en-US" sz="2000" dirty="0" err="1">
                <a:latin typeface="Dosis" panose="020B0604020202020204" charset="0"/>
              </a:rPr>
              <a:t>Yukihiko</a:t>
            </a:r>
            <a:r>
              <a:rPr lang="en-US" sz="2000" dirty="0">
                <a:latin typeface="Dosis" panose="020B0604020202020204" charset="0"/>
              </a:rPr>
              <a:t> Matsumoto) </a:t>
            </a:r>
            <a:r>
              <a:rPr lang="en-US" sz="2000" dirty="0" err="1">
                <a:latin typeface="Dosis" panose="020B0604020202020204" charset="0"/>
              </a:rPr>
              <a:t>vào</a:t>
            </a:r>
            <a:r>
              <a:rPr lang="en-US" sz="2000" dirty="0">
                <a:latin typeface="Dosis" panose="020B0604020202020204" charset="0"/>
              </a:rPr>
              <a:t> </a:t>
            </a:r>
            <a:r>
              <a:rPr lang="en-US" sz="2000" dirty="0" err="1">
                <a:latin typeface="Dosis" panose="020B0604020202020204" charset="0"/>
              </a:rPr>
              <a:t>giữa</a:t>
            </a:r>
            <a:r>
              <a:rPr lang="en-US" sz="2000" dirty="0">
                <a:latin typeface="Dosis" panose="020B0604020202020204" charset="0"/>
              </a:rPr>
              <a:t> </a:t>
            </a:r>
            <a:r>
              <a:rPr lang="en-US" sz="2000" dirty="0" err="1">
                <a:latin typeface="Dosis" panose="020B0604020202020204" charset="0"/>
              </a:rPr>
              <a:t>những</a:t>
            </a:r>
            <a:r>
              <a:rPr lang="en-US" sz="2000" dirty="0">
                <a:latin typeface="Dosis" panose="020B0604020202020204" charset="0"/>
              </a:rPr>
              <a:t> </a:t>
            </a:r>
            <a:r>
              <a:rPr lang="en-US" sz="2000" dirty="0" err="1">
                <a:latin typeface="Dosis" panose="020B0604020202020204" charset="0"/>
              </a:rPr>
              <a:t>năm</a:t>
            </a:r>
            <a:r>
              <a:rPr lang="en-US" sz="2000" dirty="0">
                <a:latin typeface="Dosis" panose="020B0604020202020204" charset="0"/>
              </a:rPr>
              <a:t> 1990.</a:t>
            </a:r>
          </a:p>
          <a:p>
            <a:pPr>
              <a:buNone/>
            </a:pPr>
            <a:r>
              <a:rPr lang="en-US" sz="2000" dirty="0">
                <a:latin typeface="Dosis" panose="020B0604020202020204" charset="0"/>
              </a:rPr>
              <a:t>- </a:t>
            </a:r>
            <a:r>
              <a:rPr lang="en-US" sz="2000" dirty="0" err="1">
                <a:latin typeface="Dosis" panose="020B0604020202020204" charset="0"/>
              </a:rPr>
              <a:t>Phát</a:t>
            </a:r>
            <a:r>
              <a:rPr lang="en-US" sz="2000" dirty="0">
                <a:latin typeface="Dosis" panose="020B0604020202020204" charset="0"/>
              </a:rPr>
              <a:t> </a:t>
            </a:r>
            <a:r>
              <a:rPr lang="en-US" sz="2000" dirty="0" err="1">
                <a:latin typeface="Dosis" panose="020B0604020202020204" charset="0"/>
              </a:rPr>
              <a:t>hành</a:t>
            </a:r>
            <a:r>
              <a:rPr lang="en-US" sz="2000" dirty="0">
                <a:latin typeface="Dosis" panose="020B0604020202020204" charset="0"/>
              </a:rPr>
              <a:t> </a:t>
            </a:r>
            <a:r>
              <a:rPr lang="en-US" sz="2000" dirty="0" err="1">
                <a:latin typeface="Dosis" panose="020B0604020202020204" charset="0"/>
              </a:rPr>
              <a:t>phiên</a:t>
            </a:r>
            <a:r>
              <a:rPr lang="en-US" sz="2000" dirty="0">
                <a:latin typeface="Dosis" panose="020B0604020202020204" charset="0"/>
              </a:rPr>
              <a:t> </a:t>
            </a:r>
            <a:r>
              <a:rPr lang="en-US" sz="2000" dirty="0" err="1">
                <a:latin typeface="Dosis" panose="020B0604020202020204" charset="0"/>
              </a:rPr>
              <a:t>bản</a:t>
            </a:r>
            <a:r>
              <a:rPr lang="en-US" sz="2000" dirty="0">
                <a:latin typeface="Dosis" panose="020B0604020202020204" charset="0"/>
              </a:rPr>
              <a:t> </a:t>
            </a:r>
            <a:r>
              <a:rPr lang="en-US" sz="2000" dirty="0" err="1">
                <a:latin typeface="Dosis" panose="020B0604020202020204" charset="0"/>
              </a:rPr>
              <a:t>đầu</a:t>
            </a:r>
            <a:r>
              <a:rPr lang="en-US" sz="2000" dirty="0">
                <a:latin typeface="Dosis" panose="020B0604020202020204" charset="0"/>
              </a:rPr>
              <a:t> </a:t>
            </a:r>
            <a:r>
              <a:rPr lang="en-US" sz="2000" dirty="0" err="1">
                <a:latin typeface="Dosis" panose="020B0604020202020204" charset="0"/>
              </a:rPr>
              <a:t>tiên</a:t>
            </a:r>
            <a:r>
              <a:rPr lang="en-US" sz="2000" dirty="0">
                <a:latin typeface="Dosis" panose="020B0604020202020204" charset="0"/>
              </a:rPr>
              <a:t> </a:t>
            </a:r>
            <a:r>
              <a:rPr lang="en-US" sz="2000" dirty="0" err="1">
                <a:latin typeface="Dosis" panose="020B0604020202020204" charset="0"/>
              </a:rPr>
              <a:t>vào</a:t>
            </a:r>
            <a:r>
              <a:rPr lang="en-US" sz="2000" dirty="0">
                <a:latin typeface="Dosis" panose="020B0604020202020204" charset="0"/>
              </a:rPr>
              <a:t> 21/12/1995 (</a:t>
            </a:r>
            <a:r>
              <a:rPr lang="en-US" sz="2000" dirty="0" err="1">
                <a:latin typeface="Dosis" panose="020B0604020202020204" charset="0"/>
              </a:rPr>
              <a:t>phiên</a:t>
            </a:r>
            <a:r>
              <a:rPr lang="en-US" sz="2000" dirty="0">
                <a:latin typeface="Dosis" panose="020B0604020202020204" charset="0"/>
              </a:rPr>
              <a:t> </a:t>
            </a:r>
            <a:r>
              <a:rPr lang="en-US" sz="2000" dirty="0" err="1">
                <a:latin typeface="Dosis" panose="020B0604020202020204" charset="0"/>
              </a:rPr>
              <a:t>bản</a:t>
            </a:r>
            <a:r>
              <a:rPr lang="en-US" sz="2000" dirty="0">
                <a:latin typeface="Dosis" panose="020B0604020202020204" charset="0"/>
              </a:rPr>
              <a:t> 0.95).</a:t>
            </a:r>
          </a:p>
          <a:p>
            <a:pPr>
              <a:buNone/>
            </a:pPr>
            <a:r>
              <a:rPr lang="en-US" sz="2000" dirty="0">
                <a:latin typeface="Dosis" panose="020B0604020202020204" charset="0"/>
              </a:rPr>
              <a:t>- </a:t>
            </a:r>
            <a:r>
              <a:rPr lang="en-US" sz="2000" dirty="0" err="1">
                <a:latin typeface="Dosis" panose="020B0604020202020204" charset="0"/>
              </a:rPr>
              <a:t>Phiên</a:t>
            </a:r>
            <a:r>
              <a:rPr lang="en-US" sz="2000" dirty="0">
                <a:latin typeface="Dosis" panose="020B0604020202020204" charset="0"/>
              </a:rPr>
              <a:t> </a:t>
            </a:r>
            <a:r>
              <a:rPr lang="en-US" sz="2000" dirty="0" err="1">
                <a:latin typeface="Dosis" panose="020B0604020202020204" charset="0"/>
              </a:rPr>
              <a:t>bản</a:t>
            </a:r>
            <a:r>
              <a:rPr lang="en-US" sz="2000" dirty="0">
                <a:latin typeface="Dosis" panose="020B0604020202020204" charset="0"/>
              </a:rPr>
              <a:t> </a:t>
            </a:r>
            <a:r>
              <a:rPr lang="en-US" sz="2000" dirty="0" err="1">
                <a:latin typeface="Dosis" panose="020B0604020202020204" charset="0"/>
              </a:rPr>
              <a:t>hiện</a:t>
            </a:r>
            <a:r>
              <a:rPr lang="en-US" sz="2000" dirty="0">
                <a:latin typeface="Dosis" panose="020B0604020202020204" charset="0"/>
              </a:rPr>
              <a:t> </a:t>
            </a:r>
            <a:r>
              <a:rPr lang="en-US" sz="2000" dirty="0" err="1">
                <a:latin typeface="Dosis" panose="020B0604020202020204" charset="0"/>
              </a:rPr>
              <a:t>tại</a:t>
            </a:r>
            <a:r>
              <a:rPr lang="en-US" sz="2000" dirty="0">
                <a:latin typeface="Dosis" panose="020B0604020202020204" charset="0"/>
              </a:rPr>
              <a:t> </a:t>
            </a:r>
            <a:r>
              <a:rPr lang="en-US" sz="2000" dirty="0" err="1">
                <a:latin typeface="Dosis" panose="020B0604020202020204" charset="0"/>
              </a:rPr>
              <a:t>là</a:t>
            </a:r>
            <a:r>
              <a:rPr lang="en-US" sz="2000" dirty="0">
                <a:latin typeface="Dosis" panose="020B0604020202020204" charset="0"/>
              </a:rPr>
              <a:t>: 2.6.5.</a:t>
            </a:r>
          </a:p>
          <a:p>
            <a:pPr>
              <a:buNone/>
            </a:pPr>
            <a:endParaRPr lang="en-US" sz="2000" dirty="0">
              <a:latin typeface="Dosis" panose="020B0604020202020204" charset="0"/>
            </a:endParaRPr>
          </a:p>
          <a:p>
            <a:pPr marL="342900" indent="-342900">
              <a:buFontTx/>
              <a:buChar char="-"/>
            </a:pPr>
            <a:endParaRPr lang="en-US" sz="2000" dirty="0">
              <a:latin typeface="Dosis" panose="020B0604020202020204" charset="0"/>
            </a:endParaRPr>
          </a:p>
          <a:p>
            <a:pPr>
              <a:buNone/>
            </a:pPr>
            <a:endParaRPr lang="en-US" dirty="0">
              <a:latin typeface="Dosis"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90" y="2968157"/>
            <a:ext cx="1920240" cy="1920240"/>
          </a:xfrm>
          <a:prstGeom prst="rect">
            <a:avLst/>
          </a:prstGeom>
        </p:spPr>
      </p:pic>
      <p:sp>
        <p:nvSpPr>
          <p:cNvPr id="6" name="Rectangle 5"/>
          <p:cNvSpPr/>
          <p:nvPr/>
        </p:nvSpPr>
        <p:spPr>
          <a:xfrm>
            <a:off x="2486346" y="3310574"/>
            <a:ext cx="4572000" cy="738664"/>
          </a:xfrm>
          <a:prstGeom prst="rect">
            <a:avLst/>
          </a:prstGeom>
        </p:spPr>
        <p:txBody>
          <a:bodyPr>
            <a:spAutoFit/>
          </a:bodyPr>
          <a:lstStyle/>
          <a:p>
            <a:r>
              <a:rPr lang="en-US" dirty="0">
                <a:latin typeface="Dosis" panose="020B0604020202020204" charset="0"/>
              </a:rPr>
              <a:t>- “I hope to see Ruby help every programmer in the world to be productive, and to enjoy programming, and to be happy. That is the primary purpose of Ruby language.”</a:t>
            </a:r>
          </a:p>
        </p:txBody>
      </p:sp>
      <p:sp>
        <p:nvSpPr>
          <p:cNvPr id="8" name="Rectangle 7"/>
          <p:cNvSpPr/>
          <p:nvPr/>
        </p:nvSpPr>
        <p:spPr>
          <a:xfrm>
            <a:off x="4983635" y="4072248"/>
            <a:ext cx="1904689" cy="307777"/>
          </a:xfrm>
          <a:prstGeom prst="rect">
            <a:avLst/>
          </a:prstGeom>
        </p:spPr>
        <p:txBody>
          <a:bodyPr wrap="none">
            <a:spAutoFit/>
          </a:bodyPr>
          <a:lstStyle/>
          <a:p>
            <a:r>
              <a:rPr lang="en-US" b="1" dirty="0">
                <a:solidFill>
                  <a:srgbClr val="222222"/>
                </a:solidFill>
                <a:latin typeface="Arial" panose="020B0604020202020204" pitchFamily="34" charset="0"/>
              </a:rPr>
              <a:t>Yukihiro Matsumoto</a:t>
            </a:r>
            <a:endParaRPr lang="en-US" dirty="0"/>
          </a:p>
        </p:txBody>
      </p:sp>
    </p:spTree>
    <p:extLst>
      <p:ext uri="{BB962C8B-B14F-4D97-AF65-F5344CB8AC3E}">
        <p14:creationId xmlns:p14="http://schemas.microsoft.com/office/powerpoint/2010/main" val="2686226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1"/>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2" name="Text Placeholder 1"/>
          <p:cNvSpPr>
            <a:spLocks noGrp="1"/>
          </p:cNvSpPr>
          <p:nvPr>
            <p:ph type="body" idx="1"/>
          </p:nvPr>
        </p:nvSpPr>
        <p:spPr>
          <a:xfrm>
            <a:off x="593813" y="1179546"/>
            <a:ext cx="2642547" cy="587609"/>
          </a:xfrm>
        </p:spPr>
        <p:txBody>
          <a:bodyPr/>
          <a:lstStyle/>
          <a:p>
            <a:pPr>
              <a:lnSpc>
                <a:spcPct val="150000"/>
              </a:lnSpc>
              <a:buNone/>
            </a:pPr>
            <a:r>
              <a:rPr lang="en-US" sz="2400" b="1" dirty="0">
                <a:latin typeface="Dosis" panose="020B0604020202020204" charset="0"/>
                <a:cs typeface="Calibri Light" panose="020F0302020204030204" pitchFamily="34" charset="0"/>
              </a:rPr>
              <a:t>1. </a:t>
            </a:r>
            <a:r>
              <a:rPr lang="en-US" sz="2400" b="1" dirty="0" err="1">
                <a:latin typeface="Dosis" panose="020B0604020202020204" charset="0"/>
                <a:cs typeface="Calibri Light" panose="020F0302020204030204" pitchFamily="34" charset="0"/>
              </a:rPr>
              <a:t>Lịch</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sử</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của</a:t>
            </a:r>
            <a:r>
              <a:rPr lang="en-US" sz="2400" b="1" dirty="0">
                <a:latin typeface="Dosis" panose="020B0604020202020204" charset="0"/>
                <a:cs typeface="Calibri Light" panose="020F0302020204030204" pitchFamily="34" charset="0"/>
              </a:rPr>
              <a:t> Ruby.</a:t>
            </a:r>
          </a:p>
        </p:txBody>
      </p:sp>
      <p:pic>
        <p:nvPicPr>
          <p:cNvPr id="4" name="Picture 3"/>
          <p:cNvPicPr>
            <a:picLocks noChangeAspect="1"/>
          </p:cNvPicPr>
          <p:nvPr/>
        </p:nvPicPr>
        <p:blipFill>
          <a:blip r:embed="rId2"/>
          <a:stretch>
            <a:fillRect/>
          </a:stretch>
        </p:blipFill>
        <p:spPr>
          <a:xfrm>
            <a:off x="2011424" y="1844087"/>
            <a:ext cx="3305175" cy="3124200"/>
          </a:xfrm>
          <a:prstGeom prst="rect">
            <a:avLst/>
          </a:prstGeom>
        </p:spPr>
      </p:pic>
    </p:spTree>
    <p:extLst>
      <p:ext uri="{BB962C8B-B14F-4D97-AF65-F5344CB8AC3E}">
        <p14:creationId xmlns:p14="http://schemas.microsoft.com/office/powerpoint/2010/main" val="21198079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6" name="Text Placeholder 1"/>
          <p:cNvSpPr>
            <a:spLocks noGrp="1"/>
          </p:cNvSpPr>
          <p:nvPr>
            <p:ph type="body" idx="1"/>
          </p:nvPr>
        </p:nvSpPr>
        <p:spPr>
          <a:xfrm>
            <a:off x="747925" y="1281537"/>
            <a:ext cx="6968912" cy="3575405"/>
          </a:xfrm>
        </p:spPr>
        <p:txBody>
          <a:bodyPr/>
          <a:lstStyle/>
          <a:p>
            <a:pPr>
              <a:buNone/>
            </a:pPr>
            <a:r>
              <a:rPr lang="en-US" sz="2400" b="1" dirty="0">
                <a:latin typeface="Dosis" panose="020B0604020202020204" charset="0"/>
                <a:cs typeface="Calibri Light" panose="020F0302020204030204" pitchFamily="34" charset="0"/>
              </a:rPr>
              <a:t>1.1.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về</a:t>
            </a:r>
            <a:r>
              <a:rPr lang="en-US" sz="2400" b="1" dirty="0">
                <a:latin typeface="Dosis" panose="020B0604020202020204" charset="0"/>
                <a:cs typeface="Calibri Light" panose="020F0302020204030204" pitchFamily="34" charset="0"/>
              </a:rPr>
              <a:t> Ruby.</a:t>
            </a:r>
            <a:endParaRPr lang="en-US" sz="2200" b="1" dirty="0">
              <a:latin typeface="Dosis" panose="020B0604020202020204" charset="0"/>
              <a:cs typeface="Calibri Light" panose="020F0302020204030204" pitchFamily="34" charset="0"/>
            </a:endParaRPr>
          </a:p>
          <a:p>
            <a:pPr>
              <a:lnSpc>
                <a:spcPct val="150000"/>
              </a:lnSpc>
              <a:buNone/>
            </a:pPr>
            <a:r>
              <a:rPr lang="en-US" sz="1700" dirty="0">
                <a:latin typeface="Dosis" panose="020B0604020202020204" charset="0"/>
                <a:cs typeface="Calibri Light" panose="020F0302020204030204" pitchFamily="34" charset="0"/>
              </a:rPr>
              <a:t>- Ruby </a:t>
            </a:r>
            <a:r>
              <a:rPr lang="en-US" sz="1700" dirty="0" err="1">
                <a:latin typeface="Dosis" panose="020B0604020202020204" charset="0"/>
                <a:cs typeface="Calibri Light" panose="020F0302020204030204" pitchFamily="34" charset="0"/>
              </a:rPr>
              <a:t>là</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ngôn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ngữ</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hướng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đối</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tượng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Mọi</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thứ</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đều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là</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đối</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tượng</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Ngay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cả</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kiểu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dữ</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liệu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cơ</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bản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nhất</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như</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số</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cũng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các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phương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thức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và</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biến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thể</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hiện</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 Ruby </a:t>
            </a: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nhiều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phiên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bản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được</a:t>
            </a:r>
            <a:r>
              <a:rPr lang="en-US" sz="1700" dirty="0">
                <a:latin typeface="Dosis" panose="020B0604020202020204" charset="0"/>
                <a:cs typeface="Calibri Light" panose="020F0302020204030204" pitchFamily="34" charset="0"/>
              </a:rPr>
              <a:t> user </a:t>
            </a:r>
            <a:r>
              <a:rPr lang="en-US" sz="1700" dirty="0" err="1">
                <a:latin typeface="Dosis" panose="020B0604020202020204" charset="0"/>
                <a:cs typeface="Calibri Light" panose="020F0302020204030204" pitchFamily="34" charset="0"/>
              </a:rPr>
              <a:t>phát</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triển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như</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Jruby</a:t>
            </a:r>
            <a:r>
              <a:rPr lang="en-US" sz="1700" dirty="0">
                <a:latin typeface="Dosis" panose="020B0604020202020204" charset="0"/>
                <a:cs typeface="Calibri Light" panose="020F0302020204030204" pitchFamily="34" charset="0"/>
              </a:rPr>
              <a:t> ( JVM: </a:t>
            </a:r>
            <a:r>
              <a:rPr lang="en-US" sz="1700" dirty="0" err="1">
                <a:latin typeface="Dosis" panose="020B0604020202020204" charset="0"/>
                <a:cs typeface="Calibri Light" panose="020F0302020204030204" pitchFamily="34" charset="0"/>
              </a:rPr>
              <a:t>dùng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trong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máy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ảo</a:t>
            </a:r>
            <a:r>
              <a:rPr lang="en-US" sz="1700" dirty="0">
                <a:latin typeface="Dosis" panose="020B0604020202020204" charset="0"/>
                <a:cs typeface="Calibri Light" panose="020F0302020204030204" pitchFamily="34" charset="0"/>
              </a:rPr>
              <a:t> java), </a:t>
            </a:r>
            <a:r>
              <a:rPr lang="en-US" sz="1700" dirty="0" err="1">
                <a:latin typeface="Dosis" panose="020B0604020202020204" charset="0"/>
                <a:cs typeface="Calibri Light" panose="020F0302020204030204" pitchFamily="34" charset="0"/>
              </a:rPr>
              <a:t>IronRuby</a:t>
            </a:r>
            <a:r>
              <a:rPr lang="en-US" sz="1700" dirty="0">
                <a:latin typeface="Dosis" panose="020B0604020202020204" charset="0"/>
                <a:cs typeface="Calibri Light" panose="020F0302020204030204" pitchFamily="34" charset="0"/>
              </a:rPr>
              <a:t> ( </a:t>
            </a:r>
            <a:r>
              <a:rPr lang="en-US" sz="1700" dirty="0" err="1">
                <a:latin typeface="Dosis" panose="020B0604020202020204" charset="0"/>
                <a:cs typeface="Calibri Light" panose="020F0302020204030204" pitchFamily="34" charset="0"/>
              </a:rPr>
              <a:t>dùng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trong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công</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nghệ</a:t>
            </a:r>
            <a:r>
              <a:rPr lang="en-US" sz="1700" dirty="0">
                <a:latin typeface="Dosis" panose="020B0604020202020204" charset="0"/>
                <a:cs typeface="Calibri Light" panose="020F0302020204030204" pitchFamily="34" charset="0"/>
              </a:rPr>
              <a:t> .NET),…</a:t>
            </a:r>
          </a:p>
          <a:p>
            <a:pPr>
              <a:lnSpc>
                <a:spcPct val="150000"/>
              </a:lnSpc>
              <a:buNone/>
            </a:pPr>
            <a:endParaRPr lang="en-US" sz="1700" dirty="0">
              <a:latin typeface="Dosis" panose="020B0604020202020204" charset="0"/>
              <a:cs typeface="Calibri Light" panose="020F0302020204030204" pitchFamily="34" charset="0"/>
            </a:endParaRP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spTree>
    <p:extLst>
      <p:ext uri="{BB962C8B-B14F-4D97-AF65-F5344CB8AC3E}">
        <p14:creationId xmlns:p14="http://schemas.microsoft.com/office/powerpoint/2010/main" val="626700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5" name="Text Placeholder 1"/>
          <p:cNvSpPr>
            <a:spLocks noGrp="1"/>
          </p:cNvSpPr>
          <p:nvPr>
            <p:ph type="body" idx="1"/>
          </p:nvPr>
        </p:nvSpPr>
        <p:spPr>
          <a:xfrm>
            <a:off x="747925" y="1232899"/>
            <a:ext cx="6968912" cy="1167616"/>
          </a:xfrm>
        </p:spPr>
        <p:txBody>
          <a:bodyPr/>
          <a:lstStyle/>
          <a:p>
            <a:pPr>
              <a:buNone/>
            </a:pPr>
            <a:r>
              <a:rPr lang="en-US" sz="2400" b="1" dirty="0">
                <a:latin typeface="Dosis" panose="020B0604020202020204" charset="0"/>
                <a:cs typeface="Calibri Light" panose="020F0302020204030204" pitchFamily="34" charset="0"/>
              </a:rPr>
              <a:t>1.1.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về</a:t>
            </a:r>
            <a:r>
              <a:rPr lang="en-US" sz="2400" b="1" dirty="0">
                <a:latin typeface="Dosis" panose="020B0604020202020204" charset="0"/>
                <a:cs typeface="Calibri Light" panose="020F0302020204030204" pitchFamily="34" charset="0"/>
              </a:rPr>
              <a:t> Ruby.</a:t>
            </a:r>
          </a:p>
          <a:p>
            <a:pPr>
              <a:buNone/>
            </a:pPr>
            <a:r>
              <a:rPr lang="en-US" sz="2400" b="1" dirty="0">
                <a:latin typeface="Dosis" panose="020B0604020202020204" charset="0"/>
                <a:cs typeface="Calibri Light" panose="020F0302020204030204" pitchFamily="34" charset="0"/>
              </a:rPr>
              <a:t>       </a:t>
            </a:r>
          </a:p>
          <a:p>
            <a:pPr>
              <a:buNone/>
            </a:pPr>
            <a:r>
              <a:rPr lang="en-US" sz="2400" b="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Ngôn</a:t>
            </a:r>
            <a:r>
              <a:rPr lang="en-US" sz="2400" b="1" i="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ngữ</a:t>
            </a:r>
            <a:r>
              <a:rPr lang="en-US" sz="2400" b="1" i="1" dirty="0">
                <a:latin typeface="Dosis" panose="020B0604020202020204" charset="0"/>
                <a:cs typeface="Calibri Light" panose="020F0302020204030204" pitchFamily="34" charset="0"/>
              </a:rPr>
              <a:t> ruby </a:t>
            </a:r>
            <a:r>
              <a:rPr lang="en-US" sz="2400" b="1" i="1" dirty="0" err="1">
                <a:latin typeface="Dosis" panose="020B0604020202020204" charset="0"/>
                <a:cs typeface="Calibri Light" panose="020F0302020204030204" pitchFamily="34" charset="0"/>
              </a:rPr>
              <a:t>không</a:t>
            </a:r>
            <a:r>
              <a:rPr lang="en-US" sz="2400" b="1" i="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cần</a:t>
            </a:r>
            <a:r>
              <a:rPr lang="en-US" sz="2400" b="1" i="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trình</a:t>
            </a:r>
            <a:r>
              <a:rPr lang="en-US" sz="2400" b="1" i="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biên</a:t>
            </a:r>
            <a:r>
              <a:rPr lang="en-US" sz="2400" b="1" i="1" dirty="0">
                <a:latin typeface="Dosis" panose="020B0604020202020204" charset="0"/>
                <a:cs typeface="Calibri Light" panose="020F0302020204030204" pitchFamily="34" charset="0"/>
              </a:rPr>
              <a:t> </a:t>
            </a:r>
            <a:r>
              <a:rPr lang="en-US" sz="2400" b="1" i="1" dirty="0" err="1">
                <a:latin typeface="Dosis" panose="020B0604020202020204" charset="0"/>
                <a:cs typeface="Calibri Light" panose="020F0302020204030204" pitchFamily="34" charset="0"/>
              </a:rPr>
              <a:t>dịch</a:t>
            </a:r>
            <a:r>
              <a:rPr lang="en-US" sz="2400" b="1" i="1" dirty="0">
                <a:latin typeface="Dosis" panose="020B0604020202020204" charset="0"/>
                <a:cs typeface="Calibri Light" panose="020F0302020204030204" pitchFamily="34" charset="0"/>
              </a:rPr>
              <a:t>.</a:t>
            </a:r>
          </a:p>
          <a:p>
            <a:pPr>
              <a:buNone/>
            </a:pPr>
            <a:endParaRPr lang="en-US" sz="2200" b="1" dirty="0">
              <a:latin typeface="Dosis" panose="020B0604020202020204" charset="0"/>
              <a:cs typeface="Calibri Light" panose="020F0302020204030204" pitchFamily="34" charset="0"/>
            </a:endParaRPr>
          </a:p>
          <a:p>
            <a:pPr>
              <a:lnSpc>
                <a:spcPct val="150000"/>
              </a:lnSpc>
              <a:buNone/>
            </a:pPr>
            <a:endParaRPr lang="en-US" sz="1800" b="1" dirty="0">
              <a:latin typeface="Dosis" panose="020B0604020202020204" charset="0"/>
              <a:cs typeface="Calibri Light" panose="020F0302020204030204" pitchFamily="34" charset="0"/>
            </a:endParaRPr>
          </a:p>
          <a:p>
            <a:pPr>
              <a:lnSpc>
                <a:spcPct val="150000"/>
              </a:lnSpc>
              <a:buNone/>
            </a:pPr>
            <a:endParaRPr lang="en-US" sz="1800" b="1" dirty="0">
              <a:latin typeface="Dosis" panose="020B0604020202020204" charset="0"/>
              <a:cs typeface="Calibri Light" panose="020F0302020204030204" pitchFamily="34" charset="0"/>
            </a:endParaRP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pic>
        <p:nvPicPr>
          <p:cNvPr id="6" name="Picture 5"/>
          <p:cNvPicPr>
            <a:picLocks noChangeAspect="1"/>
          </p:cNvPicPr>
          <p:nvPr/>
        </p:nvPicPr>
        <p:blipFill>
          <a:blip r:embed="rId2"/>
          <a:stretch>
            <a:fillRect/>
          </a:stretch>
        </p:blipFill>
        <p:spPr>
          <a:xfrm>
            <a:off x="491744" y="2400515"/>
            <a:ext cx="6652759" cy="2400300"/>
          </a:xfrm>
          <a:prstGeom prst="rect">
            <a:avLst/>
          </a:prstGeom>
        </p:spPr>
      </p:pic>
      <p:sp>
        <p:nvSpPr>
          <p:cNvPr id="7" name="Shape 763"/>
          <p:cNvSpPr/>
          <p:nvPr/>
        </p:nvSpPr>
        <p:spPr>
          <a:xfrm>
            <a:off x="1292674" y="2043795"/>
            <a:ext cx="375993" cy="347275"/>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1237694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5" name="Text Placeholder 1"/>
          <p:cNvSpPr>
            <a:spLocks noGrp="1"/>
          </p:cNvSpPr>
          <p:nvPr>
            <p:ph type="body" idx="1"/>
          </p:nvPr>
        </p:nvSpPr>
        <p:spPr>
          <a:xfrm>
            <a:off x="747925" y="1232899"/>
            <a:ext cx="2656756" cy="971965"/>
          </a:xfrm>
        </p:spPr>
        <p:txBody>
          <a:bodyPr/>
          <a:lstStyle/>
          <a:p>
            <a:pPr>
              <a:buNone/>
            </a:pPr>
            <a:r>
              <a:rPr lang="en-US" sz="2400" b="1" dirty="0">
                <a:latin typeface="Dosis" panose="020B0604020202020204" charset="0"/>
                <a:cs typeface="Calibri Light" panose="020F0302020204030204" pitchFamily="34" charset="0"/>
              </a:rPr>
              <a:t>1.1.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về</a:t>
            </a:r>
            <a:r>
              <a:rPr lang="en-US" sz="2400" b="1" dirty="0">
                <a:latin typeface="Dosis" panose="020B0604020202020204" charset="0"/>
                <a:cs typeface="Calibri Light" panose="020F0302020204030204" pitchFamily="34" charset="0"/>
              </a:rPr>
              <a:t> Ruby.</a:t>
            </a:r>
            <a:endParaRPr lang="en-US" sz="2200" b="1" dirty="0">
              <a:latin typeface="Dosis" panose="020B0604020202020204" charset="0"/>
              <a:cs typeface="Calibri Light" panose="020F0302020204030204" pitchFamily="34" charset="0"/>
            </a:endParaRPr>
          </a:p>
          <a:p>
            <a:pPr>
              <a:lnSpc>
                <a:spcPct val="150000"/>
              </a:lnSpc>
              <a:buNone/>
            </a:pP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nhiều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thư</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viện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hỗ</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trợ</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a:t>
            </a: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pic>
        <p:nvPicPr>
          <p:cNvPr id="6" name="Picture 5"/>
          <p:cNvPicPr>
            <a:picLocks noChangeAspect="1"/>
          </p:cNvPicPr>
          <p:nvPr/>
        </p:nvPicPr>
        <p:blipFill>
          <a:blip r:embed="rId2"/>
          <a:stretch>
            <a:fillRect/>
          </a:stretch>
        </p:blipFill>
        <p:spPr>
          <a:xfrm>
            <a:off x="333668" y="2204864"/>
            <a:ext cx="3508516" cy="3038732"/>
          </a:xfrm>
          <a:prstGeom prst="rect">
            <a:avLst/>
          </a:prstGeom>
        </p:spPr>
      </p:pic>
      <p:pic>
        <p:nvPicPr>
          <p:cNvPr id="7" name="Picture 6"/>
          <p:cNvPicPr>
            <a:picLocks noChangeAspect="1"/>
          </p:cNvPicPr>
          <p:nvPr/>
        </p:nvPicPr>
        <p:blipFill>
          <a:blip r:embed="rId3"/>
          <a:stretch>
            <a:fillRect/>
          </a:stretch>
        </p:blipFill>
        <p:spPr>
          <a:xfrm>
            <a:off x="4032998" y="2204865"/>
            <a:ext cx="3269582" cy="3038732"/>
          </a:xfrm>
          <a:prstGeom prst="rect">
            <a:avLst/>
          </a:prstGeom>
        </p:spPr>
      </p:pic>
    </p:spTree>
    <p:extLst>
      <p:ext uri="{BB962C8B-B14F-4D97-AF65-F5344CB8AC3E}">
        <p14:creationId xmlns:p14="http://schemas.microsoft.com/office/powerpoint/2010/main" val="2073567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21"/>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rtl="0">
              <a:spcBef>
                <a:spcPts val="0"/>
              </a:spcBef>
              <a:buNone/>
            </a:pPr>
            <a:r>
              <a:rPr lang="en" sz="3600" dirty="0"/>
              <a:t>I. Giới thiệu về Ruby và Rails.</a:t>
            </a:r>
          </a:p>
        </p:txBody>
      </p:sp>
      <p:sp>
        <p:nvSpPr>
          <p:cNvPr id="5" name="Text Placeholder 1"/>
          <p:cNvSpPr>
            <a:spLocks noGrp="1"/>
          </p:cNvSpPr>
          <p:nvPr>
            <p:ph type="body" idx="1"/>
          </p:nvPr>
        </p:nvSpPr>
        <p:spPr>
          <a:xfrm>
            <a:off x="747925" y="1157663"/>
            <a:ext cx="7005020" cy="914400"/>
          </a:xfrm>
        </p:spPr>
        <p:txBody>
          <a:bodyPr/>
          <a:lstStyle/>
          <a:p>
            <a:pPr>
              <a:buNone/>
            </a:pPr>
            <a:r>
              <a:rPr lang="en-US" sz="2400" b="1" dirty="0">
                <a:latin typeface="Dosis" panose="020B0604020202020204" charset="0"/>
                <a:cs typeface="Calibri Light" panose="020F0302020204030204" pitchFamily="34" charset="0"/>
              </a:rPr>
              <a:t>1.1. </a:t>
            </a:r>
            <a:r>
              <a:rPr lang="en-US" sz="2400" b="1" dirty="0" err="1">
                <a:latin typeface="Dosis" panose="020B0604020202020204" charset="0"/>
                <a:cs typeface="Calibri Light" panose="020F0302020204030204" pitchFamily="34" charset="0"/>
              </a:rPr>
              <a:t>Mô</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tả</a:t>
            </a:r>
            <a:r>
              <a:rPr lang="en-US" sz="2400" b="1" dirty="0">
                <a:latin typeface="Dosis" panose="020B0604020202020204" charset="0"/>
                <a:cs typeface="Calibri Light" panose="020F0302020204030204" pitchFamily="34" charset="0"/>
              </a:rPr>
              <a:t> </a:t>
            </a:r>
            <a:r>
              <a:rPr lang="en-US" sz="2400" b="1" dirty="0" err="1">
                <a:latin typeface="Dosis" panose="020B0604020202020204" charset="0"/>
                <a:cs typeface="Calibri Light" panose="020F0302020204030204" pitchFamily="34" charset="0"/>
              </a:rPr>
              <a:t>về</a:t>
            </a:r>
            <a:r>
              <a:rPr lang="en-US" sz="2400" b="1" dirty="0">
                <a:latin typeface="Dosis" panose="020B0604020202020204" charset="0"/>
                <a:cs typeface="Calibri Light" panose="020F0302020204030204" pitchFamily="34" charset="0"/>
              </a:rPr>
              <a:t> Ruby.</a:t>
            </a:r>
            <a:endParaRPr lang="en-US" sz="2200" b="1" dirty="0">
              <a:latin typeface="Dosis" panose="020B0604020202020204" charset="0"/>
              <a:cs typeface="Calibri Light" panose="020F0302020204030204" pitchFamily="34" charset="0"/>
            </a:endParaRPr>
          </a:p>
          <a:p>
            <a:pPr>
              <a:lnSpc>
                <a:spcPct val="150000"/>
              </a:lnSpc>
              <a:buNone/>
            </a:pPr>
            <a:r>
              <a:rPr lang="en-US" sz="1700" dirty="0" err="1">
                <a:latin typeface="Dosis" panose="020B0604020202020204" charset="0"/>
                <a:cs typeface="Calibri Light" panose="020F0302020204030204" pitchFamily="34" charset="0"/>
              </a:rPr>
              <a:t>Có</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nhiều</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phiên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bản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khác</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nhau</a:t>
            </a:r>
            <a:r>
              <a:rPr lang="en-US" sz="1700" dirty="0">
                <a:latin typeface="Dosis" panose="020B0604020202020204" charset="0"/>
                <a:cs typeface="Calibri Light" panose="020F0302020204030204" pitchFamily="34" charset="0"/>
              </a:rPr>
              <a:t> do user </a:t>
            </a:r>
            <a:r>
              <a:rPr lang="en-US" sz="1700" dirty="0" err="1">
                <a:latin typeface="Dosis" panose="020B0604020202020204" charset="0"/>
                <a:cs typeface="Calibri Light" panose="020F0302020204030204" pitchFamily="34" charset="0"/>
              </a:rPr>
              <a:t>phát</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triển</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như</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Jruby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MacRuby</a:t>
            </a:r>
            <a:r>
              <a:rPr lang="en-US" sz="1700" dirty="0">
                <a:latin typeface="Dosis" panose="020B0604020202020204" charset="0"/>
                <a:cs typeface="Calibri Light" panose="020F0302020204030204" pitchFamily="34" charset="0"/>
              </a:rPr>
              <a:t>, </a:t>
            </a:r>
            <a:r>
              <a:rPr lang="en-US" sz="1700" dirty="0" err="1">
                <a:latin typeface="Dosis" panose="020B0604020202020204" charset="0"/>
                <a:cs typeface="Calibri Light" panose="020F0302020204030204" pitchFamily="34" charset="0"/>
              </a:rPr>
              <a:t>IronRuby</a:t>
            </a:r>
            <a:r>
              <a:rPr lang="en-US" sz="1700" dirty="0">
                <a:latin typeface="Dosis" panose="020B0604020202020204" charset="0"/>
                <a:cs typeface="Calibri Light" panose="020F0302020204030204" pitchFamily="34" charset="0"/>
              </a:rPr>
              <a:t>,…</a:t>
            </a:r>
          </a:p>
          <a:p>
            <a:pPr>
              <a:lnSpc>
                <a:spcPct val="150000"/>
              </a:lnSpc>
              <a:buNone/>
            </a:pPr>
            <a:r>
              <a:rPr lang="en-US" sz="1700" dirty="0">
                <a:latin typeface="Dosis" panose="020B0604020202020204" charset="0"/>
                <a:cs typeface="Calibri Light" panose="020F0302020204030204" pitchFamily="34" charset="0"/>
              </a:rPr>
              <a:t>.</a:t>
            </a:r>
          </a:p>
          <a:p>
            <a:pPr>
              <a:buNone/>
            </a:pPr>
            <a:endParaRPr lang="en-US" sz="1800" dirty="0">
              <a:latin typeface="Dosis" panose="020B0604020202020204" charset="0"/>
              <a:cs typeface="Calibri Light" panose="020F0302020204030204" pitchFamily="34" charset="0"/>
            </a:endParaRPr>
          </a:p>
          <a:p>
            <a:pPr marL="171450" indent="-171450">
              <a:buFontTx/>
              <a:buChar char="-"/>
            </a:pPr>
            <a:endParaRPr lang="en-US" sz="1200" dirty="0">
              <a:latin typeface="Dosis" panose="020B0604020202020204" charset="0"/>
            </a:endParaRPr>
          </a:p>
          <a:p>
            <a:pPr>
              <a:buNone/>
            </a:pPr>
            <a:endParaRPr lang="en-US" dirty="0">
              <a:latin typeface="Dosis" panose="020B0604020202020204" charset="0"/>
            </a:endParaRPr>
          </a:p>
        </p:txBody>
      </p:sp>
      <p:pic>
        <p:nvPicPr>
          <p:cNvPr id="6" name="Picture 5"/>
          <p:cNvPicPr>
            <a:picLocks noChangeAspect="1"/>
          </p:cNvPicPr>
          <p:nvPr/>
        </p:nvPicPr>
        <p:blipFill>
          <a:blip r:embed="rId2"/>
          <a:stretch>
            <a:fillRect/>
          </a:stretch>
        </p:blipFill>
        <p:spPr>
          <a:xfrm>
            <a:off x="415861" y="2147301"/>
            <a:ext cx="3539691" cy="2835665"/>
          </a:xfrm>
          <a:prstGeom prst="rect">
            <a:avLst/>
          </a:prstGeom>
        </p:spPr>
      </p:pic>
      <p:pic>
        <p:nvPicPr>
          <p:cNvPr id="7" name="Picture 6"/>
          <p:cNvPicPr>
            <a:picLocks noChangeAspect="1"/>
          </p:cNvPicPr>
          <p:nvPr/>
        </p:nvPicPr>
        <p:blipFill>
          <a:blip r:embed="rId3"/>
          <a:stretch>
            <a:fillRect/>
          </a:stretch>
        </p:blipFill>
        <p:spPr>
          <a:xfrm>
            <a:off x="4037744" y="2147301"/>
            <a:ext cx="3539691" cy="2835665"/>
          </a:xfrm>
          <a:prstGeom prst="rect">
            <a:avLst/>
          </a:prstGeom>
        </p:spPr>
      </p:pic>
    </p:spTree>
    <p:extLst>
      <p:ext uri="{BB962C8B-B14F-4D97-AF65-F5344CB8AC3E}">
        <p14:creationId xmlns:p14="http://schemas.microsoft.com/office/powerpoint/2010/main" val="1162523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5009</TotalTime>
  <Words>1551</Words>
  <Application>Microsoft Office PowerPoint</Application>
  <PresentationFormat>On-screen Show (16:9)</PresentationFormat>
  <Paragraphs>172</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Dosis</vt:lpstr>
      <vt:lpstr>Calibri Light</vt:lpstr>
      <vt:lpstr>Sniglet</vt:lpstr>
      <vt:lpstr>Arial</vt:lpstr>
      <vt:lpstr>Friar template</vt:lpstr>
      <vt:lpstr>Môn: Công nghệ WEB và ứng dụng SE347.K11.PMCL  SEMINAR: Ruby on Rails</vt:lpstr>
      <vt:lpstr>Giảng viên hướng dẫn:          Giảng viên: Trần Anh Dũng Danh sách thành viên:  Hoàng Xuân Tùng             ID:17521233 Hà Huy Khôi          ID:17520647 Nguyễn Hoàng Tuấn        ID:17521217 </vt:lpstr>
      <vt:lpstr>PowerPoint Presentation</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I. Giới thiệu về Ruby và Rails.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khôi hà</dc:creator>
  <cp:lastModifiedBy>khôi hà</cp:lastModifiedBy>
  <cp:revision>270</cp:revision>
  <dcterms:modified xsi:type="dcterms:W3CDTF">2019-12-21T05:44:59Z</dcterms:modified>
</cp:coreProperties>
</file>