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sldIdLst>
    <p:sldId id="1802" r:id="rId2"/>
    <p:sldId id="1803" r:id="rId3"/>
    <p:sldId id="1804" r:id="rId4"/>
    <p:sldId id="271" r:id="rId5"/>
    <p:sldId id="1800" r:id="rId6"/>
    <p:sldId id="274" r:id="rId7"/>
    <p:sldId id="1805" r:id="rId8"/>
    <p:sldId id="270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6"/>
    <p:restoredTop sz="93647"/>
  </p:normalViewPr>
  <p:slideViewPr>
    <p:cSldViewPr snapToGrid="0">
      <p:cViewPr varScale="1">
        <p:scale>
          <a:sx n="66" d="100"/>
          <a:sy n="66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8">
            <a:extLst>
              <a:ext uri="{FF2B5EF4-FFF2-40B4-BE49-F238E27FC236}">
                <a16:creationId xmlns:a16="http://schemas.microsoft.com/office/drawing/2014/main" id="{5BE51AB7-6445-AE4B-B790-0C1D14FCCF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A480ECDC-E865-A747-A87A-2398ADDCE1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6" name="Oval 40" descr="a">
            <a:extLst>
              <a:ext uri="{FF2B5EF4-FFF2-40B4-BE49-F238E27FC236}">
                <a16:creationId xmlns:a16="http://schemas.microsoft.com/office/drawing/2014/main" id="{44716B91-829D-CC4D-B841-EAA7AC5DAE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5401" y="1628775"/>
            <a:ext cx="4705351" cy="3671888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7" name="Oval 41" descr="b">
            <a:extLst>
              <a:ext uri="{FF2B5EF4-FFF2-40B4-BE49-F238E27FC236}">
                <a16:creationId xmlns:a16="http://schemas.microsoft.com/office/drawing/2014/main" id="{0EF3C5EB-B787-4B43-AC7B-EA2F48EBC1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1801" y="1268413"/>
            <a:ext cx="1917700" cy="15113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8" name="Oval 42" descr="d">
            <a:extLst>
              <a:ext uri="{FF2B5EF4-FFF2-40B4-BE49-F238E27FC236}">
                <a16:creationId xmlns:a16="http://schemas.microsoft.com/office/drawing/2014/main" id="{803E4484-1EF2-2B41-8AFD-4FDCF91448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8518" y="260351"/>
            <a:ext cx="1246716" cy="9366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9" name="Oval 43">
            <a:extLst>
              <a:ext uri="{FF2B5EF4-FFF2-40B4-BE49-F238E27FC236}">
                <a16:creationId xmlns:a16="http://schemas.microsoft.com/office/drawing/2014/main" id="{A474FB02-03B3-0647-9BEA-72A3AE8A2D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15518" y="2636838"/>
            <a:ext cx="1631949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10" name="Oval 44" descr="c">
            <a:extLst>
              <a:ext uri="{FF2B5EF4-FFF2-40B4-BE49-F238E27FC236}">
                <a16:creationId xmlns:a16="http://schemas.microsoft.com/office/drawing/2014/main" id="{9620E68E-A8F1-1F46-AE03-F9375B10D1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5034" y="3500439"/>
            <a:ext cx="2110317" cy="15827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89600" y="1219200"/>
            <a:ext cx="59944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90606D-AD68-4C46-A50A-B312949F4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775200" y="6400801"/>
            <a:ext cx="2946400" cy="244475"/>
          </a:xfrm>
        </p:spPr>
        <p:txBody>
          <a:bodyPr/>
          <a:lstStyle>
            <a:lvl1pPr algn="ctr">
              <a:defRPr sz="1200"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5027D4F-18DF-2942-A40F-99936849E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912101" y="6391276"/>
            <a:ext cx="2578100" cy="244475"/>
          </a:xfrm>
          <a:prstGeom prst="rect">
            <a:avLst/>
          </a:prstGeom>
        </p:spPr>
        <p:txBody>
          <a:bodyPr/>
          <a:lstStyle>
            <a:lvl1pPr algn="r" eaLnBrk="1" hangingPunct="1">
              <a:defRPr sz="1200" b="1" i="1">
                <a:solidFill>
                  <a:schemeClr val="tx2"/>
                </a:solidFill>
                <a:latin typeface="+mn-lt"/>
                <a:ea typeface="+mn-ea"/>
                <a:cs typeface="ＭＳ Ｐゴシック" charset="0"/>
              </a:defRPr>
            </a:lvl1pPr>
          </a:lstStyle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A2D2DEB-9AAC-C44C-862D-48C2D08C7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80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D7CBA1-AAB6-D048-94E3-55A4C20329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A8A23-E993-604F-BE68-207579BBC2F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02E684-BC82-9D4E-ACFC-50C5FD0FFA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A977F-41FB-3642-8802-96ABA7C6E07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09600"/>
            <a:ext cx="11023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E4899E2-FB0F-E14D-B90F-D175916B56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A472E2-6F79-B741-A164-E8208F4C6E4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FB4837-8A1C-D84B-A9EB-26D814448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61F50-A3E4-9848-B502-15D291E1728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0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05">
            <a:extLst>
              <a:ext uri="{FF2B5EF4-FFF2-40B4-BE49-F238E27FC236}">
                <a16:creationId xmlns:a16="http://schemas.microsoft.com/office/drawing/2014/main" id="{F92CFA11-8826-034D-8EDF-E8A4C82CFA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4" name="Rectangle 106">
            <a:extLst>
              <a:ext uri="{FF2B5EF4-FFF2-40B4-BE49-F238E27FC236}">
                <a16:creationId xmlns:a16="http://schemas.microsoft.com/office/drawing/2014/main" id="{5759E6C5-854D-CD45-9F44-83DAB087C7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 dirty="0">
              <a:ea typeface="+mn-ea"/>
              <a:cs typeface="ＭＳ Ｐゴシック" charset="0"/>
            </a:endParaRPr>
          </a:p>
        </p:txBody>
      </p:sp>
      <p:sp>
        <p:nvSpPr>
          <p:cNvPr id="5" name="Oval 107" descr="b">
            <a:extLst>
              <a:ext uri="{FF2B5EF4-FFF2-40B4-BE49-F238E27FC236}">
                <a16:creationId xmlns:a16="http://schemas.microsoft.com/office/drawing/2014/main" id="{8CEA13B8-3B04-B949-A124-01E96BDEE6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88018" y="58739"/>
            <a:ext cx="1153583" cy="89217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6" name="Oval 108" descr="c">
            <a:extLst>
              <a:ext uri="{FF2B5EF4-FFF2-40B4-BE49-F238E27FC236}">
                <a16:creationId xmlns:a16="http://schemas.microsoft.com/office/drawing/2014/main" id="{E0216B9F-FD4F-6C46-9662-B0FC3984A1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01351" y="106363"/>
            <a:ext cx="1054100" cy="83026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7" name="Oval 109" descr="a">
            <a:extLst>
              <a:ext uri="{FF2B5EF4-FFF2-40B4-BE49-F238E27FC236}">
                <a16:creationId xmlns:a16="http://schemas.microsoft.com/office/drawing/2014/main" id="{4A2D804B-E926-C843-BBF0-64F002CB80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333376"/>
            <a:ext cx="1536700" cy="122396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0"/>
            <a:ext cx="10162117" cy="1752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734738-A0BE-7446-A2B7-C0FA27591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08D372-D347-C24D-B5FD-2F97FD0CE4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165601" y="6243638"/>
            <a:ext cx="3858684" cy="4556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ahoma" panose="020B0604030504040204" pitchFamily="34" charset="0"/>
                <a:ea typeface="+mn-ea"/>
                <a:cs typeface="ＭＳ Ｐゴシック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05635D-AB8B-6E4B-9D7D-A1E7FCADFED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16E3D4-13B5-554E-BF6A-5E425A1D0D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2E03D-D0BF-E94C-8474-68B0636F124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6A52D3-36FA-1A45-A24C-33BB6BDD86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37A11-AAAA-DA40-9957-72A2C4EA392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E1437A-D96B-BC45-8EC4-DDEBEF90E0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3DCF69-AD76-554D-95A8-D0607B503FE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40912-1068-0B45-8D05-EA2E77D610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9B5564-8738-D145-9F80-76160BF9DF6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9403ED7-90C7-294F-AAC5-C6B12C7D93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65CCD8-5174-544A-8013-23405BEF9D0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992C6BE-8F35-5D4C-9B8B-F463A32340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1583A2-30C2-C844-A2BC-1113E094AB7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EB3EFE-809F-944D-B57D-9EA5658E5C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D85EE4-2628-4647-8559-082214BA571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E12332-C1A2-184E-9A40-5DF5DC5DE1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33F4-9B54-A043-91B4-3079589DFD5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>
            <a:extLst>
              <a:ext uri="{FF2B5EF4-FFF2-40B4-BE49-F238E27FC236}">
                <a16:creationId xmlns:a16="http://schemas.microsoft.com/office/drawing/2014/main" id="{4F3621C5-664F-2746-8F1E-A81D54B9BD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1027" name="Rectangle 106">
            <a:extLst>
              <a:ext uri="{FF2B5EF4-FFF2-40B4-BE49-F238E27FC236}">
                <a16:creationId xmlns:a16="http://schemas.microsoft.com/office/drawing/2014/main" id="{C8DE3ECC-8307-DE43-8CD9-31E485BBF1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 dirty="0">
              <a:ea typeface="+mn-ea"/>
              <a:cs typeface="ＭＳ Ｐゴシック" charset="0"/>
            </a:endParaRPr>
          </a:p>
        </p:txBody>
      </p:sp>
      <p:sp>
        <p:nvSpPr>
          <p:cNvPr id="1028" name="Oval 107" descr="b">
            <a:extLst>
              <a:ext uri="{FF2B5EF4-FFF2-40B4-BE49-F238E27FC236}">
                <a16:creationId xmlns:a16="http://schemas.microsoft.com/office/drawing/2014/main" id="{DD4569FC-FFB3-8D4D-9606-AA4BD0045D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88018" y="58739"/>
            <a:ext cx="1153583" cy="892175"/>
          </a:xfrm>
          <a:prstGeom prst="ellipse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1029" name="Oval 108" descr="c">
            <a:extLst>
              <a:ext uri="{FF2B5EF4-FFF2-40B4-BE49-F238E27FC236}">
                <a16:creationId xmlns:a16="http://schemas.microsoft.com/office/drawing/2014/main" id="{3A45F11D-F350-5844-8EE8-BFBFF70F0E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01351" y="106363"/>
            <a:ext cx="1054100" cy="830262"/>
          </a:xfrm>
          <a:prstGeom prst="ellipse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1030" name="Oval 109" descr="a">
            <a:extLst>
              <a:ext uri="{FF2B5EF4-FFF2-40B4-BE49-F238E27FC236}">
                <a16:creationId xmlns:a16="http://schemas.microsoft.com/office/drawing/2014/main" id="{B5D90FF6-8387-A44A-BD13-6E74F5AC44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333376"/>
            <a:ext cx="1536700" cy="1223963"/>
          </a:xfrm>
          <a:prstGeom prst="ellipse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2000">
              <a:ea typeface="+mn-ea"/>
              <a:cs typeface="ＭＳ Ｐゴシック" charset="0"/>
            </a:endParaRP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DB2B0F15-C253-F340-B93D-2D3E9D3C1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2B8175FF-FCB4-0743-97D1-1369CEEB09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Rectangle 2">
            <a:extLst>
              <a:ext uri="{FF2B5EF4-FFF2-40B4-BE49-F238E27FC236}">
                <a16:creationId xmlns:a16="http://schemas.microsoft.com/office/drawing/2014/main" id="{65F39CFA-3E22-9B4E-BE88-2AD66AF4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743200" y="609601"/>
            <a:ext cx="8026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4C1C0A-8730-FC4A-89FD-BD44055E39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</a:lstStyle>
          <a:p>
            <a:fld id="{1820B81B-473E-4F89-9B28-06EC322C533C}" type="datetimeFigureOut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  <p:sldLayoutId id="2147484289" r:id="rId13"/>
    <p:sldLayoutId id="2147484290" r:id="rId14"/>
    <p:sldLayoutId id="2147484291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file:////var/folders/zj/zrb_qk596cn9yvv6blkd94wh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2">
            <a:extLst>
              <a:ext uri="{FF2B5EF4-FFF2-40B4-BE49-F238E27FC236}">
                <a16:creationId xmlns:a16="http://schemas.microsoft.com/office/drawing/2014/main" id="{2976AFC7-435A-384A-8220-B1DF67B727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0" y="10668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en-US" sz="2000">
              <a:latin typeface="Tahoma" panose="020B0604030504040204" pitchFamily="34" charset="0"/>
            </a:endParaRPr>
          </a:p>
        </p:txBody>
      </p:sp>
      <p:sp>
        <p:nvSpPr>
          <p:cNvPr id="18434" name="Rectangle 13">
            <a:extLst>
              <a:ext uri="{FF2B5EF4-FFF2-40B4-BE49-F238E27FC236}">
                <a16:creationId xmlns:a16="http://schemas.microsoft.com/office/drawing/2014/main" id="{849DEF91-6E17-6F4B-89D3-F134FA37A2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0" y="39624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en-US" sz="2000">
              <a:latin typeface="Tahoma" panose="020B0604030504040204" pitchFamily="34" charset="0"/>
            </a:endParaRPr>
          </a:p>
        </p:txBody>
      </p:sp>
      <p:sp>
        <p:nvSpPr>
          <p:cNvPr id="18435" name="Oval 14">
            <a:extLst>
              <a:ext uri="{FF2B5EF4-FFF2-40B4-BE49-F238E27FC236}">
                <a16:creationId xmlns:a16="http://schemas.microsoft.com/office/drawing/2014/main" id="{6034F6E1-BC45-EE48-A8DB-8490B27CEA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35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en-US" sz="2000">
              <a:latin typeface="Tahoma" panose="020B0604030504040204" pitchFamily="34" charset="0"/>
            </a:endParaRPr>
          </a:p>
        </p:txBody>
      </p:sp>
      <p:pic>
        <p:nvPicPr>
          <p:cNvPr id="18436" name="Picture 15">
            <a:extLst>
              <a:ext uri="{FF2B5EF4-FFF2-40B4-BE49-F238E27FC236}">
                <a16:creationId xmlns:a16="http://schemas.microsoft.com/office/drawing/2014/main" id="{EA7082B1-3E62-C84D-AE50-BF098268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914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16">
            <a:extLst>
              <a:ext uri="{FF2B5EF4-FFF2-40B4-BE49-F238E27FC236}">
                <a16:creationId xmlns:a16="http://schemas.microsoft.com/office/drawing/2014/main" id="{55A75C2A-9DD1-264C-8384-47A4CCF58A08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1004889"/>
            <a:ext cx="3529012" cy="3671887"/>
            <a:chOff x="612" y="1026"/>
            <a:chExt cx="2223" cy="2313"/>
          </a:xfrm>
        </p:grpSpPr>
        <p:sp>
          <p:nvSpPr>
            <p:cNvPr id="18449" name="Oval 17">
              <a:extLst>
                <a:ext uri="{FF2B5EF4-FFF2-40B4-BE49-F238E27FC236}">
                  <a16:creationId xmlns:a16="http://schemas.microsoft.com/office/drawing/2014/main" id="{E30C28F3-D5E7-DB44-A2CD-56EACFC0AD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2" y="1026"/>
              <a:ext cx="2223" cy="23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808080">
                  <a:alpha val="18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pic>
          <p:nvPicPr>
            <p:cNvPr id="18450" name="Picture 18" descr="HV_toancanh">
              <a:extLst>
                <a:ext uri="{FF2B5EF4-FFF2-40B4-BE49-F238E27FC236}">
                  <a16:creationId xmlns:a16="http://schemas.microsoft.com/office/drawing/2014/main" id="{106D2528-F06F-E540-A9C5-2C2C1498A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30"/>
              <a:ext cx="1776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8" name="Text Box 19">
            <a:extLst>
              <a:ext uri="{FF2B5EF4-FFF2-40B4-BE49-F238E27FC236}">
                <a16:creationId xmlns:a16="http://schemas.microsoft.com/office/drawing/2014/main" id="{EA3C4D1C-4C1E-9846-ADCB-B446672D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276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 HỌC VIỆN CÔNG NGHỆ BƯU CHÍNH VIỄN THÔNG </a:t>
            </a:r>
          </a:p>
        </p:txBody>
      </p:sp>
      <p:sp>
        <p:nvSpPr>
          <p:cNvPr id="18439" name="Text Box 20">
            <a:extLst>
              <a:ext uri="{FF2B5EF4-FFF2-40B4-BE49-F238E27FC236}">
                <a16:creationId xmlns:a16="http://schemas.microsoft.com/office/drawing/2014/main" id="{1307F96C-98F1-AC4D-9E08-3BEA3F76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1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BÀI GIẢNG MÔN</a:t>
            </a:r>
          </a:p>
        </p:txBody>
      </p:sp>
      <p:sp>
        <p:nvSpPr>
          <p:cNvPr id="18440" name="Text Box 21">
            <a:extLst>
              <a:ext uri="{FF2B5EF4-FFF2-40B4-BE49-F238E27FC236}">
                <a16:creationId xmlns:a16="http://schemas.microsoft.com/office/drawing/2014/main" id="{22981B16-78CF-E542-B425-FBC751ABB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14625"/>
            <a:ext cx="6096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3200" dirty="0" err="1">
                <a:solidFill>
                  <a:schemeClr val="tx2"/>
                </a:solidFill>
                <a:latin typeface="Tahoma" panose="020B0604030504040204" pitchFamily="34" charset="0"/>
              </a:rPr>
              <a:t>Lập</a:t>
            </a:r>
            <a:r>
              <a:rPr lang="en-US" altLang="en-US" sz="32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Tahoma" panose="020B0604030504040204" pitchFamily="34" charset="0"/>
              </a:rPr>
              <a:t>trình</a:t>
            </a:r>
            <a:r>
              <a:rPr lang="en-US" altLang="en-US" sz="3200" dirty="0">
                <a:solidFill>
                  <a:schemeClr val="tx2"/>
                </a:solidFill>
                <a:latin typeface="Tahoma" panose="020B0604030504040204" pitchFamily="34" charset="0"/>
              </a:rPr>
              <a:t> Python</a:t>
            </a:r>
          </a:p>
        </p:txBody>
      </p:sp>
      <p:sp>
        <p:nvSpPr>
          <p:cNvPr id="18441" name="Text Box 22">
            <a:extLst>
              <a:ext uri="{FF2B5EF4-FFF2-40B4-BE49-F238E27FC236}">
                <a16:creationId xmlns:a16="http://schemas.microsoft.com/office/drawing/2014/main" id="{93280725-0BB6-E74C-9FD4-D3767740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1"/>
            <a:ext cx="7315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Giảng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: 		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Nguyễn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Quỳnh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Chi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Điện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thoại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/E-mail:	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chinq@ptit.edu.vn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Bộ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môn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: 		HTTT- Khoa CNTT1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Học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kỳ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/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Năm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biên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soạn</a:t>
            </a:r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:	2024-2025</a:t>
            </a:r>
          </a:p>
        </p:txBody>
      </p:sp>
      <p:pic>
        <p:nvPicPr>
          <p:cNvPr id="18442" name="Picture 2" descr="/var/folders/zj/zrb_qk596cn9yvv6blkd94wh0000gn/T/com.microsoft.Powerpoint/converted_emf.emf">
            <a:extLst>
              <a:ext uri="{FF2B5EF4-FFF2-40B4-BE49-F238E27FC236}">
                <a16:creationId xmlns:a16="http://schemas.microsoft.com/office/drawing/2014/main" id="{A20216CB-639A-DE46-9739-219FAB96112F}"/>
              </a:ext>
            </a:extLst>
          </p:cNvPr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70000"/>
            <a:ext cx="635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" descr="/var/folders/zj/zrb_qk596cn9yvv6blkd94wh0000gn/T/com.microsoft.Powerpoint/converted_emf.emf">
            <a:extLst>
              <a:ext uri="{FF2B5EF4-FFF2-40B4-BE49-F238E27FC236}">
                <a16:creationId xmlns:a16="http://schemas.microsoft.com/office/drawing/2014/main" id="{3837B0FA-BB00-6E41-A81A-FA2C33120E44}"/>
              </a:ext>
            </a:extLst>
          </p:cNvPr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70000"/>
            <a:ext cx="635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" descr="/var/folders/zj/zrb_qk596cn9yvv6blkd94wh0000gn/T/com.microsoft.Powerpoint/converted_emf.emf">
            <a:extLst>
              <a:ext uri="{FF2B5EF4-FFF2-40B4-BE49-F238E27FC236}">
                <a16:creationId xmlns:a16="http://schemas.microsoft.com/office/drawing/2014/main" id="{DA21DD6F-7814-7E4C-B334-51389AB6A7FC}"/>
              </a:ext>
            </a:extLst>
          </p:cNvPr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70000"/>
            <a:ext cx="635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" descr="/var/folders/zj/zrb_qk596cn9yvv6blkd94wh0000gn/T/com.microsoft.Powerpoint/converted_emf.emf">
            <a:extLst>
              <a:ext uri="{FF2B5EF4-FFF2-40B4-BE49-F238E27FC236}">
                <a16:creationId xmlns:a16="http://schemas.microsoft.com/office/drawing/2014/main" id="{BDD7E7DB-6F68-5B42-82EB-3C62C2D5234B}"/>
              </a:ext>
            </a:extLst>
          </p:cNvPr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70000"/>
            <a:ext cx="635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" descr="/var/folders/zj/zrb_qk596cn9yvv6blkd94wh0000gn/T/com.microsoft.Powerpoint/converted_emf.emf">
            <a:extLst>
              <a:ext uri="{FF2B5EF4-FFF2-40B4-BE49-F238E27FC236}">
                <a16:creationId xmlns:a16="http://schemas.microsoft.com/office/drawing/2014/main" id="{5081A2E2-00AC-344D-99A2-15C6837DAA4E}"/>
              </a:ext>
            </a:extLst>
          </p:cNvPr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70000"/>
            <a:ext cx="635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" descr="/var/folders/zj/zrb_qk596cn9yvv6blkd94wh0000gn/T/com.microsoft.Powerpoint/converted_emf.emf">
            <a:extLst>
              <a:ext uri="{FF2B5EF4-FFF2-40B4-BE49-F238E27FC236}">
                <a16:creationId xmlns:a16="http://schemas.microsoft.com/office/drawing/2014/main" id="{5AA15511-806A-704C-8D86-495E61C4344E}"/>
              </a:ext>
            </a:extLst>
          </p:cNvPr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70000"/>
            <a:ext cx="635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">
            <a:extLst>
              <a:ext uri="{FF2B5EF4-FFF2-40B4-BE49-F238E27FC236}">
                <a16:creationId xmlns:a16="http://schemas.microsoft.com/office/drawing/2014/main" id="{31BD94CC-7636-0640-82CE-3B1ABEDF118C}"/>
              </a:ext>
            </a:extLst>
          </p:cNvPr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70000"/>
            <a:ext cx="635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959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F495-4B4D-7342-8605-FDC70A5E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Mục đích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D7E5-9922-2642-A63C-0ADAC1A2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9418"/>
            <a:ext cx="11454245" cy="4745182"/>
          </a:xfrm>
        </p:spPr>
        <p:txBody>
          <a:bodyPr/>
          <a:lstStyle/>
          <a:p>
            <a:r>
              <a:rPr lang="vi-VN" b="1" dirty="0"/>
              <a:t>Về kiến thức: </a:t>
            </a:r>
            <a:r>
              <a:rPr lang="vi-VN" dirty="0"/>
              <a:t>Giảng dạy người học những kỹ năng cơ bản trong ngôn ngữ lập trình Python</a:t>
            </a:r>
          </a:p>
          <a:p>
            <a:pPr lvl="1"/>
            <a:r>
              <a:rPr lang="vi-VN" dirty="0"/>
              <a:t>các kiểu dữ liệu </a:t>
            </a:r>
          </a:p>
          <a:p>
            <a:pPr lvl="1"/>
            <a:r>
              <a:rPr lang="vi-VN" dirty="0"/>
              <a:t>luồng điều khiển</a:t>
            </a:r>
          </a:p>
          <a:p>
            <a:pPr lvl="1"/>
            <a:r>
              <a:rPr lang="vi-VN" dirty="0"/>
              <a:t>các hàm và các lớp</a:t>
            </a:r>
          </a:p>
          <a:p>
            <a:pPr lvl="1"/>
            <a:r>
              <a:rPr lang="vi-VN" dirty="0"/>
              <a:t>thực hành qua các dự án</a:t>
            </a:r>
          </a:p>
          <a:p>
            <a:r>
              <a:rPr lang="vi-VN" b="1" dirty="0"/>
              <a:t>Kỹ năng: </a:t>
            </a:r>
            <a:r>
              <a:rPr lang="vi-VN" dirty="0"/>
              <a:t>Sau khi hoàn thành môn học, người học sẽ có khả năng:</a:t>
            </a:r>
          </a:p>
          <a:p>
            <a:pPr lvl="1"/>
            <a:r>
              <a:rPr lang="vi-VN" dirty="0"/>
              <a:t>phát triển các kỹ năng lập trình bằng ngôn ngữ Python.</a:t>
            </a:r>
          </a:p>
          <a:p>
            <a:pPr lvl="1"/>
            <a:r>
              <a:rPr lang="vi-VN" dirty="0"/>
              <a:t>thiết kế trình python để giải quyết các bài toán lập trình cơ bản</a:t>
            </a:r>
          </a:p>
          <a:p>
            <a:pPr lvl="1"/>
            <a:r>
              <a:rPr lang="vi-VN" dirty="0"/>
              <a:t>lên ý tưởng và xây dựng ứng dụng dựa trên ngôn ngữ python.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9215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ACDF-CFF9-BD45-B227-C8F80A9C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Nội dung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7CC6-73D8-124E-80A9-630A6450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1. Giới thiệu </a:t>
            </a:r>
          </a:p>
          <a:p>
            <a:r>
              <a:rPr lang="vi-VN" dirty="0"/>
              <a:t>2. Biến và những kiểu dữ liệu đơn giản </a:t>
            </a:r>
          </a:p>
          <a:p>
            <a:r>
              <a:rPr lang="vi-VN" dirty="0"/>
              <a:t>3. Danh sách (Lists) </a:t>
            </a:r>
          </a:p>
          <a:p>
            <a:r>
              <a:rPr lang="vi-VN" dirty="0"/>
              <a:t>4. Câu lệnh Rẽ nhánh </a:t>
            </a:r>
          </a:p>
          <a:p>
            <a:r>
              <a:rPr lang="vi-VN" dirty="0"/>
              <a:t>5. Từ điển (Dictionaries) </a:t>
            </a:r>
          </a:p>
          <a:p>
            <a:r>
              <a:rPr lang="vi-VN" dirty="0"/>
              <a:t>6. Đầu vào của người dùng và vòng lặp while </a:t>
            </a:r>
          </a:p>
          <a:p>
            <a:r>
              <a:rPr lang="vi-VN" dirty="0"/>
              <a:t>7. Hàm </a:t>
            </a:r>
          </a:p>
          <a:p>
            <a:r>
              <a:rPr lang="vi-VN" dirty="0"/>
              <a:t>8. Lớp </a:t>
            </a:r>
          </a:p>
          <a:p>
            <a:r>
              <a:rPr lang="vi-VN" dirty="0"/>
              <a:t>9. Tệp và ngoại lệ </a:t>
            </a:r>
          </a:p>
        </p:txBody>
      </p:sp>
    </p:spTree>
    <p:extLst>
      <p:ext uri="{BB962C8B-B14F-4D97-AF65-F5344CB8AC3E}">
        <p14:creationId xmlns:p14="http://schemas.microsoft.com/office/powerpoint/2010/main" val="57385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Nguyễn Hoàng Anh, Đặng Ngọc Hùng “Lập trình python”, 2020.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Eric Matthes. Python crash course, 2nd Edition: A hands-on, project-based introduction to programming, No Starch Press, 2019.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Allen B. Downey, Think Python: How to Think Like a Computer Scientist, O’Reilly, 2015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Zed A. Shaw, Learn Python 3 the Hard Way, Addison-Wesley, 2016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3F35097-5D90-A842-B340-AE2CAB981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Đánh giá môn học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FDB9D26-65A9-7842-BCC4-677183B6D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247776"/>
            <a:ext cx="8839200" cy="4872469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Điểm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chuyên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cần</a:t>
            </a:r>
            <a:r>
              <a:rPr lang="en-US" altLang="en-US" dirty="0">
                <a:ea typeface="ＭＳ Ｐゴシック" panose="020B0600070205080204" pitchFamily="34" charset="-128"/>
              </a:rPr>
              <a:t>: 10%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Vắng</a:t>
            </a:r>
            <a:r>
              <a:rPr lang="en-US" altLang="en-US" dirty="0">
                <a:ea typeface="ＭＳ Ｐゴシック" panose="020B0600070205080204" pitchFamily="34" charset="-128"/>
              </a:rPr>
              <a:t> 4 </a:t>
            </a:r>
            <a:r>
              <a:rPr lang="en-US" altLang="en-US" dirty="0" err="1">
                <a:ea typeface="ＭＳ Ｐゴシック" panose="020B0600070205080204" pitchFamily="34" charset="-128"/>
              </a:rPr>
              <a:t>buổi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cấm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thi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r>
              <a:rPr lang="en-US" altLang="en-US" dirty="0" err="1">
                <a:ea typeface="ＭＳ Ｐゴシック" panose="020B0600070205080204" pitchFamily="34" charset="-128"/>
              </a:rPr>
              <a:t>Vắng</a:t>
            </a:r>
            <a:r>
              <a:rPr lang="en-US" altLang="en-US" dirty="0">
                <a:ea typeface="ＭＳ Ｐゴシック" panose="020B0600070205080204" pitchFamily="34" charset="-128"/>
              </a:rPr>
              <a:t> 1 </a:t>
            </a:r>
            <a:r>
              <a:rPr lang="en-US" altLang="en-US" dirty="0" err="1">
                <a:ea typeface="ＭＳ Ｐゴシック" panose="020B0600070205080204" pitchFamily="34" charset="-128"/>
              </a:rPr>
              <a:t>buổi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không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do </a:t>
            </a:r>
            <a:r>
              <a:rPr lang="en-US" altLang="en-US" dirty="0" err="1">
                <a:ea typeface="ＭＳ Ｐゴシック" panose="020B0600070205080204" pitchFamily="34" charset="-128"/>
              </a:rPr>
              <a:t>trừ</a:t>
            </a:r>
            <a:r>
              <a:rPr lang="en-US" altLang="en-US" dirty="0">
                <a:ea typeface="ＭＳ Ｐゴシック" panose="020B0600070205080204" pitchFamily="34" charset="-128"/>
              </a:rPr>
              <a:t> 1 </a:t>
            </a:r>
            <a:r>
              <a:rPr lang="en-US" altLang="en-US" dirty="0" err="1">
                <a:ea typeface="ＭＳ Ｐゴシック" panose="020B0600070205080204" pitchFamily="34" charset="-128"/>
              </a:rPr>
              <a:t>điểm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Trung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bình</a:t>
            </a:r>
            <a:r>
              <a:rPr lang="en-US" altLang="en-US" dirty="0">
                <a:ea typeface="ＭＳ Ｐゴシック" panose="020B0600070205080204" pitchFamily="34" charset="-128"/>
              </a:rPr>
              <a:t>: 10%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Bài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kiểm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tra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theo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nhiều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thức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Báo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cáo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chủ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đề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trắc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nghiệm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thực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hành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tự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luận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Mỗi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đều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có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tập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và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yêu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cầu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sinh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viên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hoàn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thành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trước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khi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sang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mới</a:t>
            </a:r>
            <a:endParaRPr lang="en-US" altLang="en-US" sz="20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tập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lớn</a:t>
            </a:r>
            <a:r>
              <a:rPr lang="en-US" altLang="en-US" dirty="0">
                <a:ea typeface="ＭＳ Ｐゴシック" panose="020B0600070205080204" pitchFamily="34" charset="-128"/>
              </a:rPr>
              <a:t> : 20%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Mỗi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nhóm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không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quá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4 - 5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sinh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viên</a:t>
            </a:r>
            <a:endParaRPr lang="en-US" altLang="en-US" sz="20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Báo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cáo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2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phần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: </a:t>
            </a:r>
          </a:p>
          <a:p>
            <a:pPr lvl="2" eaLnBrk="1" hangingPunct="1"/>
            <a:r>
              <a:rPr lang="en-US" altLang="en-US" sz="1800" dirty="0" err="1">
                <a:ea typeface="ＭＳ Ｐゴシック" panose="020B0600070205080204" pitchFamily="34" charset="-128"/>
              </a:rPr>
              <a:t>Phát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triển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ứng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sz="1800" dirty="0">
                <a:ea typeface="ＭＳ Ｐゴシック" panose="020B0600070205080204" pitchFamily="34" charset="-128"/>
              </a:rPr>
              <a:t> Python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Nộp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tài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liệu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báo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cáo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, slide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và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trình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Thi</a:t>
            </a:r>
            <a:r>
              <a:rPr lang="en-US" altLang="en-US" dirty="0">
                <a:ea typeface="ＭＳ Ｐゴシック" panose="020B0600070205080204" pitchFamily="34" charset="-128"/>
              </a:rPr>
              <a:t>: 60%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thức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thi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thực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hành</a:t>
            </a:r>
            <a:endParaRPr lang="en-US" altLang="en-US" sz="20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https://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www.facebook.com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/groups/.......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Google Class Room: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6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77886B9-2843-A840-B851-761F11E41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Thảo luận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7202050-55A9-A541-9985-23065CB12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hướng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bài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tập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lớn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xuất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số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ý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tưởng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ứng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/game/web … </a:t>
            </a:r>
            <a:r>
              <a:rPr lang="en-US" altLang="en-US" dirty="0" err="1">
                <a:ea typeface="ＭＳ Ｐゴシック" panose="020B0600070205080204" pitchFamily="34" charset="-128"/>
              </a:rPr>
              <a:t>muốn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xây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dựng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sau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hoàn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thành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môn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Thành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lập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nhóm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4 – 5 </a:t>
            </a:r>
            <a:r>
              <a:rPr lang="en-US" altLang="en-US" dirty="0" err="1">
                <a:ea typeface="ＭＳ Ｐゴシック" panose="020B0600070205080204" pitchFamily="34" charset="-128"/>
              </a:rPr>
              <a:t>bạn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Nộp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dirty="0">
                <a:ea typeface="ＭＳ Ｐゴシック" panose="020B0600070205080204" pitchFamily="34" charset="-128"/>
              </a:rPr>
              <a:t> tin </a:t>
            </a:r>
            <a:r>
              <a:rPr lang="en-US" altLang="en-US" dirty="0" err="1">
                <a:ea typeface="ＭＳ Ｐゴシック" panose="020B0600070205080204" pitchFamily="34" charset="-128"/>
              </a:rPr>
              <a:t>nhóm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hướng</a:t>
            </a:r>
            <a:r>
              <a:rPr lang="en-US" altLang="en-US" dirty="0">
                <a:ea typeface="ＭＳ Ｐゴシック" panose="020B0600070205080204" pitchFamily="34" charset="-128"/>
              </a:rPr>
              <a:t> BTL </a:t>
            </a:r>
            <a:r>
              <a:rPr lang="en-US" altLang="en-US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lớp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trưởng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F8FFC61F-D39F-D84A-951D-8BBF0CBB62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CE0F2C-632B-3447-9B4C-FABD2A63D77E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F43F-EC01-6147-8748-76B682B3263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42220"/>
      </p:ext>
    </p:extLst>
  </p:cSld>
  <p:clrMapOvr>
    <a:masterClrMapping/>
  </p:clrMapOvr>
</p:sld>
</file>

<file path=ppt/theme/theme1.xml><?xml version="1.0" encoding="utf-8"?>
<a:theme xmlns:a="http://schemas.openxmlformats.org/drawingml/2006/main" name="PTIT">
  <a:themeElements>
    <a:clrScheme name="Default Design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FF"/>
        </a:solidFill>
        <a:ln w="38100" cap="flat" cmpd="dbl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imes New Roman" pitchFamily="18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FF"/>
        </a:solidFill>
        <a:ln w="38100" cap="flat" cmpd="dbl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imes New Roman" pitchFamily="18" charset="0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TIT" id="{2DAEBF6E-63E8-1F41-B3E1-A14F02C2BA0A}" vid="{7EECE0AB-1C52-4547-A630-0E11FA73F0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PTIT</Template>
  <TotalTime>452</TotalTime>
  <Words>498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PTIT</vt:lpstr>
      <vt:lpstr>PowerPoint Presentation</vt:lpstr>
      <vt:lpstr>Mục đích môn học</vt:lpstr>
      <vt:lpstr>Nội dung môn học</vt:lpstr>
      <vt:lpstr>Tài liệu tham khảo</vt:lpstr>
      <vt:lpstr>Đánh giá môn học</vt:lpstr>
      <vt:lpstr>Trao đổi</vt:lpstr>
      <vt:lpstr>Thảo luận</vt:lpstr>
      <vt:lpstr>Hỏi đáp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esitevn.net@gmail.com</dc:creator>
  <cp:lastModifiedBy>Nguyen Quynh Chi</cp:lastModifiedBy>
  <cp:revision>101</cp:revision>
  <dcterms:created xsi:type="dcterms:W3CDTF">2021-07-18T06:44:26Z</dcterms:created>
  <dcterms:modified xsi:type="dcterms:W3CDTF">2024-08-13T05:24:24Z</dcterms:modified>
</cp:coreProperties>
</file>