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0" r:id="rId1"/>
  </p:sldMasterIdLst>
  <p:notesMasterIdLst>
    <p:notesMasterId r:id="rId25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9" r:id="rId21"/>
    <p:sldId id="280" r:id="rId22"/>
    <p:sldId id="281" r:id="rId23"/>
    <p:sldId id="282" r:id="rId2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48"/>
    <p:restoredTop sz="71344" autoAdjust="0"/>
  </p:normalViewPr>
  <p:slideViewPr>
    <p:cSldViewPr snapToGrid="0">
      <p:cViewPr varScale="1">
        <p:scale>
          <a:sx n="48" d="100"/>
          <a:sy n="48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00F43-E18C-45D3-AE1B-0D161DDFEA20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2ED82-4DA4-4735-9E13-313C9999E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86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Python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Python 2,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Python 3.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Python 2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cũ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bổ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sung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dự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Sublime Text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thảo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văn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đơn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giản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cài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đặt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hệ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điều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hành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Sublime Text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chúng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chạy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hết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tất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chương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trình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trực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tiếp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gõ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code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vì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qua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phiên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đầu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cuối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ED82-4DA4-4735-9E13-313C9999E7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887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F2ED82-4DA4-4735-9E13-313C9999E7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4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F2ED82-4DA4-4735-9E13-313C9999E7B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7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8">
            <a:extLst>
              <a:ext uri="{FF2B5EF4-FFF2-40B4-BE49-F238E27FC236}">
                <a16:creationId xmlns:a16="http://schemas.microsoft.com/office/drawing/2014/main" id="{5BE51AB7-6445-AE4B-B790-0C1D14FCCF9B}"/>
              </a:ext>
            </a:extLst>
          </p:cNvPr>
          <p:cNvSpPr>
            <a:spLocks noChangeArrowheads="1"/>
          </p:cNvSpPr>
          <p:nvPr/>
        </p:nvSpPr>
        <p:spPr bwMode="gray">
          <a:xfrm>
            <a:off x="912284" y="333375"/>
            <a:ext cx="7874000" cy="5761038"/>
          </a:xfrm>
          <a:prstGeom prst="ellipse">
            <a:avLst/>
          </a:prstGeom>
          <a:gradFill rotWithShape="1">
            <a:gsLst>
              <a:gs pos="0">
                <a:schemeClr val="bg2">
                  <a:alpha val="48000"/>
                </a:schemeClr>
              </a:gs>
              <a:gs pos="100000">
                <a:schemeClr val="bg2">
                  <a:gamma/>
                  <a:tint val="0"/>
                  <a:invGamma/>
                  <a:alpha val="8000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ea typeface="+mn-ea"/>
              <a:cs typeface="ＭＳ Ｐゴシック" charset="0"/>
            </a:endParaRPr>
          </a:p>
        </p:txBody>
      </p:sp>
      <p:sp>
        <p:nvSpPr>
          <p:cNvPr id="5" name="Rectangle 39">
            <a:extLst>
              <a:ext uri="{FF2B5EF4-FFF2-40B4-BE49-F238E27FC236}">
                <a16:creationId xmlns:a16="http://schemas.microsoft.com/office/drawing/2014/main" id="{A480ECDC-E865-A747-A87A-2398ADDCE17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4437064"/>
            <a:ext cx="12192000" cy="172878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1800">
              <a:ea typeface="+mn-ea"/>
              <a:cs typeface="ＭＳ Ｐゴシック" charset="0"/>
            </a:endParaRPr>
          </a:p>
        </p:txBody>
      </p:sp>
      <p:sp>
        <p:nvSpPr>
          <p:cNvPr id="6" name="Oval 40" descr="a">
            <a:extLst>
              <a:ext uri="{FF2B5EF4-FFF2-40B4-BE49-F238E27FC236}">
                <a16:creationId xmlns:a16="http://schemas.microsoft.com/office/drawing/2014/main" id="{44716B91-829D-CC4D-B841-EAA7AC5DAE7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95401" y="1628775"/>
            <a:ext cx="4705351" cy="3671888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blurRad="63500"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1800">
              <a:ea typeface="+mn-ea"/>
              <a:cs typeface="ＭＳ Ｐゴシック" charset="0"/>
            </a:endParaRPr>
          </a:p>
        </p:txBody>
      </p:sp>
      <p:sp>
        <p:nvSpPr>
          <p:cNvPr id="7" name="Oval 41" descr="b">
            <a:extLst>
              <a:ext uri="{FF2B5EF4-FFF2-40B4-BE49-F238E27FC236}">
                <a16:creationId xmlns:a16="http://schemas.microsoft.com/office/drawing/2014/main" id="{0EF3C5EB-B787-4B43-AC7B-EA2F48EBC1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31801" y="1268413"/>
            <a:ext cx="1917700" cy="1511300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blurRad="63500"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1800">
              <a:ea typeface="+mn-ea"/>
              <a:cs typeface="ＭＳ Ｐゴシック" charset="0"/>
            </a:endParaRPr>
          </a:p>
        </p:txBody>
      </p:sp>
      <p:sp>
        <p:nvSpPr>
          <p:cNvPr id="8" name="Oval 42" descr="d">
            <a:extLst>
              <a:ext uri="{FF2B5EF4-FFF2-40B4-BE49-F238E27FC236}">
                <a16:creationId xmlns:a16="http://schemas.microsoft.com/office/drawing/2014/main" id="{803E4484-1EF2-2B41-8AFD-4FDCF914483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78518" y="260351"/>
            <a:ext cx="1246716" cy="936625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blurRad="63500"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1800">
              <a:ea typeface="+mn-ea"/>
              <a:cs typeface="ＭＳ Ｐゴシック" charset="0"/>
            </a:endParaRPr>
          </a:p>
        </p:txBody>
      </p:sp>
      <p:sp>
        <p:nvSpPr>
          <p:cNvPr id="9" name="Oval 43">
            <a:extLst>
              <a:ext uri="{FF2B5EF4-FFF2-40B4-BE49-F238E27FC236}">
                <a16:creationId xmlns:a16="http://schemas.microsoft.com/office/drawing/2014/main" id="{A474FB02-03B3-0647-9BEA-72A3AE8A2D7D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15518" y="2636838"/>
            <a:ext cx="1631949" cy="1223962"/>
          </a:xfrm>
          <a:prstGeom prst="ellipse">
            <a:avLst/>
          </a:prstGeom>
          <a:solidFill>
            <a:srgbClr val="1BABE5">
              <a:alpha val="10196"/>
            </a:srgbClr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1800">
              <a:ea typeface="+mn-ea"/>
              <a:cs typeface="ＭＳ Ｐゴシック" charset="0"/>
            </a:endParaRPr>
          </a:p>
        </p:txBody>
      </p:sp>
      <p:sp>
        <p:nvSpPr>
          <p:cNvPr id="10" name="Oval 44" descr="c">
            <a:extLst>
              <a:ext uri="{FF2B5EF4-FFF2-40B4-BE49-F238E27FC236}">
                <a16:creationId xmlns:a16="http://schemas.microsoft.com/office/drawing/2014/main" id="{9620E68E-A8F1-1F46-AE03-F9375B10D19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35034" y="3500439"/>
            <a:ext cx="2110317" cy="1582737"/>
          </a:xfrm>
          <a:prstGeom prst="ellipse">
            <a:avLst/>
          </a:prstGeom>
          <a:blipFill dpi="0" rotWithShape="1">
            <a:blip r:embed="rId5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blurRad="63500"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1800">
              <a:ea typeface="+mn-ea"/>
              <a:cs typeface="ＭＳ Ｐゴシック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689600" y="1219200"/>
            <a:ext cx="5994400" cy="1752600"/>
          </a:xfrm>
        </p:spPr>
        <p:txBody>
          <a:bodyPr/>
          <a:lstStyle>
            <a:lvl1pPr algn="r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5486400"/>
            <a:ext cx="10160000" cy="304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90606D-AD68-4C46-A50A-B312949F4C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775200" y="6400801"/>
            <a:ext cx="2946400" cy="244475"/>
          </a:xfrm>
        </p:spPr>
        <p:txBody>
          <a:bodyPr/>
          <a:lstStyle>
            <a:lvl1pPr algn="ctr">
              <a:defRPr sz="1200"/>
            </a:lvl1pPr>
          </a:lstStyle>
          <a:p>
            <a:fld id="{1820B81B-473E-4F89-9B28-06EC322C533C}" type="datetimeFigureOut">
              <a:rPr lang="en-US" smtClean="0"/>
              <a:t>8/15/24</a:t>
            </a:fld>
            <a:endParaRPr lang="en-US"/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5027D4F-18DF-2942-A40F-99936849EE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7912101" y="6391276"/>
            <a:ext cx="2578100" cy="244475"/>
          </a:xfrm>
          <a:prstGeom prst="rect">
            <a:avLst/>
          </a:prstGeom>
        </p:spPr>
        <p:txBody>
          <a:bodyPr/>
          <a:lstStyle>
            <a:lvl1pPr algn="r" eaLnBrk="1" hangingPunct="1">
              <a:defRPr sz="1200" b="1" i="1">
                <a:solidFill>
                  <a:schemeClr val="tx2"/>
                </a:solidFill>
                <a:latin typeface="+mn-lt"/>
                <a:ea typeface="+mn-ea"/>
                <a:cs typeface="ＭＳ Ｐゴシック" charset="0"/>
              </a:defRPr>
            </a:lvl1pPr>
          </a:lstStyle>
          <a:p>
            <a:endParaRPr 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1A2D2DEB-9AAC-C44C-862D-48C2D08C79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8000" y="6400801"/>
            <a:ext cx="2844800" cy="244475"/>
          </a:xfrm>
        </p:spPr>
        <p:txBody>
          <a:bodyPr/>
          <a:lstStyle>
            <a:lvl1pPr algn="l">
              <a:defRPr sz="1200"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3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DD7CBA1-AAB6-D048-94E3-55A4C20329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4A8A23-E993-604F-BE68-207579BBC2F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0B81B-473E-4F89-9B28-06EC322C533C}" type="datetimeFigureOut">
              <a:rPr lang="en-US" smtClean="0"/>
              <a:t>8/15/24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72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7301" y="609600"/>
            <a:ext cx="27559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1" y="609600"/>
            <a:ext cx="80645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102E684-BC82-9D4E-ACFC-50C5FD0FFA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FA977F-41FB-3642-8802-96ABA7C6E07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0B81B-473E-4F89-9B28-06EC322C533C}" type="datetimeFigureOut">
              <a:rPr lang="en-US" smtClean="0"/>
              <a:t>8/15/24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36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09600" y="609600"/>
            <a:ext cx="110236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5E4899E2-FB0F-E14D-B90F-D175916B56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A472E2-6F79-B741-A164-E8208F4C6E44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0B81B-473E-4F89-9B28-06EC322C533C}" type="datetimeFigureOut">
              <a:rPr lang="en-US" smtClean="0"/>
              <a:t>8/15/24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668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609601"/>
            <a:ext cx="8026400" cy="4873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76400"/>
            <a:ext cx="11023600" cy="46482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9FB4837-8A1C-D84B-A9EB-26D8144484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261F50-A3E4-9848-B502-15D291E1728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0B81B-473E-4F89-9B28-06EC322C533C}" type="datetimeFigureOut">
              <a:rPr lang="en-US" smtClean="0"/>
              <a:t>8/15/24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965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105">
            <a:extLst>
              <a:ext uri="{FF2B5EF4-FFF2-40B4-BE49-F238E27FC236}">
                <a16:creationId xmlns:a16="http://schemas.microsoft.com/office/drawing/2014/main" id="{F92CFA11-8826-034D-8EDF-E8A4C82CFA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ea typeface="+mn-ea"/>
              <a:cs typeface="ＭＳ Ｐゴシック" charset="0"/>
            </a:endParaRPr>
          </a:p>
        </p:txBody>
      </p:sp>
      <p:sp>
        <p:nvSpPr>
          <p:cNvPr id="4" name="Rectangle 106">
            <a:extLst>
              <a:ext uri="{FF2B5EF4-FFF2-40B4-BE49-F238E27FC236}">
                <a16:creationId xmlns:a16="http://schemas.microsoft.com/office/drawing/2014/main" id="{5759E6C5-854D-CD45-9F44-83DAB087C712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1800" dirty="0">
              <a:ea typeface="+mn-ea"/>
              <a:cs typeface="ＭＳ Ｐゴシック" charset="0"/>
            </a:endParaRPr>
          </a:p>
        </p:txBody>
      </p:sp>
      <p:sp>
        <p:nvSpPr>
          <p:cNvPr id="5" name="Oval 107" descr="b">
            <a:extLst>
              <a:ext uri="{FF2B5EF4-FFF2-40B4-BE49-F238E27FC236}">
                <a16:creationId xmlns:a16="http://schemas.microsoft.com/office/drawing/2014/main" id="{8CEA13B8-3B04-B949-A124-01E96BDEE6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88018" y="58739"/>
            <a:ext cx="1153583" cy="892175"/>
          </a:xfrm>
          <a:prstGeom prst="ellipse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blurRad="63500"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1800">
              <a:ea typeface="+mn-ea"/>
              <a:cs typeface="ＭＳ Ｐゴシック" charset="0"/>
            </a:endParaRPr>
          </a:p>
        </p:txBody>
      </p:sp>
      <p:sp>
        <p:nvSpPr>
          <p:cNvPr id="6" name="Oval 108" descr="c">
            <a:extLst>
              <a:ext uri="{FF2B5EF4-FFF2-40B4-BE49-F238E27FC236}">
                <a16:creationId xmlns:a16="http://schemas.microsoft.com/office/drawing/2014/main" id="{E0216B9F-FD4F-6C46-9662-B0FC3984A18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801351" y="106363"/>
            <a:ext cx="1054100" cy="830262"/>
          </a:xfrm>
          <a:prstGeom prst="ellipse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blurRad="63500"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1800">
              <a:ea typeface="+mn-ea"/>
              <a:cs typeface="ＭＳ Ｐゴシック" charset="0"/>
            </a:endParaRPr>
          </a:p>
        </p:txBody>
      </p:sp>
      <p:sp>
        <p:nvSpPr>
          <p:cNvPr id="7" name="Oval 109" descr="a">
            <a:extLst>
              <a:ext uri="{FF2B5EF4-FFF2-40B4-BE49-F238E27FC236}">
                <a16:creationId xmlns:a16="http://schemas.microsoft.com/office/drawing/2014/main" id="{4A2D804B-E926-C843-BBF0-64F002CB80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9185" y="333376"/>
            <a:ext cx="1536700" cy="1223963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blurRad="63500"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1800">
              <a:ea typeface="+mn-ea"/>
              <a:cs typeface="ＭＳ Ｐゴシック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0"/>
            <a:ext cx="10162117" cy="1752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3734738-A0BE-7446-A2B7-C0FA2759178B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1820B81B-473E-4F89-9B28-06EC322C533C}" type="datetimeFigureOut">
              <a:rPr lang="en-US" smtClean="0"/>
              <a:t>8/15/24</a:t>
            </a:fld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708D372-D347-C24D-B5FD-2F97FD0CE4F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xfrm>
            <a:off x="4165601" y="6243638"/>
            <a:ext cx="3858684" cy="455612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Tahoma" panose="020B0604030504040204" pitchFamily="34" charset="0"/>
                <a:ea typeface="+mn-ea"/>
                <a:cs typeface="ＭＳ Ｐゴシック" charset="0"/>
              </a:defRPr>
            </a:lvl1pPr>
          </a:lstStyle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05635D-AB8B-6E4B-9D7D-A1E7FCADFED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3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216E3D4-13B5-554E-BF6A-5E425A1D0D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E2E03D-D0BF-E94C-8474-68B0636F124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0B81B-473E-4F89-9B28-06EC322C533C}" type="datetimeFigureOut">
              <a:rPr lang="en-US" smtClean="0"/>
              <a:t>8/15/24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4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C6A52D3-36FA-1A45-A24C-33BB6BDD86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E37A11-AAAA-DA40-9957-72A2C4EA392F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0B81B-473E-4F89-9B28-06EC322C533C}" type="datetimeFigureOut">
              <a:rPr lang="en-US" smtClean="0"/>
              <a:t>8/15/24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1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3000" y="1676400"/>
            <a:ext cx="54102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BE1437A-D96B-BC45-8EC4-DDEBEF90E0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53DCF69-AD76-554D-95A8-D0607B503FE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0B81B-473E-4F89-9B28-06EC322C533C}" type="datetimeFigureOut">
              <a:rPr lang="en-US" smtClean="0"/>
              <a:t>8/15/24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09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E40912-1068-0B45-8D05-EA2E77D610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619B5564-8738-D145-9F80-76160BF9DF65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0B81B-473E-4F89-9B28-06EC322C533C}" type="datetimeFigureOut">
              <a:rPr lang="en-US" smtClean="0"/>
              <a:t>8/15/24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0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9403ED7-90C7-294F-AAC5-C6B12C7D93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65CCD8-5174-544A-8013-23405BEF9D08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0B81B-473E-4F89-9B28-06EC322C533C}" type="datetimeFigureOut">
              <a:rPr lang="en-US" smtClean="0"/>
              <a:t>8/15/24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4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992C6BE-8F35-5D4C-9B8B-F463A32340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D1583A2-30C2-C844-A2BC-1113E094AB7C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0B81B-473E-4F89-9B28-06EC322C533C}" type="datetimeFigureOut">
              <a:rPr lang="en-US" smtClean="0"/>
              <a:t>8/15/24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5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BEB3EFE-809F-944D-B57D-9EA5658E5C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9D85EE4-2628-4647-8559-082214BA5712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0B81B-473E-4F89-9B28-06EC322C533C}" type="datetimeFigureOut">
              <a:rPr lang="en-US" smtClean="0"/>
              <a:t>8/15/24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8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7E12332-C1A2-184E-9A40-5DF5DC5DE1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33F4-9B54-A043-91B4-3079589DFD56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20B81B-473E-4F89-9B28-06EC322C533C}" type="datetimeFigureOut">
              <a:rPr lang="en-US" smtClean="0"/>
              <a:t>8/15/24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Oval 105">
            <a:extLst>
              <a:ext uri="{FF2B5EF4-FFF2-40B4-BE49-F238E27FC236}">
                <a16:creationId xmlns:a16="http://schemas.microsoft.com/office/drawing/2014/main" id="{4F3621C5-664F-2746-8F1E-A81D54B9BD9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9185" y="0"/>
            <a:ext cx="9072033" cy="6858000"/>
          </a:xfrm>
          <a:prstGeom prst="ellipse">
            <a:avLst/>
          </a:prstGeom>
          <a:gradFill rotWithShape="1">
            <a:gsLst>
              <a:gs pos="0">
                <a:schemeClr val="bg2">
                  <a:alpha val="44000"/>
                </a:schemeClr>
              </a:gs>
              <a:gs pos="100000">
                <a:schemeClr val="bg2">
                  <a:gamma/>
                  <a:tint val="0"/>
                  <a:invGamma/>
                  <a:alpha val="0"/>
                </a:schemeClr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1800">
              <a:ea typeface="+mn-ea"/>
              <a:cs typeface="ＭＳ Ｐゴシック" charset="0"/>
            </a:endParaRPr>
          </a:p>
        </p:txBody>
      </p:sp>
      <p:sp>
        <p:nvSpPr>
          <p:cNvPr id="1027" name="Rectangle 106">
            <a:extLst>
              <a:ext uri="{FF2B5EF4-FFF2-40B4-BE49-F238E27FC236}">
                <a16:creationId xmlns:a16="http://schemas.microsoft.com/office/drawing/2014/main" id="{C8DE3ECC-8307-DE43-8CD9-31E485BBF150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549275"/>
            <a:ext cx="12192000" cy="6477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/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1800" dirty="0">
              <a:ea typeface="+mn-ea"/>
              <a:cs typeface="ＭＳ Ｐゴシック" charset="0"/>
            </a:endParaRPr>
          </a:p>
        </p:txBody>
      </p:sp>
      <p:sp>
        <p:nvSpPr>
          <p:cNvPr id="1028" name="Oval 107" descr="b">
            <a:extLst>
              <a:ext uri="{FF2B5EF4-FFF2-40B4-BE49-F238E27FC236}">
                <a16:creationId xmlns:a16="http://schemas.microsoft.com/office/drawing/2014/main" id="{DD4569FC-FFB3-8D4D-9606-AA4BD0045D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88018" y="58739"/>
            <a:ext cx="1153583" cy="892175"/>
          </a:xfrm>
          <a:prstGeom prst="ellipse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blurRad="63500"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1800">
              <a:ea typeface="+mn-ea"/>
              <a:cs typeface="ＭＳ Ｐゴシック" charset="0"/>
            </a:endParaRPr>
          </a:p>
        </p:txBody>
      </p:sp>
      <p:sp>
        <p:nvSpPr>
          <p:cNvPr id="1029" name="Oval 108" descr="c">
            <a:extLst>
              <a:ext uri="{FF2B5EF4-FFF2-40B4-BE49-F238E27FC236}">
                <a16:creationId xmlns:a16="http://schemas.microsoft.com/office/drawing/2014/main" id="{3A45F11D-F350-5844-8EE8-BFBFF70F0E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801351" y="106363"/>
            <a:ext cx="1054100" cy="830262"/>
          </a:xfrm>
          <a:prstGeom prst="ellipse">
            <a:avLst/>
          </a:prstGeom>
          <a:blipFill dpi="0" rotWithShape="1">
            <a:blip r:embed="rId17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blurRad="63500"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1800">
              <a:ea typeface="+mn-ea"/>
              <a:cs typeface="ＭＳ Ｐゴシック" charset="0"/>
            </a:endParaRPr>
          </a:p>
        </p:txBody>
      </p:sp>
      <p:sp>
        <p:nvSpPr>
          <p:cNvPr id="1030" name="Oval 109" descr="a">
            <a:extLst>
              <a:ext uri="{FF2B5EF4-FFF2-40B4-BE49-F238E27FC236}">
                <a16:creationId xmlns:a16="http://schemas.microsoft.com/office/drawing/2014/main" id="{B5D90FF6-8387-A44A-BD13-6E74F5AC44E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9185" y="333376"/>
            <a:ext cx="1536700" cy="1223963"/>
          </a:xfrm>
          <a:prstGeom prst="ellipse">
            <a:avLst/>
          </a:prstGeom>
          <a:blipFill dpi="0" rotWithShape="1">
            <a:blip r:embed="rId18"/>
            <a:srcRect/>
            <a:stretch>
              <a:fillRect/>
            </a:stretch>
          </a:blipFill>
          <a:ln w="38100">
            <a:solidFill>
              <a:schemeClr val="bg1"/>
            </a:solidFill>
            <a:round/>
            <a:headEnd/>
            <a:tailEnd/>
          </a:ln>
          <a:effectLst>
            <a:outerShdw blurRad="63500" dist="89803" dir="2700000" algn="ctr" rotWithShape="0">
              <a:srgbClr val="000000">
                <a:alpha val="18999"/>
              </a:srgb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endParaRPr lang="en-US" sz="1800">
              <a:ea typeface="+mn-ea"/>
              <a:cs typeface="ＭＳ Ｐゴシック" charset="0"/>
            </a:endParaRPr>
          </a:p>
        </p:txBody>
      </p:sp>
      <p:sp>
        <p:nvSpPr>
          <p:cNvPr id="1031" name="Rectangle 3">
            <a:extLst>
              <a:ext uri="{FF2B5EF4-FFF2-40B4-BE49-F238E27FC236}">
                <a16:creationId xmlns:a16="http://schemas.microsoft.com/office/drawing/2014/main" id="{DB2B0F15-C253-F340-B93D-2D3E9D3C1C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gray">
          <a:xfrm>
            <a:off x="609600" y="1676400"/>
            <a:ext cx="11023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2B8175FF-FCB4-0743-97D1-1369CEEB098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5588000" y="6534150"/>
            <a:ext cx="11176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anose="020B0604020202020204" pitchFamily="34" charset="0"/>
              </a:defRPr>
            </a:lvl1pPr>
          </a:lstStyle>
          <a:p>
            <a:fld id="{2BB7751F-E880-4EF4-8193-60BF2E3758E4}" type="slidenum">
              <a:rPr lang="en-US" smtClean="0"/>
              <a:t>‹#›</a:t>
            </a:fld>
            <a:endParaRPr lang="en-US"/>
          </a:p>
        </p:txBody>
      </p:sp>
      <p:sp>
        <p:nvSpPr>
          <p:cNvPr id="1033" name="Rectangle 2">
            <a:extLst>
              <a:ext uri="{FF2B5EF4-FFF2-40B4-BE49-F238E27FC236}">
                <a16:creationId xmlns:a16="http://schemas.microsoft.com/office/drawing/2014/main" id="{65F39CFA-3E22-9B4E-BE88-2AD66AF4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2743200" y="609601"/>
            <a:ext cx="80264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64C1C0A-8730-FC4A-89FD-BD44055E397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508000" y="6534150"/>
            <a:ext cx="2540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0">
                <a:solidFill>
                  <a:schemeClr val="tx1"/>
                </a:solidFill>
                <a:latin typeface="+mn-lt"/>
                <a:ea typeface="+mn-ea"/>
                <a:cs typeface="ＭＳ Ｐゴシック" charset="0"/>
              </a:defRPr>
            </a:lvl1pPr>
          </a:lstStyle>
          <a:p>
            <a:fld id="{1820B81B-473E-4F89-9B28-06EC322C533C}" type="datetimeFigureOut">
              <a:rPr lang="en-US" smtClean="0"/>
              <a:t>8/15/24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14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  <p:sldLayoutId id="2147484262" r:id="rId12"/>
    <p:sldLayoutId id="2147484263" r:id="rId13"/>
    <p:sldLayoutId id="2147484264" r:id="rId1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yth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Chương</a:t>
            </a:r>
            <a:r>
              <a:rPr lang="en-US"/>
              <a:t> 1.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2174277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273859" cy="4023360"/>
          </a:xfrm>
        </p:spPr>
        <p:txBody>
          <a:bodyPr/>
          <a:lstStyle/>
          <a:p>
            <a:pPr lvl="0">
              <a:buClr>
                <a:srgbClr val="F0A22E"/>
              </a:buCl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Truy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cập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: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hlinkClick r:id="rId2"/>
              </a:rPr>
              <a:t>https://python.org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F0A22E"/>
              </a:buCl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Tải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xuống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và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cài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F0A22E"/>
              </a:buCl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Gõ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python3 ở Terminal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để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chạy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F0A22E"/>
              </a:buClr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Kiểm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tra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phiên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bản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Python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bằng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lệnh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sz="2400" i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python3 –version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705600" y="1973101"/>
            <a:ext cx="2907126" cy="806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$ python3 --version</a:t>
            </a:r>
            <a:endParaRPr lang="en-US" spc="-20" dirty="0">
              <a:solidFill>
                <a:srgbClr val="A6A6A6"/>
              </a:solidFill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Python 3.7.2</a:t>
            </a:r>
          </a:p>
        </p:txBody>
      </p:sp>
    </p:spTree>
    <p:extLst>
      <p:ext uri="{BB962C8B-B14F-4D97-AF65-F5344CB8AC3E}">
        <p14:creationId xmlns:p14="http://schemas.microsoft.com/office/powerpoint/2010/main" val="3072182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Python ở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72891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terminal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python3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Python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ctrl-D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exit().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682548" y="2005875"/>
            <a:ext cx="5081708" cy="1201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print("Hello Python interpreter!")</a:t>
            </a:r>
            <a:endParaRPr lang="en-US" spc="-20" dirty="0">
              <a:solidFill>
                <a:srgbClr val="A6A6A6"/>
              </a:solidFill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Hello Python interpreter!</a:t>
            </a:r>
          </a:p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 </a:t>
            </a:r>
          </a:p>
        </p:txBody>
      </p:sp>
    </p:spTree>
    <p:extLst>
      <p:ext uri="{BB962C8B-B14F-4D97-AF65-F5344CB8AC3E}">
        <p14:creationId xmlns:p14="http://schemas.microsoft.com/office/powerpoint/2010/main" val="3809588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trên</a:t>
            </a:r>
            <a:r>
              <a:rPr lang="en-US" dirty="0"/>
              <a:t>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Linux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Python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Linux. </a:t>
            </a:r>
          </a:p>
        </p:txBody>
      </p:sp>
    </p:spTree>
    <p:extLst>
      <p:ext uri="{BB962C8B-B14F-4D97-AF65-F5344CB8AC3E}">
        <p14:creationId xmlns:p14="http://schemas.microsoft.com/office/powerpoint/2010/main" val="502385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607192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Terminal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Ubuntu,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ctrl-alt-T)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python3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exit()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thoát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" y="4132834"/>
            <a:ext cx="9990268" cy="1992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$ python3</a:t>
            </a:r>
          </a:p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Python 3.7.2 (default, Dec 27 2018, 04:01:51)</a:t>
            </a:r>
          </a:p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[GCC 7.3.0] on </a:t>
            </a:r>
            <a:r>
              <a:rPr lang="en-US" spc="-20" dirty="0" err="1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linux</a:t>
            </a:r>
            <a:endParaRPr lang="en-US" spc="-20" dirty="0">
              <a:solidFill>
                <a:srgbClr val="A6A6A6"/>
              </a:solidFill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Type "help", "copyright", "credits" or "license" for more information.</a:t>
            </a:r>
          </a:p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 </a:t>
            </a:r>
          </a:p>
        </p:txBody>
      </p:sp>
    </p:spTree>
    <p:extLst>
      <p:ext uri="{BB962C8B-B14F-4D97-AF65-F5344CB8AC3E}">
        <p14:creationId xmlns:p14="http://schemas.microsoft.com/office/powerpoint/2010/main" val="3182546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Python </a:t>
            </a:r>
            <a:r>
              <a:rPr lang="en-US" dirty="0" err="1"/>
              <a:t>trên</a:t>
            </a:r>
            <a:r>
              <a:rPr lang="en-US" dirty="0"/>
              <a:t>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8195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python3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exit()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97280" y="3665284"/>
            <a:ext cx="6096000" cy="120186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 print("Hello Python interpreter!")</a:t>
            </a:r>
            <a:endParaRPr lang="en-US" spc="-20" dirty="0">
              <a:solidFill>
                <a:srgbClr val="A6A6A6"/>
              </a:solidFill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Hello Python interpreter!</a:t>
            </a:r>
          </a:p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 </a:t>
            </a:r>
          </a:p>
        </p:txBody>
      </p:sp>
    </p:spTree>
    <p:extLst>
      <p:ext uri="{BB962C8B-B14F-4D97-AF65-F5344CB8AC3E}">
        <p14:creationId xmlns:p14="http://schemas.microsoft.com/office/powerpoint/2010/main" val="3849352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Sublime Text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Linux,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Sublime Text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Trung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Ubuntu.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Ubuntu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Sublime Text.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Bấm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khởi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Sublime Text.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171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sublime text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924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Python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lệnh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29935"/>
            <a:ext cx="3843554" cy="92051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Gõ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python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enter</a:t>
            </a:r>
          </a:p>
        </p:txBody>
      </p:sp>
      <p:sp>
        <p:nvSpPr>
          <p:cNvPr id="4" name="Rectangle 3"/>
          <p:cNvSpPr/>
          <p:nvPr/>
        </p:nvSpPr>
        <p:spPr>
          <a:xfrm>
            <a:off x="5522258" y="2113878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Python 3.7.7 (tags/v3.7.7:d7c567b08f, Mar 10 2020, 10:41:24) [MSC v.1900 64 bit (AMD64)] on win32</a:t>
            </a:r>
          </a:p>
          <a:p>
            <a:r>
              <a:rPr lang="en-US" dirty="0"/>
              <a:t>Type "help", "copyright", "credits" or "license" for more information.</a:t>
            </a:r>
          </a:p>
          <a:p>
            <a:r>
              <a:rPr lang="en-US" dirty="0"/>
              <a:t>&gt;&gt;&gt; print('Hello python')</a:t>
            </a:r>
          </a:p>
          <a:p>
            <a:r>
              <a:rPr lang="en-US" dirty="0"/>
              <a:t>Hello python</a:t>
            </a:r>
          </a:p>
          <a:p>
            <a:r>
              <a:rPr lang="en-US" dirty="0"/>
              <a:t>&gt;&gt;&gt; a=5</a:t>
            </a:r>
          </a:p>
          <a:p>
            <a:r>
              <a:rPr lang="en-US" dirty="0"/>
              <a:t>&gt;&gt;&gt; a</a:t>
            </a:r>
          </a:p>
          <a:p>
            <a:r>
              <a:rPr lang="en-US" dirty="0"/>
              <a:t>5</a:t>
            </a:r>
          </a:p>
          <a:p>
            <a:r>
              <a:rPr lang="en-US" dirty="0"/>
              <a:t>&gt;&gt;&gt; b=7</a:t>
            </a:r>
          </a:p>
          <a:p>
            <a:r>
              <a:rPr lang="en-US" dirty="0"/>
              <a:t>&gt;&gt;&gt; b</a:t>
            </a:r>
          </a:p>
          <a:p>
            <a:r>
              <a:rPr lang="en-US" dirty="0"/>
              <a:t>7</a:t>
            </a:r>
          </a:p>
          <a:p>
            <a:r>
              <a:rPr lang="en-US" dirty="0"/>
              <a:t>&gt;&gt;&gt; </a:t>
            </a:r>
            <a:r>
              <a:rPr lang="en-US" dirty="0" err="1"/>
              <a:t>a+b</a:t>
            </a:r>
            <a:endParaRPr lang="en-US" dirty="0"/>
          </a:p>
          <a:p>
            <a:r>
              <a:rPr lang="en-US" dirty="0"/>
              <a:t>12</a:t>
            </a:r>
          </a:p>
          <a:p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868448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/>
              <a:t>Gỡ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ban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Python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traceback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đang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cú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phẩy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chấm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hello_world.py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Nhờ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Python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Online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63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vi-VN" dirty="0">
                <a:latin typeface="Calibri Light" panose="020F0302020204030204" pitchFamily="34" charset="0"/>
                <a:cs typeface="Calibri Light" panose="020F0302020204030204" pitchFamily="34" charset="0"/>
              </a:rPr>
              <a:t>Chạy chương trình Python từ Terminal</a:t>
            </a: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terminal.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Python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truy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python.</a:t>
            </a:r>
          </a:p>
        </p:txBody>
      </p:sp>
    </p:spTree>
    <p:extLst>
      <p:ext uri="{BB962C8B-B14F-4D97-AF65-F5344CB8AC3E}">
        <p14:creationId xmlns:p14="http://schemas.microsoft.com/office/powerpoint/2010/main" val="3880676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Hello world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Gỡ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362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/>
              <a:t>Trên</a:t>
            </a:r>
            <a:r>
              <a:rPr lang="en-US" dirty="0"/>
              <a:t>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5149840" cy="402336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terminal cd,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chứa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hay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thứ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python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hello_world.py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76349" y="1845734"/>
            <a:ext cx="4218535" cy="2311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pc="-20" dirty="0">
                <a:latin typeface="Courier New" panose="02070309020205020404" pitchFamily="49" charset="0"/>
                <a:ea typeface="SimSun" panose="02010600030101010101" pitchFamily="2" charset="-122"/>
              </a:rPr>
              <a:t>C:\&gt; cd Desktop\</a:t>
            </a:r>
            <a:r>
              <a:rPr lang="en-US" spc="-20" dirty="0" err="1">
                <a:latin typeface="Courier New" panose="02070309020205020404" pitchFamily="49" charset="0"/>
                <a:ea typeface="SimSun" panose="02010600030101010101" pitchFamily="2" charset="-122"/>
              </a:rPr>
              <a:t>python_work</a:t>
            </a:r>
            <a:endParaRPr lang="en-US" spc="-2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pc="-20" dirty="0">
                <a:latin typeface="Courier New" panose="02070309020205020404" pitchFamily="49" charset="0"/>
                <a:ea typeface="SimSun" panose="02010600030101010101" pitchFamily="2" charset="-122"/>
              </a:rPr>
              <a:t>C:\Desktop\python_work&gt; </a:t>
            </a:r>
            <a:r>
              <a:rPr lang="en-US" spc="-20" dirty="0" err="1">
                <a:latin typeface="Courier New" panose="02070309020205020404" pitchFamily="49" charset="0"/>
                <a:ea typeface="SimSun" panose="02010600030101010101" pitchFamily="2" charset="-122"/>
              </a:rPr>
              <a:t>dir</a:t>
            </a:r>
            <a:endParaRPr lang="en-US" spc="-2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hello_world.py</a:t>
            </a:r>
          </a:p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pc="-20" dirty="0">
                <a:latin typeface="Courier New" panose="02070309020205020404" pitchFamily="49" charset="0"/>
                <a:ea typeface="SimSun" panose="02010600030101010101" pitchFamily="2" charset="-122"/>
              </a:rPr>
              <a:t>C:\Desktop\python_work&gt; python hello_world.py</a:t>
            </a:r>
          </a:p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Hello Python world!</a:t>
            </a:r>
          </a:p>
        </p:txBody>
      </p:sp>
    </p:spTree>
    <p:extLst>
      <p:ext uri="{BB962C8B-B14F-4D97-AF65-F5344CB8AC3E}">
        <p14:creationId xmlns:p14="http://schemas.microsoft.com/office/powerpoint/2010/main" val="899454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macOS </a:t>
            </a:r>
            <a:r>
              <a:rPr lang="en-US" dirty="0" err="1"/>
              <a:t>và</a:t>
            </a:r>
            <a:r>
              <a:rPr lang="en-US" dirty="0"/>
              <a:t>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857846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cd,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tất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tệp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ẩn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hello_world.py: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795468" y="1845734"/>
            <a:ext cx="6178817" cy="2147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~$ cd Desktop/</a:t>
            </a:r>
            <a:r>
              <a:rPr lang="en-US" spc="-20" dirty="0" err="1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python_work</a:t>
            </a:r>
            <a:r>
              <a:rPr lang="en-US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~/Desktop/</a:t>
            </a:r>
            <a:r>
              <a:rPr lang="en-US" spc="-20" dirty="0" err="1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python_work</a:t>
            </a:r>
            <a:r>
              <a:rPr lang="en-US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$ ls</a:t>
            </a:r>
          </a:p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hello_world.py</a:t>
            </a:r>
          </a:p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~/Desktop/</a:t>
            </a:r>
            <a:r>
              <a:rPr lang="en-US" spc="-20" dirty="0" err="1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python_work$python</a:t>
            </a:r>
            <a:r>
              <a:rPr lang="en-US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hello_world.py</a:t>
            </a:r>
          </a:p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Hello Python world!</a:t>
            </a:r>
          </a:p>
        </p:txBody>
      </p:sp>
    </p:spTree>
    <p:extLst>
      <p:ext uri="{BB962C8B-B14F-4D97-AF65-F5344CB8AC3E}">
        <p14:creationId xmlns:p14="http://schemas.microsoft.com/office/powerpoint/2010/main" val="17053393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chương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dung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Python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Python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bắt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dẫn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Python.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đoạn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Python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sổ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hello_world.py.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chút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Python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4757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/>
              <a:t>Bài tập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70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b="1" dirty="0" err="1"/>
              <a:t>Môi</a:t>
            </a:r>
            <a:r>
              <a:rPr lang="en-US" b="1" dirty="0"/>
              <a:t> </a:t>
            </a:r>
            <a:r>
              <a:rPr lang="en-US" b="1" dirty="0" err="1"/>
              <a:t>trường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136162"/>
            <a:ext cx="5818350" cy="3732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Python: 3.6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lên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Pycharm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IDE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Sublime Text 3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soạn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thế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visual studio code)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586" y="2052404"/>
            <a:ext cx="2728869" cy="1499867"/>
          </a:xfrm>
          <a:prstGeom prst="rect">
            <a:avLst/>
          </a:prstGeom>
        </p:spPr>
      </p:pic>
      <p:pic>
        <p:nvPicPr>
          <p:cNvPr id="1026" name="Picture 2" descr="Hướng dẫn cách cài đặt Sublime Text 3 miễn phí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586" y="4105089"/>
            <a:ext cx="2728869" cy="1534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220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6400"/>
            <a:ext cx="11393714" cy="4648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do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cứ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python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Python.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Python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hơi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nhau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50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Python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535117" cy="402336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menu Start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Python: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Python 3.7.7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7244891" y="1533199"/>
            <a:ext cx="3200400" cy="185674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96000" y="3468062"/>
            <a:ext cx="5498182" cy="309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58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Python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111419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err="1"/>
              <a:t>Truy</a:t>
            </a:r>
            <a:r>
              <a:rPr lang="en-US" sz="2400" dirty="0"/>
              <a:t> </a:t>
            </a:r>
            <a:r>
              <a:rPr lang="en-US" sz="2400" dirty="0" err="1"/>
              <a:t>cập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https://python.org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/>
              <a:t>Tải</a:t>
            </a:r>
            <a:r>
              <a:rPr lang="en-US" sz="2400" dirty="0"/>
              <a:t> </a:t>
            </a:r>
            <a:r>
              <a:rPr lang="en-US" sz="2400" dirty="0" err="1"/>
              <a:t>xuống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cài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/>
              <a:t>Lưu</a:t>
            </a:r>
            <a:r>
              <a:rPr lang="en-US" sz="2400" dirty="0"/>
              <a:t> ý: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chọn</a:t>
            </a:r>
            <a:r>
              <a:rPr lang="en-US" sz="2400" dirty="0"/>
              <a:t> </a:t>
            </a:r>
            <a:r>
              <a:rPr lang="en-US" sz="2400" b="1" dirty="0"/>
              <a:t>Add Python 3.x to Path</a:t>
            </a:r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208699" y="1845734"/>
            <a:ext cx="5348088" cy="337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28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Chạy</a:t>
            </a:r>
            <a:r>
              <a:rPr lang="en-US" dirty="0"/>
              <a:t> Python ở Terminal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845734"/>
            <a:ext cx="10791825" cy="2242172"/>
          </a:xfrm>
        </p:spPr>
        <p:txBody>
          <a:bodyPr/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dấu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nhắc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&gt;&gt;&gt;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&gt;&gt;&gt; print('Hello World!')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cTrL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-Z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rồi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enTer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exit ().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4235703"/>
            <a:ext cx="107918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94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macOS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hầu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nhưng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muốn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phiên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Python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nhất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sẽ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Sublime Text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đảm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bảo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rằng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4714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Python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244" y="1737360"/>
            <a:ext cx="5003843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cửa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sổ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dòng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Applications-&gt; Utilities-&gt; Terminal.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python (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chữ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xem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cài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Python 3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nhập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lệnh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python3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84800" y="1737360"/>
            <a:ext cx="6517769" cy="2855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$ python</a:t>
            </a:r>
          </a:p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Python 2.7.15 (default, Aug 17 2018, 22:39:05)</a:t>
            </a:r>
          </a:p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[GCC 4.2.1 Compatible Apple LLVM 9.1.0 (clang-902.0.39.2)] on </a:t>
            </a:r>
            <a:r>
              <a:rPr lang="en-US" spc="-20" dirty="0" err="1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darwin</a:t>
            </a:r>
            <a:endParaRPr lang="en-US" spc="-20" dirty="0">
              <a:solidFill>
                <a:srgbClr val="A6A6A6"/>
              </a:solidFill>
              <a:latin typeface="Consolas" panose="020B0609020204030204" pitchFamily="49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Type "help", "copyright", "credits", or "license" for more information.</a:t>
            </a:r>
          </a:p>
          <a:p>
            <a:pPr algn="just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pc="-20" dirty="0">
                <a:solidFill>
                  <a:srgbClr val="A6A6A6"/>
                </a:solidFill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&gt;&gt;&gt; </a:t>
            </a:r>
          </a:p>
        </p:txBody>
      </p:sp>
    </p:spTree>
    <p:extLst>
      <p:ext uri="{BB962C8B-B14F-4D97-AF65-F5344CB8AC3E}">
        <p14:creationId xmlns:p14="http://schemas.microsoft.com/office/powerpoint/2010/main" val="2878846096"/>
      </p:ext>
    </p:extLst>
  </p:cSld>
  <p:clrMapOvr>
    <a:masterClrMapping/>
  </p:clrMapOvr>
</p:sld>
</file>

<file path=ppt/theme/theme1.xml><?xml version="1.0" encoding="utf-8"?>
<a:theme xmlns:a="http://schemas.openxmlformats.org/drawingml/2006/main" name="PTIT">
  <a:themeElements>
    <a:clrScheme name="Default Design 3">
      <a:dk1>
        <a:srgbClr val="000000"/>
      </a:dk1>
      <a:lt1>
        <a:srgbClr val="FFFFFF"/>
      </a:lt1>
      <a:dk2>
        <a:srgbClr val="003399"/>
      </a:dk2>
      <a:lt2>
        <a:srgbClr val="C0C0C0"/>
      </a:lt2>
      <a:accent1>
        <a:srgbClr val="5E9CD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6CBEA"/>
      </a:accent5>
      <a:accent6>
        <a:srgbClr val="85AE49"/>
      </a:accent6>
      <a:hlink>
        <a:srgbClr val="FF9933"/>
      </a:hlink>
      <a:folHlink>
        <a:srgbClr val="855ADA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FF"/>
        </a:solidFill>
        <a:ln w="38100" cap="flat" cmpd="dbl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Times New Roman" pitchFamily="18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FF"/>
        </a:solidFill>
        <a:ln w="38100" cap="flat" cmpd="dbl" algn="ctr">
          <a:solidFill>
            <a:srgbClr val="8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A50021"/>
            </a:solidFill>
            <a:effectLst/>
            <a:latin typeface="Times New Roman" pitchFamily="18" charset="0"/>
            <a:cs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42288"/>
        </a:dk2>
        <a:lt2>
          <a:srgbClr val="C0C0C0"/>
        </a:lt2>
        <a:accent1>
          <a:srgbClr val="39998E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AECAC6"/>
        </a:accent5>
        <a:accent6>
          <a:srgbClr val="11B7D8"/>
        </a:accent6>
        <a:hlink>
          <a:srgbClr val="8963E9"/>
        </a:hlink>
        <a:folHlink>
          <a:srgbClr val="3067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124458"/>
        </a:dk2>
        <a:lt2>
          <a:srgbClr val="C0C0C0"/>
        </a:lt2>
        <a:accent1>
          <a:srgbClr val="76CA2A"/>
        </a:accent1>
        <a:accent2>
          <a:srgbClr val="40BAD2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39A8BE"/>
        </a:accent6>
        <a:hlink>
          <a:srgbClr val="715EE6"/>
        </a:hlink>
        <a:folHlink>
          <a:srgbClr val="238DD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99"/>
        </a:dk2>
        <a:lt2>
          <a:srgbClr val="C0C0C0"/>
        </a:lt2>
        <a:accent1>
          <a:srgbClr val="5E9CD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6CBEA"/>
        </a:accent5>
        <a:accent6>
          <a:srgbClr val="85AE49"/>
        </a:accent6>
        <a:hlink>
          <a:srgbClr val="FF9933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TIT" id="{2DAEBF6E-63E8-1F41-B3E1-A14F02C2BA0A}" vid="{7EECE0AB-1C52-4547-A630-0E11FA73F0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PTIT</Template>
  <TotalTime>542</TotalTime>
  <Words>1452</Words>
  <Application>Microsoft Macintosh PowerPoint</Application>
  <PresentationFormat>Widescreen</PresentationFormat>
  <Paragraphs>150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Courier New</vt:lpstr>
      <vt:lpstr>Tahoma</vt:lpstr>
      <vt:lpstr>Wingdings</vt:lpstr>
      <vt:lpstr>PTIT</vt:lpstr>
      <vt:lpstr>Chương 1. Bắt đầu với Python</vt:lpstr>
      <vt:lpstr>Nội dung</vt:lpstr>
      <vt:lpstr>Môi trường</vt:lpstr>
      <vt:lpstr>Python &amp; hệ điều hành</vt:lpstr>
      <vt:lpstr>Kiểm tra Python và phiên bản</vt:lpstr>
      <vt:lpstr>Kiểm tra Python và phiên bản</vt:lpstr>
      <vt:lpstr>Chạy Python ở Terminal</vt:lpstr>
      <vt:lpstr>Python trên macOS</vt:lpstr>
      <vt:lpstr>Kiểm tra xem sự cài đặt của Python 3</vt:lpstr>
      <vt:lpstr>Cài đặt phiên bản mới nhất của Python</vt:lpstr>
      <vt:lpstr>Chạy Python ở Terminal</vt:lpstr>
      <vt:lpstr>Python trên Linux</vt:lpstr>
      <vt:lpstr>Kiểm tra phiên bản của Python</vt:lpstr>
      <vt:lpstr>Chạy Python trên Terminal</vt:lpstr>
      <vt:lpstr>Cài đặt IDE</vt:lpstr>
      <vt:lpstr>Chạy Hello world!</vt:lpstr>
      <vt:lpstr>Chạy Python trong cửa sổ dòng lệnh</vt:lpstr>
      <vt:lpstr>Gỡ lỗi thiết lập ban đầu</vt:lpstr>
      <vt:lpstr>Chạy chương trình Python từ Terminal</vt:lpstr>
      <vt:lpstr>Trên windows</vt:lpstr>
      <vt:lpstr>Chạy trên macOS và Linux</vt:lpstr>
      <vt:lpstr>Kết chương</vt:lpstr>
      <vt:lpstr>Bài tập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môn học</dc:title>
  <dc:creator>esitevn.net@gmail.com</dc:creator>
  <cp:lastModifiedBy>Nguyen Quynh Chi</cp:lastModifiedBy>
  <cp:revision>120</cp:revision>
  <dcterms:created xsi:type="dcterms:W3CDTF">2021-07-18T06:44:26Z</dcterms:created>
  <dcterms:modified xsi:type="dcterms:W3CDTF">2024-08-15T06:05:54Z</dcterms:modified>
</cp:coreProperties>
</file>