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43"/>
  </p:notesMasterIdLst>
  <p:sldIdLst>
    <p:sldId id="256" r:id="rId2"/>
    <p:sldId id="258" r:id="rId3"/>
    <p:sldId id="259" r:id="rId4"/>
    <p:sldId id="302" r:id="rId5"/>
    <p:sldId id="262" r:id="rId6"/>
    <p:sldId id="263" r:id="rId7"/>
    <p:sldId id="266" r:id="rId8"/>
    <p:sldId id="267" r:id="rId9"/>
    <p:sldId id="268" r:id="rId10"/>
    <p:sldId id="269" r:id="rId11"/>
    <p:sldId id="270" r:id="rId12"/>
    <p:sldId id="308" r:id="rId13"/>
    <p:sldId id="275" r:id="rId14"/>
    <p:sldId id="276" r:id="rId15"/>
    <p:sldId id="305" r:id="rId16"/>
    <p:sldId id="309" r:id="rId17"/>
    <p:sldId id="310" r:id="rId18"/>
    <p:sldId id="280" r:id="rId19"/>
    <p:sldId id="281" r:id="rId20"/>
    <p:sldId id="283" r:id="rId21"/>
    <p:sldId id="282" r:id="rId22"/>
    <p:sldId id="284" r:id="rId23"/>
    <p:sldId id="285" r:id="rId24"/>
    <p:sldId id="286" r:id="rId25"/>
    <p:sldId id="287" r:id="rId26"/>
    <p:sldId id="288" r:id="rId27"/>
    <p:sldId id="289" r:id="rId28"/>
    <p:sldId id="290" r:id="rId29"/>
    <p:sldId id="311" r:id="rId30"/>
    <p:sldId id="312" r:id="rId31"/>
    <p:sldId id="291" r:id="rId32"/>
    <p:sldId id="313" r:id="rId33"/>
    <p:sldId id="293" r:id="rId34"/>
    <p:sldId id="294" r:id="rId35"/>
    <p:sldId id="296" r:id="rId36"/>
    <p:sldId id="306" r:id="rId37"/>
    <p:sldId id="307" r:id="rId38"/>
    <p:sldId id="299" r:id="rId39"/>
    <p:sldId id="300" r:id="rId40"/>
    <p:sldId id="301" r:id="rId41"/>
    <p:sldId id="304"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a:srgbClr val="FF40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73"/>
    <p:restoredTop sz="93647"/>
  </p:normalViewPr>
  <p:slideViewPr>
    <p:cSldViewPr snapToGrid="0" snapToObjects="1">
      <p:cViewPr varScale="1">
        <p:scale>
          <a:sx n="88" d="100"/>
          <a:sy n="88" d="100"/>
        </p:scale>
        <p:origin x="10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6346740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the acknowledgement page(s) at the end.</a:t>
            </a: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179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987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21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37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9012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493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14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03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367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350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39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330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24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393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665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279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33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45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123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68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4552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832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049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1699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932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6" name="Shape 4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253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79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03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9267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5717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57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9" name="Shape 5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428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5" name="Shape 5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Merriweather Sans"/>
              <a:buNone/>
            </a:pPr>
            <a:endParaRPr sz="3000" b="0" i="0" u="none" strike="noStrike" cap="none">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67526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037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801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66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70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82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25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1931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32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00314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90121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52008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9144000" cy="43205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
        <p:nvSpPr>
          <p:cNvPr id="5" name="Rectangle 3"/>
          <p:cNvSpPr>
            <a:spLocks noChangeArrowheads="1"/>
          </p:cNvSpPr>
          <p:nvPr userDrawn="1"/>
        </p:nvSpPr>
        <p:spPr bwMode="auto">
          <a:xfrm>
            <a:off x="0" y="4701159"/>
            <a:ext cx="9144000" cy="442341"/>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Tree>
    <p:extLst>
      <p:ext uri="{BB962C8B-B14F-4D97-AF65-F5344CB8AC3E}">
        <p14:creationId xmlns:p14="http://schemas.microsoft.com/office/powerpoint/2010/main" val="800868835"/>
      </p:ext>
    </p:extLst>
  </p:cSld>
  <p:clrMap bg1="lt1" tx1="dk1" bg2="dk2" tx2="lt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Lassie#/media/File:Lassie_and_Tommy_Rettig_1956.JPG" TargetMode="External"/><Relationship Id="rId2" Type="http://schemas.openxmlformats.org/officeDocument/2006/relationships/hyperlink" Target="https://www.flickr.com/photos/dinnerseries/2357047509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dirty="0">
                <a:solidFill>
                  <a:srgbClr val="FFD966"/>
                </a:solidFill>
                <a:latin typeface="Arial" charset="0"/>
                <a:ea typeface="Arial" charset="0"/>
                <a:cs typeface="Arial" charset="0"/>
                <a:sym typeface="Cabin"/>
              </a:rPr>
              <a:t>Python Objects</a:t>
            </a:r>
          </a:p>
        </p:txBody>
      </p:sp>
      <p:pic>
        <p:nvPicPr>
          <p:cNvPr id="9" name="Shape 244">
            <a:extLst>
              <a:ext uri="{FF2B5EF4-FFF2-40B4-BE49-F238E27FC236}">
                <a16:creationId xmlns:a16="http://schemas.microsoft.com/office/drawing/2014/main" id="{C934696C-3C34-DEE2-F233-474F5E5E7527}"/>
              </a:ext>
            </a:extLst>
          </p:cNvPr>
          <p:cNvPicPr preferRelativeResize="0"/>
          <p:nvPr/>
        </p:nvPicPr>
        <p:blipFill rotWithShape="1">
          <a:blip r:embed="rId3">
            <a:alphaModFix/>
          </a:blip>
          <a:srcRect/>
          <a:stretch/>
        </p:blipFill>
        <p:spPr>
          <a:xfrm>
            <a:off x="7493815" y="4046401"/>
            <a:ext cx="1373095" cy="465409"/>
          </a:xfrm>
          <a:prstGeom prst="rect">
            <a:avLst/>
          </a:prstGeom>
          <a:noFill/>
          <a:ln>
            <a:noFill/>
          </a:ln>
        </p:spPr>
      </p:pic>
      <p:pic>
        <p:nvPicPr>
          <p:cNvPr id="13" name="Picture 7">
            <a:extLst>
              <a:ext uri="{FF2B5EF4-FFF2-40B4-BE49-F238E27FC236}">
                <a16:creationId xmlns:a16="http://schemas.microsoft.com/office/drawing/2014/main" id="{EDB1F6C7-94E7-1731-9BD7-50C5010BE8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0" y="3566162"/>
            <a:ext cx="929290" cy="123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Shape 272"/>
          <p:cNvPicPr preferRelativeResize="0"/>
          <p:nvPr/>
        </p:nvPicPr>
        <p:blipFill rotWithShape="1">
          <a:blip r:embed="rId3">
            <a:alphaModFix/>
          </a:blip>
          <a:srcRect/>
          <a:stretch/>
        </p:blipFill>
        <p:spPr>
          <a:xfrm>
            <a:off x="1872342" y="411479"/>
            <a:ext cx="5513700" cy="3754800"/>
          </a:xfrm>
          <a:prstGeom prst="rect">
            <a:avLst/>
          </a:prstGeom>
          <a:noFill/>
          <a:ln>
            <a:noFill/>
          </a:ln>
        </p:spPr>
      </p:pic>
      <p:sp>
        <p:nvSpPr>
          <p:cNvPr id="273" name="Shape 273"/>
          <p:cNvSpPr/>
          <p:nvPr/>
        </p:nvSpPr>
        <p:spPr>
          <a:xfrm>
            <a:off x="2978575" y="1440175"/>
            <a:ext cx="15224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sp>
        <p:nvSpPr>
          <p:cNvPr id="274" name="Shape 274"/>
          <p:cNvSpPr/>
          <p:nvPr/>
        </p:nvSpPr>
        <p:spPr>
          <a:xfrm>
            <a:off x="162895" y="715191"/>
            <a:ext cx="1366199" cy="612299"/>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a:solidFill>
                  <a:srgbClr val="000000"/>
                </a:solidFill>
                <a:latin typeface="Arial" charset="0"/>
                <a:ea typeface="Arial" charset="0"/>
                <a:cs typeface="Arial" charset="0"/>
                <a:sym typeface="Cabin"/>
              </a:rPr>
              <a:t>Input</a:t>
            </a:r>
          </a:p>
        </p:txBody>
      </p:sp>
      <p:sp>
        <p:nvSpPr>
          <p:cNvPr id="275" name="Shape 275"/>
          <p:cNvSpPr/>
          <p:nvPr/>
        </p:nvSpPr>
        <p:spPr>
          <a:xfrm>
            <a:off x="7554685" y="3913958"/>
            <a:ext cx="1366199" cy="612299"/>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a:solidFill>
                  <a:srgbClr val="000000"/>
                </a:solidFill>
                <a:latin typeface="Arial" charset="0"/>
                <a:ea typeface="Arial" charset="0"/>
                <a:cs typeface="Arial" charset="0"/>
                <a:sym typeface="Cabin"/>
              </a:rPr>
              <a:t>Output</a:t>
            </a:r>
          </a:p>
        </p:txBody>
      </p:sp>
      <p:sp>
        <p:nvSpPr>
          <p:cNvPr id="276" name="Shape 276"/>
          <p:cNvSpPr/>
          <p:nvPr/>
        </p:nvSpPr>
        <p:spPr>
          <a:xfrm>
            <a:off x="2690275" y="2659925"/>
            <a:ext cx="15224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sp>
        <p:nvSpPr>
          <p:cNvPr id="277" name="Shape 277"/>
          <p:cNvSpPr/>
          <p:nvPr/>
        </p:nvSpPr>
        <p:spPr>
          <a:xfrm>
            <a:off x="5461500" y="2086375"/>
            <a:ext cx="16010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sp>
        <p:nvSpPr>
          <p:cNvPr id="278" name="Shape 278"/>
          <p:cNvSpPr/>
          <p:nvPr/>
        </p:nvSpPr>
        <p:spPr>
          <a:xfrm>
            <a:off x="5099948" y="920925"/>
            <a:ext cx="15602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cxnSp>
        <p:nvCxnSpPr>
          <p:cNvPr id="279" name="Shape 279"/>
          <p:cNvCxnSpPr/>
          <p:nvPr/>
        </p:nvCxnSpPr>
        <p:spPr>
          <a:xfrm flipH="1">
            <a:off x="4516749" y="1159098"/>
            <a:ext cx="634800" cy="579899"/>
          </a:xfrm>
          <a:prstGeom prst="straightConnector1">
            <a:avLst/>
          </a:prstGeom>
          <a:noFill/>
          <a:ln w="38100" cap="flat" cmpd="sng">
            <a:solidFill>
              <a:srgbClr val="FF40FF"/>
            </a:solidFill>
            <a:prstDash val="solid"/>
            <a:miter/>
            <a:headEnd type="triangle" w="lg" len="lg"/>
            <a:tailEnd type="none" w="med" len="med"/>
          </a:ln>
        </p:spPr>
      </p:cxnSp>
      <p:cxnSp>
        <p:nvCxnSpPr>
          <p:cNvPr id="280" name="Shape 280"/>
          <p:cNvCxnSpPr/>
          <p:nvPr/>
        </p:nvCxnSpPr>
        <p:spPr>
          <a:xfrm rot="10800000" flipH="1">
            <a:off x="4486140" y="1535713"/>
            <a:ext cx="837000" cy="376799"/>
          </a:xfrm>
          <a:prstGeom prst="straightConnector1">
            <a:avLst/>
          </a:prstGeom>
          <a:noFill/>
          <a:ln w="38100" cap="flat" cmpd="sng">
            <a:solidFill>
              <a:srgbClr val="FF40FF"/>
            </a:solidFill>
            <a:prstDash val="solid"/>
            <a:miter/>
            <a:headEnd type="triangle" w="lg" len="lg"/>
            <a:tailEnd type="none" w="med" len="med"/>
          </a:ln>
        </p:spPr>
      </p:cxnSp>
      <p:cxnSp>
        <p:nvCxnSpPr>
          <p:cNvPr id="281" name="Shape 281"/>
          <p:cNvCxnSpPr/>
          <p:nvPr/>
        </p:nvCxnSpPr>
        <p:spPr>
          <a:xfrm rot="10800000" flipH="1">
            <a:off x="3670478" y="2067008"/>
            <a:ext cx="42899" cy="579600"/>
          </a:xfrm>
          <a:prstGeom prst="straightConnector1">
            <a:avLst/>
          </a:prstGeom>
          <a:noFill/>
          <a:ln w="38100" cap="flat" cmpd="sng">
            <a:solidFill>
              <a:srgbClr val="FF40FF"/>
            </a:solidFill>
            <a:prstDash val="solid"/>
            <a:miter/>
            <a:headEnd type="triangle" w="lg" len="lg"/>
            <a:tailEnd type="none" w="med" len="med"/>
          </a:ln>
        </p:spPr>
      </p:cxnSp>
      <p:cxnSp>
        <p:nvCxnSpPr>
          <p:cNvPr id="282" name="Shape 282"/>
          <p:cNvCxnSpPr/>
          <p:nvPr/>
        </p:nvCxnSpPr>
        <p:spPr>
          <a:xfrm rot="10800000">
            <a:off x="4443118" y="2018856"/>
            <a:ext cx="1062600" cy="309000"/>
          </a:xfrm>
          <a:prstGeom prst="straightConnector1">
            <a:avLst/>
          </a:prstGeom>
          <a:noFill/>
          <a:ln w="38100" cap="flat" cmpd="sng">
            <a:solidFill>
              <a:srgbClr val="FF40FF"/>
            </a:solidFill>
            <a:prstDash val="solid"/>
            <a:miter/>
            <a:headEnd type="triangle" w="lg" len="lg"/>
            <a:tailEnd type="none" w="med" len="med"/>
          </a:ln>
        </p:spPr>
      </p:cxnSp>
      <p:cxnSp>
        <p:nvCxnSpPr>
          <p:cNvPr id="283" name="Shape 283"/>
          <p:cNvCxnSpPr/>
          <p:nvPr/>
        </p:nvCxnSpPr>
        <p:spPr>
          <a:xfrm flipH="1">
            <a:off x="3831544" y="2086377"/>
            <a:ext cx="225299" cy="521699"/>
          </a:xfrm>
          <a:prstGeom prst="straightConnector1">
            <a:avLst/>
          </a:prstGeom>
          <a:noFill/>
          <a:ln w="38100" cap="flat" cmpd="sng">
            <a:solidFill>
              <a:srgbClr val="FF40FF"/>
            </a:solidFill>
            <a:prstDash val="solid"/>
            <a:miter/>
            <a:headEnd type="triangle" w="lg" len="lg"/>
            <a:tailEnd type="none" w="med" len="med"/>
          </a:ln>
        </p:spPr>
      </p:cxnSp>
      <p:cxnSp>
        <p:nvCxnSpPr>
          <p:cNvPr id="284" name="Shape 284"/>
          <p:cNvCxnSpPr/>
          <p:nvPr/>
        </p:nvCxnSpPr>
        <p:spPr>
          <a:xfrm rot="10800000">
            <a:off x="1695600" y="1081906"/>
            <a:ext cx="1352400" cy="453899"/>
          </a:xfrm>
          <a:prstGeom prst="straightConnector1">
            <a:avLst/>
          </a:prstGeom>
          <a:noFill/>
          <a:ln w="76200" cap="flat" cmpd="sng">
            <a:solidFill>
              <a:srgbClr val="00F900"/>
            </a:solidFill>
            <a:prstDash val="solid"/>
            <a:miter/>
            <a:headEnd type="triangle" w="lg" len="lg"/>
            <a:tailEnd type="none" w="med" len="med"/>
          </a:ln>
        </p:spPr>
      </p:cxnSp>
      <p:cxnSp>
        <p:nvCxnSpPr>
          <p:cNvPr id="285" name="Shape 285"/>
          <p:cNvCxnSpPr/>
          <p:nvPr/>
        </p:nvCxnSpPr>
        <p:spPr>
          <a:xfrm rot="10800000">
            <a:off x="6257050" y="2810763"/>
            <a:ext cx="1180500" cy="1265399"/>
          </a:xfrm>
          <a:prstGeom prst="straightConnector1">
            <a:avLst/>
          </a:prstGeom>
          <a:noFill/>
          <a:ln w="76200" cap="flat" cmpd="sng">
            <a:solidFill>
              <a:srgbClr val="FF9300"/>
            </a:solidFill>
            <a:prstDash val="solid"/>
            <a:miter/>
            <a:headEnd type="triangle" w="lg" len="lg"/>
            <a:tailEnd type="none" w="med" len="med"/>
          </a:ln>
        </p:spPr>
      </p:cxnSp>
      <p:sp>
        <p:nvSpPr>
          <p:cNvPr id="286" name="Shape 286"/>
          <p:cNvSpPr/>
          <p:nvPr/>
        </p:nvSpPr>
        <p:spPr>
          <a:xfrm>
            <a:off x="4904014" y="617220"/>
            <a:ext cx="1964999" cy="1268699"/>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287" name="Shape 287"/>
          <p:cNvSpPr/>
          <p:nvPr/>
        </p:nvSpPr>
        <p:spPr>
          <a:xfrm>
            <a:off x="54162" y="3007722"/>
            <a:ext cx="2328820" cy="1712060"/>
          </a:xfrm>
          <a:prstGeom prst="rect">
            <a:avLst/>
          </a:prstGeom>
          <a:noFill/>
          <a:ln>
            <a:noFill/>
          </a:ln>
        </p:spPr>
        <p:txBody>
          <a:bodyPr lIns="21050" tIns="21050" rIns="21050" bIns="21050" anchor="ctr" anchorCtr="0">
            <a:noAutofit/>
          </a:bodyPr>
          <a:lstStyle/>
          <a:p>
            <a:pPr lvl="0" algn="ctr">
              <a:buClr>
                <a:srgbClr val="FFFFFF"/>
              </a:buClr>
              <a:buSzPct val="25000"/>
            </a:pPr>
            <a:r>
              <a:rPr lang="vi-VN" sz="2000" dirty="0">
                <a:solidFill>
                  <a:srgbClr val="FFFFFF"/>
                </a:solidFill>
                <a:latin typeface="Arial" charset="0"/>
                <a:ea typeface="Arial" charset="0"/>
                <a:cs typeface="Arial" charset="0"/>
                <a:sym typeface="Cabin"/>
              </a:rPr>
              <a:t>Các đối tượng ẩn chi tiết - chúng cho phép "phần còn lại của chương trình" bỏ qua chi tiết về nó.</a:t>
            </a:r>
            <a:endParaRPr lang="en" sz="2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50081" y="428625"/>
            <a:ext cx="6906510" cy="1000069"/>
          </a:xfrm>
          <a:prstGeom prst="rect">
            <a:avLst/>
          </a:prstGeom>
          <a:noFill/>
          <a:ln>
            <a:noFill/>
          </a:ln>
        </p:spPr>
        <p:txBody>
          <a:bodyPr lIns="21050" tIns="21050" rIns="21050" bIns="21050" anchor="ctr" anchorCtr="0">
            <a:noAutofit/>
          </a:bodyPr>
          <a:lstStyle/>
          <a:p>
            <a:pPr lvl="0">
              <a:buClr>
                <a:schemeClr val="accent3"/>
              </a:buClr>
              <a:buSzPct val="25000"/>
            </a:pPr>
            <a:r>
              <a:rPr lang="en-US" sz="4700" dirty="0" err="1">
                <a:solidFill>
                  <a:srgbClr val="FFD966"/>
                </a:solidFill>
                <a:sym typeface="Cabin"/>
              </a:rPr>
              <a:t>Định</a:t>
            </a:r>
            <a:r>
              <a:rPr lang="en-US" sz="4700" dirty="0">
                <a:solidFill>
                  <a:srgbClr val="FFD966"/>
                </a:solidFill>
                <a:sym typeface="Cabin"/>
              </a:rPr>
              <a:t> </a:t>
            </a:r>
            <a:r>
              <a:rPr lang="en-US" sz="4700" dirty="0" err="1">
                <a:solidFill>
                  <a:srgbClr val="FFD966"/>
                </a:solidFill>
                <a:sym typeface="Cabin"/>
              </a:rPr>
              <a:t>nghĩa</a:t>
            </a:r>
            <a:endParaRPr lang="en" sz="4700" u="none" strike="noStrike" cap="none" dirty="0">
              <a:solidFill>
                <a:srgbClr val="FFD966"/>
              </a:solidFill>
              <a:sym typeface="Cabin"/>
            </a:endParaRPr>
          </a:p>
        </p:txBody>
      </p:sp>
      <p:sp>
        <p:nvSpPr>
          <p:cNvPr id="293" name="Shape 293"/>
          <p:cNvSpPr txBox="1">
            <a:spLocks noGrp="1"/>
          </p:cNvSpPr>
          <p:nvPr>
            <p:ph type="body" idx="1"/>
          </p:nvPr>
        </p:nvSpPr>
        <p:spPr>
          <a:xfrm>
            <a:off x="672250" y="1428694"/>
            <a:ext cx="7836750" cy="2969523"/>
          </a:xfrm>
          <a:prstGeom prst="rect">
            <a:avLst/>
          </a:prstGeom>
          <a:noFill/>
          <a:ln>
            <a:noFill/>
          </a:ln>
        </p:spPr>
        <p:txBody>
          <a:bodyPr lIns="21050" tIns="21050" rIns="21050" bIns="21050" anchor="ctr" anchorCtr="0">
            <a:noAutofit/>
          </a:bodyPr>
          <a:lstStyle/>
          <a:p>
            <a:pPr marL="457200" lvl="0" indent="-374650">
              <a:spcBef>
                <a:spcPts val="0"/>
              </a:spcBef>
              <a:buSzPct val="100000"/>
            </a:pPr>
            <a:r>
              <a:rPr lang="vi-VN" sz="2300" dirty="0">
                <a:solidFill>
                  <a:schemeClr val="bg1"/>
                </a:solidFill>
                <a:sym typeface="Cabin"/>
              </a:rPr>
              <a:t>Lớp – một khuôn mẫu code
Phương thức hoặc Thông điệp - Một khả năng được xác định của lớp 
Trường hoặc thuộc tính- Dữ liệu trong một lớp
Đối tượng hoặc thực thể - Một thực thể cụ thể của một lớp</a:t>
            </a:r>
            <a:endParaRPr lang="en" sz="2300" u="none" strike="noStrike" cap="none" dirty="0">
              <a:solidFill>
                <a:schemeClr val="bg1"/>
              </a:solidFill>
              <a:sym typeface="Cabi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800" dirty="0">
                <a:solidFill>
                  <a:srgbClr val="FFC000"/>
                </a:solidFill>
              </a:rPr>
              <a:t>Một số đối tượng Python</a:t>
            </a:r>
            <a:endParaRPr lang="en-US" sz="4800" dirty="0">
              <a:solidFill>
                <a:srgbClr val="FFC000"/>
              </a:solidFill>
            </a:endParaRPr>
          </a:p>
        </p:txBody>
      </p:sp>
      <p:sp>
        <p:nvSpPr>
          <p:cNvPr id="3" name="TextBox 2"/>
          <p:cNvSpPr txBox="1"/>
          <p:nvPr/>
        </p:nvSpPr>
        <p:spPr>
          <a:xfrm>
            <a:off x="596348" y="1567786"/>
            <a:ext cx="1678391" cy="2681039"/>
          </a:xfrm>
          <a:prstGeom prst="rect">
            <a:avLst/>
          </a:prstGeom>
          <a:noFill/>
        </p:spPr>
        <p:txBody>
          <a:bodyPr wrap="none" rtlCol="0">
            <a:spAutoFit/>
          </a:bodyPr>
          <a:lstStyle/>
          <a:p>
            <a:r>
              <a:rPr lang="en-US" sz="1294" dirty="0">
                <a:solidFill>
                  <a:schemeClr val="bg1"/>
                </a:solidFill>
                <a:latin typeface="Courier" charset="0"/>
                <a:ea typeface="Courier" charset="0"/>
                <a:cs typeface="Courier" charset="0"/>
              </a:rPr>
              <a:t>&gt;&gt;&gt; x = '</a:t>
            </a:r>
            <a:r>
              <a:rPr lang="en-US" sz="1294" dirty="0" err="1">
                <a:solidFill>
                  <a:schemeClr val="bg1"/>
                </a:solidFill>
                <a:latin typeface="Courier" charset="0"/>
                <a:ea typeface="Courier" charset="0"/>
                <a:cs typeface="Courier" charset="0"/>
              </a:rPr>
              <a:t>abc</a:t>
            </a:r>
            <a:r>
              <a:rPr lang="en-US" sz="1294" dirty="0">
                <a:solidFill>
                  <a:schemeClr val="bg1"/>
                </a:solidFill>
                <a:latin typeface="Courier" charset="0"/>
                <a:ea typeface="Courier" charset="0"/>
                <a:cs typeface="Courier" charset="0"/>
              </a:rPr>
              <a:t>'</a:t>
            </a:r>
          </a:p>
          <a:p>
            <a:r>
              <a:rPr lang="en-US" sz="1294" dirty="0">
                <a:solidFill>
                  <a:schemeClr val="bg1"/>
                </a:solidFill>
                <a:latin typeface="Courier" charset="0"/>
                <a:ea typeface="Courier" charset="0"/>
                <a:cs typeface="Courier" charset="0"/>
              </a:rPr>
              <a:t>&gt;&gt;&gt; type(x)</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a:t>
            </a:r>
            <a:r>
              <a:rPr lang="en-US" sz="1294" dirty="0">
                <a:solidFill>
                  <a:schemeClr val="bg1"/>
                </a:solidFill>
                <a:latin typeface="Courier" charset="0"/>
                <a:ea typeface="Courier" charset="0"/>
                <a:cs typeface="Courier" charset="0"/>
              </a:rPr>
              <a:t> '</a:t>
            </a:r>
            <a:r>
              <a:rPr lang="en-US" sz="1294" dirty="0" err="1">
                <a:solidFill>
                  <a:schemeClr val="bg1"/>
                </a:solidFill>
                <a:latin typeface="Courier" charset="0"/>
                <a:ea typeface="Courier" charset="0"/>
                <a:cs typeface="Courier" charset="0"/>
              </a:rPr>
              <a:t>str</a:t>
            </a:r>
            <a:r>
              <a:rPr lang="en-US" sz="1294" dirty="0">
                <a:solidFill>
                  <a:schemeClr val="bg1"/>
                </a:solidFill>
                <a:latin typeface="Courier" charset="0"/>
                <a:ea typeface="Courier" charset="0"/>
                <a:cs typeface="Courier" charset="0"/>
              </a:rPr>
              <a:t>'&gt;</a:t>
            </a:r>
          </a:p>
          <a:p>
            <a:r>
              <a:rPr lang="en-US" sz="1294" dirty="0">
                <a:solidFill>
                  <a:schemeClr val="bg1"/>
                </a:solidFill>
                <a:latin typeface="Courier" charset="0"/>
                <a:ea typeface="Courier" charset="0"/>
                <a:cs typeface="Courier" charset="0"/>
              </a:rPr>
              <a:t>&gt;&gt;&gt; type(2.5)</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a:t>
            </a:r>
            <a:r>
              <a:rPr lang="en-US" sz="1294" dirty="0">
                <a:solidFill>
                  <a:schemeClr val="bg1"/>
                </a:solidFill>
                <a:latin typeface="Courier" charset="0"/>
                <a:ea typeface="Courier" charset="0"/>
                <a:cs typeface="Courier" charset="0"/>
              </a:rPr>
              <a:t> 'float'&gt;</a:t>
            </a:r>
          </a:p>
          <a:p>
            <a:r>
              <a:rPr lang="en-US" sz="1294" dirty="0">
                <a:solidFill>
                  <a:schemeClr val="bg1"/>
                </a:solidFill>
                <a:latin typeface="Courier" charset="0"/>
                <a:ea typeface="Courier" charset="0"/>
                <a:cs typeface="Courier" charset="0"/>
              </a:rPr>
              <a:t>&gt;&gt;&gt; type(2)</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 </a:t>
            </a:r>
            <a:r>
              <a:rPr lang="en-US" sz="1294" dirty="0">
                <a:solidFill>
                  <a:schemeClr val="bg1"/>
                </a:solidFill>
                <a:latin typeface="Courier" charset="0"/>
                <a:ea typeface="Courier" charset="0"/>
                <a:cs typeface="Courier" charset="0"/>
              </a:rPr>
              <a:t>'</a:t>
            </a:r>
            <a:r>
              <a:rPr lang="en-US" sz="1294" dirty="0" err="1">
                <a:solidFill>
                  <a:schemeClr val="bg1"/>
                </a:solidFill>
                <a:latin typeface="Courier" charset="0"/>
                <a:ea typeface="Courier" charset="0"/>
                <a:cs typeface="Courier" charset="0"/>
              </a:rPr>
              <a:t>int</a:t>
            </a:r>
            <a:r>
              <a:rPr lang="en-US" sz="1294" dirty="0">
                <a:solidFill>
                  <a:schemeClr val="bg1"/>
                </a:solidFill>
                <a:latin typeface="Courier" charset="0"/>
                <a:ea typeface="Courier" charset="0"/>
                <a:cs typeface="Courier" charset="0"/>
              </a:rPr>
              <a:t>'&gt;</a:t>
            </a:r>
          </a:p>
          <a:p>
            <a:r>
              <a:rPr lang="en-US" sz="1294" dirty="0">
                <a:solidFill>
                  <a:schemeClr val="bg1"/>
                </a:solidFill>
                <a:latin typeface="Courier" charset="0"/>
                <a:ea typeface="Courier" charset="0"/>
                <a:cs typeface="Courier" charset="0"/>
              </a:rPr>
              <a:t>&gt;&gt;&gt; y = list()</a:t>
            </a:r>
          </a:p>
          <a:p>
            <a:r>
              <a:rPr lang="en-US" sz="1294" dirty="0">
                <a:solidFill>
                  <a:schemeClr val="bg1"/>
                </a:solidFill>
                <a:latin typeface="Courier" charset="0"/>
                <a:ea typeface="Courier" charset="0"/>
                <a:cs typeface="Courier" charset="0"/>
              </a:rPr>
              <a:t>&gt;&gt;&gt; type(y)</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 </a:t>
            </a:r>
            <a:r>
              <a:rPr lang="en-US" sz="1294" dirty="0">
                <a:solidFill>
                  <a:schemeClr val="bg1"/>
                </a:solidFill>
                <a:latin typeface="Courier" charset="0"/>
                <a:ea typeface="Courier" charset="0"/>
                <a:cs typeface="Courier" charset="0"/>
              </a:rPr>
              <a:t>'list'&gt;</a:t>
            </a:r>
          </a:p>
          <a:p>
            <a:r>
              <a:rPr lang="en-US" sz="1294" dirty="0">
                <a:solidFill>
                  <a:schemeClr val="bg1"/>
                </a:solidFill>
                <a:latin typeface="Courier" charset="0"/>
                <a:ea typeface="Courier" charset="0"/>
                <a:cs typeface="Courier" charset="0"/>
              </a:rPr>
              <a:t>&gt;&gt;&gt; z = </a:t>
            </a:r>
            <a:r>
              <a:rPr lang="en-US" sz="1294" dirty="0" err="1">
                <a:solidFill>
                  <a:schemeClr val="bg1"/>
                </a:solidFill>
                <a:latin typeface="Courier" charset="0"/>
                <a:ea typeface="Courier" charset="0"/>
                <a:cs typeface="Courier" charset="0"/>
              </a:rPr>
              <a:t>dict</a:t>
            </a:r>
            <a:r>
              <a:rPr lang="en-US" sz="1294" dirty="0">
                <a:solidFill>
                  <a:schemeClr val="bg1"/>
                </a:solidFill>
                <a:latin typeface="Courier" charset="0"/>
                <a:ea typeface="Courier" charset="0"/>
                <a:cs typeface="Courier" charset="0"/>
              </a:rPr>
              <a:t>()</a:t>
            </a:r>
          </a:p>
          <a:p>
            <a:r>
              <a:rPr lang="en-US" sz="1294" dirty="0">
                <a:solidFill>
                  <a:schemeClr val="bg1"/>
                </a:solidFill>
                <a:latin typeface="Courier" charset="0"/>
                <a:ea typeface="Courier" charset="0"/>
                <a:cs typeface="Courier" charset="0"/>
              </a:rPr>
              <a:t>&gt;&gt;&gt; type(z)</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a:t>
            </a:r>
            <a:r>
              <a:rPr lang="en-US" sz="1294" dirty="0">
                <a:solidFill>
                  <a:schemeClr val="bg1"/>
                </a:solidFill>
                <a:latin typeface="Courier" charset="0"/>
                <a:ea typeface="Courier" charset="0"/>
                <a:cs typeface="Courier" charset="0"/>
              </a:rPr>
              <a:t> '</a:t>
            </a:r>
            <a:r>
              <a:rPr lang="en-US" sz="1294" dirty="0" err="1">
                <a:solidFill>
                  <a:schemeClr val="bg1"/>
                </a:solidFill>
                <a:latin typeface="Courier" charset="0"/>
                <a:ea typeface="Courier" charset="0"/>
                <a:cs typeface="Courier" charset="0"/>
              </a:rPr>
              <a:t>dict</a:t>
            </a:r>
            <a:r>
              <a:rPr lang="en-US" sz="1294" dirty="0">
                <a:solidFill>
                  <a:schemeClr val="bg1"/>
                </a:solidFill>
                <a:latin typeface="Courier" charset="0"/>
                <a:ea typeface="Courier" charset="0"/>
                <a:cs typeface="Courier" charset="0"/>
              </a:rPr>
              <a:t>'&gt;</a:t>
            </a:r>
          </a:p>
        </p:txBody>
      </p:sp>
      <p:sp>
        <p:nvSpPr>
          <p:cNvPr id="4" name="TextBox 3"/>
          <p:cNvSpPr txBox="1"/>
          <p:nvPr/>
        </p:nvSpPr>
        <p:spPr>
          <a:xfrm>
            <a:off x="3507985" y="1384274"/>
            <a:ext cx="5235111" cy="3278846"/>
          </a:xfrm>
          <a:prstGeom prst="rect">
            <a:avLst/>
          </a:prstGeom>
          <a:noFill/>
        </p:spPr>
        <p:txBody>
          <a:bodyPr wrap="square" rtlCol="0">
            <a:spAutoFit/>
          </a:bodyPr>
          <a:lstStyle/>
          <a:p>
            <a:r>
              <a:rPr lang="en-US" sz="1294" dirty="0">
                <a:solidFill>
                  <a:schemeClr val="bg1"/>
                </a:solidFill>
                <a:latin typeface="Courier" charset="0"/>
                <a:ea typeface="Courier" charset="0"/>
                <a:cs typeface="Courier" charset="0"/>
              </a:rPr>
              <a:t>&gt;&gt;&gt; </a:t>
            </a:r>
            <a:r>
              <a:rPr lang="en-US" sz="1294" dirty="0" err="1">
                <a:solidFill>
                  <a:schemeClr val="bg1"/>
                </a:solidFill>
                <a:latin typeface="Courier" charset="0"/>
                <a:ea typeface="Courier" charset="0"/>
                <a:cs typeface="Courier" charset="0"/>
              </a:rPr>
              <a:t>dir</a:t>
            </a:r>
            <a:r>
              <a:rPr lang="en-US" sz="1294" dirty="0">
                <a:solidFill>
                  <a:schemeClr val="bg1"/>
                </a:solidFill>
                <a:latin typeface="Courier" charset="0"/>
                <a:ea typeface="Courier" charset="0"/>
                <a:cs typeface="Courier" charset="0"/>
              </a:rPr>
              <a:t>(x)</a:t>
            </a:r>
          </a:p>
          <a:p>
            <a:r>
              <a:rPr lang="en-US" sz="1294" dirty="0">
                <a:solidFill>
                  <a:schemeClr val="bg1"/>
                </a:solidFill>
                <a:latin typeface="Courier" charset="0"/>
                <a:ea typeface="Courier" charset="0"/>
                <a:cs typeface="Courier" charset="0"/>
              </a:rPr>
              <a:t>[ </a:t>
            </a:r>
            <a:r>
              <a:rPr lang="is-IS" sz="1294" dirty="0">
                <a:solidFill>
                  <a:schemeClr val="bg1"/>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'capitalize', '</a:t>
            </a:r>
            <a:r>
              <a:rPr lang="en-US" sz="1294" dirty="0" err="1">
                <a:solidFill>
                  <a:srgbClr val="FFFF00"/>
                </a:solidFill>
                <a:latin typeface="Courier" charset="0"/>
                <a:ea typeface="Courier" charset="0"/>
                <a:cs typeface="Courier" charset="0"/>
              </a:rPr>
              <a:t>casefold</a:t>
            </a:r>
            <a:r>
              <a:rPr lang="en-US" sz="1294" dirty="0">
                <a:solidFill>
                  <a:srgbClr val="FFFF00"/>
                </a:solidFill>
                <a:latin typeface="Courier" charset="0"/>
                <a:ea typeface="Courier" charset="0"/>
                <a:cs typeface="Courier" charset="0"/>
              </a:rPr>
              <a:t>', 'center', 'count', 'encode', '</a:t>
            </a:r>
            <a:r>
              <a:rPr lang="en-US" sz="1294" dirty="0" err="1">
                <a:solidFill>
                  <a:srgbClr val="FFFF00"/>
                </a:solidFill>
                <a:latin typeface="Courier" charset="0"/>
                <a:ea typeface="Courier" charset="0"/>
                <a:cs typeface="Courier" charset="0"/>
              </a:rPr>
              <a:t>endswith</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expandtabs</a:t>
            </a:r>
            <a:r>
              <a:rPr lang="en-US" sz="1294" dirty="0">
                <a:solidFill>
                  <a:srgbClr val="FFFF00"/>
                </a:solidFill>
                <a:latin typeface="Courier" charset="0"/>
                <a:ea typeface="Courier" charset="0"/>
                <a:cs typeface="Courier" charset="0"/>
              </a:rPr>
              <a:t>', 'find', 'format', </a:t>
            </a:r>
            <a:r>
              <a:rPr lang="is-IS" sz="1294" dirty="0">
                <a:solidFill>
                  <a:srgbClr val="FFFF00"/>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'lower', '</a:t>
            </a:r>
            <a:r>
              <a:rPr lang="en-US" sz="1294" dirty="0" err="1">
                <a:solidFill>
                  <a:srgbClr val="FFFF00"/>
                </a:solidFill>
                <a:latin typeface="Courier" charset="0"/>
                <a:ea typeface="Courier" charset="0"/>
                <a:cs typeface="Courier" charset="0"/>
              </a:rPr>
              <a:t>lstrip</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maketrans</a:t>
            </a:r>
            <a:r>
              <a:rPr lang="en-US" sz="1294" dirty="0">
                <a:solidFill>
                  <a:srgbClr val="FFFF00"/>
                </a:solidFill>
                <a:latin typeface="Courier" charset="0"/>
                <a:ea typeface="Courier" charset="0"/>
                <a:cs typeface="Courier" charset="0"/>
              </a:rPr>
              <a:t>', 'partition', 'replace', '</a:t>
            </a:r>
            <a:r>
              <a:rPr lang="en-US" sz="1294" dirty="0" err="1">
                <a:solidFill>
                  <a:srgbClr val="FFFF00"/>
                </a:solidFill>
                <a:latin typeface="Courier" charset="0"/>
                <a:ea typeface="Courier" charset="0"/>
                <a:cs typeface="Courier" charset="0"/>
              </a:rPr>
              <a:t>rfind</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rindex</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rjust</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rpartition</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rsplit</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rstrip</a:t>
            </a:r>
            <a:r>
              <a:rPr lang="en-US" sz="1294" dirty="0">
                <a:solidFill>
                  <a:srgbClr val="FFFF00"/>
                </a:solidFill>
                <a:latin typeface="Courier" charset="0"/>
                <a:ea typeface="Courier" charset="0"/>
                <a:cs typeface="Courier" charset="0"/>
              </a:rPr>
              <a:t>', 'split', '</a:t>
            </a:r>
            <a:r>
              <a:rPr lang="en-US" sz="1294" dirty="0" err="1">
                <a:solidFill>
                  <a:srgbClr val="FFFF00"/>
                </a:solidFill>
                <a:latin typeface="Courier" charset="0"/>
                <a:ea typeface="Courier" charset="0"/>
                <a:cs typeface="Courier" charset="0"/>
              </a:rPr>
              <a:t>splitlines</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startswith</a:t>
            </a:r>
            <a:r>
              <a:rPr lang="en-US" sz="1294" dirty="0">
                <a:solidFill>
                  <a:srgbClr val="FFFF00"/>
                </a:solidFill>
                <a:latin typeface="Courier" charset="0"/>
                <a:ea typeface="Courier" charset="0"/>
                <a:cs typeface="Courier" charset="0"/>
              </a:rPr>
              <a:t>', 'strip', '</a:t>
            </a:r>
            <a:r>
              <a:rPr lang="en-US" sz="1294" dirty="0" err="1">
                <a:solidFill>
                  <a:srgbClr val="FFFF00"/>
                </a:solidFill>
                <a:latin typeface="Courier" charset="0"/>
                <a:ea typeface="Courier" charset="0"/>
                <a:cs typeface="Courier" charset="0"/>
              </a:rPr>
              <a:t>swapcase</a:t>
            </a:r>
            <a:r>
              <a:rPr lang="en-US" sz="1294" dirty="0">
                <a:solidFill>
                  <a:srgbClr val="FFFF00"/>
                </a:solidFill>
                <a:latin typeface="Courier" charset="0"/>
                <a:ea typeface="Courier" charset="0"/>
                <a:cs typeface="Courier" charset="0"/>
              </a:rPr>
              <a:t>', 'title', 'translate', 'upper', '</a:t>
            </a:r>
            <a:r>
              <a:rPr lang="en-US" sz="1294" dirty="0" err="1">
                <a:solidFill>
                  <a:srgbClr val="FFFF00"/>
                </a:solidFill>
                <a:latin typeface="Courier" charset="0"/>
                <a:ea typeface="Courier" charset="0"/>
                <a:cs typeface="Courier" charset="0"/>
              </a:rPr>
              <a:t>zfill</a:t>
            </a:r>
            <a:r>
              <a:rPr lang="en-US" sz="1294" dirty="0">
                <a:solidFill>
                  <a:srgbClr val="FFFF00"/>
                </a:solidFill>
                <a:latin typeface="Courier" charset="0"/>
                <a:ea typeface="Courier" charset="0"/>
                <a:cs typeface="Courier" charset="0"/>
              </a:rPr>
              <a:t>'</a:t>
            </a:r>
            <a:r>
              <a:rPr lang="en-US" sz="1294" dirty="0">
                <a:solidFill>
                  <a:schemeClr val="bg1"/>
                </a:solidFill>
                <a:latin typeface="Courier" charset="0"/>
                <a:ea typeface="Courier" charset="0"/>
                <a:cs typeface="Courier" charset="0"/>
              </a:rPr>
              <a:t>]</a:t>
            </a:r>
          </a:p>
          <a:p>
            <a:r>
              <a:rPr lang="en-US" sz="1294" dirty="0">
                <a:solidFill>
                  <a:schemeClr val="bg1"/>
                </a:solidFill>
                <a:latin typeface="Courier" charset="0"/>
                <a:ea typeface="Courier" charset="0"/>
                <a:cs typeface="Courier" charset="0"/>
              </a:rPr>
              <a:t>&gt;&gt;&gt; </a:t>
            </a:r>
            <a:r>
              <a:rPr lang="en-US" sz="1294" dirty="0" err="1">
                <a:solidFill>
                  <a:schemeClr val="bg1"/>
                </a:solidFill>
                <a:latin typeface="Courier" charset="0"/>
                <a:ea typeface="Courier" charset="0"/>
                <a:cs typeface="Courier" charset="0"/>
              </a:rPr>
              <a:t>dir</a:t>
            </a:r>
            <a:r>
              <a:rPr lang="en-US" sz="1294" dirty="0">
                <a:solidFill>
                  <a:schemeClr val="bg1"/>
                </a:solidFill>
                <a:latin typeface="Courier" charset="0"/>
                <a:ea typeface="Courier" charset="0"/>
                <a:cs typeface="Courier" charset="0"/>
              </a:rPr>
              <a:t>(y)</a:t>
            </a:r>
          </a:p>
          <a:p>
            <a:r>
              <a:rPr lang="en-US" sz="1294" dirty="0">
                <a:solidFill>
                  <a:schemeClr val="bg1"/>
                </a:solidFill>
                <a:latin typeface="Courier" charset="0"/>
                <a:ea typeface="Courier" charset="0"/>
                <a:cs typeface="Courier" charset="0"/>
              </a:rPr>
              <a:t>[</a:t>
            </a:r>
            <a:r>
              <a:rPr lang="is-IS" sz="1294" dirty="0">
                <a:solidFill>
                  <a:schemeClr val="bg1"/>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'append', 'clear', 'copy', 'count', 'extend', 'index', 'insert', 'pop', 'remove', 'reverse', 'sort']</a:t>
            </a:r>
          </a:p>
          <a:p>
            <a:r>
              <a:rPr lang="en-US" sz="1294" dirty="0">
                <a:solidFill>
                  <a:schemeClr val="bg1"/>
                </a:solidFill>
                <a:latin typeface="Courier" charset="0"/>
                <a:ea typeface="Courier" charset="0"/>
                <a:cs typeface="Courier" charset="0"/>
              </a:rPr>
              <a:t>&gt;&gt;&gt; </a:t>
            </a:r>
            <a:r>
              <a:rPr lang="en-US" sz="1294" dirty="0" err="1">
                <a:solidFill>
                  <a:schemeClr val="bg1"/>
                </a:solidFill>
                <a:latin typeface="Courier" charset="0"/>
                <a:ea typeface="Courier" charset="0"/>
                <a:cs typeface="Courier" charset="0"/>
              </a:rPr>
              <a:t>dir</a:t>
            </a:r>
            <a:r>
              <a:rPr lang="en-US" sz="1294" dirty="0">
                <a:solidFill>
                  <a:schemeClr val="bg1"/>
                </a:solidFill>
                <a:latin typeface="Courier" charset="0"/>
                <a:ea typeface="Courier" charset="0"/>
                <a:cs typeface="Courier" charset="0"/>
              </a:rPr>
              <a:t>(z)</a:t>
            </a:r>
          </a:p>
          <a:p>
            <a:r>
              <a:rPr lang="is-IS" sz="1294" dirty="0">
                <a:solidFill>
                  <a:schemeClr val="bg1"/>
                </a:solidFill>
                <a:latin typeface="Courier" charset="0"/>
                <a:ea typeface="Courier" charset="0"/>
                <a:cs typeface="Courier" charset="0"/>
              </a:rPr>
              <a:t>[…</a:t>
            </a:r>
            <a:r>
              <a:rPr lang="en-US" sz="1294" dirty="0">
                <a:solidFill>
                  <a:schemeClr val="bg1"/>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'clear', 'copy', '</a:t>
            </a:r>
            <a:r>
              <a:rPr lang="en-US" sz="1294" dirty="0" err="1">
                <a:solidFill>
                  <a:srgbClr val="FFFF00"/>
                </a:solidFill>
                <a:latin typeface="Courier" charset="0"/>
                <a:ea typeface="Courier" charset="0"/>
                <a:cs typeface="Courier" charset="0"/>
              </a:rPr>
              <a:t>fromkeys</a:t>
            </a:r>
            <a:r>
              <a:rPr lang="en-US" sz="1294" dirty="0">
                <a:solidFill>
                  <a:srgbClr val="FFFF00"/>
                </a:solidFill>
                <a:latin typeface="Courier" charset="0"/>
                <a:ea typeface="Courier" charset="0"/>
                <a:cs typeface="Courier" charset="0"/>
              </a:rPr>
              <a:t>', 'get', 'items', 'keys', 'pop', '</a:t>
            </a:r>
            <a:r>
              <a:rPr lang="en-US" sz="1294" dirty="0" err="1">
                <a:solidFill>
                  <a:srgbClr val="FFFF00"/>
                </a:solidFill>
                <a:latin typeface="Courier" charset="0"/>
                <a:ea typeface="Courier" charset="0"/>
                <a:cs typeface="Courier" charset="0"/>
              </a:rPr>
              <a:t>popitem</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setdefault</a:t>
            </a:r>
            <a:r>
              <a:rPr lang="en-US" sz="1294" dirty="0">
                <a:solidFill>
                  <a:srgbClr val="FFFF00"/>
                </a:solidFill>
                <a:latin typeface="Courier" charset="0"/>
                <a:ea typeface="Courier" charset="0"/>
                <a:cs typeface="Courier" charset="0"/>
              </a:rPr>
              <a:t>', 'update', 'values']</a:t>
            </a:r>
          </a:p>
        </p:txBody>
      </p:sp>
    </p:spTree>
    <p:extLst>
      <p:ext uri="{BB962C8B-B14F-4D97-AF65-F5344CB8AC3E}">
        <p14:creationId xmlns:p14="http://schemas.microsoft.com/office/powerpoint/2010/main" val="1238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650082" y="864394"/>
            <a:ext cx="4593558" cy="1735931"/>
          </a:xfrm>
          <a:prstGeom prst="rect">
            <a:avLst/>
          </a:prstGeom>
          <a:noFill/>
          <a:ln>
            <a:noFill/>
          </a:ln>
        </p:spPr>
        <p:txBody>
          <a:bodyPr lIns="21050" tIns="21050" rIns="21050" bIns="21050" anchor="b" anchorCtr="0">
            <a:noAutofit/>
          </a:bodyPr>
          <a:lstStyle/>
          <a:p>
            <a:pPr lvl="0">
              <a:buClr>
                <a:schemeClr val="accent3"/>
              </a:buClr>
              <a:buSzPct val="25000"/>
            </a:pPr>
            <a:r>
              <a:rPr lang="en-US" sz="4700" dirty="0" err="1">
                <a:solidFill>
                  <a:srgbClr val="FFD966"/>
                </a:solidFill>
                <a:latin typeface="Arial" charset="0"/>
                <a:ea typeface="Arial" charset="0"/>
                <a:cs typeface="Arial" charset="0"/>
                <a:sym typeface="Cabin"/>
              </a:rPr>
              <a:t>Ví</a:t>
            </a:r>
            <a:r>
              <a:rPr lang="en-US" sz="4700" dirty="0">
                <a:solidFill>
                  <a:srgbClr val="FFD966"/>
                </a:solidFill>
                <a:latin typeface="Arial" charset="0"/>
                <a:ea typeface="Arial" charset="0"/>
                <a:cs typeface="Arial" charset="0"/>
                <a:sym typeface="Cabin"/>
              </a:rPr>
              <a:t> </a:t>
            </a:r>
            <a:r>
              <a:rPr lang="en-US" sz="4700" dirty="0" err="1">
                <a:solidFill>
                  <a:srgbClr val="FFD966"/>
                </a:solidFill>
                <a:latin typeface="Arial" charset="0"/>
                <a:ea typeface="Arial" charset="0"/>
                <a:cs typeface="Arial" charset="0"/>
                <a:sym typeface="Cabin"/>
              </a:rPr>
              <a:t>dụ</a:t>
            </a:r>
            <a:endParaRPr lang="en" sz="4700" u="none" strike="noStrike" cap="none" dirty="0">
              <a:solidFill>
                <a:srgbClr val="FFD966"/>
              </a:solidFill>
              <a:latin typeface="Arial" charset="0"/>
              <a:ea typeface="Arial" charset="0"/>
              <a:cs typeface="Arial" charset="0"/>
              <a:sym typeface="Cabi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2998" y="1423113"/>
            <a:ext cx="3533505" cy="2354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p:nvPr/>
        </p:nvSpPr>
        <p:spPr>
          <a:xfrm>
            <a:off x="2807825" y="532603"/>
            <a:ext cx="3087000" cy="4136695"/>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000" dirty="0">
                <a:solidFill>
                  <a:srgbClr val="FFFFFF"/>
                </a:solidFill>
                <a:latin typeface="Arial" charset="0"/>
                <a:ea typeface="Arial" charset="0"/>
                <a:cs typeface="Arial" charset="0"/>
                <a:sym typeface="Cabin"/>
              </a:rPr>
              <a:t> </a:t>
            </a:r>
            <a:r>
              <a:rPr lang="en" sz="2000" u="none" strike="noStrike" cap="none" dirty="0">
                <a:solidFill>
                  <a:srgbClr val="FFFFFF"/>
                </a:solidFill>
                <a:latin typeface="Arial" charset="0"/>
                <a:ea typeface="Arial" charset="0"/>
                <a:cs typeface="Arial" charset="0"/>
                <a:sym typeface="Cabin"/>
              </a:rPr>
              <a:t>class</a:t>
            </a:r>
            <a:r>
              <a:rPr lang="en" sz="2000" u="none" strike="noStrike" cap="none" dirty="0">
                <a:solidFill>
                  <a:srgbClr val="FF2600"/>
                </a:solidFill>
                <a:latin typeface="Arial" charset="0"/>
                <a:ea typeface="Arial" charset="0"/>
                <a:cs typeface="Arial" charset="0"/>
                <a:sym typeface="Cabin"/>
              </a:rPr>
              <a:t> </a:t>
            </a:r>
            <a:r>
              <a:rPr lang="en" sz="2000" u="none" strike="noStrike" cap="none" dirty="0" err="1">
                <a:solidFill>
                  <a:srgbClr val="00FDFF"/>
                </a:solidFill>
                <a:latin typeface="Arial" charset="0"/>
                <a:ea typeface="Arial" charset="0"/>
                <a:cs typeface="Arial" charset="0"/>
                <a:sym typeface="Cabin"/>
              </a:rPr>
              <a:t>PartyAnimal</a:t>
            </a:r>
            <a:r>
              <a:rPr lang="en" sz="20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 sz="20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0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    </a:t>
            </a:r>
            <a:r>
              <a:rPr lang="en" sz="2000" u="none" strike="noStrike" cap="none" dirty="0" err="1">
                <a:solidFill>
                  <a:srgbClr val="00F900"/>
                </a:solidFill>
                <a:latin typeface="Arial" charset="0"/>
                <a:ea typeface="Arial" charset="0"/>
                <a:cs typeface="Arial" charset="0"/>
                <a:sym typeface="Cabin"/>
              </a:rPr>
              <a:t>def</a:t>
            </a:r>
            <a:r>
              <a:rPr lang="en" sz="2000" u="none" strike="noStrike" cap="none" dirty="0">
                <a:solidFill>
                  <a:srgbClr val="00F900"/>
                </a:solidFill>
                <a:latin typeface="Arial" charset="0"/>
                <a:ea typeface="Arial" charset="0"/>
                <a:cs typeface="Arial" charset="0"/>
                <a:sym typeface="Cabin"/>
              </a:rPr>
              <a:t> party(self) :</a:t>
            </a:r>
          </a:p>
          <a:p>
            <a:pPr marL="0" marR="0" lvl="0" indent="0" algn="l"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      </a:t>
            </a:r>
            <a:r>
              <a:rPr lang="en" sz="2000" u="none" strike="noStrike" cap="none" dirty="0" err="1">
                <a:solidFill>
                  <a:srgbClr val="00F900"/>
                </a:solidFill>
                <a:latin typeface="Arial" charset="0"/>
                <a:ea typeface="Arial" charset="0"/>
                <a:cs typeface="Arial" charset="0"/>
                <a:sym typeface="Cabin"/>
              </a:rPr>
              <a:t>self.x</a:t>
            </a:r>
            <a:r>
              <a:rPr lang="en" sz="2000" u="none" strike="noStrike" cap="none" dirty="0">
                <a:solidFill>
                  <a:srgbClr val="00F900"/>
                </a:solidFill>
                <a:latin typeface="Arial" charset="0"/>
                <a:ea typeface="Arial" charset="0"/>
                <a:cs typeface="Arial" charset="0"/>
                <a:sym typeface="Cabin"/>
              </a:rPr>
              <a:t> = </a:t>
            </a:r>
            <a:r>
              <a:rPr lang="en" sz="2000" u="none" strike="noStrike" cap="none" dirty="0" err="1">
                <a:solidFill>
                  <a:srgbClr val="00F900"/>
                </a:solidFill>
                <a:latin typeface="Arial" charset="0"/>
                <a:ea typeface="Arial" charset="0"/>
                <a:cs typeface="Arial" charset="0"/>
                <a:sym typeface="Cabin"/>
              </a:rPr>
              <a:t>self.x</a:t>
            </a:r>
            <a:r>
              <a:rPr lang="en" sz="20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      print</a:t>
            </a:r>
            <a:r>
              <a:rPr lang="en-US" sz="2000" u="none" strike="noStrike" cap="none" dirty="0">
                <a:solidFill>
                  <a:srgbClr val="00F900"/>
                </a:solidFill>
                <a:latin typeface="Arial" charset="0"/>
                <a:ea typeface="Arial" charset="0"/>
                <a:cs typeface="Arial" charset="0"/>
                <a:sym typeface="Cabin"/>
              </a:rPr>
              <a:t>(</a:t>
            </a:r>
            <a:r>
              <a:rPr lang="en" sz="2000" u="none" strike="noStrike" cap="none" dirty="0">
                <a:solidFill>
                  <a:srgbClr val="00F900"/>
                </a:solidFill>
                <a:latin typeface="Arial" charset="0"/>
                <a:ea typeface="Arial" charset="0"/>
                <a:cs typeface="Arial" charset="0"/>
                <a:sym typeface="Cabin"/>
              </a:rPr>
              <a:t>"So far",</a:t>
            </a:r>
            <a:r>
              <a:rPr lang="en" sz="2000" u="none" strike="noStrike" cap="none" dirty="0" err="1">
                <a:solidFill>
                  <a:srgbClr val="00F900"/>
                </a:solidFill>
                <a:latin typeface="Arial" charset="0"/>
                <a:ea typeface="Arial" charset="0"/>
                <a:cs typeface="Arial" charset="0"/>
                <a:sym typeface="Cabin"/>
              </a:rPr>
              <a:t>self.x</a:t>
            </a:r>
            <a:r>
              <a:rPr lang="en-US" sz="2000" u="none" strike="noStrike" cap="none" dirty="0">
                <a:solidFill>
                  <a:srgbClr val="00F900"/>
                </a:solidFill>
                <a:latin typeface="Arial" charset="0"/>
                <a:ea typeface="Arial" charset="0"/>
                <a:cs typeface="Arial" charset="0"/>
                <a:sym typeface="Cabin"/>
              </a:rPr>
              <a:t>)</a:t>
            </a:r>
            <a:endParaRPr lang="en" sz="20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0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000" dirty="0">
                <a:solidFill>
                  <a:srgbClr val="FF9300"/>
                </a:solidFill>
                <a:latin typeface="Arial" charset="0"/>
                <a:ea typeface="Arial" charset="0"/>
                <a:cs typeface="Arial" charset="0"/>
                <a:sym typeface="Cabin"/>
              </a:rPr>
              <a:t> </a:t>
            </a:r>
            <a:r>
              <a:rPr lang="en" sz="2000" u="none" strike="noStrike" cap="none" dirty="0">
                <a:solidFill>
                  <a:srgbClr val="FF9300"/>
                </a:solidFill>
                <a:latin typeface="Arial" charset="0"/>
                <a:ea typeface="Arial" charset="0"/>
                <a:cs typeface="Arial" charset="0"/>
                <a:sym typeface="Cabin"/>
              </a:rPr>
              <a:t>an = </a:t>
            </a:r>
            <a:r>
              <a:rPr lang="en" sz="2000" u="none" strike="noStrike" cap="none" dirty="0" err="1">
                <a:solidFill>
                  <a:srgbClr val="FF9300"/>
                </a:solidFill>
                <a:latin typeface="Arial" charset="0"/>
                <a:ea typeface="Arial" charset="0"/>
                <a:cs typeface="Arial" charset="0"/>
                <a:sym typeface="Cabin"/>
              </a:rPr>
              <a:t>PartyAnimal</a:t>
            </a:r>
            <a:r>
              <a:rPr lang="en" sz="20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FF"/>
              </a:buClr>
              <a:buFont typeface="Cabin"/>
              <a:buNone/>
            </a:pPr>
            <a:endParaRPr sz="20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000" dirty="0">
                <a:solidFill>
                  <a:srgbClr val="FF40FF"/>
                </a:solidFill>
                <a:latin typeface="Arial" charset="0"/>
                <a:ea typeface="Arial" charset="0"/>
                <a:cs typeface="Arial" charset="0"/>
                <a:sym typeface="Cabin"/>
              </a:rPr>
              <a:t> </a:t>
            </a:r>
            <a:r>
              <a:rPr lang="en" sz="2000" u="none" strike="noStrike" cap="none" dirty="0" err="1">
                <a:solidFill>
                  <a:srgbClr val="FF40FF"/>
                </a:solidFill>
                <a:latin typeface="Arial" charset="0"/>
                <a:ea typeface="Arial" charset="0"/>
                <a:cs typeface="Arial" charset="0"/>
                <a:sym typeface="Cabin"/>
              </a:rPr>
              <a:t>an.party</a:t>
            </a:r>
            <a:r>
              <a:rPr lang="en" sz="20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000" dirty="0">
                <a:solidFill>
                  <a:srgbClr val="FF40FF"/>
                </a:solidFill>
                <a:latin typeface="Arial" charset="0"/>
                <a:ea typeface="Arial" charset="0"/>
                <a:cs typeface="Arial" charset="0"/>
                <a:sym typeface="Cabin"/>
              </a:rPr>
              <a:t> </a:t>
            </a:r>
            <a:r>
              <a:rPr lang="en" sz="2000" u="none" strike="noStrike" cap="none" dirty="0" err="1">
                <a:solidFill>
                  <a:srgbClr val="FF40FF"/>
                </a:solidFill>
                <a:latin typeface="Arial" charset="0"/>
                <a:ea typeface="Arial" charset="0"/>
                <a:cs typeface="Arial" charset="0"/>
                <a:sym typeface="Cabin"/>
              </a:rPr>
              <a:t>an.party</a:t>
            </a:r>
            <a:r>
              <a:rPr lang="en" sz="20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000" dirty="0">
                <a:solidFill>
                  <a:srgbClr val="FF40FF"/>
                </a:solidFill>
                <a:latin typeface="Arial" charset="0"/>
                <a:ea typeface="Arial" charset="0"/>
                <a:cs typeface="Arial" charset="0"/>
                <a:sym typeface="Cabin"/>
              </a:rPr>
              <a:t> </a:t>
            </a:r>
            <a:r>
              <a:rPr lang="en" sz="2000" u="none" strike="noStrike" cap="none" dirty="0" err="1">
                <a:solidFill>
                  <a:srgbClr val="FF40FF"/>
                </a:solidFill>
                <a:latin typeface="Arial" charset="0"/>
                <a:ea typeface="Arial" charset="0"/>
                <a:cs typeface="Arial" charset="0"/>
                <a:sym typeface="Cabin"/>
              </a:rPr>
              <a:t>an.party</a:t>
            </a:r>
            <a:r>
              <a:rPr lang="en" sz="2000" u="none" strike="noStrike" cap="none" dirty="0">
                <a:solidFill>
                  <a:srgbClr val="FF40FF"/>
                </a:solidFill>
                <a:latin typeface="Arial" charset="0"/>
                <a:ea typeface="Arial" charset="0"/>
                <a:cs typeface="Arial" charset="0"/>
                <a:sym typeface="Cabin"/>
              </a:rPr>
              <a:t>()</a:t>
            </a:r>
          </a:p>
        </p:txBody>
      </p:sp>
      <p:sp>
        <p:nvSpPr>
          <p:cNvPr id="341" name="Shape 341"/>
          <p:cNvSpPr/>
          <p:nvPr/>
        </p:nvSpPr>
        <p:spPr>
          <a:xfrm>
            <a:off x="6161048" y="359722"/>
            <a:ext cx="2413584" cy="103676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000" u="none" strike="noStrike" cap="none">
                <a:solidFill>
                  <a:srgbClr val="00FDFF"/>
                </a:solidFill>
                <a:latin typeface="Arial" charset="0"/>
                <a:ea typeface="Arial" charset="0"/>
                <a:cs typeface="Arial" charset="0"/>
                <a:sym typeface="Cabin"/>
              </a:rPr>
              <a:t>This is the template for making </a:t>
            </a:r>
            <a:r>
              <a:rPr lang="en" sz="2000" u="none" strike="noStrike" cap="none" dirty="0" err="1">
                <a:solidFill>
                  <a:srgbClr val="00FDFF"/>
                </a:solidFill>
                <a:latin typeface="Arial" charset="0"/>
                <a:ea typeface="Arial" charset="0"/>
                <a:cs typeface="Arial" charset="0"/>
                <a:sym typeface="Cabin"/>
              </a:rPr>
              <a:t>PartyAnimal</a:t>
            </a:r>
            <a:r>
              <a:rPr lang="en" sz="2000" u="none" strike="noStrike" cap="none" dirty="0">
                <a:solidFill>
                  <a:srgbClr val="00FDFF"/>
                </a:solidFill>
                <a:latin typeface="Arial" charset="0"/>
                <a:ea typeface="Arial" charset="0"/>
                <a:cs typeface="Arial" charset="0"/>
                <a:sym typeface="Cabin"/>
              </a:rPr>
              <a:t> objects</a:t>
            </a:r>
          </a:p>
        </p:txBody>
      </p:sp>
      <p:sp>
        <p:nvSpPr>
          <p:cNvPr id="342" name="Shape 342"/>
          <p:cNvSpPr/>
          <p:nvPr/>
        </p:nvSpPr>
        <p:spPr>
          <a:xfrm>
            <a:off x="75933" y="532603"/>
            <a:ext cx="2639786" cy="666205"/>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a:solidFill>
                  <a:srgbClr val="FFFFFF"/>
                </a:solidFill>
                <a:latin typeface="Arial" charset="0"/>
                <a:ea typeface="Arial" charset="0"/>
                <a:cs typeface="Arial" charset="0"/>
                <a:sym typeface="Cabin"/>
              </a:rPr>
              <a:t>class is a reserved word</a:t>
            </a:r>
            <a:endParaRPr lang="en" sz="2000" u="none" strike="noStrike" cap="none" dirty="0">
              <a:solidFill>
                <a:srgbClr val="FFFFFF"/>
              </a:solidFill>
              <a:latin typeface="Arial" charset="0"/>
              <a:ea typeface="Arial" charset="0"/>
              <a:cs typeface="Arial" charset="0"/>
              <a:sym typeface="Cabin"/>
            </a:endParaRPr>
          </a:p>
        </p:txBody>
      </p:sp>
      <p:sp>
        <p:nvSpPr>
          <p:cNvPr id="343" name="Shape 343"/>
          <p:cNvSpPr/>
          <p:nvPr/>
        </p:nvSpPr>
        <p:spPr>
          <a:xfrm>
            <a:off x="6259019" y="1592035"/>
            <a:ext cx="2541815"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n" sz="2000" u="none" strike="noStrike" cap="none">
                <a:solidFill>
                  <a:srgbClr val="FFFB00"/>
                </a:solidFill>
                <a:latin typeface="Arial" charset="0"/>
                <a:ea typeface="Arial" charset="0"/>
                <a:cs typeface="Arial" charset="0"/>
                <a:sym typeface="Cabin"/>
              </a:rPr>
              <a:t>Each PartyAnimal object has a bit of data</a:t>
            </a:r>
          </a:p>
        </p:txBody>
      </p:sp>
      <p:sp>
        <p:nvSpPr>
          <p:cNvPr id="344" name="Shape 344"/>
          <p:cNvSpPr/>
          <p:nvPr/>
        </p:nvSpPr>
        <p:spPr>
          <a:xfrm>
            <a:off x="75933" y="1768384"/>
            <a:ext cx="2639786"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900"/>
              </a:buClr>
              <a:buSzPct val="25000"/>
              <a:buFont typeface="Cabin"/>
              <a:buNone/>
            </a:pPr>
            <a:r>
              <a:rPr lang="en" sz="2000" u="none" strike="noStrike" cap="none">
                <a:solidFill>
                  <a:srgbClr val="00F900"/>
                </a:solidFill>
                <a:latin typeface="Arial" charset="0"/>
                <a:ea typeface="Arial" charset="0"/>
                <a:cs typeface="Arial" charset="0"/>
                <a:sym typeface="Cabin"/>
              </a:rPr>
              <a:t>Each PartyAnimal object has a bit of code</a:t>
            </a:r>
          </a:p>
        </p:txBody>
      </p:sp>
      <p:sp>
        <p:nvSpPr>
          <p:cNvPr id="345" name="Shape 345"/>
          <p:cNvSpPr/>
          <p:nvPr/>
        </p:nvSpPr>
        <p:spPr>
          <a:xfrm>
            <a:off x="6161048" y="2640076"/>
            <a:ext cx="2639786" cy="89493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9300"/>
              </a:buClr>
              <a:buSzPct val="25000"/>
              <a:buFont typeface="Cabin"/>
              <a:buNone/>
            </a:pPr>
            <a:r>
              <a:rPr lang="en-US" sz="2000" u="none" strike="noStrike" cap="none">
                <a:solidFill>
                  <a:srgbClr val="FF9300"/>
                </a:solidFill>
                <a:latin typeface="Arial" charset="0"/>
                <a:ea typeface="Arial" charset="0"/>
                <a:cs typeface="Arial" charset="0"/>
                <a:sym typeface="Cabin"/>
              </a:rPr>
              <a:t>Construct </a:t>
            </a:r>
            <a:r>
              <a:rPr lang="en" sz="2000" u="none" strike="noStrike" cap="none" dirty="0">
                <a:solidFill>
                  <a:srgbClr val="FF9300"/>
                </a:solidFill>
                <a:latin typeface="Arial" charset="0"/>
                <a:ea typeface="Arial" charset="0"/>
                <a:cs typeface="Arial" charset="0"/>
                <a:sym typeface="Cabin"/>
              </a:rPr>
              <a:t>a </a:t>
            </a:r>
            <a:r>
              <a:rPr lang="en" sz="2000" u="none" strike="noStrike" cap="none" dirty="0" err="1">
                <a:solidFill>
                  <a:srgbClr val="FF9300"/>
                </a:solidFill>
                <a:latin typeface="Arial" charset="0"/>
                <a:ea typeface="Arial" charset="0"/>
                <a:cs typeface="Arial" charset="0"/>
                <a:sym typeface="Cabin"/>
              </a:rPr>
              <a:t>PartyAnimal</a:t>
            </a:r>
            <a:r>
              <a:rPr lang="en" sz="2000" u="none" strike="noStrike" cap="none" dirty="0">
                <a:solidFill>
                  <a:srgbClr val="FF9300"/>
                </a:solidFill>
                <a:latin typeface="Arial" charset="0"/>
                <a:ea typeface="Arial" charset="0"/>
                <a:cs typeface="Arial" charset="0"/>
                <a:sym typeface="Cabin"/>
              </a:rPr>
              <a:t> object</a:t>
            </a:r>
            <a:r>
              <a:rPr lang="en-US" sz="2000" u="none" strike="noStrike" cap="none" dirty="0">
                <a:solidFill>
                  <a:srgbClr val="FF9300"/>
                </a:solidFill>
                <a:latin typeface="Arial" charset="0"/>
                <a:ea typeface="Arial" charset="0"/>
                <a:cs typeface="Arial" charset="0"/>
                <a:sym typeface="Cabin"/>
              </a:rPr>
              <a:t> and store in an</a:t>
            </a:r>
            <a:endParaRPr lang="en" sz="2000" u="none" strike="noStrike" cap="none" dirty="0">
              <a:solidFill>
                <a:srgbClr val="FF9300"/>
              </a:solidFill>
              <a:latin typeface="Arial" charset="0"/>
              <a:ea typeface="Arial" charset="0"/>
              <a:cs typeface="Arial" charset="0"/>
              <a:sym typeface="Cabin"/>
            </a:endParaRPr>
          </a:p>
        </p:txBody>
      </p:sp>
      <p:sp>
        <p:nvSpPr>
          <p:cNvPr id="346" name="Shape 346"/>
          <p:cNvSpPr/>
          <p:nvPr/>
        </p:nvSpPr>
        <p:spPr>
          <a:xfrm>
            <a:off x="250105" y="3693523"/>
            <a:ext cx="2046514"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40FF"/>
              </a:buClr>
              <a:buSzPct val="25000"/>
              <a:buFont typeface="Cabin"/>
              <a:buNone/>
            </a:pPr>
            <a:r>
              <a:rPr lang="en" sz="2000" u="none" strike="noStrike" cap="none" dirty="0">
                <a:solidFill>
                  <a:srgbClr val="FF40FF"/>
                </a:solidFill>
                <a:latin typeface="Arial" charset="0"/>
                <a:ea typeface="Arial" charset="0"/>
                <a:cs typeface="Arial" charset="0"/>
                <a:sym typeface="Cabin"/>
              </a:rPr>
              <a:t>Tell the </a:t>
            </a:r>
            <a:r>
              <a:rPr lang="en-US" sz="2000" u="none" strike="noStrike" cap="none" dirty="0">
                <a:solidFill>
                  <a:srgbClr val="FF40FF"/>
                </a:solidFill>
                <a:latin typeface="Arial" charset="0"/>
                <a:ea typeface="Arial" charset="0"/>
                <a:cs typeface="Arial" charset="0"/>
                <a:sym typeface="Cabin"/>
              </a:rPr>
              <a:t>an </a:t>
            </a:r>
            <a:r>
              <a:rPr lang="en" sz="2000" u="none" strike="noStrike" cap="none" dirty="0">
                <a:solidFill>
                  <a:srgbClr val="FF40FF"/>
                </a:solidFill>
                <a:latin typeface="Arial" charset="0"/>
                <a:ea typeface="Arial" charset="0"/>
                <a:cs typeface="Arial" charset="0"/>
                <a:sym typeface="Cabin"/>
              </a:rPr>
              <a:t>object to run the party() code</a:t>
            </a:r>
            <a:r>
              <a:rPr lang="en-US" sz="2000" u="none" strike="noStrike" cap="none" dirty="0">
                <a:solidFill>
                  <a:srgbClr val="FF40FF"/>
                </a:solidFill>
                <a:latin typeface="Arial" charset="0"/>
                <a:ea typeface="Arial" charset="0"/>
                <a:cs typeface="Arial" charset="0"/>
                <a:sym typeface="Cabin"/>
              </a:rPr>
              <a:t> within it</a:t>
            </a:r>
            <a:endParaRPr lang="en" sz="2000" u="none" strike="noStrike" cap="none" dirty="0">
              <a:solidFill>
                <a:srgbClr val="FF40FF"/>
              </a:solidFill>
              <a:latin typeface="Arial" charset="0"/>
              <a:ea typeface="Arial" charset="0"/>
              <a:cs typeface="Arial" charset="0"/>
              <a:sym typeface="Cabin"/>
            </a:endParaRPr>
          </a:p>
        </p:txBody>
      </p:sp>
      <p:cxnSp>
        <p:nvCxnSpPr>
          <p:cNvPr id="347" name="Shape 347"/>
          <p:cNvCxnSpPr/>
          <p:nvPr/>
        </p:nvCxnSpPr>
        <p:spPr>
          <a:xfrm>
            <a:off x="4121239" y="1198808"/>
            <a:ext cx="2296800" cy="502200"/>
          </a:xfrm>
          <a:prstGeom prst="straightConnector1">
            <a:avLst/>
          </a:prstGeom>
          <a:noFill/>
          <a:ln w="76200" cap="flat" cmpd="sng">
            <a:solidFill>
              <a:srgbClr val="FFFB00"/>
            </a:solidFill>
            <a:prstDash val="solid"/>
            <a:miter/>
            <a:headEnd type="stealth" w="lg" len="lg"/>
            <a:tailEnd type="none" w="med" len="med"/>
          </a:ln>
        </p:spPr>
      </p:cxnSp>
      <p:sp>
        <p:nvSpPr>
          <p:cNvPr id="349" name="Shape 349"/>
          <p:cNvSpPr/>
          <p:nvPr/>
        </p:nvSpPr>
        <p:spPr>
          <a:xfrm>
            <a:off x="6229735" y="3693523"/>
            <a:ext cx="2750238" cy="3719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000" u="none" strike="noStrike" cap="none" dirty="0" err="1">
                <a:solidFill>
                  <a:srgbClr val="00FDFF"/>
                </a:solidFill>
                <a:latin typeface="Arial" charset="0"/>
                <a:ea typeface="Arial" charset="0"/>
                <a:cs typeface="Arial" charset="0"/>
                <a:sym typeface="Cabin"/>
              </a:rPr>
              <a:t>PartyAnimal</a:t>
            </a:r>
            <a:r>
              <a:rPr lang="en" sz="2000" u="none" strike="noStrike" cap="none" dirty="0" err="1">
                <a:solidFill>
                  <a:srgbClr val="FFFFFF"/>
                </a:solidFill>
                <a:latin typeface="Arial" charset="0"/>
                <a:ea typeface="Arial" charset="0"/>
                <a:cs typeface="Arial" charset="0"/>
                <a:sym typeface="Cabin"/>
              </a:rPr>
              <a:t>.</a:t>
            </a:r>
            <a:r>
              <a:rPr lang="en" sz="2000" u="none" strike="noStrike" cap="none" dirty="0" err="1">
                <a:solidFill>
                  <a:srgbClr val="00F900"/>
                </a:solidFill>
                <a:latin typeface="Arial" charset="0"/>
                <a:ea typeface="Arial" charset="0"/>
                <a:cs typeface="Arial" charset="0"/>
                <a:sym typeface="Cabin"/>
              </a:rPr>
              <a:t>party</a:t>
            </a:r>
            <a:r>
              <a:rPr lang="en" sz="2000" u="none" strike="noStrike" cap="none" dirty="0">
                <a:solidFill>
                  <a:srgbClr val="FFFFFF"/>
                </a:solidFill>
                <a:latin typeface="Arial" charset="0"/>
                <a:ea typeface="Arial" charset="0"/>
                <a:cs typeface="Arial" charset="0"/>
                <a:sym typeface="Cabin"/>
              </a:rPr>
              <a:t>(</a:t>
            </a:r>
            <a:r>
              <a:rPr lang="en" sz="2000" u="none" strike="noStrike" cap="none" dirty="0">
                <a:solidFill>
                  <a:srgbClr val="FF40FF"/>
                </a:solidFill>
                <a:latin typeface="Arial" charset="0"/>
                <a:ea typeface="Arial" charset="0"/>
                <a:cs typeface="Arial" charset="0"/>
                <a:sym typeface="Cabin"/>
              </a:rPr>
              <a:t>an</a:t>
            </a:r>
            <a:r>
              <a:rPr lang="en" sz="2000" u="none" strike="noStrike" cap="none" dirty="0">
                <a:solidFill>
                  <a:srgbClr val="FFFFFF"/>
                </a:solidFill>
                <a:latin typeface="Arial" charset="0"/>
                <a:ea typeface="Arial" charset="0"/>
                <a:cs typeface="Arial" charset="0"/>
                <a:sym typeface="Cabin"/>
              </a:rPr>
              <a:t>)</a:t>
            </a:r>
          </a:p>
        </p:txBody>
      </p:sp>
      <p:cxnSp>
        <p:nvCxnSpPr>
          <p:cNvPr id="350" name="Shape 350"/>
          <p:cNvCxnSpPr>
            <a:endCxn id="349" idx="1"/>
          </p:cNvCxnSpPr>
          <p:nvPr/>
        </p:nvCxnSpPr>
        <p:spPr>
          <a:xfrm flipV="1">
            <a:off x="4121239" y="3879508"/>
            <a:ext cx="2108496" cy="27474"/>
          </a:xfrm>
          <a:prstGeom prst="straightConnector1">
            <a:avLst/>
          </a:prstGeom>
          <a:noFill/>
          <a:ln w="76200" cap="flat" cmpd="sng">
            <a:solidFill>
              <a:srgbClr val="FFFB00"/>
            </a:solidFill>
            <a:prstDash val="solid"/>
            <a:miter/>
            <a:headEnd type="stealth" w="med" len="med"/>
            <a:tailEnd type="stealth" w="med" len="med"/>
          </a:ln>
        </p:spPr>
      </p:cxnSp>
      <p:cxnSp>
        <p:nvCxnSpPr>
          <p:cNvPr id="12" name="Shape 347"/>
          <p:cNvCxnSpPr>
            <a:endCxn id="345" idx="1"/>
          </p:cNvCxnSpPr>
          <p:nvPr/>
        </p:nvCxnSpPr>
        <p:spPr>
          <a:xfrm flipV="1">
            <a:off x="5108713" y="3087545"/>
            <a:ext cx="1052335" cy="3526"/>
          </a:xfrm>
          <a:prstGeom prst="straightConnector1">
            <a:avLst/>
          </a:prstGeom>
          <a:noFill/>
          <a:ln w="76200" cap="flat" cmpd="sng">
            <a:solidFill>
              <a:srgbClr val="FF9300"/>
            </a:solidFill>
            <a:prstDash val="solid"/>
            <a:miter/>
            <a:headEnd type="stealth" w="lg" len="lg"/>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p:nvPr/>
        </p:nvSpPr>
        <p:spPr>
          <a:xfrm>
            <a:off x="718450" y="480061"/>
            <a:ext cx="3091200" cy="4359028"/>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 class </a:t>
            </a:r>
            <a:r>
              <a:rPr lang="en" sz="2300" u="none" strike="noStrike" cap="none" dirty="0" err="1">
                <a:solidFill>
                  <a:srgbClr val="00FDFF"/>
                </a:solidFill>
                <a:latin typeface="Arial" charset="0"/>
                <a:ea typeface="Arial" charset="0"/>
                <a:cs typeface="Arial" charset="0"/>
                <a:sym typeface="Cabin"/>
              </a:rPr>
              <a:t>PartyAnimal</a:t>
            </a:r>
            <a:r>
              <a:rPr lang="en" sz="23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 sz="23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rgbClr val="00F900"/>
                </a:solidFill>
                <a:latin typeface="Arial" charset="0"/>
                <a:ea typeface="Arial" charset="0"/>
                <a:cs typeface="Arial" charset="0"/>
                <a:sym typeface="Cabin"/>
              </a:rPr>
              <a:t>def</a:t>
            </a:r>
            <a:r>
              <a:rPr lang="en" sz="2300" u="none" strike="noStrike" cap="none" dirty="0">
                <a:solidFill>
                  <a:srgbClr val="00F900"/>
                </a:solidFill>
                <a:latin typeface="Arial" charset="0"/>
                <a:ea typeface="Arial" charset="0"/>
                <a:cs typeface="Arial" charset="0"/>
                <a:sym typeface="Cabin"/>
              </a:rPr>
              <a:t> party(</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print</a:t>
            </a:r>
            <a:r>
              <a:rPr lang="en-US" sz="2300" u="none" strike="noStrike" cap="none" dirty="0">
                <a:solidFill>
                  <a:srgbClr val="00F900"/>
                </a:solidFill>
                <a:latin typeface="Arial" charset="0"/>
                <a:ea typeface="Arial" charset="0"/>
                <a:cs typeface="Arial" charset="0"/>
                <a:sym typeface="Cabin"/>
              </a:rPr>
              <a:t>(</a:t>
            </a:r>
            <a:r>
              <a:rPr lang="en" sz="2300" u="none" strike="noStrike" cap="none" dirty="0">
                <a:solidFill>
                  <a:srgbClr val="00F900"/>
                </a:solidFill>
                <a:latin typeface="Arial" charset="0"/>
                <a:ea typeface="Arial" charset="0"/>
                <a:cs typeface="Arial" charset="0"/>
                <a:sym typeface="Cabin"/>
              </a:rPr>
              <a:t>"So far",</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a:t>
            </a:r>
            <a:endParaRPr lang="en" sz="23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300" u="none" strike="noStrike" cap="none" dirty="0">
                <a:solidFill>
                  <a:srgbClr val="FF9300"/>
                </a:solidFill>
                <a:latin typeface="Arial" charset="0"/>
                <a:ea typeface="Arial" charset="0"/>
                <a:cs typeface="Arial" charset="0"/>
                <a:sym typeface="Cabin"/>
              </a:rPr>
              <a:t> an = </a:t>
            </a:r>
            <a:r>
              <a:rPr lang="en" sz="2300" u="none" strike="noStrike" cap="none" dirty="0" err="1">
                <a:solidFill>
                  <a:srgbClr val="FF9300"/>
                </a:solidFill>
                <a:latin typeface="Arial" charset="0"/>
                <a:ea typeface="Arial" charset="0"/>
                <a:cs typeface="Arial" charset="0"/>
                <a:sym typeface="Cabin"/>
              </a:rPr>
              <a:t>PartyAnimal</a:t>
            </a:r>
            <a:r>
              <a:rPr lang="en" sz="23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Font typeface="Cabin"/>
              <a:buNone/>
            </a:pPr>
            <a:endParaRPr sz="23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p:txBody>
      </p:sp>
      <p:sp>
        <p:nvSpPr>
          <p:cNvPr id="12" name="Shape 356"/>
          <p:cNvSpPr/>
          <p:nvPr/>
        </p:nvSpPr>
        <p:spPr>
          <a:xfrm>
            <a:off x="5763985" y="602403"/>
            <a:ext cx="3093688" cy="12933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a:t>
            </a:r>
            <a:r>
              <a:rPr lang="en"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B00"/>
                </a:solidFill>
                <a:latin typeface="Arial" charset="0"/>
                <a:ea typeface="Arial" charset="0"/>
                <a:cs typeface="Arial" charset="0"/>
                <a:sym typeface="Cabin"/>
              </a:rPr>
              <a:t>python party1.py</a:t>
            </a:r>
            <a:endParaRPr lang="en-US" sz="2400" u="none" strike="noStrike" cap="none"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US" sz="2400"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US" sz="2400" u="none" strike="noStrike" cap="none"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 sz="2400" u="none" strike="noStrike" cap="none" dirty="0">
              <a:solidFill>
                <a:srgbClr val="FFFB00"/>
              </a:solidFill>
              <a:latin typeface="Arial" charset="0"/>
              <a:ea typeface="Arial" charset="0"/>
              <a:cs typeface="Arial" charset="0"/>
              <a:sym typeface="Cabin"/>
            </a:endParaRPr>
          </a:p>
        </p:txBody>
      </p:sp>
    </p:spTree>
    <p:extLst>
      <p:ext uri="{BB962C8B-B14F-4D97-AF65-F5344CB8AC3E}">
        <p14:creationId xmlns:p14="http://schemas.microsoft.com/office/powerpoint/2010/main" val="168344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p:nvPr/>
        </p:nvSpPr>
        <p:spPr>
          <a:xfrm>
            <a:off x="718450" y="480061"/>
            <a:ext cx="3091200" cy="4359028"/>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 class </a:t>
            </a:r>
            <a:r>
              <a:rPr lang="en" sz="2300" u="none" strike="noStrike" cap="none" dirty="0" err="1">
                <a:solidFill>
                  <a:srgbClr val="00FDFF"/>
                </a:solidFill>
                <a:latin typeface="Arial" charset="0"/>
                <a:ea typeface="Arial" charset="0"/>
                <a:cs typeface="Arial" charset="0"/>
                <a:sym typeface="Cabin"/>
              </a:rPr>
              <a:t>PartyAnimal</a:t>
            </a:r>
            <a:r>
              <a:rPr lang="en" sz="23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 sz="23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rgbClr val="00F900"/>
                </a:solidFill>
                <a:latin typeface="Arial" charset="0"/>
                <a:ea typeface="Arial" charset="0"/>
                <a:cs typeface="Arial" charset="0"/>
                <a:sym typeface="Cabin"/>
              </a:rPr>
              <a:t>def</a:t>
            </a:r>
            <a:r>
              <a:rPr lang="en" sz="2300" u="none" strike="noStrike" cap="none" dirty="0">
                <a:solidFill>
                  <a:srgbClr val="00F900"/>
                </a:solidFill>
                <a:latin typeface="Arial" charset="0"/>
                <a:ea typeface="Arial" charset="0"/>
                <a:cs typeface="Arial" charset="0"/>
                <a:sym typeface="Cabin"/>
              </a:rPr>
              <a:t> party(</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print</a:t>
            </a:r>
            <a:r>
              <a:rPr lang="en-US" sz="2300" u="none" strike="noStrike" cap="none" dirty="0">
                <a:solidFill>
                  <a:srgbClr val="00F900"/>
                </a:solidFill>
                <a:latin typeface="Arial" charset="0"/>
                <a:ea typeface="Arial" charset="0"/>
                <a:cs typeface="Arial" charset="0"/>
                <a:sym typeface="Cabin"/>
              </a:rPr>
              <a:t>(</a:t>
            </a:r>
            <a:r>
              <a:rPr lang="en" sz="2300" u="none" strike="noStrike" cap="none" dirty="0">
                <a:solidFill>
                  <a:srgbClr val="00F900"/>
                </a:solidFill>
                <a:latin typeface="Arial" charset="0"/>
                <a:ea typeface="Arial" charset="0"/>
                <a:cs typeface="Arial" charset="0"/>
                <a:sym typeface="Cabin"/>
              </a:rPr>
              <a:t>"So far",</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a:t>
            </a:r>
            <a:endParaRPr lang="en" sz="23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300" u="none" strike="noStrike" cap="none" dirty="0">
                <a:solidFill>
                  <a:srgbClr val="FF9300"/>
                </a:solidFill>
                <a:latin typeface="Arial" charset="0"/>
                <a:ea typeface="Arial" charset="0"/>
                <a:cs typeface="Arial" charset="0"/>
                <a:sym typeface="Cabin"/>
              </a:rPr>
              <a:t> an = </a:t>
            </a:r>
            <a:r>
              <a:rPr lang="en" sz="2300" u="none" strike="noStrike" cap="none" dirty="0" err="1">
                <a:solidFill>
                  <a:srgbClr val="FF9300"/>
                </a:solidFill>
                <a:latin typeface="Arial" charset="0"/>
                <a:ea typeface="Arial" charset="0"/>
                <a:cs typeface="Arial" charset="0"/>
                <a:sym typeface="Cabin"/>
              </a:rPr>
              <a:t>PartyAnimal</a:t>
            </a:r>
            <a:r>
              <a:rPr lang="en" sz="23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Font typeface="Cabin"/>
              <a:buNone/>
            </a:pPr>
            <a:endParaRPr sz="23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p:txBody>
      </p:sp>
      <p:sp>
        <p:nvSpPr>
          <p:cNvPr id="373" name="Shape 373"/>
          <p:cNvSpPr/>
          <p:nvPr/>
        </p:nvSpPr>
        <p:spPr>
          <a:xfrm>
            <a:off x="5923720" y="2623716"/>
            <a:ext cx="2385393" cy="154305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500">
                <a:solidFill>
                  <a:srgbClr val="FFFFFF"/>
                </a:solidFill>
                <a:latin typeface="Arial" charset="0"/>
                <a:ea typeface="Arial" charset="0"/>
                <a:cs typeface="Arial" charset="0"/>
                <a:sym typeface="Cabin"/>
              </a:rPr>
              <a:t> </a:t>
            </a:r>
            <a:endParaRPr lang="en" sz="2500" u="none" strike="noStrike" cap="none" dirty="0">
              <a:solidFill>
                <a:srgbClr val="FFFFFF"/>
              </a:solidFill>
              <a:latin typeface="Arial" charset="0"/>
              <a:ea typeface="Arial" charset="0"/>
              <a:cs typeface="Arial" charset="0"/>
              <a:sym typeface="Cabin"/>
            </a:endParaRPr>
          </a:p>
        </p:txBody>
      </p:sp>
      <p:sp>
        <p:nvSpPr>
          <p:cNvPr id="374" name="Shape 374"/>
          <p:cNvSpPr/>
          <p:nvPr/>
        </p:nvSpPr>
        <p:spPr>
          <a:xfrm>
            <a:off x="6629400" y="2824557"/>
            <a:ext cx="1371090"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900" dirty="0">
                <a:latin typeface="Arial" charset="0"/>
                <a:ea typeface="Arial" charset="0"/>
                <a:cs typeface="Arial" charset="0"/>
                <a:sym typeface="Cabin"/>
              </a:rPr>
              <a:t> </a:t>
            </a:r>
            <a:r>
              <a:rPr lang="en-US" sz="2900" dirty="0">
                <a:latin typeface="Arial" charset="0"/>
                <a:ea typeface="Arial" charset="0"/>
                <a:cs typeface="Arial" charset="0"/>
                <a:sym typeface="Cabin"/>
              </a:rPr>
              <a:t>0</a:t>
            </a:r>
            <a:endParaRPr lang="en" sz="2900" u="none" strike="noStrike" cap="none" dirty="0">
              <a:solidFill>
                <a:srgbClr val="000000"/>
              </a:solidFill>
              <a:latin typeface="Arial" charset="0"/>
              <a:ea typeface="Arial" charset="0"/>
              <a:cs typeface="Arial" charset="0"/>
              <a:sym typeface="Cabin"/>
            </a:endParaRPr>
          </a:p>
        </p:txBody>
      </p:sp>
      <p:sp>
        <p:nvSpPr>
          <p:cNvPr id="375" name="Shape 375"/>
          <p:cNvSpPr/>
          <p:nvPr/>
        </p:nvSpPr>
        <p:spPr>
          <a:xfrm>
            <a:off x="6202017" y="3441777"/>
            <a:ext cx="1798473" cy="489857"/>
          </a:xfrm>
          <a:prstGeom prst="rect">
            <a:avLst/>
          </a:prstGeom>
          <a:solidFill>
            <a:srgbClr val="00F9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400">
                <a:latin typeface="Arial" charset="0"/>
                <a:ea typeface="Arial" charset="0"/>
                <a:cs typeface="Arial" charset="0"/>
                <a:sym typeface="Cabin"/>
              </a:rPr>
              <a:t> </a:t>
            </a:r>
            <a:r>
              <a:rPr lang="en" sz="2400" u="none" strike="noStrike" cap="none">
                <a:solidFill>
                  <a:srgbClr val="000000"/>
                </a:solidFill>
                <a:latin typeface="Arial" charset="0"/>
                <a:ea typeface="Arial" charset="0"/>
                <a:cs typeface="Arial" charset="0"/>
                <a:sym typeface="Cabin"/>
              </a:rPr>
              <a:t>party()</a:t>
            </a:r>
          </a:p>
        </p:txBody>
      </p:sp>
      <p:sp>
        <p:nvSpPr>
          <p:cNvPr id="380" name="Shape 380"/>
          <p:cNvSpPr/>
          <p:nvPr/>
        </p:nvSpPr>
        <p:spPr>
          <a:xfrm>
            <a:off x="5171262" y="2503402"/>
            <a:ext cx="544200" cy="830677"/>
          </a:xfrm>
          <a:prstGeom prst="rect">
            <a:avLst/>
          </a:prstGeom>
          <a:noFill/>
          <a:ln>
            <a:noFill/>
          </a:ln>
        </p:spPr>
        <p:txBody>
          <a:bodyPr lIns="21050" tIns="21050" rIns="21050" bIns="21050" anchor="ctr" anchorCtr="0">
            <a:noAutofit/>
          </a:bodyPr>
          <a:lstStyle/>
          <a:p>
            <a:pPr marL="0" marR="0" lvl="0" indent="0" rtl="0">
              <a:lnSpc>
                <a:spcPct val="100000"/>
              </a:lnSpc>
              <a:spcBef>
                <a:spcPts val="0"/>
              </a:spcBef>
              <a:spcAft>
                <a:spcPts val="0"/>
              </a:spcAft>
              <a:buClr>
                <a:srgbClr val="00F900"/>
              </a:buClr>
              <a:buSzPct val="25000"/>
              <a:buFont typeface="Cabin"/>
              <a:buNone/>
            </a:pPr>
            <a:r>
              <a:rPr lang="en-US" sz="2300" dirty="0">
                <a:solidFill>
                  <a:srgbClr val="FF9300"/>
                </a:solidFill>
                <a:latin typeface="Arial" charset="0"/>
                <a:ea typeface="Arial" charset="0"/>
                <a:cs typeface="Arial" charset="0"/>
                <a:sym typeface="Cabin"/>
              </a:rPr>
              <a:t>an</a:t>
            </a:r>
          </a:p>
          <a:p>
            <a:pPr marL="0" marR="0" lvl="0" indent="0" rtl="0">
              <a:lnSpc>
                <a:spcPct val="100000"/>
              </a:lnSpc>
              <a:spcBef>
                <a:spcPts val="0"/>
              </a:spcBef>
              <a:spcAft>
                <a:spcPts val="0"/>
              </a:spcAft>
              <a:buClr>
                <a:srgbClr val="00F900"/>
              </a:buClr>
              <a:buSzPct val="25000"/>
              <a:buFont typeface="Cabin"/>
              <a:buNone/>
            </a:pPr>
            <a:endParaRPr lang="en" sz="2300" u="none" strike="noStrike" cap="none" dirty="0">
              <a:solidFill>
                <a:schemeClr val="bg1"/>
              </a:solidFill>
              <a:latin typeface="Arial" charset="0"/>
              <a:ea typeface="Arial" charset="0"/>
              <a:cs typeface="Arial" charset="0"/>
              <a:sym typeface="Cabin"/>
            </a:endParaRPr>
          </a:p>
        </p:txBody>
      </p:sp>
      <p:sp>
        <p:nvSpPr>
          <p:cNvPr id="11" name="Shape 380"/>
          <p:cNvSpPr/>
          <p:nvPr/>
        </p:nvSpPr>
        <p:spPr>
          <a:xfrm>
            <a:off x="6131935" y="2856028"/>
            <a:ext cx="382604" cy="35061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900"/>
              </a:buClr>
              <a:buSzPct val="25000"/>
              <a:buFont typeface="Cabin"/>
              <a:buNone/>
            </a:pPr>
            <a:r>
              <a:rPr lang="en-US" sz="2300" dirty="0">
                <a:solidFill>
                  <a:srgbClr val="FFFF00"/>
                </a:solidFill>
                <a:latin typeface="Arial" charset="0"/>
                <a:ea typeface="Arial" charset="0"/>
                <a:cs typeface="Arial" charset="0"/>
                <a:sym typeface="Cabin"/>
              </a:rPr>
              <a:t>x</a:t>
            </a:r>
            <a:endParaRPr lang="en" sz="2300" u="none" strike="noStrike" cap="none" dirty="0">
              <a:solidFill>
                <a:srgbClr val="FFFF00"/>
              </a:solidFill>
              <a:latin typeface="Arial" charset="0"/>
              <a:ea typeface="Arial" charset="0"/>
              <a:cs typeface="Arial" charset="0"/>
              <a:sym typeface="Cabin"/>
            </a:endParaRPr>
          </a:p>
        </p:txBody>
      </p:sp>
      <p:sp>
        <p:nvSpPr>
          <p:cNvPr id="12" name="Shape 356"/>
          <p:cNvSpPr/>
          <p:nvPr/>
        </p:nvSpPr>
        <p:spPr>
          <a:xfrm>
            <a:off x="5763985" y="602403"/>
            <a:ext cx="3093688" cy="12933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a:t>
            </a:r>
            <a:r>
              <a:rPr lang="en"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B00"/>
                </a:solidFill>
                <a:latin typeface="Arial" charset="0"/>
                <a:ea typeface="Arial" charset="0"/>
                <a:cs typeface="Arial" charset="0"/>
                <a:sym typeface="Cabin"/>
              </a:rPr>
              <a:t>python party1.py</a:t>
            </a:r>
            <a:endParaRPr lang="en-US" sz="2400" u="none" strike="noStrike" cap="none"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US" sz="2400"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 sz="2400" u="none" strike="noStrike" cap="none" dirty="0">
              <a:solidFill>
                <a:srgbClr val="FFFB00"/>
              </a:solidFill>
              <a:latin typeface="Arial" charset="0"/>
              <a:ea typeface="Arial" charset="0"/>
              <a:cs typeface="Arial" charset="0"/>
              <a:sym typeface="Cabin"/>
            </a:endParaRPr>
          </a:p>
        </p:txBody>
      </p:sp>
    </p:spTree>
    <p:extLst>
      <p:ext uri="{BB962C8B-B14F-4D97-AF65-F5344CB8AC3E}">
        <p14:creationId xmlns:p14="http://schemas.microsoft.com/office/powerpoint/2010/main" val="183255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p:nvPr/>
        </p:nvSpPr>
        <p:spPr>
          <a:xfrm>
            <a:off x="718450" y="480061"/>
            <a:ext cx="3091200" cy="4359028"/>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 class </a:t>
            </a:r>
            <a:r>
              <a:rPr lang="en" sz="2300" u="none" strike="noStrike" cap="none" dirty="0" err="1">
                <a:solidFill>
                  <a:srgbClr val="00FDFF"/>
                </a:solidFill>
                <a:latin typeface="Arial" charset="0"/>
                <a:ea typeface="Arial" charset="0"/>
                <a:cs typeface="Arial" charset="0"/>
                <a:sym typeface="Cabin"/>
              </a:rPr>
              <a:t>PartyAnimal</a:t>
            </a:r>
            <a:r>
              <a:rPr lang="en" sz="23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 sz="23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rgbClr val="00F900"/>
                </a:solidFill>
                <a:latin typeface="Arial" charset="0"/>
                <a:ea typeface="Arial" charset="0"/>
                <a:cs typeface="Arial" charset="0"/>
                <a:sym typeface="Cabin"/>
              </a:rPr>
              <a:t>def</a:t>
            </a:r>
            <a:r>
              <a:rPr lang="en" sz="2300" u="none" strike="noStrike" cap="none" dirty="0">
                <a:solidFill>
                  <a:srgbClr val="00F900"/>
                </a:solidFill>
                <a:latin typeface="Arial" charset="0"/>
                <a:ea typeface="Arial" charset="0"/>
                <a:cs typeface="Arial" charset="0"/>
                <a:sym typeface="Cabin"/>
              </a:rPr>
              <a:t> party(</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print</a:t>
            </a:r>
            <a:r>
              <a:rPr lang="en-US" sz="2300" u="none" strike="noStrike" cap="none" dirty="0">
                <a:solidFill>
                  <a:srgbClr val="00F900"/>
                </a:solidFill>
                <a:latin typeface="Arial" charset="0"/>
                <a:ea typeface="Arial" charset="0"/>
                <a:cs typeface="Arial" charset="0"/>
                <a:sym typeface="Cabin"/>
              </a:rPr>
              <a:t>(</a:t>
            </a:r>
            <a:r>
              <a:rPr lang="en" sz="2300" u="none" strike="noStrike" cap="none" dirty="0">
                <a:solidFill>
                  <a:srgbClr val="00F900"/>
                </a:solidFill>
                <a:latin typeface="Arial" charset="0"/>
                <a:ea typeface="Arial" charset="0"/>
                <a:cs typeface="Arial" charset="0"/>
                <a:sym typeface="Cabin"/>
              </a:rPr>
              <a:t>"So far",</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a:t>
            </a:r>
            <a:endParaRPr lang="en" sz="23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300" u="none" strike="noStrike" cap="none" dirty="0">
                <a:solidFill>
                  <a:srgbClr val="FF9300"/>
                </a:solidFill>
                <a:latin typeface="Arial" charset="0"/>
                <a:ea typeface="Arial" charset="0"/>
                <a:cs typeface="Arial" charset="0"/>
                <a:sym typeface="Cabin"/>
              </a:rPr>
              <a:t> an = </a:t>
            </a:r>
            <a:r>
              <a:rPr lang="en" sz="2300" u="none" strike="noStrike" cap="none" dirty="0" err="1">
                <a:solidFill>
                  <a:srgbClr val="FF9300"/>
                </a:solidFill>
                <a:latin typeface="Arial" charset="0"/>
                <a:ea typeface="Arial" charset="0"/>
                <a:cs typeface="Arial" charset="0"/>
                <a:sym typeface="Cabin"/>
              </a:rPr>
              <a:t>PartyAnimal</a:t>
            </a:r>
            <a:r>
              <a:rPr lang="en" sz="23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Font typeface="Cabin"/>
              <a:buNone/>
            </a:pPr>
            <a:endParaRPr sz="23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p:txBody>
      </p:sp>
      <p:sp>
        <p:nvSpPr>
          <p:cNvPr id="373" name="Shape 373"/>
          <p:cNvSpPr/>
          <p:nvPr/>
        </p:nvSpPr>
        <p:spPr>
          <a:xfrm>
            <a:off x="5923720" y="2623716"/>
            <a:ext cx="2385393" cy="154305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500">
                <a:solidFill>
                  <a:srgbClr val="FFFFFF"/>
                </a:solidFill>
                <a:latin typeface="Arial" charset="0"/>
                <a:ea typeface="Arial" charset="0"/>
                <a:cs typeface="Arial" charset="0"/>
                <a:sym typeface="Cabin"/>
              </a:rPr>
              <a:t> </a:t>
            </a:r>
            <a:endParaRPr lang="en" sz="2500" u="none" strike="noStrike" cap="none" dirty="0">
              <a:solidFill>
                <a:srgbClr val="FFFFFF"/>
              </a:solidFill>
              <a:latin typeface="Arial" charset="0"/>
              <a:ea typeface="Arial" charset="0"/>
              <a:cs typeface="Arial" charset="0"/>
              <a:sym typeface="Cabin"/>
            </a:endParaRPr>
          </a:p>
        </p:txBody>
      </p:sp>
      <p:sp>
        <p:nvSpPr>
          <p:cNvPr id="374" name="Shape 374"/>
          <p:cNvSpPr/>
          <p:nvPr/>
        </p:nvSpPr>
        <p:spPr>
          <a:xfrm>
            <a:off x="6629400" y="2824557"/>
            <a:ext cx="1371090"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900" dirty="0">
                <a:latin typeface="Arial" charset="0"/>
                <a:ea typeface="Arial" charset="0"/>
                <a:cs typeface="Arial" charset="0"/>
                <a:sym typeface="Cabin"/>
              </a:rPr>
              <a:t> </a:t>
            </a:r>
            <a:endParaRPr lang="en" sz="2900" u="none" strike="noStrike" cap="none" dirty="0">
              <a:solidFill>
                <a:srgbClr val="000000"/>
              </a:solidFill>
              <a:latin typeface="Arial" charset="0"/>
              <a:ea typeface="Arial" charset="0"/>
              <a:cs typeface="Arial" charset="0"/>
              <a:sym typeface="Cabin"/>
            </a:endParaRPr>
          </a:p>
        </p:txBody>
      </p:sp>
      <p:sp>
        <p:nvSpPr>
          <p:cNvPr id="375" name="Shape 375"/>
          <p:cNvSpPr/>
          <p:nvPr/>
        </p:nvSpPr>
        <p:spPr>
          <a:xfrm>
            <a:off x="6202017" y="3441777"/>
            <a:ext cx="1798473" cy="489857"/>
          </a:xfrm>
          <a:prstGeom prst="rect">
            <a:avLst/>
          </a:prstGeom>
          <a:solidFill>
            <a:srgbClr val="00F9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400">
                <a:latin typeface="Arial" charset="0"/>
                <a:ea typeface="Arial" charset="0"/>
                <a:cs typeface="Arial" charset="0"/>
                <a:sym typeface="Cabin"/>
              </a:rPr>
              <a:t> </a:t>
            </a:r>
            <a:r>
              <a:rPr lang="en" sz="2400" u="none" strike="noStrike" cap="none">
                <a:solidFill>
                  <a:srgbClr val="000000"/>
                </a:solidFill>
                <a:latin typeface="Arial" charset="0"/>
                <a:ea typeface="Arial" charset="0"/>
                <a:cs typeface="Arial" charset="0"/>
                <a:sym typeface="Cabin"/>
              </a:rPr>
              <a:t>party()</a:t>
            </a:r>
          </a:p>
        </p:txBody>
      </p:sp>
      <p:sp>
        <p:nvSpPr>
          <p:cNvPr id="380" name="Shape 380"/>
          <p:cNvSpPr/>
          <p:nvPr/>
        </p:nvSpPr>
        <p:spPr>
          <a:xfrm>
            <a:off x="5171262" y="2503402"/>
            <a:ext cx="544200" cy="830677"/>
          </a:xfrm>
          <a:prstGeom prst="rect">
            <a:avLst/>
          </a:prstGeom>
          <a:noFill/>
          <a:ln>
            <a:noFill/>
          </a:ln>
        </p:spPr>
        <p:txBody>
          <a:bodyPr lIns="21050" tIns="21050" rIns="21050" bIns="21050" anchor="ctr" anchorCtr="0">
            <a:noAutofit/>
          </a:bodyPr>
          <a:lstStyle/>
          <a:p>
            <a:pPr marL="0" marR="0" lvl="0" indent="0" rtl="0">
              <a:lnSpc>
                <a:spcPct val="100000"/>
              </a:lnSpc>
              <a:spcBef>
                <a:spcPts val="0"/>
              </a:spcBef>
              <a:spcAft>
                <a:spcPts val="0"/>
              </a:spcAft>
              <a:buClr>
                <a:srgbClr val="00F900"/>
              </a:buClr>
              <a:buSzPct val="25000"/>
              <a:buFont typeface="Cabin"/>
              <a:buNone/>
            </a:pPr>
            <a:r>
              <a:rPr lang="en-US" sz="2300" dirty="0">
                <a:solidFill>
                  <a:srgbClr val="FF9300"/>
                </a:solidFill>
                <a:latin typeface="Arial" charset="0"/>
                <a:ea typeface="Arial" charset="0"/>
                <a:cs typeface="Arial" charset="0"/>
                <a:sym typeface="Cabin"/>
              </a:rPr>
              <a:t>an</a:t>
            </a:r>
            <a:r>
              <a:rPr lang="en" sz="2300" dirty="0">
                <a:solidFill>
                  <a:srgbClr val="FF9300"/>
                </a:solidFill>
                <a:latin typeface="Arial" charset="0"/>
                <a:ea typeface="Arial" charset="0"/>
                <a:cs typeface="Arial" charset="0"/>
                <a:sym typeface="Cabin"/>
              </a:rPr>
              <a:t> </a:t>
            </a:r>
            <a:r>
              <a:rPr lang="en" sz="2300" u="none" strike="noStrike" cap="none" dirty="0">
                <a:solidFill>
                  <a:schemeClr val="bg1"/>
                </a:solidFill>
                <a:latin typeface="Arial" charset="0"/>
                <a:ea typeface="Arial" charset="0"/>
                <a:cs typeface="Arial" charset="0"/>
                <a:sym typeface="Cabin"/>
              </a:rPr>
              <a:t>self</a:t>
            </a:r>
          </a:p>
        </p:txBody>
      </p:sp>
      <p:sp>
        <p:nvSpPr>
          <p:cNvPr id="11" name="Shape 380"/>
          <p:cNvSpPr/>
          <p:nvPr/>
        </p:nvSpPr>
        <p:spPr>
          <a:xfrm>
            <a:off x="6131935" y="2856028"/>
            <a:ext cx="382604" cy="35061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900"/>
              </a:buClr>
              <a:buSzPct val="25000"/>
              <a:buFont typeface="Cabin"/>
              <a:buNone/>
            </a:pPr>
            <a:r>
              <a:rPr lang="en-US" sz="2300" dirty="0">
                <a:solidFill>
                  <a:srgbClr val="FFFF00"/>
                </a:solidFill>
                <a:latin typeface="Arial" charset="0"/>
                <a:ea typeface="Arial" charset="0"/>
                <a:cs typeface="Arial" charset="0"/>
                <a:sym typeface="Cabin"/>
              </a:rPr>
              <a:t>x</a:t>
            </a:r>
            <a:endParaRPr lang="en" sz="2300" u="none" strike="noStrike" cap="none" dirty="0">
              <a:solidFill>
                <a:srgbClr val="FFFF00"/>
              </a:solidFill>
              <a:latin typeface="Arial" charset="0"/>
              <a:ea typeface="Arial" charset="0"/>
              <a:cs typeface="Arial" charset="0"/>
              <a:sym typeface="Cabin"/>
            </a:endParaRPr>
          </a:p>
        </p:txBody>
      </p:sp>
      <p:sp>
        <p:nvSpPr>
          <p:cNvPr id="12" name="Shape 356"/>
          <p:cNvSpPr/>
          <p:nvPr/>
        </p:nvSpPr>
        <p:spPr>
          <a:xfrm>
            <a:off x="5763985" y="602403"/>
            <a:ext cx="3093688" cy="12933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a:t>
            </a:r>
            <a:r>
              <a:rPr lang="en"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B00"/>
                </a:solidFill>
                <a:latin typeface="Arial" charset="0"/>
                <a:ea typeface="Arial" charset="0"/>
                <a:cs typeface="Arial" charset="0"/>
                <a:sym typeface="Cabin"/>
              </a:rPr>
              <a:t>python party1.py</a:t>
            </a:r>
          </a:p>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So far 1</a:t>
            </a:r>
          </a:p>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So far 2</a:t>
            </a:r>
          </a:p>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So far 3</a:t>
            </a:r>
          </a:p>
        </p:txBody>
      </p:sp>
      <p:sp>
        <p:nvSpPr>
          <p:cNvPr id="9" name="Shape 349"/>
          <p:cNvSpPr/>
          <p:nvPr/>
        </p:nvSpPr>
        <p:spPr>
          <a:xfrm>
            <a:off x="4249970" y="4399078"/>
            <a:ext cx="2750238" cy="3719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000" u="none" strike="noStrike" cap="none" dirty="0" err="1">
                <a:solidFill>
                  <a:srgbClr val="00FDFF"/>
                </a:solidFill>
                <a:latin typeface="Arial" charset="0"/>
                <a:ea typeface="Arial" charset="0"/>
                <a:cs typeface="Arial" charset="0"/>
                <a:sym typeface="Cabin"/>
              </a:rPr>
              <a:t>PartyAnimal</a:t>
            </a:r>
            <a:r>
              <a:rPr lang="en" sz="2000" u="none" strike="noStrike" cap="none" dirty="0" err="1">
                <a:solidFill>
                  <a:srgbClr val="FFFFFF"/>
                </a:solidFill>
                <a:latin typeface="Arial" charset="0"/>
                <a:ea typeface="Arial" charset="0"/>
                <a:cs typeface="Arial" charset="0"/>
                <a:sym typeface="Cabin"/>
              </a:rPr>
              <a:t>.</a:t>
            </a:r>
            <a:r>
              <a:rPr lang="en" sz="2000" u="none" strike="noStrike" cap="none" dirty="0" err="1">
                <a:solidFill>
                  <a:srgbClr val="00F900"/>
                </a:solidFill>
                <a:latin typeface="Arial" charset="0"/>
                <a:ea typeface="Arial" charset="0"/>
                <a:cs typeface="Arial" charset="0"/>
                <a:sym typeface="Cabin"/>
              </a:rPr>
              <a:t>party</a:t>
            </a:r>
            <a:r>
              <a:rPr lang="en" sz="2000" u="none" strike="noStrike" cap="none" dirty="0">
                <a:solidFill>
                  <a:srgbClr val="FFFFFF"/>
                </a:solidFill>
                <a:latin typeface="Arial" charset="0"/>
                <a:ea typeface="Arial" charset="0"/>
                <a:cs typeface="Arial" charset="0"/>
                <a:sym typeface="Cabin"/>
              </a:rPr>
              <a:t>(</a:t>
            </a:r>
            <a:r>
              <a:rPr lang="en" sz="2000" u="none" strike="noStrike" cap="none" dirty="0">
                <a:solidFill>
                  <a:srgbClr val="FF40FF"/>
                </a:solidFill>
                <a:latin typeface="Arial" charset="0"/>
                <a:ea typeface="Arial" charset="0"/>
                <a:cs typeface="Arial" charset="0"/>
                <a:sym typeface="Cabin"/>
              </a:rPr>
              <a:t>an</a:t>
            </a:r>
            <a:r>
              <a:rPr lang="en" sz="2000" u="none" strike="noStrike" cap="none" dirty="0">
                <a:solidFill>
                  <a:srgbClr val="FFFFFF"/>
                </a:solidFill>
                <a:latin typeface="Arial" charset="0"/>
                <a:ea typeface="Arial" charset="0"/>
                <a:cs typeface="Arial" charset="0"/>
                <a:sym typeface="Cabin"/>
              </a:rPr>
              <a:t>)</a:t>
            </a:r>
          </a:p>
        </p:txBody>
      </p:sp>
    </p:spTree>
    <p:extLst>
      <p:ext uri="{BB962C8B-B14F-4D97-AF65-F5344CB8AC3E}">
        <p14:creationId xmlns:p14="http://schemas.microsoft.com/office/powerpoint/2010/main" val="888551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dirty="0" err="1">
                <a:solidFill>
                  <a:srgbClr val="FFD966"/>
                </a:solidFill>
                <a:latin typeface="Arial" charset="0"/>
                <a:ea typeface="Arial" charset="0"/>
                <a:cs typeface="Arial" charset="0"/>
                <a:sym typeface="Cabin"/>
              </a:rPr>
              <a:t>dir</a:t>
            </a:r>
            <a:r>
              <a:rPr lang="en" sz="4700" u="none" strike="noStrike" cap="none" dirty="0">
                <a:solidFill>
                  <a:srgbClr val="FFD966"/>
                </a:solidFill>
                <a:latin typeface="Arial" charset="0"/>
                <a:ea typeface="Arial" charset="0"/>
                <a:cs typeface="Arial" charset="0"/>
                <a:sym typeface="Cabin"/>
              </a:rPr>
              <a:t>() </a:t>
            </a:r>
            <a:r>
              <a:rPr lang="en" sz="4700" u="none" strike="noStrike" cap="none" dirty="0" err="1">
                <a:solidFill>
                  <a:srgbClr val="FFD966"/>
                </a:solidFill>
                <a:latin typeface="Arial" charset="0"/>
                <a:ea typeface="Arial" charset="0"/>
                <a:cs typeface="Arial" charset="0"/>
                <a:sym typeface="Cabin"/>
              </a:rPr>
              <a:t>và</a:t>
            </a:r>
            <a:r>
              <a:rPr lang="en" sz="4700" u="none" strike="noStrike" cap="none" dirty="0">
                <a:solidFill>
                  <a:srgbClr val="FFD966"/>
                </a:solidFill>
                <a:latin typeface="Arial" charset="0"/>
                <a:ea typeface="Arial" charset="0"/>
                <a:cs typeface="Arial" charset="0"/>
                <a:sym typeface="Cabin"/>
              </a:rPr>
              <a:t> type()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650081" y="428625"/>
            <a:ext cx="7916976" cy="1000069"/>
          </a:xfrm>
          <a:prstGeom prst="rect">
            <a:avLst/>
          </a:prstGeom>
          <a:noFill/>
          <a:ln>
            <a:noFill/>
          </a:ln>
        </p:spPr>
        <p:txBody>
          <a:bodyPr lIns="15775" tIns="15775" rIns="15775" bIns="15775" anchor="ctr" anchorCtr="0">
            <a:noAutofit/>
          </a:bodyPr>
          <a:lstStyle/>
          <a:p>
            <a:pPr lvl="0">
              <a:buClr>
                <a:schemeClr val="accent4"/>
              </a:buClr>
              <a:buSzPct val="25000"/>
            </a:pPr>
            <a:r>
              <a:rPr lang="en-US" sz="4100" dirty="0" err="1">
                <a:solidFill>
                  <a:srgbClr val="FFD966"/>
                </a:solidFill>
                <a:sym typeface="Cabin"/>
              </a:rPr>
              <a:t>Xác</a:t>
            </a:r>
            <a:r>
              <a:rPr lang="en-US" sz="4100" dirty="0">
                <a:solidFill>
                  <a:srgbClr val="FFD966"/>
                </a:solidFill>
                <a:sym typeface="Cabin"/>
              </a:rPr>
              <a:t> </a:t>
            </a:r>
            <a:r>
              <a:rPr lang="en-US" sz="4100" dirty="0" err="1">
                <a:solidFill>
                  <a:srgbClr val="FFD966"/>
                </a:solidFill>
                <a:sym typeface="Cabin"/>
              </a:rPr>
              <a:t>định</a:t>
            </a:r>
            <a:r>
              <a:rPr lang="en-US" sz="4100" dirty="0">
                <a:solidFill>
                  <a:srgbClr val="FFD966"/>
                </a:solidFill>
                <a:sym typeface="Cabin"/>
              </a:rPr>
              <a:t> </a:t>
            </a:r>
            <a:r>
              <a:rPr lang="en-US" sz="4100" dirty="0" err="1">
                <a:solidFill>
                  <a:srgbClr val="FFD966"/>
                </a:solidFill>
                <a:sym typeface="Cabin"/>
              </a:rPr>
              <a:t>khả</a:t>
            </a:r>
            <a:r>
              <a:rPr lang="en-US" sz="4100" dirty="0">
                <a:solidFill>
                  <a:srgbClr val="FFD966"/>
                </a:solidFill>
                <a:sym typeface="Cabin"/>
              </a:rPr>
              <a:t> </a:t>
            </a:r>
            <a:r>
              <a:rPr lang="en-US" sz="4100" dirty="0" err="1">
                <a:solidFill>
                  <a:srgbClr val="FFD966"/>
                </a:solidFill>
                <a:sym typeface="Cabin"/>
              </a:rPr>
              <a:t>năng</a:t>
            </a:r>
            <a:endParaRPr lang="en" sz="4100" u="none" strike="noStrike" cap="none" dirty="0">
              <a:solidFill>
                <a:srgbClr val="FFD966"/>
              </a:solidFill>
              <a:sym typeface="Cabin"/>
            </a:endParaRPr>
          </a:p>
        </p:txBody>
      </p:sp>
      <p:sp>
        <p:nvSpPr>
          <p:cNvPr id="400" name="Shape 400"/>
          <p:cNvSpPr txBox="1">
            <a:spLocks noGrp="1"/>
          </p:cNvSpPr>
          <p:nvPr>
            <p:ph type="body" idx="1"/>
          </p:nvPr>
        </p:nvSpPr>
        <p:spPr>
          <a:xfrm>
            <a:off x="650081" y="1464469"/>
            <a:ext cx="4377619" cy="3207599"/>
          </a:xfrm>
          <a:prstGeom prst="rect">
            <a:avLst/>
          </a:prstGeom>
          <a:noFill/>
          <a:ln>
            <a:noFill/>
          </a:ln>
        </p:spPr>
        <p:txBody>
          <a:bodyPr lIns="15775" tIns="15775" rIns="15775" bIns="15775" anchor="ctr" anchorCtr="0">
            <a:noAutofit/>
          </a:bodyPr>
          <a:lstStyle/>
          <a:p>
            <a:pPr marL="457200" lvl="0" indent="-355600">
              <a:spcBef>
                <a:spcPts val="0"/>
              </a:spcBef>
              <a:buSzPct val="100000"/>
            </a:pPr>
            <a:r>
              <a:rPr lang="en-US" sz="2000" dirty="0" err="1">
                <a:solidFill>
                  <a:srgbClr val="FFFFFF"/>
                </a:solidFill>
                <a:sym typeface="Cabin"/>
              </a:rPr>
              <a:t>Lệnh</a:t>
            </a:r>
            <a:r>
              <a:rPr lang="en-US" sz="2000" dirty="0">
                <a:solidFill>
                  <a:srgbClr val="FFFFFF"/>
                </a:solidFill>
                <a:sym typeface="Cabin"/>
              </a:rPr>
              <a:t> </a:t>
            </a:r>
            <a:r>
              <a:rPr lang="en-US" sz="2000" dirty="0" err="1">
                <a:solidFill>
                  <a:srgbClr val="FFFFFF"/>
                </a:solidFill>
                <a:sym typeface="Cabin"/>
              </a:rPr>
              <a:t>dir</a:t>
            </a:r>
            <a:r>
              <a:rPr lang="en-US" sz="2000" dirty="0">
                <a:solidFill>
                  <a:srgbClr val="FFFFFF"/>
                </a:solidFill>
                <a:sym typeface="Cabin"/>
              </a:rPr>
              <a:t>() </a:t>
            </a:r>
            <a:r>
              <a:rPr lang="en-US" sz="2000" dirty="0" err="1">
                <a:solidFill>
                  <a:srgbClr val="FFFFFF"/>
                </a:solidFill>
                <a:sym typeface="Cabin"/>
              </a:rPr>
              <a:t>liệt</a:t>
            </a:r>
            <a:r>
              <a:rPr lang="en-US" sz="2000" dirty="0">
                <a:solidFill>
                  <a:srgbClr val="FFFFFF"/>
                </a:solidFill>
                <a:sym typeface="Cabin"/>
              </a:rPr>
              <a:t> </a:t>
            </a:r>
            <a:r>
              <a:rPr lang="en-US" sz="2000" dirty="0" err="1">
                <a:solidFill>
                  <a:srgbClr val="FFFFFF"/>
                </a:solidFill>
                <a:sym typeface="Cabin"/>
              </a:rPr>
              <a:t>kê</a:t>
            </a:r>
            <a:r>
              <a:rPr lang="en-US" sz="2000" dirty="0">
                <a:solidFill>
                  <a:srgbClr val="FFFFFF"/>
                </a:solidFill>
                <a:sym typeface="Cabin"/>
              </a:rPr>
              <a:t> </a:t>
            </a:r>
            <a:r>
              <a:rPr lang="en-US" sz="2000" dirty="0" err="1">
                <a:solidFill>
                  <a:srgbClr val="FFFFFF"/>
                </a:solidFill>
                <a:sym typeface="Cabin"/>
              </a:rPr>
              <a:t>các</a:t>
            </a:r>
            <a:r>
              <a:rPr lang="en-US" sz="2000" dirty="0">
                <a:solidFill>
                  <a:srgbClr val="FFFFFF"/>
                </a:solidFill>
                <a:sym typeface="Cabin"/>
              </a:rPr>
              <a:t> </a:t>
            </a:r>
            <a:r>
              <a:rPr lang="en-US" sz="2000" dirty="0" err="1">
                <a:solidFill>
                  <a:srgbClr val="FFFFFF"/>
                </a:solidFill>
                <a:sym typeface="Cabin"/>
              </a:rPr>
              <a:t>khả</a:t>
            </a:r>
            <a:r>
              <a:rPr lang="en-US" sz="2000" dirty="0">
                <a:solidFill>
                  <a:srgbClr val="FFFFFF"/>
                </a:solidFill>
                <a:sym typeface="Cabin"/>
              </a:rPr>
              <a:t> </a:t>
            </a:r>
            <a:r>
              <a:rPr lang="en-US" sz="2000" dirty="0" err="1">
                <a:solidFill>
                  <a:srgbClr val="FFFFFF"/>
                </a:solidFill>
                <a:sym typeface="Cabin"/>
              </a:rPr>
              <a:t>năng</a:t>
            </a:r>
            <a:endParaRPr lang="en" sz="2000" u="none" strike="noStrike" cap="none" dirty="0">
              <a:solidFill>
                <a:srgbClr val="FFFFFF"/>
              </a:solidFill>
              <a:sym typeface="Cabin"/>
            </a:endParaRPr>
          </a:p>
          <a:p>
            <a:pPr marL="457200" lvl="0" indent="-355600">
              <a:spcBef>
                <a:spcPts val="2100"/>
              </a:spcBef>
              <a:buClr>
                <a:srgbClr val="00FDFF"/>
              </a:buClr>
              <a:buSzPct val="100000"/>
            </a:pPr>
            <a:r>
              <a:rPr lang="vi-VN" sz="2000" dirty="0">
                <a:solidFill>
                  <a:srgbClr val="00FDFF"/>
                </a:solidFill>
                <a:sym typeface="Cabin"/>
              </a:rPr>
              <a:t>Bỏ qua những thành phần có dấu gạch dưới - chúng được sử dụng bởi chính Python (private)</a:t>
            </a:r>
            <a:endParaRPr lang="en" sz="2000" u="none" strike="noStrike" cap="none" dirty="0">
              <a:solidFill>
                <a:srgbClr val="00FDFF"/>
              </a:solidFill>
              <a:sym typeface="Cabin"/>
            </a:endParaRPr>
          </a:p>
          <a:p>
            <a:pPr marL="457200" lvl="0" indent="-355600">
              <a:spcBef>
                <a:spcPts val="2100"/>
              </a:spcBef>
              <a:buClr>
                <a:srgbClr val="00F900"/>
              </a:buClr>
              <a:buSzPct val="100000"/>
            </a:pPr>
            <a:r>
              <a:rPr lang="vi-VN" sz="2000" dirty="0">
                <a:solidFill>
                  <a:srgbClr val="00F900"/>
                </a:solidFill>
                <a:sym typeface="Cabin"/>
              </a:rPr>
              <a:t>Tiếp đến là các phương thức mà đối tượng có thể thực hiện</a:t>
            </a:r>
            <a:endParaRPr lang="en" sz="2000" u="none" strike="noStrike" cap="none" dirty="0">
              <a:solidFill>
                <a:srgbClr val="00F900"/>
              </a:solidFill>
              <a:sym typeface="Cabin"/>
            </a:endParaRPr>
          </a:p>
          <a:p>
            <a:pPr marL="457200" lvl="0" indent="-355600">
              <a:spcBef>
                <a:spcPts val="2100"/>
              </a:spcBef>
              <a:buClr>
                <a:srgbClr val="FFFFFF"/>
              </a:buClr>
              <a:buSzPct val="100000"/>
            </a:pPr>
            <a:r>
              <a:rPr lang="vi-VN" sz="2000" dirty="0">
                <a:solidFill>
                  <a:srgbClr val="FFFFFF"/>
                </a:solidFill>
                <a:sym typeface="Cabin"/>
              </a:rPr>
              <a:t>Tương tự type() - cho biết *về* một biến</a:t>
            </a:r>
            <a:endParaRPr lang="en" sz="2000" u="none" strike="noStrike" cap="none" dirty="0">
              <a:solidFill>
                <a:srgbClr val="FFFFFF"/>
              </a:solidFill>
              <a:sym typeface="Cabin"/>
            </a:endParaRPr>
          </a:p>
        </p:txBody>
      </p:sp>
      <p:sp>
        <p:nvSpPr>
          <p:cNvPr id="401" name="Shape 401"/>
          <p:cNvSpPr/>
          <p:nvPr/>
        </p:nvSpPr>
        <p:spPr>
          <a:xfrm>
            <a:off x="5221664" y="1490114"/>
            <a:ext cx="3810000" cy="3181954"/>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r>
              <a:rPr lang="en-US" sz="1600" i="0" u="none" strike="noStrike" cap="none" dirty="0">
                <a:solidFill>
                  <a:srgbClr val="FFFB00"/>
                </a:solidFill>
                <a:latin typeface="Courier"/>
                <a:ea typeface="Courier New"/>
                <a:cs typeface="Courier"/>
                <a:sym typeface="Courier New"/>
              </a:rPr>
              <a:t>y</a:t>
            </a:r>
            <a:r>
              <a:rPr lang="en" sz="1600" i="0" u="none" strike="noStrike" cap="none" dirty="0">
                <a:solidFill>
                  <a:srgbClr val="FFFB00"/>
                </a:solidFill>
                <a:latin typeface="Courier"/>
                <a:ea typeface="Courier New"/>
                <a:cs typeface="Courier"/>
                <a:sym typeface="Courier New"/>
              </a:rPr>
              <a:t> = list()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a:t>
            </a:r>
            <a:r>
              <a:rPr lang="en" sz="1600" i="0" u="none" strike="noStrike" cap="none" dirty="0">
                <a:solidFill>
                  <a:srgbClr val="FFFB00"/>
                </a:solidFill>
                <a:latin typeface="Courier"/>
                <a:ea typeface="Courier New"/>
                <a:cs typeface="Courier"/>
                <a:sym typeface="Courier New"/>
              </a:rPr>
              <a:t> type(</a:t>
            </a:r>
            <a:r>
              <a:rPr lang="en-US" sz="1600" i="0" u="none" strike="noStrike" cap="none" dirty="0">
                <a:solidFill>
                  <a:srgbClr val="FFFB00"/>
                </a:solidFill>
                <a:latin typeface="Courier"/>
                <a:ea typeface="Courier New"/>
                <a:cs typeface="Courier"/>
                <a:sym typeface="Courier New"/>
              </a:rPr>
              <a:t>y</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&lt;</a:t>
            </a:r>
            <a:r>
              <a:rPr lang="en-US" sz="1600" i="0" u="none" strike="noStrike" cap="none" dirty="0">
                <a:solidFill>
                  <a:srgbClr val="FFFFFF"/>
                </a:solidFill>
                <a:latin typeface="Courier"/>
                <a:ea typeface="Courier New"/>
                <a:cs typeface="Courier"/>
                <a:sym typeface="Courier New"/>
              </a:rPr>
              <a:t>class </a:t>
            </a:r>
            <a:r>
              <a:rPr lang="en" sz="1600" i="0" u="none" strike="noStrike" cap="none" dirty="0">
                <a:solidFill>
                  <a:srgbClr val="FFFFFF"/>
                </a:solidFill>
                <a:latin typeface="Courier"/>
                <a:ea typeface="Courier New"/>
                <a:cs typeface="Courier"/>
                <a:sym typeface="Courier New"/>
              </a:rPr>
              <a:t>'list'&gt;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r>
              <a:rPr lang="en" sz="1600" i="0" u="none" strike="noStrike" cap="none" dirty="0" err="1">
                <a:solidFill>
                  <a:srgbClr val="DE6A10"/>
                </a:solidFill>
                <a:latin typeface="Courier"/>
                <a:ea typeface="Courier New"/>
                <a:cs typeface="Courier"/>
                <a:sym typeface="Courier New"/>
              </a:rPr>
              <a:t>dir</a:t>
            </a:r>
            <a:r>
              <a:rPr lang="en" sz="1600" i="0" u="none" strike="noStrike" cap="none" dirty="0">
                <a:solidFill>
                  <a:srgbClr val="DE6A10"/>
                </a:solidFill>
                <a:latin typeface="Courier"/>
                <a:ea typeface="Courier New"/>
                <a:cs typeface="Courier"/>
                <a:sym typeface="Courier New"/>
              </a:rPr>
              <a:t>(</a:t>
            </a:r>
            <a:r>
              <a:rPr lang="en-US" sz="1600" i="0" u="none" strike="noStrike" cap="none">
                <a:solidFill>
                  <a:srgbClr val="DE6A10"/>
                </a:solidFill>
                <a:latin typeface="Courier"/>
                <a:ea typeface="Courier New"/>
                <a:cs typeface="Courier"/>
                <a:sym typeface="Courier New"/>
              </a:rPr>
              <a:t>y</a:t>
            </a:r>
            <a:r>
              <a:rPr lang="en" sz="1600" i="0" u="none" strike="noStrike" cap="none">
                <a:solidFill>
                  <a:srgbClr val="DE6A10"/>
                </a:solidFill>
                <a:latin typeface="Courier"/>
                <a:ea typeface="Courier New"/>
                <a:cs typeface="Courier"/>
                <a:sym typeface="Courier New"/>
              </a:rPr>
              <a:t>)</a:t>
            </a:r>
            <a:endParaRPr lang="en" sz="1600" i="0" u="none" strike="noStrike" cap="none" dirty="0">
              <a:solidFill>
                <a:srgbClr val="DE6A10"/>
              </a:solidFill>
              <a:latin typeface="Courier"/>
              <a:ea typeface="Courier New"/>
              <a:cs typeface="Courier"/>
              <a:sym typeface="Courier New"/>
            </a:endParaRPr>
          </a:p>
          <a:p>
            <a:pPr>
              <a:buClr>
                <a:srgbClr val="FFFFFF"/>
              </a:buClr>
            </a:pPr>
            <a:r>
              <a:rPr lang="en" sz="1600" dirty="0">
                <a:solidFill>
                  <a:srgbClr val="FFFFFF"/>
                </a:solidFill>
                <a:latin typeface="Courier"/>
                <a:ea typeface="Courier New"/>
                <a:cs typeface="Courier"/>
                <a:sym typeface="Courier New"/>
              </a:rPr>
              <a:t>[</a:t>
            </a:r>
            <a:r>
              <a:rPr lang="en" sz="1600" dirty="0">
                <a:solidFill>
                  <a:srgbClr val="00FDFF"/>
                </a:solidFill>
                <a:latin typeface="Courier"/>
                <a:ea typeface="Courier New"/>
                <a:cs typeface="Courier"/>
                <a:sym typeface="Courier New"/>
              </a:rPr>
              <a:t>'__add__', '__class__', '__contains__', '__</a:t>
            </a:r>
            <a:r>
              <a:rPr lang="en" sz="1600" dirty="0" err="1">
                <a:solidFill>
                  <a:srgbClr val="00FDFF"/>
                </a:solidFill>
                <a:latin typeface="Courier"/>
                <a:ea typeface="Courier New"/>
                <a:cs typeface="Courier"/>
                <a:sym typeface="Courier New"/>
              </a:rPr>
              <a:t>delattr</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delitem</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delslice</a:t>
            </a:r>
            <a:r>
              <a:rPr lang="en" sz="1600" dirty="0">
                <a:solidFill>
                  <a:srgbClr val="00FDFF"/>
                </a:solidFill>
                <a:latin typeface="Courier"/>
                <a:ea typeface="Courier New"/>
                <a:cs typeface="Courier"/>
                <a:sym typeface="Courier New"/>
              </a:rPr>
              <a:t>__', '__doc__', </a:t>
            </a:r>
            <a:r>
              <a:rPr lang="is-IS" sz="1600" dirty="0">
                <a:solidFill>
                  <a:srgbClr val="00FDFF"/>
                </a:solidFill>
                <a:latin typeface="Courier"/>
                <a:ea typeface="Courier New"/>
                <a:cs typeface="Courier"/>
                <a:sym typeface="Courier New"/>
              </a:rPr>
              <a:t>… </a:t>
            </a:r>
            <a:r>
              <a:rPr lang="en" sz="1600" dirty="0">
                <a:solidFill>
                  <a:srgbClr val="00FDFF"/>
                </a:solidFill>
                <a:latin typeface="Courier"/>
                <a:ea typeface="Courier New"/>
                <a:cs typeface="Courier"/>
                <a:sym typeface="Courier New"/>
              </a:rPr>
              <a:t>'__</a:t>
            </a:r>
            <a:r>
              <a:rPr lang="en" sz="1600" dirty="0" err="1">
                <a:solidFill>
                  <a:srgbClr val="00FDFF"/>
                </a:solidFill>
                <a:latin typeface="Courier"/>
                <a:ea typeface="Courier New"/>
                <a:cs typeface="Courier"/>
                <a:sym typeface="Courier New"/>
              </a:rPr>
              <a:t>setitem</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setslice</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str</a:t>
            </a:r>
            <a:r>
              <a:rPr lang="en" sz="1600" dirty="0">
                <a:solidFill>
                  <a:srgbClr val="00FDFF"/>
                </a:solidFill>
                <a:latin typeface="Courier"/>
                <a:ea typeface="Courier New"/>
                <a:cs typeface="Courier"/>
                <a:sym typeface="Courier New"/>
              </a:rPr>
              <a:t>__', </a:t>
            </a:r>
            <a:r>
              <a:rPr lang="en" sz="1600" dirty="0">
                <a:solidFill>
                  <a:srgbClr val="00F900"/>
                </a:solidFill>
                <a:latin typeface="Courier"/>
                <a:ea typeface="Courier New"/>
                <a:cs typeface="Courier"/>
                <a:sym typeface="Courier New"/>
              </a:rPr>
              <a:t>'append', </a:t>
            </a:r>
            <a:r>
              <a:rPr lang="en-US" sz="1600" dirty="0">
                <a:solidFill>
                  <a:srgbClr val="00F900"/>
                </a:solidFill>
                <a:latin typeface="Courier"/>
                <a:ea typeface="Courier New"/>
                <a:cs typeface="Courier"/>
                <a:sym typeface="Courier New"/>
              </a:rPr>
              <a:t>'clear', 'copy', </a:t>
            </a:r>
            <a:r>
              <a:rPr lang="en" sz="1600" dirty="0">
                <a:solidFill>
                  <a:srgbClr val="00F900"/>
                </a:solidFill>
                <a:latin typeface="Courier"/>
                <a:ea typeface="Courier New"/>
                <a:cs typeface="Courier"/>
                <a:sym typeface="Courier New"/>
              </a:rPr>
              <a:t>'count', 'extend', 'index', 'insert', 'pop', 'remove', 'reverse', 'sort'</a:t>
            </a:r>
            <a:r>
              <a:rPr lang="en" sz="1600"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064" y="497376"/>
            <a:ext cx="5871106" cy="4147360"/>
          </a:xfrm>
          <a:prstGeom prst="rect">
            <a:avLst/>
          </a:prstGeom>
        </p:spPr>
      </p:pic>
      <p:sp>
        <p:nvSpPr>
          <p:cNvPr id="6" name="Rectangle 5"/>
          <p:cNvSpPr/>
          <p:nvPr/>
        </p:nvSpPr>
        <p:spPr>
          <a:xfrm>
            <a:off x="2497029" y="4759748"/>
            <a:ext cx="4301177" cy="307777"/>
          </a:xfrm>
          <a:prstGeom prst="rect">
            <a:avLst/>
          </a:prstGeom>
        </p:spPr>
        <p:txBody>
          <a:bodyPr wrap="none">
            <a:spAutoFit/>
          </a:bodyPr>
          <a:lstStyle/>
          <a:p>
            <a:r>
              <a:rPr lang="en-US" dirty="0">
                <a:solidFill>
                  <a:srgbClr val="FFFF00"/>
                </a:solidFill>
              </a:rPr>
              <a:t>https://</a:t>
            </a:r>
            <a:r>
              <a:rPr lang="en-US" dirty="0" err="1">
                <a:solidFill>
                  <a:srgbClr val="FFFF00"/>
                </a:solidFill>
              </a:rPr>
              <a:t>docs.python.org</a:t>
            </a:r>
            <a:r>
              <a:rPr lang="en-US" dirty="0">
                <a:solidFill>
                  <a:srgbClr val="FFFF00"/>
                </a:solidFill>
              </a:rPr>
              <a:t>/3/tutorial/</a:t>
            </a:r>
            <a:r>
              <a:rPr lang="en-US" dirty="0" err="1">
                <a:solidFill>
                  <a:srgbClr val="FFFF00"/>
                </a:solidFill>
              </a:rPr>
              <a:t>datastructures.html</a:t>
            </a:r>
            <a:endParaRPr lang="en-US" dirty="0">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p:nvPr/>
        </p:nvSpPr>
        <p:spPr>
          <a:xfrm>
            <a:off x="261491" y="489932"/>
            <a:ext cx="4585199" cy="35660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class </a:t>
            </a:r>
            <a:r>
              <a:rPr lang="en" sz="1800" i="0" u="none" strike="noStrike" cap="none" dirty="0" err="1">
                <a:solidFill>
                  <a:srgbClr val="FFFFFF"/>
                </a:solidFill>
                <a:latin typeface="Courier"/>
                <a:ea typeface="Courier New"/>
                <a:cs typeface="Courier"/>
                <a:sym typeface="Courier New"/>
              </a:rPr>
              <a:t>PartyAnimal</a:t>
            </a:r>
            <a:r>
              <a:rPr lang="en" sz="18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Font typeface="Cabin"/>
              <a:buNone/>
            </a:pPr>
            <a:endParaRPr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   </a:t>
            </a:r>
            <a:r>
              <a:rPr lang="en" sz="1800" i="0" u="none" strike="noStrike" cap="none" dirty="0" err="1">
                <a:solidFill>
                  <a:srgbClr val="FFFFFF"/>
                </a:solidFill>
                <a:latin typeface="Courier"/>
                <a:ea typeface="Courier New"/>
                <a:cs typeface="Courier"/>
                <a:sym typeface="Courier New"/>
              </a:rPr>
              <a:t>def</a:t>
            </a:r>
            <a:r>
              <a:rPr lang="en" sz="18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     </a:t>
            </a:r>
            <a:r>
              <a:rPr lang="en" sz="1800" i="0" u="none" strike="noStrike" cap="none" dirty="0" err="1">
                <a:solidFill>
                  <a:srgbClr val="FFFFFF"/>
                </a:solidFill>
                <a:latin typeface="Courier"/>
                <a:ea typeface="Courier New"/>
                <a:cs typeface="Courier"/>
                <a:sym typeface="Courier New"/>
              </a:rPr>
              <a:t>self.x</a:t>
            </a:r>
            <a:r>
              <a:rPr lang="en" sz="1800" i="0" u="none" strike="noStrike" cap="none" dirty="0">
                <a:solidFill>
                  <a:srgbClr val="FFFFFF"/>
                </a:solidFill>
                <a:latin typeface="Courier"/>
                <a:ea typeface="Courier New"/>
                <a:cs typeface="Courier"/>
                <a:sym typeface="Courier New"/>
              </a:rPr>
              <a:t> = </a:t>
            </a:r>
            <a:r>
              <a:rPr lang="en" sz="1800" i="0" u="none" strike="noStrike" cap="none" dirty="0" err="1">
                <a:solidFill>
                  <a:srgbClr val="FFFFFF"/>
                </a:solidFill>
                <a:latin typeface="Courier"/>
                <a:ea typeface="Courier New"/>
                <a:cs typeface="Courier"/>
                <a:sym typeface="Courier New"/>
              </a:rPr>
              <a:t>self.x</a:t>
            </a:r>
            <a:r>
              <a:rPr lang="en" sz="18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     print</a:t>
            </a:r>
            <a:r>
              <a:rPr lang="en-US" sz="1800" i="0" u="none" strike="noStrike" cap="none" dirty="0">
                <a:solidFill>
                  <a:srgbClr val="FFFFFF"/>
                </a:solidFill>
                <a:latin typeface="Courier"/>
                <a:ea typeface="Courier New"/>
                <a:cs typeface="Courier"/>
                <a:sym typeface="Courier New"/>
              </a:rPr>
              <a:t>(</a:t>
            </a:r>
            <a:r>
              <a:rPr lang="en" sz="1800" i="0" u="none" strike="noStrike" cap="none" dirty="0">
                <a:solidFill>
                  <a:srgbClr val="FFFFFF"/>
                </a:solidFill>
                <a:latin typeface="Courier"/>
                <a:ea typeface="Courier New"/>
                <a:cs typeface="Courier"/>
                <a:sym typeface="Courier New"/>
              </a:rPr>
              <a:t>"So far",</a:t>
            </a:r>
            <a:r>
              <a:rPr lang="en" sz="1800" i="0" u="none" strike="noStrike" cap="none" dirty="0" err="1">
                <a:solidFill>
                  <a:srgbClr val="FFFFFF"/>
                </a:solidFill>
                <a:latin typeface="Courier"/>
                <a:ea typeface="Courier New"/>
                <a:cs typeface="Courier"/>
                <a:sym typeface="Courier New"/>
              </a:rPr>
              <a:t>self.x</a:t>
            </a:r>
            <a:r>
              <a:rPr lang="en-US" sz="1800" i="0" u="none" strike="noStrike" cap="none" dirty="0">
                <a:solidFill>
                  <a:srgbClr val="FFFFFF"/>
                </a:solidFill>
                <a:latin typeface="Courier"/>
                <a:ea typeface="Courier New"/>
                <a:cs typeface="Courier"/>
                <a:sym typeface="Courier New"/>
              </a:rPr>
              <a:t>)</a:t>
            </a:r>
            <a:endParaRPr lang="en"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an = </a:t>
            </a:r>
            <a:r>
              <a:rPr lang="en" sz="1800" i="0" u="none" strike="noStrike" cap="none" dirty="0" err="1">
                <a:solidFill>
                  <a:srgbClr val="FFFFFF"/>
                </a:solidFill>
                <a:latin typeface="Courier"/>
                <a:ea typeface="Courier New"/>
                <a:cs typeface="Courier"/>
                <a:sym typeface="Courier New"/>
              </a:rPr>
              <a:t>PartyAnimal</a:t>
            </a:r>
            <a:r>
              <a:rPr lang="en" sz="18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00F900"/>
              </a:buClr>
              <a:buSzPct val="25000"/>
              <a:buFont typeface="Cabin"/>
              <a:buNone/>
            </a:pPr>
            <a:r>
              <a:rPr lang="en" sz="1800" i="0" u="none" strike="noStrike" cap="none" dirty="0">
                <a:solidFill>
                  <a:srgbClr val="00F900"/>
                </a:solidFill>
                <a:latin typeface="Courier"/>
                <a:ea typeface="Courier New"/>
                <a:cs typeface="Courier"/>
                <a:sym typeface="Courier New"/>
              </a:rPr>
              <a:t>print</a:t>
            </a:r>
            <a:r>
              <a:rPr lang="en-US" sz="1800" i="0" u="none" strike="noStrike" cap="none" dirty="0">
                <a:solidFill>
                  <a:srgbClr val="00F900"/>
                </a:solidFill>
                <a:latin typeface="Courier"/>
                <a:ea typeface="Courier New"/>
                <a:cs typeface="Courier"/>
                <a:sym typeface="Courier New"/>
              </a:rPr>
              <a:t>(</a:t>
            </a:r>
            <a:r>
              <a:rPr lang="en" sz="1800" i="0" u="none" strike="noStrike" cap="none" dirty="0">
                <a:solidFill>
                  <a:srgbClr val="00F900"/>
                </a:solidFill>
                <a:latin typeface="Courier"/>
                <a:ea typeface="Courier New"/>
                <a:cs typeface="Courier"/>
                <a:sym typeface="Courier New"/>
              </a:rPr>
              <a:t>"Type", type(an)</a:t>
            </a:r>
            <a:r>
              <a:rPr lang="en-US" sz="1800" i="0" u="none" strike="noStrike" cap="none" dirty="0">
                <a:solidFill>
                  <a:srgbClr val="00F900"/>
                </a:solidFill>
                <a:latin typeface="Courier"/>
                <a:ea typeface="Courier New"/>
                <a:cs typeface="Courier"/>
                <a:sym typeface="Courier New"/>
              </a:rPr>
              <a:t>)</a:t>
            </a:r>
            <a:endParaRPr lang="en" sz="1800" i="0" u="none" strike="noStrike" cap="none" dirty="0">
              <a:solidFill>
                <a:srgbClr val="00F900"/>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800" i="0" u="none" strike="noStrike" cap="none" dirty="0">
                <a:solidFill>
                  <a:srgbClr val="FF40FF"/>
                </a:solidFill>
                <a:latin typeface="Courier"/>
                <a:ea typeface="Courier New"/>
                <a:cs typeface="Courier"/>
                <a:sym typeface="Courier New"/>
              </a:rPr>
              <a:t>print</a:t>
            </a:r>
            <a:r>
              <a:rPr lang="en-US" sz="1800" i="0" u="none" strike="noStrike" cap="none" dirty="0">
                <a:solidFill>
                  <a:srgbClr val="FF40FF"/>
                </a:solidFill>
                <a:latin typeface="Courier"/>
                <a:ea typeface="Courier New"/>
                <a:cs typeface="Courier"/>
                <a:sym typeface="Courier New"/>
              </a:rPr>
              <a:t>(</a:t>
            </a:r>
            <a:r>
              <a:rPr lang="en" sz="1800" i="0" u="none" strike="noStrike" cap="none" dirty="0">
                <a:solidFill>
                  <a:srgbClr val="FF40FF"/>
                </a:solidFill>
                <a:latin typeface="Courier"/>
                <a:ea typeface="Courier New"/>
                <a:cs typeface="Courier"/>
                <a:sym typeface="Courier New"/>
              </a:rPr>
              <a:t>"Dir ", </a:t>
            </a:r>
            <a:r>
              <a:rPr lang="en" sz="1800" i="0" u="none" strike="noStrike" cap="none" dirty="0" err="1">
                <a:solidFill>
                  <a:srgbClr val="FF40FF"/>
                </a:solidFill>
                <a:latin typeface="Courier"/>
                <a:ea typeface="Courier New"/>
                <a:cs typeface="Courier"/>
                <a:sym typeface="Courier New"/>
              </a:rPr>
              <a:t>dir</a:t>
            </a:r>
            <a:r>
              <a:rPr lang="en" sz="1800" i="0" u="none" strike="noStrike" cap="none" dirty="0">
                <a:solidFill>
                  <a:srgbClr val="FF40FF"/>
                </a:solidFill>
                <a:latin typeface="Courier"/>
                <a:ea typeface="Courier New"/>
                <a:cs typeface="Courier"/>
                <a:sym typeface="Courier New"/>
              </a:rPr>
              <a:t>(an)</a:t>
            </a:r>
            <a:r>
              <a:rPr lang="en-US" sz="1800" i="0" u="none" strike="noStrike" cap="none" dirty="0">
                <a:solidFill>
                  <a:srgbClr val="FF40FF"/>
                </a:solidFill>
                <a:latin typeface="Courier"/>
                <a:ea typeface="Courier New"/>
                <a:cs typeface="Courier"/>
                <a:sym typeface="Courier New"/>
              </a:rPr>
              <a:t>)</a:t>
            </a:r>
            <a:endParaRPr lang="en" sz="1800" i="0" u="none" strike="noStrike" cap="none" dirty="0">
              <a:solidFill>
                <a:srgbClr val="FF40FF"/>
              </a:solidFill>
              <a:latin typeface="Courier"/>
              <a:ea typeface="Courier New"/>
              <a:cs typeface="Courier"/>
              <a:sym typeface="Courier New"/>
            </a:endParaRPr>
          </a:p>
        </p:txBody>
      </p:sp>
      <p:sp>
        <p:nvSpPr>
          <p:cNvPr id="413" name="Shape 413"/>
          <p:cNvSpPr/>
          <p:nvPr/>
        </p:nvSpPr>
        <p:spPr>
          <a:xfrm>
            <a:off x="4291076" y="2721517"/>
            <a:ext cx="4622028" cy="15087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FB00"/>
                </a:solidFill>
                <a:latin typeface="Courier"/>
                <a:ea typeface="Courier New"/>
                <a:cs typeface="Courier"/>
                <a:sym typeface="Courier New"/>
              </a:rPr>
              <a:t>python party</a:t>
            </a:r>
            <a:r>
              <a:rPr lang="en-US" sz="1600" i="0" u="none" strike="noStrike" cap="none" dirty="0">
                <a:solidFill>
                  <a:srgbClr val="FFFB00"/>
                </a:solidFill>
                <a:latin typeface="Courier"/>
                <a:ea typeface="Courier New"/>
                <a:cs typeface="Courier"/>
                <a:sym typeface="Courier New"/>
              </a:rPr>
              <a:t>3</a:t>
            </a:r>
            <a:r>
              <a:rPr lang="en" sz="1600" i="0" u="none" strike="noStrike" cap="none" dirty="0">
                <a:solidFill>
                  <a:srgbClr val="FFFB00"/>
                </a:solidFill>
                <a:latin typeface="Courier"/>
                <a:ea typeface="Courier New"/>
                <a:cs typeface="Courier"/>
                <a:sym typeface="Courier New"/>
              </a:rPr>
              <a:t>.</a:t>
            </a:r>
            <a:r>
              <a:rPr lang="en" sz="1600" i="0" u="none" strike="noStrike" cap="none" dirty="0" err="1">
                <a:solidFill>
                  <a:srgbClr val="FFFB00"/>
                </a:solidFill>
                <a:latin typeface="Courier"/>
                <a:ea typeface="Courier New"/>
                <a:cs typeface="Courier"/>
                <a:sym typeface="Courier New"/>
              </a:rPr>
              <a:t>py</a:t>
            </a:r>
            <a:endParaRPr lang="en" sz="1600" i="0" u="none" strike="noStrike" cap="none" dirty="0">
              <a:solidFill>
                <a:srgbClr val="FFFB00"/>
              </a:solidFill>
              <a:latin typeface="Courier"/>
              <a:ea typeface="Courier New"/>
              <a:cs typeface="Courier"/>
              <a:sym typeface="Courier New"/>
            </a:endParaRPr>
          </a:p>
          <a:p>
            <a:pPr lvl="0">
              <a:buClr>
                <a:srgbClr val="00F900"/>
              </a:buClr>
              <a:buSzPct val="25000"/>
            </a:pPr>
            <a:r>
              <a:rPr lang="en" sz="1600" dirty="0">
                <a:solidFill>
                  <a:srgbClr val="00F900"/>
                </a:solidFill>
                <a:latin typeface="Courier"/>
                <a:ea typeface="Courier New"/>
                <a:cs typeface="Courier"/>
                <a:sym typeface="Courier New"/>
              </a:rPr>
              <a:t>Type &lt;class '__main__.</a:t>
            </a:r>
            <a:r>
              <a:rPr lang="en" sz="1600" dirty="0" err="1">
                <a:solidFill>
                  <a:srgbClr val="00F900"/>
                </a:solidFill>
                <a:latin typeface="Courier"/>
                <a:ea typeface="Courier New"/>
                <a:cs typeface="Courier"/>
                <a:sym typeface="Courier New"/>
              </a:rPr>
              <a:t>PartyAnimal</a:t>
            </a:r>
            <a:r>
              <a:rPr lang="en" sz="1600" dirty="0">
                <a:solidFill>
                  <a:srgbClr val="00F900"/>
                </a:solidFill>
                <a:latin typeface="Courier"/>
                <a:ea typeface="Courier New"/>
                <a:cs typeface="Courier"/>
                <a:sym typeface="Courier New"/>
              </a:rPr>
              <a:t>'&gt;</a:t>
            </a:r>
            <a:endParaRPr lang="en-US" sz="1600" dirty="0">
              <a:solidFill>
                <a:srgbClr val="00F900"/>
              </a:solidFill>
              <a:latin typeface="Courier"/>
              <a:ea typeface="Courier New"/>
              <a:cs typeface="Courier"/>
              <a:sym typeface="Courier New"/>
            </a:endParaRPr>
          </a:p>
          <a:p>
            <a:pPr lvl="0">
              <a:buClr>
                <a:srgbClr val="00F900"/>
              </a:buClr>
              <a:buSzPct val="25000"/>
            </a:pPr>
            <a:r>
              <a:rPr lang="en-US" sz="1600" dirty="0">
                <a:solidFill>
                  <a:srgbClr val="FF40FF"/>
                </a:solidFill>
                <a:latin typeface="Courier"/>
                <a:ea typeface="Courier New"/>
                <a:cs typeface="Courier"/>
                <a:sym typeface="Courier New"/>
              </a:rPr>
              <a:t>Dir  ['__class__', </a:t>
            </a:r>
            <a:r>
              <a:rPr lang="en-US" sz="1600" i="0" u="none" strike="noStrike" cap="none" dirty="0">
                <a:solidFill>
                  <a:srgbClr val="FF40FF"/>
                </a:solidFill>
                <a:latin typeface="Courier"/>
                <a:ea typeface="Courier New"/>
                <a:cs typeface="Courier"/>
                <a:sym typeface="Courier New"/>
              </a:rPr>
              <a:t>...</a:t>
            </a:r>
            <a:r>
              <a:rPr lang="en" sz="1600" i="0" u="none" strike="noStrike" cap="none" dirty="0">
                <a:solidFill>
                  <a:srgbClr val="FF40FF"/>
                </a:solidFill>
                <a:latin typeface="Courier"/>
                <a:ea typeface="Courier New"/>
                <a:cs typeface="Courier"/>
                <a:sym typeface="Courier New"/>
              </a:rPr>
              <a:t> 'party', 'x']</a:t>
            </a:r>
          </a:p>
        </p:txBody>
      </p:sp>
      <p:sp>
        <p:nvSpPr>
          <p:cNvPr id="414" name="Shape 414"/>
          <p:cNvSpPr/>
          <p:nvPr/>
        </p:nvSpPr>
        <p:spPr>
          <a:xfrm>
            <a:off x="5023315" y="903515"/>
            <a:ext cx="2950029" cy="920931"/>
          </a:xfrm>
          <a:prstGeom prst="rect">
            <a:avLst/>
          </a:prstGeom>
          <a:noFill/>
          <a:ln>
            <a:noFill/>
          </a:ln>
        </p:spPr>
        <p:txBody>
          <a:bodyPr lIns="21050" tIns="21050" rIns="21050" bIns="21050" anchor="ctr" anchorCtr="0">
            <a:noAutofit/>
          </a:bodyPr>
          <a:lstStyle/>
          <a:p>
            <a:pPr lvl="0" algn="ctr">
              <a:buClr>
                <a:srgbClr val="FFFB00"/>
              </a:buClr>
              <a:buSzPct val="25000"/>
            </a:pPr>
            <a:r>
              <a:rPr lang="vi-VN" sz="2200" dirty="0">
                <a:solidFill>
                  <a:srgbClr val="FFFB00"/>
                </a:solidFill>
                <a:latin typeface="Arial" charset="0"/>
                <a:ea typeface="Arial" charset="0"/>
                <a:cs typeface="Arial" charset="0"/>
                <a:sym typeface="Cabin"/>
              </a:rPr>
              <a:t>Chúng ta có thể sử dụng dir() để tìm "khả năng" của lớp mới được tạo của chúng ta.</a:t>
            </a:r>
            <a:endParaRPr lang="en" sz="2200" u="none" strike="noStrike" cap="none" dirty="0">
              <a:solidFill>
                <a:srgbClr val="FFFB00"/>
              </a:solidFill>
              <a:latin typeface="Arial" charset="0"/>
              <a:ea typeface="Arial" charset="0"/>
              <a:cs typeface="Arial" charset="0"/>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prstGeom prst="rect">
            <a:avLst/>
          </a:prstGeom>
          <a:noFill/>
          <a:ln>
            <a:noFill/>
          </a:ln>
        </p:spPr>
        <p:txBody>
          <a:bodyPr lIns="15775" tIns="15775" rIns="15775" bIns="15775" anchor="ctr" anchorCtr="0">
            <a:noAutofit/>
          </a:bodyPr>
          <a:lstStyle/>
          <a:p>
            <a:pPr lvl="0">
              <a:buClr>
                <a:schemeClr val="accent4"/>
              </a:buClr>
              <a:buSzPct val="25000"/>
            </a:pPr>
            <a:r>
              <a:rPr lang="en-US" sz="4600" dirty="0" err="1">
                <a:solidFill>
                  <a:srgbClr val="FFD966"/>
                </a:solidFill>
                <a:sym typeface="Cabin"/>
              </a:rPr>
              <a:t>dir</a:t>
            </a:r>
            <a:r>
              <a:rPr lang="en-US" sz="4600" dirty="0">
                <a:solidFill>
                  <a:srgbClr val="FFD966"/>
                </a:solidFill>
                <a:sym typeface="Cabin"/>
              </a:rPr>
              <a:t>() </a:t>
            </a:r>
            <a:r>
              <a:rPr lang="en-US" sz="4600" dirty="0" err="1">
                <a:solidFill>
                  <a:srgbClr val="FFD966"/>
                </a:solidFill>
                <a:sym typeface="Cabin"/>
              </a:rPr>
              <a:t>với</a:t>
            </a:r>
            <a:r>
              <a:rPr lang="en-US" sz="4600" dirty="0">
                <a:solidFill>
                  <a:srgbClr val="FFD966"/>
                </a:solidFill>
                <a:sym typeface="Cabin"/>
              </a:rPr>
              <a:t> </a:t>
            </a:r>
            <a:r>
              <a:rPr lang="en-US" sz="4600" dirty="0" err="1">
                <a:solidFill>
                  <a:srgbClr val="FFD966"/>
                </a:solidFill>
                <a:sym typeface="Cabin"/>
              </a:rPr>
              <a:t>một</a:t>
            </a:r>
            <a:r>
              <a:rPr lang="en-US" sz="4600" dirty="0">
                <a:solidFill>
                  <a:srgbClr val="FFD966"/>
                </a:solidFill>
                <a:sym typeface="Cabin"/>
              </a:rPr>
              <a:t> </a:t>
            </a:r>
            <a:r>
              <a:rPr lang="en-US" sz="4600" dirty="0" err="1">
                <a:solidFill>
                  <a:srgbClr val="FFD966"/>
                </a:solidFill>
                <a:sym typeface="Cabin"/>
              </a:rPr>
              <a:t>chuỗi</a:t>
            </a:r>
            <a:endParaRPr lang="en" sz="4600" u="none" strike="noStrike" cap="none" dirty="0">
              <a:solidFill>
                <a:srgbClr val="FFD966"/>
              </a:solidFill>
              <a:sym typeface="Cabin"/>
            </a:endParaRPr>
          </a:p>
        </p:txBody>
      </p:sp>
      <p:sp>
        <p:nvSpPr>
          <p:cNvPr id="407" name="Shape 407"/>
          <p:cNvSpPr/>
          <p:nvPr/>
        </p:nvSpPr>
        <p:spPr>
          <a:xfrm>
            <a:off x="472287" y="1400219"/>
            <a:ext cx="7913429" cy="3459864"/>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a:t>
            </a:r>
            <a:r>
              <a:rPr lang="en" sz="1600" i="0" u="none" strike="noStrike" cap="none" dirty="0">
                <a:solidFill>
                  <a:srgbClr val="FFFB00"/>
                </a:solidFill>
                <a:latin typeface="Courier"/>
                <a:ea typeface="Courier New"/>
                <a:cs typeface="Courier"/>
                <a:sym typeface="Courier New"/>
              </a:rPr>
              <a:t> </a:t>
            </a:r>
            <a:r>
              <a:rPr lang="en-US" sz="1600" i="0" u="none" strike="noStrike" cap="none" dirty="0">
                <a:solidFill>
                  <a:srgbClr val="FFFB00"/>
                </a:solidFill>
                <a:latin typeface="Courier"/>
                <a:ea typeface="Courier New"/>
                <a:cs typeface="Courier"/>
                <a:sym typeface="Courier New"/>
              </a:rPr>
              <a:t>x</a:t>
            </a:r>
            <a:r>
              <a:rPr lang="en" sz="1600" i="0" u="none" strike="noStrike" cap="none" dirty="0">
                <a:solidFill>
                  <a:srgbClr val="FFFB00"/>
                </a:solidFill>
                <a:latin typeface="Courier"/>
                <a:ea typeface="Courier New"/>
                <a:cs typeface="Courier"/>
                <a:sym typeface="Courier New"/>
              </a:rPr>
              <a:t> = </a:t>
            </a:r>
            <a:r>
              <a:rPr lang="en-US" sz="1600" i="0" u="none" strike="noStrike" cap="none" dirty="0">
                <a:solidFill>
                  <a:srgbClr val="FFFB00"/>
                </a:solidFill>
                <a:latin typeface="Courier"/>
                <a:ea typeface="Courier New"/>
                <a:cs typeface="Courier"/>
                <a:sym typeface="Courier New"/>
              </a:rPr>
              <a:t>'</a:t>
            </a:r>
            <a:r>
              <a:rPr lang="en" sz="1600" i="0" u="none" strike="noStrike" cap="none" dirty="0">
                <a:solidFill>
                  <a:srgbClr val="FFFB00"/>
                </a:solidFill>
                <a:latin typeface="Courier"/>
                <a:ea typeface="Courier New"/>
                <a:cs typeface="Courier"/>
                <a:sym typeface="Courier New"/>
              </a:rPr>
              <a:t>Hello there</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r>
              <a:rPr lang="en" sz="1600" i="0" u="none" strike="noStrike" cap="none" dirty="0" err="1">
                <a:solidFill>
                  <a:srgbClr val="FFFB00"/>
                </a:solidFill>
                <a:latin typeface="Courier"/>
                <a:ea typeface="Courier New"/>
                <a:cs typeface="Courier"/>
                <a:sym typeface="Courier New"/>
              </a:rPr>
              <a:t>dir</a:t>
            </a:r>
            <a:r>
              <a:rPr lang="en" sz="1600" i="0" u="none" strike="noStrike" cap="none" dirty="0">
                <a:solidFill>
                  <a:srgbClr val="FFFB00"/>
                </a:solidFill>
                <a:latin typeface="Courier"/>
                <a:ea typeface="Courier New"/>
                <a:cs typeface="Courier"/>
                <a:sym typeface="Courier New"/>
              </a:rPr>
              <a:t>(</a:t>
            </a:r>
            <a:r>
              <a:rPr lang="en-US" sz="1600" i="0" u="none" strike="noStrike" cap="none">
                <a:solidFill>
                  <a:srgbClr val="FFFB00"/>
                </a:solidFill>
                <a:latin typeface="Courier"/>
                <a:ea typeface="Courier New"/>
                <a:cs typeface="Courier"/>
                <a:sym typeface="Courier New"/>
              </a:rPr>
              <a:t>x</a:t>
            </a:r>
            <a:r>
              <a:rPr lang="en" sz="1600" i="0" u="none" strike="noStrike" cap="none">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['__add__', '__class__', '__contains__', '__</a:t>
            </a:r>
            <a:r>
              <a:rPr lang="en" sz="1600" i="0" u="none" strike="noStrike" cap="none" dirty="0" err="1">
                <a:solidFill>
                  <a:srgbClr val="FFFFFF"/>
                </a:solidFill>
                <a:latin typeface="Courier"/>
                <a:ea typeface="Courier New"/>
                <a:cs typeface="Courier"/>
                <a:sym typeface="Courier New"/>
              </a:rPr>
              <a:t>delattr</a:t>
            </a:r>
            <a:r>
              <a:rPr lang="en" sz="1600" i="0" u="none" strike="noStrike" cap="none" dirty="0">
                <a:solidFill>
                  <a:srgbClr val="FFFFFF"/>
                </a:solidFill>
                <a:latin typeface="Courier"/>
                <a:ea typeface="Courier New"/>
                <a:cs typeface="Courier"/>
                <a:sym typeface="Courier New"/>
              </a:rPr>
              <a:t>__', '__doc__', '__</a:t>
            </a:r>
            <a:r>
              <a:rPr lang="en" sz="1600" i="0" u="none" strike="noStrike" cap="none" dirty="0" err="1">
                <a:solidFill>
                  <a:srgbClr val="FFFFFF"/>
                </a:solidFill>
                <a:latin typeface="Courier"/>
                <a:ea typeface="Courier New"/>
                <a:cs typeface="Courier"/>
                <a:sym typeface="Courier New"/>
              </a:rPr>
              <a:t>eq</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getattribute</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getitem</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getnewargs</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getslice</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gt</a:t>
            </a:r>
            <a:r>
              <a:rPr lang="en" sz="1600" i="0" u="none" strike="noStrike" cap="none" dirty="0">
                <a:solidFill>
                  <a:srgbClr val="FFFFFF"/>
                </a:solidFill>
                <a:latin typeface="Courier"/>
                <a:ea typeface="Courier New"/>
                <a:cs typeface="Courier"/>
                <a:sym typeface="Courier New"/>
              </a:rPr>
              <a:t>__', '__hash__', '__</a:t>
            </a:r>
            <a:r>
              <a:rPr lang="en" sz="1600" i="0" u="none" strike="noStrike" cap="none" dirty="0" err="1">
                <a:solidFill>
                  <a:srgbClr val="FFFFFF"/>
                </a:solidFill>
                <a:latin typeface="Courier"/>
                <a:ea typeface="Courier New"/>
                <a:cs typeface="Courier"/>
                <a:sym typeface="Courier New"/>
              </a:rPr>
              <a:t>init</a:t>
            </a:r>
            <a:r>
              <a:rPr lang="en" sz="1600" i="0" u="none" strike="noStrike" cap="none" dirty="0">
                <a:solidFill>
                  <a:srgbClr val="FFFFFF"/>
                </a:solidFill>
                <a:latin typeface="Courier"/>
                <a:ea typeface="Courier New"/>
                <a:cs typeface="Courier"/>
                <a:sym typeface="Courier New"/>
              </a:rPr>
              <a:t>__', '__le__', '__</a:t>
            </a:r>
            <a:r>
              <a:rPr lang="en" sz="1600" i="0" u="none" strike="noStrike" cap="none" dirty="0" err="1">
                <a:solidFill>
                  <a:srgbClr val="FFFFFF"/>
                </a:solidFill>
                <a:latin typeface="Courier"/>
                <a:ea typeface="Courier New"/>
                <a:cs typeface="Courier"/>
                <a:sym typeface="Courier New"/>
              </a:rPr>
              <a:t>len</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lt</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repr</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rmod</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rmul</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setattr</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str</a:t>
            </a:r>
            <a:r>
              <a:rPr lang="en" sz="1600" i="0" u="none" strike="noStrike" cap="none" dirty="0">
                <a:solidFill>
                  <a:srgbClr val="FFFFFF"/>
                </a:solidFill>
                <a:latin typeface="Courier"/>
                <a:ea typeface="Courier New"/>
                <a:cs typeface="Courier"/>
                <a:sym typeface="Courier New"/>
              </a:rPr>
              <a:t>__', 'capitalize', 'center', 'count', 'decode', 'encode', '</a:t>
            </a:r>
            <a:r>
              <a:rPr lang="en" sz="1600" i="0" u="none" strike="noStrike" cap="none" dirty="0" err="1">
                <a:solidFill>
                  <a:srgbClr val="FFFFFF"/>
                </a:solidFill>
                <a:latin typeface="Courier"/>
                <a:ea typeface="Courier New"/>
                <a:cs typeface="Courier"/>
                <a:sym typeface="Courier New"/>
              </a:rPr>
              <a:t>endswith</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expandtabs</a:t>
            </a:r>
            <a:r>
              <a:rPr lang="en" sz="1600" i="0" u="none" strike="noStrike" cap="none" dirty="0">
                <a:solidFill>
                  <a:srgbClr val="FFFFFF"/>
                </a:solidFill>
                <a:latin typeface="Courier"/>
                <a:ea typeface="Courier New"/>
                <a:cs typeface="Courier"/>
                <a:sym typeface="Courier New"/>
              </a:rPr>
              <a:t>', 'find', 'index', '</a:t>
            </a:r>
            <a:r>
              <a:rPr lang="en" sz="1600" i="0" u="none" strike="noStrike" cap="none" dirty="0" err="1">
                <a:solidFill>
                  <a:srgbClr val="FFFFFF"/>
                </a:solidFill>
                <a:latin typeface="Courier"/>
                <a:ea typeface="Courier New"/>
                <a:cs typeface="Courier"/>
                <a:sym typeface="Courier New"/>
              </a:rPr>
              <a:t>isalnum</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isalpha</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isdigit</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islower</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isspace</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istitle</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isupper</a:t>
            </a:r>
            <a:r>
              <a:rPr lang="en" sz="1600" i="0" u="none" strike="noStrike" cap="none" dirty="0">
                <a:solidFill>
                  <a:srgbClr val="FFFFFF"/>
                </a:solidFill>
                <a:latin typeface="Courier"/>
                <a:ea typeface="Courier New"/>
                <a:cs typeface="Courier"/>
                <a:sym typeface="Courier New"/>
              </a:rPr>
              <a:t>', 'join', '</a:t>
            </a:r>
            <a:r>
              <a:rPr lang="en" sz="1600" i="0" u="none" strike="noStrike" cap="none" dirty="0" err="1">
                <a:solidFill>
                  <a:srgbClr val="FFFFFF"/>
                </a:solidFill>
                <a:latin typeface="Courier"/>
                <a:ea typeface="Courier New"/>
                <a:cs typeface="Courier"/>
                <a:sym typeface="Courier New"/>
              </a:rPr>
              <a:t>ljust</a:t>
            </a:r>
            <a:r>
              <a:rPr lang="en" sz="1600" i="0" u="none" strike="noStrike" cap="none" dirty="0">
                <a:solidFill>
                  <a:srgbClr val="FFFFFF"/>
                </a:solidFill>
                <a:latin typeface="Courier"/>
                <a:ea typeface="Courier New"/>
                <a:cs typeface="Courier"/>
                <a:sym typeface="Courier New"/>
              </a:rPr>
              <a:t>', 'lower', '</a:t>
            </a:r>
            <a:r>
              <a:rPr lang="en" sz="1600" i="0" u="none" strike="noStrike" cap="none" dirty="0" err="1">
                <a:solidFill>
                  <a:srgbClr val="FFFFFF"/>
                </a:solidFill>
                <a:latin typeface="Courier"/>
                <a:ea typeface="Courier New"/>
                <a:cs typeface="Courier"/>
                <a:sym typeface="Courier New"/>
              </a:rPr>
              <a:t>lstrip</a:t>
            </a:r>
            <a:r>
              <a:rPr lang="en" sz="1600" i="0" u="none" strike="noStrike" cap="none" dirty="0">
                <a:solidFill>
                  <a:srgbClr val="FFFFFF"/>
                </a:solidFill>
                <a:latin typeface="Courier"/>
                <a:ea typeface="Courier New"/>
                <a:cs typeface="Courier"/>
                <a:sym typeface="Courier New"/>
              </a:rPr>
              <a:t>', 'partition', 'replace', '</a:t>
            </a:r>
            <a:r>
              <a:rPr lang="en" sz="1600" i="0" u="none" strike="noStrike" cap="none" dirty="0" err="1">
                <a:solidFill>
                  <a:srgbClr val="FFFFFF"/>
                </a:solidFill>
                <a:latin typeface="Courier"/>
                <a:ea typeface="Courier New"/>
                <a:cs typeface="Courier"/>
                <a:sym typeface="Courier New"/>
              </a:rPr>
              <a:t>rfind</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rindex</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rjust</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rpartition</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rsplit</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rstrip</a:t>
            </a:r>
            <a:r>
              <a:rPr lang="en" sz="1600" i="0" u="none" strike="noStrike" cap="none" dirty="0">
                <a:solidFill>
                  <a:srgbClr val="FFFFFF"/>
                </a:solidFill>
                <a:latin typeface="Courier"/>
                <a:ea typeface="Courier New"/>
                <a:cs typeface="Courier"/>
                <a:sym typeface="Courier New"/>
              </a:rPr>
              <a:t>', 'split', '</a:t>
            </a:r>
            <a:r>
              <a:rPr lang="en" sz="1600" i="0" u="none" strike="noStrike" cap="none" dirty="0" err="1">
                <a:solidFill>
                  <a:srgbClr val="FFFFFF"/>
                </a:solidFill>
                <a:latin typeface="Courier"/>
                <a:ea typeface="Courier New"/>
                <a:cs typeface="Courier"/>
                <a:sym typeface="Courier New"/>
              </a:rPr>
              <a:t>splitlines</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startswith</a:t>
            </a:r>
            <a:r>
              <a:rPr lang="en" sz="1600" i="0" u="none" strike="noStrike" cap="none" dirty="0">
                <a:solidFill>
                  <a:srgbClr val="FFFFFF"/>
                </a:solidFill>
                <a:latin typeface="Courier"/>
                <a:ea typeface="Courier New"/>
                <a:cs typeface="Courier"/>
                <a:sym typeface="Courier New"/>
              </a:rPr>
              <a:t>', 'strip', '</a:t>
            </a:r>
            <a:r>
              <a:rPr lang="en" sz="1600" i="0" u="none" strike="noStrike" cap="none" dirty="0" err="1">
                <a:solidFill>
                  <a:srgbClr val="FFFFFF"/>
                </a:solidFill>
                <a:latin typeface="Courier"/>
                <a:ea typeface="Courier New"/>
                <a:cs typeface="Courier"/>
                <a:sym typeface="Courier New"/>
              </a:rPr>
              <a:t>swapcase</a:t>
            </a:r>
            <a:r>
              <a:rPr lang="en" sz="1600" i="0" u="none" strike="noStrike" cap="none" dirty="0">
                <a:solidFill>
                  <a:srgbClr val="FFFFFF"/>
                </a:solidFill>
                <a:latin typeface="Courier"/>
                <a:ea typeface="Courier New"/>
                <a:cs typeface="Courier"/>
                <a:sym typeface="Courier New"/>
              </a:rPr>
              <a:t>', 'title', 'translate', 'upper', '</a:t>
            </a:r>
            <a:r>
              <a:rPr lang="en" sz="1600" i="0" u="none" strike="noStrike" cap="none" dirty="0" err="1">
                <a:solidFill>
                  <a:srgbClr val="FFFFFF"/>
                </a:solidFill>
                <a:latin typeface="Courier"/>
                <a:ea typeface="Courier New"/>
                <a:cs typeface="Courier"/>
                <a:sym typeface="Courier New"/>
              </a:rPr>
              <a:t>zfill</a:t>
            </a:r>
            <a:r>
              <a:rPr lang="en" sz="1600" i="0" u="none" strike="noStrike" cap="none" dirty="0">
                <a:solidFill>
                  <a:srgbClr val="FFFFFF"/>
                </a:solidFill>
                <a:latin typeface="Courier"/>
                <a:ea typeface="Courier New"/>
                <a:cs typeface="Courier"/>
                <a:sym typeface="Courier New"/>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prstGeom prst="rect">
            <a:avLst/>
          </a:prstGeom>
          <a:noFill/>
          <a:ln>
            <a:noFill/>
          </a:ln>
        </p:spPr>
        <p:txBody>
          <a:bodyPr lIns="21050" tIns="21050" rIns="21050" bIns="21050" anchor="b" anchorCtr="0">
            <a:noAutofit/>
          </a:bodyPr>
          <a:lstStyle/>
          <a:p>
            <a:pPr lvl="0">
              <a:buClr>
                <a:schemeClr val="accent3"/>
              </a:buClr>
              <a:buSzPct val="25000"/>
            </a:pPr>
            <a:r>
              <a:rPr lang="vi-VN" sz="4700" dirty="0">
                <a:solidFill>
                  <a:srgbClr val="FFD966"/>
                </a:solidFill>
                <a:latin typeface="Arial" charset="0"/>
                <a:ea typeface="Arial" charset="0"/>
                <a:cs typeface="Arial" charset="0"/>
                <a:sym typeface="Cabin"/>
              </a:rPr>
              <a:t>Vòng đời đối tượng</a:t>
            </a:r>
            <a:endParaRPr lang="en" sz="4700" u="none" strike="noStrike" cap="none" dirty="0">
              <a:solidFill>
                <a:srgbClr val="FFD966"/>
              </a:solidFill>
              <a:latin typeface="Arial" charset="0"/>
              <a:ea typeface="Arial" charset="0"/>
              <a:cs typeface="Arial" charset="0"/>
              <a:sym typeface="Cabin"/>
            </a:endParaRPr>
          </a:p>
        </p:txBody>
      </p:sp>
      <p:sp>
        <p:nvSpPr>
          <p:cNvPr id="3" name="Text Placeholder 2">
            <a:extLst>
              <a:ext uri="{FF2B5EF4-FFF2-40B4-BE49-F238E27FC236}">
                <a16:creationId xmlns:a16="http://schemas.microsoft.com/office/drawing/2014/main" id="{B1B907A5-A45B-71C7-8A3F-016C4E0CFBB5}"/>
              </a:ext>
            </a:extLst>
          </p:cNvPr>
          <p:cNvSpPr>
            <a:spLocks noGrp="1"/>
          </p:cNvSpPr>
          <p:nvPr>
            <p:ph type="body"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dirty="0">
                <a:solidFill>
                  <a:srgbClr val="FFD966"/>
                </a:solidFill>
                <a:sym typeface="Cabin"/>
              </a:rPr>
              <a:t>Object Life</a:t>
            </a:r>
            <a:r>
              <a:rPr lang="en" sz="4800" dirty="0">
                <a:solidFill>
                  <a:srgbClr val="FFD966"/>
                </a:solidFill>
              </a:rPr>
              <a:t>c</a:t>
            </a:r>
            <a:r>
              <a:rPr lang="en" sz="4700" u="none" strike="noStrike" cap="none" dirty="0">
                <a:solidFill>
                  <a:srgbClr val="FFD966"/>
                </a:solidFill>
                <a:sym typeface="Cabin"/>
              </a:rPr>
              <a:t>ycle</a:t>
            </a:r>
          </a:p>
        </p:txBody>
      </p:sp>
      <p:sp>
        <p:nvSpPr>
          <p:cNvPr id="426" name="Shape 426"/>
          <p:cNvSpPr txBox="1">
            <a:spLocks noGrp="1"/>
          </p:cNvSpPr>
          <p:nvPr>
            <p:ph type="body" idx="1"/>
          </p:nvPr>
        </p:nvSpPr>
        <p:spPr>
          <a:prstGeom prst="rect">
            <a:avLst/>
          </a:prstGeom>
          <a:noFill/>
          <a:ln>
            <a:noFill/>
          </a:ln>
        </p:spPr>
        <p:txBody>
          <a:bodyPr lIns="21050" tIns="21050" rIns="21050" bIns="21050" anchor="ctr" anchorCtr="0">
            <a:normAutofit/>
          </a:bodyPr>
          <a:lstStyle/>
          <a:p>
            <a:pPr marL="457200" lvl="0" indent="-381000">
              <a:spcBef>
                <a:spcPts val="0"/>
              </a:spcBef>
              <a:buClr>
                <a:srgbClr val="FFFFFF"/>
              </a:buClr>
              <a:buSzPct val="100000"/>
            </a:pPr>
            <a:r>
              <a:rPr lang="vi-VN" sz="2400" dirty="0">
                <a:solidFill>
                  <a:srgbClr val="FFFFFF"/>
                </a:solidFill>
                <a:sym typeface="Cabin"/>
              </a:rPr>
              <a:t>Các đối tượng được tạo, sử dụng và loại bỏ</a:t>
            </a:r>
            <a:endParaRPr lang="en" sz="2400" u="none" strike="noStrike" cap="none" dirty="0">
              <a:solidFill>
                <a:srgbClr val="FFFFFF"/>
              </a:solidFill>
              <a:sym typeface="Cabin"/>
            </a:endParaRPr>
          </a:p>
          <a:p>
            <a:pPr marL="457200" lvl="0" indent="-381000">
              <a:spcBef>
                <a:spcPts val="1400"/>
              </a:spcBef>
              <a:buClr>
                <a:srgbClr val="FFFFFF"/>
              </a:buClr>
              <a:buSzPct val="100000"/>
            </a:pPr>
            <a:r>
              <a:rPr lang="vi-VN" sz="2400" dirty="0">
                <a:solidFill>
                  <a:srgbClr val="FFFFFF"/>
                </a:solidFill>
                <a:sym typeface="Cabin"/>
              </a:rPr>
              <a:t>Một số phương thức đặc biệt được gọi là</a:t>
            </a:r>
            <a:endParaRPr lang="en" sz="2400" u="none" strike="noStrike" cap="none" dirty="0">
              <a:solidFill>
                <a:srgbClr val="FFFFFF"/>
              </a:solidFill>
              <a:sym typeface="Cabin"/>
            </a:endParaRPr>
          </a:p>
          <a:p>
            <a:pPr marL="533400" lvl="1" indent="0">
              <a:spcBef>
                <a:spcPts val="1400"/>
              </a:spcBef>
              <a:buClr>
                <a:srgbClr val="FFFFFF"/>
              </a:buClr>
              <a:buSzPct val="100000"/>
              <a:buNone/>
            </a:pPr>
            <a:r>
              <a:rPr lang="en-US" sz="2400" u="none" strike="noStrike" cap="none"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Tại</a:t>
            </a:r>
            <a:r>
              <a:rPr lang="en-US" sz="2400"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thời</a:t>
            </a:r>
            <a:r>
              <a:rPr lang="en-US" sz="2400"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điểm</a:t>
            </a:r>
            <a:r>
              <a:rPr lang="en-US" sz="2400"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khởi</a:t>
            </a:r>
            <a:r>
              <a:rPr lang="en-US" sz="2400"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tạo</a:t>
            </a:r>
            <a:r>
              <a:rPr lang="en" sz="2400" u="none" strike="noStrike" cap="none" dirty="0">
                <a:solidFill>
                  <a:srgbClr val="FFFFFF"/>
                </a:solidFill>
                <a:latin typeface="Arial" charset="0"/>
                <a:ea typeface="Arial" charset="0"/>
                <a:cs typeface="Arial" charset="0"/>
                <a:sym typeface="Cabin"/>
              </a:rPr>
              <a:t> (constructor)</a:t>
            </a:r>
          </a:p>
          <a:p>
            <a:pPr marL="533400" lvl="1" indent="0">
              <a:spcBef>
                <a:spcPts val="1400"/>
              </a:spcBef>
              <a:buClr>
                <a:srgbClr val="FFFFFF"/>
              </a:buClr>
              <a:buSzPct val="100000"/>
              <a:buNone/>
            </a:pPr>
            <a:r>
              <a:rPr lang="en-US" sz="2400" u="none" strike="noStrike" cap="none"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Tại</a:t>
            </a:r>
            <a:r>
              <a:rPr lang="en-US" sz="2400"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thời</a:t>
            </a:r>
            <a:r>
              <a:rPr lang="en-US" sz="2400"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điểm</a:t>
            </a:r>
            <a:r>
              <a:rPr lang="en-US" sz="2400"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loại</a:t>
            </a:r>
            <a:r>
              <a:rPr lang="en-US" sz="2400" dirty="0">
                <a:solidFill>
                  <a:srgbClr val="FFFFFF"/>
                </a:solidFill>
                <a:latin typeface="Arial" charset="0"/>
                <a:ea typeface="Arial" charset="0"/>
                <a:cs typeface="Arial" charset="0"/>
                <a:sym typeface="Cabin"/>
              </a:rPr>
              <a:t> </a:t>
            </a:r>
            <a:r>
              <a:rPr lang="en-US" sz="2400" dirty="0" err="1">
                <a:solidFill>
                  <a:srgbClr val="FFFFFF"/>
                </a:solidFill>
                <a:latin typeface="Arial" charset="0"/>
                <a:ea typeface="Arial" charset="0"/>
                <a:cs typeface="Arial" charset="0"/>
                <a:sym typeface="Cabin"/>
              </a:rPr>
              <a:t>bỏ</a:t>
            </a:r>
            <a:r>
              <a:rPr lang="en-US" sz="2400" dirty="0">
                <a:solidFill>
                  <a:srgbClr val="FFFFFF"/>
                </a:solidFill>
                <a:latin typeface="Arial" charset="0"/>
                <a:ea typeface="Arial" charset="0"/>
                <a:cs typeface="Arial" charset="0"/>
                <a:sym typeface="Cabin"/>
              </a:rPr>
              <a:t> </a:t>
            </a:r>
            <a:r>
              <a:rPr lang="en" sz="2400" u="none" strike="noStrike" cap="none" dirty="0">
                <a:solidFill>
                  <a:srgbClr val="FFFFFF"/>
                </a:solidFill>
                <a:latin typeface="Arial" charset="0"/>
                <a:ea typeface="Arial" charset="0"/>
                <a:cs typeface="Arial" charset="0"/>
                <a:sym typeface="Cabin"/>
              </a:rPr>
              <a:t>(destructor)</a:t>
            </a:r>
          </a:p>
          <a:p>
            <a:pPr marL="457200" lvl="0" indent="-381000">
              <a:spcBef>
                <a:spcPts val="1400"/>
              </a:spcBef>
              <a:buClr>
                <a:srgbClr val="FFFFFF"/>
              </a:buClr>
              <a:buSzPct val="100000"/>
            </a:pPr>
            <a:r>
              <a:rPr lang="en" sz="2400" dirty="0">
                <a:solidFill>
                  <a:srgbClr val="FFFFFF"/>
                </a:solidFill>
                <a:latin typeface="Arial" charset="0"/>
                <a:ea typeface="Arial" charset="0"/>
                <a:cs typeface="Arial" charset="0"/>
                <a:sym typeface="Cabin"/>
              </a:rPr>
              <a:t>C</a:t>
            </a:r>
            <a:r>
              <a:rPr lang="en" sz="2400" u="none" strike="noStrike" cap="none" dirty="0">
                <a:solidFill>
                  <a:srgbClr val="FFFFFF"/>
                </a:solidFill>
                <a:latin typeface="Arial" charset="0"/>
                <a:ea typeface="Arial" charset="0"/>
                <a:cs typeface="Arial" charset="0"/>
                <a:sym typeface="Cabin"/>
              </a:rPr>
              <a:t>onstructor </a:t>
            </a:r>
            <a:r>
              <a:rPr lang="vi-VN" sz="2400" dirty="0">
                <a:solidFill>
                  <a:srgbClr val="FFFFFF"/>
                </a:solidFill>
                <a:sym typeface="Cabin"/>
              </a:rPr>
              <a:t>được sử dụng rất nhiều</a:t>
            </a:r>
            <a:r>
              <a:rPr lang="en" sz="2400" u="none" strike="noStrike" cap="none" dirty="0">
                <a:solidFill>
                  <a:srgbClr val="FFFFFF"/>
                </a:solidFill>
                <a:sym typeface="Cabin"/>
              </a:rPr>
              <a:t> </a:t>
            </a:r>
          </a:p>
          <a:p>
            <a:pPr marL="457200" marR="0" lvl="0" indent="-381000" algn="l" rtl="0">
              <a:lnSpc>
                <a:spcPct val="100000"/>
              </a:lnSpc>
              <a:spcBef>
                <a:spcPts val="1400"/>
              </a:spcBef>
              <a:spcAft>
                <a:spcPts val="0"/>
              </a:spcAft>
              <a:buClr>
                <a:srgbClr val="FFFFFF"/>
              </a:buClr>
              <a:buSzPct val="100000"/>
              <a:buFont typeface="Cabin"/>
            </a:pPr>
            <a:r>
              <a:rPr lang="en" sz="2400" u="none" strike="noStrike" cap="none" dirty="0">
                <a:solidFill>
                  <a:srgbClr val="FFFFFF"/>
                </a:solidFill>
                <a:sym typeface="Cabin"/>
              </a:rPr>
              <a:t>Destructors </a:t>
            </a:r>
            <a:r>
              <a:rPr lang="en" sz="2400" dirty="0" err="1">
                <a:solidFill>
                  <a:srgbClr val="FFFFFF"/>
                </a:solidFill>
                <a:sym typeface="Cabin"/>
              </a:rPr>
              <a:t>ít</a:t>
            </a:r>
            <a:r>
              <a:rPr lang="en" sz="2400" dirty="0">
                <a:solidFill>
                  <a:srgbClr val="FFFFFF"/>
                </a:solidFill>
                <a:sym typeface="Cabin"/>
              </a:rPr>
              <a:t> </a:t>
            </a:r>
            <a:r>
              <a:rPr lang="en" sz="2400" dirty="0" err="1">
                <a:solidFill>
                  <a:srgbClr val="FFFFFF"/>
                </a:solidFill>
                <a:sym typeface="Cabin"/>
              </a:rPr>
              <a:t>được</a:t>
            </a:r>
            <a:r>
              <a:rPr lang="en" sz="2400" dirty="0">
                <a:solidFill>
                  <a:srgbClr val="FFFFFF"/>
                </a:solidFill>
                <a:sym typeface="Cabin"/>
              </a:rPr>
              <a:t> </a:t>
            </a:r>
            <a:r>
              <a:rPr lang="en" sz="2400" dirty="0" err="1">
                <a:solidFill>
                  <a:srgbClr val="FFFFFF"/>
                </a:solidFill>
                <a:sym typeface="Cabin"/>
              </a:rPr>
              <a:t>sử</a:t>
            </a:r>
            <a:r>
              <a:rPr lang="en" sz="2400" dirty="0">
                <a:solidFill>
                  <a:srgbClr val="FFFFFF"/>
                </a:solidFill>
                <a:sym typeface="Cabin"/>
              </a:rPr>
              <a:t> </a:t>
            </a:r>
            <a:r>
              <a:rPr lang="en" sz="2400" dirty="0" err="1">
                <a:solidFill>
                  <a:srgbClr val="FFFFFF"/>
                </a:solidFill>
                <a:sym typeface="Cabin"/>
              </a:rPr>
              <a:t>dụng</a:t>
            </a:r>
            <a:r>
              <a:rPr lang="en" sz="2400" dirty="0">
                <a:solidFill>
                  <a:srgbClr val="FFFFFF"/>
                </a:solidFill>
                <a:sym typeface="Cabin"/>
              </a:rPr>
              <a:t> </a:t>
            </a:r>
            <a:r>
              <a:rPr lang="en" sz="2400" dirty="0" err="1">
                <a:solidFill>
                  <a:srgbClr val="FFFFFF"/>
                </a:solidFill>
                <a:sym typeface="Cabin"/>
              </a:rPr>
              <a:t>hơn</a:t>
            </a:r>
            <a:endParaRPr lang="en" sz="2400" u="none" strike="noStrike" cap="none" dirty="0">
              <a:solidFill>
                <a:srgbClr val="FFFFFF"/>
              </a:solidFill>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a:solidFill>
                  <a:srgbClr val="FFD966"/>
                </a:solidFill>
                <a:sym typeface="Cabin"/>
              </a:rPr>
              <a:t>Constructor</a:t>
            </a:r>
          </a:p>
        </p:txBody>
      </p:sp>
      <p:sp>
        <p:nvSpPr>
          <p:cNvPr id="432" name="Shape 432"/>
          <p:cNvSpPr txBox="1">
            <a:spLocks noGrp="1"/>
          </p:cNvSpPr>
          <p:nvPr>
            <p:ph type="body" idx="1"/>
          </p:nvPr>
        </p:nvSpPr>
        <p:spPr>
          <a:xfrm>
            <a:off x="650081" y="1648019"/>
            <a:ext cx="7836750" cy="3024049"/>
          </a:xfrm>
          <a:prstGeom prst="rect">
            <a:avLst/>
          </a:prstGeom>
          <a:noFill/>
          <a:ln>
            <a:noFill/>
          </a:ln>
        </p:spPr>
        <p:txBody>
          <a:bodyPr lIns="21050" tIns="21050" rIns="21050" bIns="21050" anchor="t" anchorCtr="0">
            <a:noAutofit/>
          </a:bodyPr>
          <a:lstStyle/>
          <a:p>
            <a:pPr marL="317500" lvl="0" indent="0">
              <a:spcBef>
                <a:spcPts val="0"/>
              </a:spcBef>
              <a:buClr>
                <a:srgbClr val="FFFFFF"/>
              </a:buClr>
              <a:buSzPct val="173913"/>
              <a:buNone/>
            </a:pPr>
            <a:r>
              <a:rPr lang="vi-VN" sz="2300" dirty="0">
                <a:solidFill>
                  <a:srgbClr val="FFFFFF"/>
                </a:solidFill>
                <a:sym typeface="Cabin"/>
              </a:rPr>
              <a:t>Mục đích chính của hàm tạo là thiết lập một số biến thể hiện để có các giá trị ban đầu thích hợp khi đối tượng được tạo</a:t>
            </a:r>
            <a:endParaRPr lang="en" sz="2300" u="none" strike="noStrike" cap="none" dirty="0">
              <a:solidFill>
                <a:srgbClr val="FFFFFF"/>
              </a:solidFill>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p:nvPr/>
        </p:nvSpPr>
        <p:spPr>
          <a:xfrm>
            <a:off x="713014" y="452582"/>
            <a:ext cx="4071422" cy="4355016"/>
          </a:xfrm>
          <a:prstGeom prst="rect">
            <a:avLst/>
          </a:prstGeom>
          <a:noFill/>
          <a:ln>
            <a:noFill/>
          </a:ln>
        </p:spPr>
        <p:txBody>
          <a:bodyPr lIns="21050" tIns="21050" rIns="21050" bIns="21050" anchor="ctr" anchorCtr="0">
            <a:noAutofit/>
          </a:bodyPr>
          <a:lstStyle/>
          <a:p>
            <a:r>
              <a:rPr lang="en-US" dirty="0">
                <a:solidFill>
                  <a:schemeClr val="bg1"/>
                </a:solidFill>
                <a:latin typeface="Courier" charset="0"/>
                <a:ea typeface="Courier" charset="0"/>
                <a:cs typeface="Courier" charset="0"/>
              </a:rPr>
              <a:t>class </a:t>
            </a:r>
            <a:r>
              <a:rPr lang="en-US" dirty="0" err="1">
                <a:solidFill>
                  <a:schemeClr val="bg1"/>
                </a:solidFill>
                <a:latin typeface="Courier" charset="0"/>
                <a:ea typeface="Courier" charset="0"/>
                <a:cs typeface="Courier" charset="0"/>
              </a:rPr>
              <a:t>PartyAnimal</a:t>
            </a:r>
            <a:r>
              <a:rPr lang="en-US" dirty="0">
                <a:solidFill>
                  <a:schemeClr val="bg1"/>
                </a:solidFill>
                <a:latin typeface="Courier" charset="0"/>
                <a:ea typeface="Courier" charset="0"/>
                <a:cs typeface="Courier" charset="0"/>
              </a:rPr>
              <a:t>:</a:t>
            </a:r>
          </a:p>
          <a:p>
            <a:r>
              <a:rPr lang="de-DE" dirty="0">
                <a:solidFill>
                  <a:schemeClr val="bg1"/>
                </a:solidFill>
                <a:latin typeface="Courier" charset="0"/>
                <a:ea typeface="Courier" charset="0"/>
                <a:cs typeface="Courier" charset="0"/>
              </a:rPr>
              <a:t>   x = 0</a:t>
            </a:r>
          </a:p>
          <a:p>
            <a:endParaRPr lang="de-DE"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def</a:t>
            </a:r>
            <a:r>
              <a:rPr lang="en-US" dirty="0">
                <a:solidFill>
                  <a:schemeClr val="bg1"/>
                </a:solidFill>
                <a:latin typeface="Courier" charset="0"/>
                <a:ea typeface="Courier" charset="0"/>
                <a:cs typeface="Courier" charset="0"/>
              </a:rPr>
              <a:t> __</a:t>
            </a:r>
            <a:r>
              <a:rPr lang="en-US" dirty="0" err="1">
                <a:solidFill>
                  <a:schemeClr val="bg1"/>
                </a:solidFill>
                <a:latin typeface="Courier" charset="0"/>
                <a:ea typeface="Courier" charset="0"/>
                <a:cs typeface="Courier" charset="0"/>
              </a:rPr>
              <a:t>init</a:t>
            </a:r>
            <a:r>
              <a:rPr lang="en-US" dirty="0">
                <a:solidFill>
                  <a:schemeClr val="bg1"/>
                </a:solidFill>
                <a:latin typeface="Courier" charset="0"/>
                <a:ea typeface="Courier" charset="0"/>
                <a:cs typeface="Courier" charset="0"/>
              </a:rPr>
              <a:t>__(self):</a:t>
            </a:r>
          </a:p>
          <a:p>
            <a:r>
              <a:rPr lang="en-US" dirty="0">
                <a:solidFill>
                  <a:srgbClr val="FF40FF"/>
                </a:solidFill>
                <a:latin typeface="Courier" charset="0"/>
                <a:ea typeface="Courier" charset="0"/>
                <a:cs typeface="Courier" charset="0"/>
              </a:rPr>
              <a:t>     print('I am constructed')</a:t>
            </a:r>
          </a:p>
          <a:p>
            <a:endParaRPr lang="en-US"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def</a:t>
            </a:r>
            <a:r>
              <a:rPr lang="en-US" dirty="0">
                <a:solidFill>
                  <a:schemeClr val="bg1"/>
                </a:solidFill>
                <a:latin typeface="Courier" charset="0"/>
                <a:ea typeface="Courier" charset="0"/>
                <a:cs typeface="Courier" charset="0"/>
              </a:rPr>
              <a:t> party(self) :</a:t>
            </a:r>
          </a:p>
          <a:p>
            <a:r>
              <a:rPr lang="it-IT" dirty="0">
                <a:solidFill>
                  <a:schemeClr val="bg1"/>
                </a:solidFill>
                <a:latin typeface="Courier" charset="0"/>
                <a:ea typeface="Courier" charset="0"/>
                <a:cs typeface="Courier" charset="0"/>
              </a:rPr>
              <a:t>     </a:t>
            </a:r>
            <a:r>
              <a:rPr lang="it-IT" dirty="0" err="1">
                <a:solidFill>
                  <a:schemeClr val="bg1"/>
                </a:solidFill>
                <a:latin typeface="Courier" charset="0"/>
                <a:ea typeface="Courier" charset="0"/>
                <a:cs typeface="Courier" charset="0"/>
              </a:rPr>
              <a:t>self.x</a:t>
            </a:r>
            <a:r>
              <a:rPr lang="it-IT" dirty="0">
                <a:solidFill>
                  <a:schemeClr val="bg1"/>
                </a:solidFill>
                <a:latin typeface="Courier" charset="0"/>
                <a:ea typeface="Courier" charset="0"/>
                <a:cs typeface="Courier" charset="0"/>
              </a:rPr>
              <a:t> = </a:t>
            </a:r>
            <a:r>
              <a:rPr lang="it-IT" dirty="0" err="1">
                <a:solidFill>
                  <a:schemeClr val="bg1"/>
                </a:solidFill>
                <a:latin typeface="Courier" charset="0"/>
                <a:ea typeface="Courier" charset="0"/>
                <a:cs typeface="Courier" charset="0"/>
              </a:rPr>
              <a:t>self.x</a:t>
            </a:r>
            <a:r>
              <a:rPr lang="it-IT" dirty="0">
                <a:solidFill>
                  <a:schemeClr val="bg1"/>
                </a:solidFill>
                <a:latin typeface="Courier" charset="0"/>
                <a:ea typeface="Courier" charset="0"/>
                <a:cs typeface="Courier" charset="0"/>
              </a:rPr>
              <a:t> + 1</a:t>
            </a:r>
          </a:p>
          <a:p>
            <a:r>
              <a:rPr lang="it-IT" dirty="0">
                <a:solidFill>
                  <a:srgbClr val="FFFF00"/>
                </a:solidFill>
                <a:latin typeface="Courier" charset="0"/>
                <a:ea typeface="Courier" charset="0"/>
                <a:cs typeface="Courier" charset="0"/>
              </a:rPr>
              <a:t>     </a:t>
            </a:r>
            <a:r>
              <a:rPr lang="it-IT" dirty="0" err="1">
                <a:solidFill>
                  <a:srgbClr val="FFFF00"/>
                </a:solidFill>
                <a:latin typeface="Courier" charset="0"/>
                <a:ea typeface="Courier" charset="0"/>
                <a:cs typeface="Courier" charset="0"/>
              </a:rPr>
              <a:t>print</a:t>
            </a:r>
            <a:r>
              <a:rPr lang="it-IT" dirty="0">
                <a:solidFill>
                  <a:srgbClr val="FFFF00"/>
                </a:solidFill>
                <a:latin typeface="Courier" charset="0"/>
                <a:ea typeface="Courier" charset="0"/>
                <a:cs typeface="Courier" charset="0"/>
              </a:rPr>
              <a:t>('So far',</a:t>
            </a:r>
            <a:r>
              <a:rPr lang="it-IT" dirty="0" err="1">
                <a:solidFill>
                  <a:srgbClr val="FFFF00"/>
                </a:solidFill>
                <a:latin typeface="Courier" charset="0"/>
                <a:ea typeface="Courier" charset="0"/>
                <a:cs typeface="Courier" charset="0"/>
              </a:rPr>
              <a:t>self.x</a:t>
            </a:r>
            <a:r>
              <a:rPr lang="it-IT" dirty="0">
                <a:solidFill>
                  <a:srgbClr val="FFFF00"/>
                </a:solidFill>
                <a:latin typeface="Courier" charset="0"/>
                <a:ea typeface="Courier" charset="0"/>
                <a:cs typeface="Courier" charset="0"/>
              </a:rPr>
              <a:t>)</a:t>
            </a:r>
          </a:p>
          <a:p>
            <a:endParaRPr lang="it-IT"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def</a:t>
            </a:r>
            <a:r>
              <a:rPr lang="en-US" dirty="0">
                <a:solidFill>
                  <a:schemeClr val="bg1"/>
                </a:solidFill>
                <a:latin typeface="Courier" charset="0"/>
                <a:ea typeface="Courier" charset="0"/>
                <a:cs typeface="Courier" charset="0"/>
              </a:rPr>
              <a:t> __del__(self):</a:t>
            </a:r>
          </a:p>
          <a:p>
            <a:r>
              <a:rPr lang="en-US" dirty="0">
                <a:solidFill>
                  <a:srgbClr val="00FA00"/>
                </a:solidFill>
                <a:latin typeface="Courier" charset="0"/>
                <a:ea typeface="Courier" charset="0"/>
                <a:cs typeface="Courier" charset="0"/>
              </a:rPr>
              <a:t>     print('I am destructed', </a:t>
            </a:r>
            <a:r>
              <a:rPr lang="en-US" dirty="0" err="1">
                <a:solidFill>
                  <a:srgbClr val="00FA00"/>
                </a:solidFill>
                <a:latin typeface="Courier" charset="0"/>
                <a:ea typeface="Courier" charset="0"/>
                <a:cs typeface="Courier" charset="0"/>
              </a:rPr>
              <a:t>self.x</a:t>
            </a:r>
            <a:r>
              <a:rPr lang="en-US" dirty="0">
                <a:solidFill>
                  <a:srgbClr val="00FA00"/>
                </a:solidFill>
                <a:latin typeface="Courier" charset="0"/>
                <a:ea typeface="Courier" charset="0"/>
                <a:cs typeface="Courier" charset="0"/>
              </a:rPr>
              <a:t>)</a:t>
            </a:r>
          </a:p>
          <a:p>
            <a:endParaRPr lang="en-US"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an = </a:t>
            </a:r>
            <a:r>
              <a:rPr lang="en-US" dirty="0" err="1">
                <a:solidFill>
                  <a:schemeClr val="bg1"/>
                </a:solidFill>
                <a:latin typeface="Courier" charset="0"/>
                <a:ea typeface="Courier" charset="0"/>
                <a:cs typeface="Courier" charset="0"/>
              </a:rPr>
              <a:t>PartyAnimal</a:t>
            </a:r>
            <a:r>
              <a:rPr lang="en-US" dirty="0">
                <a:solidFill>
                  <a:schemeClr val="bg1"/>
                </a:solidFill>
                <a:latin typeface="Courier" charset="0"/>
                <a:ea typeface="Courier" charset="0"/>
                <a:cs typeface="Courier" charset="0"/>
              </a:rPr>
              <a:t>()</a:t>
            </a:r>
          </a:p>
          <a:p>
            <a:r>
              <a:rPr lang="en-US" dirty="0" err="1">
                <a:solidFill>
                  <a:schemeClr val="bg1"/>
                </a:solidFill>
                <a:latin typeface="Courier" charset="0"/>
                <a:ea typeface="Courier" charset="0"/>
                <a:cs typeface="Courier" charset="0"/>
              </a:rPr>
              <a:t>an.party</a:t>
            </a:r>
            <a:r>
              <a:rPr lang="en-US" dirty="0">
                <a:solidFill>
                  <a:schemeClr val="bg1"/>
                </a:solidFill>
                <a:latin typeface="Courier" charset="0"/>
                <a:ea typeface="Courier" charset="0"/>
                <a:cs typeface="Courier" charset="0"/>
              </a:rPr>
              <a:t>()</a:t>
            </a:r>
          </a:p>
          <a:p>
            <a:r>
              <a:rPr lang="en-US" dirty="0" err="1">
                <a:solidFill>
                  <a:schemeClr val="bg1"/>
                </a:solidFill>
                <a:latin typeface="Courier" charset="0"/>
                <a:ea typeface="Courier" charset="0"/>
                <a:cs typeface="Courier" charset="0"/>
              </a:rPr>
              <a:t>an.party</a:t>
            </a:r>
            <a:r>
              <a:rPr lang="en-US" dirty="0">
                <a:solidFill>
                  <a:schemeClr val="bg1"/>
                </a:solidFill>
                <a:latin typeface="Courier" charset="0"/>
                <a:ea typeface="Courier" charset="0"/>
                <a:cs typeface="Courier" charset="0"/>
              </a:rPr>
              <a:t>()</a:t>
            </a:r>
          </a:p>
          <a:p>
            <a:r>
              <a:rPr lang="is-IS" dirty="0">
                <a:solidFill>
                  <a:srgbClr val="FF9300"/>
                </a:solidFill>
                <a:latin typeface="Courier" charset="0"/>
                <a:ea typeface="Courier" charset="0"/>
                <a:cs typeface="Courier" charset="0"/>
              </a:rPr>
              <a:t>an = 42</a:t>
            </a:r>
          </a:p>
          <a:p>
            <a:r>
              <a:rPr lang="en-US" dirty="0">
                <a:solidFill>
                  <a:srgbClr val="FF9300"/>
                </a:solidFill>
                <a:latin typeface="Courier" charset="0"/>
                <a:ea typeface="Courier" charset="0"/>
                <a:cs typeface="Courier" charset="0"/>
              </a:rPr>
              <a:t>print('an </a:t>
            </a:r>
            <a:r>
              <a:rPr lang="en-US" dirty="0" err="1">
                <a:solidFill>
                  <a:srgbClr val="FF9300"/>
                </a:solidFill>
                <a:latin typeface="Courier" charset="0"/>
                <a:ea typeface="Courier" charset="0"/>
                <a:cs typeface="Courier" charset="0"/>
              </a:rPr>
              <a:t>contains',an</a:t>
            </a:r>
            <a:r>
              <a:rPr lang="en-US" dirty="0">
                <a:solidFill>
                  <a:srgbClr val="FF9300"/>
                </a:solidFill>
                <a:latin typeface="Courier" charset="0"/>
                <a:ea typeface="Courier" charset="0"/>
                <a:cs typeface="Courier" charset="0"/>
              </a:rPr>
              <a:t>)</a:t>
            </a:r>
            <a:endParaRPr lang="en" u="none" strike="noStrike" cap="none" dirty="0">
              <a:solidFill>
                <a:srgbClr val="FF9300"/>
              </a:solidFill>
              <a:latin typeface="Courier" charset="0"/>
              <a:ea typeface="Courier" charset="0"/>
              <a:cs typeface="Courier" charset="0"/>
              <a:sym typeface="Courier New"/>
            </a:endParaRPr>
          </a:p>
        </p:txBody>
      </p:sp>
      <p:sp>
        <p:nvSpPr>
          <p:cNvPr id="438" name="Shape 438"/>
          <p:cNvSpPr/>
          <p:nvPr/>
        </p:nvSpPr>
        <p:spPr>
          <a:xfrm>
            <a:off x="5497780" y="797344"/>
            <a:ext cx="2541261" cy="223374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Font typeface="Cabin"/>
              <a:buNone/>
            </a:pPr>
            <a:r>
              <a:rPr lang="en" sz="1600" u="none" strike="noStrike" cap="none" dirty="0">
                <a:solidFill>
                  <a:schemeClr val="bg1"/>
                </a:solidFill>
                <a:latin typeface="Courier" charset="0"/>
                <a:ea typeface="Courier" charset="0"/>
                <a:cs typeface="Courier" charset="0"/>
                <a:sym typeface="Courier New"/>
              </a:rPr>
              <a:t>$ python party</a:t>
            </a:r>
            <a:r>
              <a:rPr lang="en-US" sz="1600" u="none" strike="noStrike" cap="none" dirty="0">
                <a:solidFill>
                  <a:schemeClr val="bg1"/>
                </a:solidFill>
                <a:latin typeface="Courier" charset="0"/>
                <a:ea typeface="Courier" charset="0"/>
                <a:cs typeface="Courier" charset="0"/>
                <a:sym typeface="Courier New"/>
              </a:rPr>
              <a:t>4</a:t>
            </a:r>
            <a:r>
              <a:rPr lang="en" sz="1600" u="none" strike="noStrike" cap="none" dirty="0">
                <a:solidFill>
                  <a:schemeClr val="bg1"/>
                </a:solidFill>
                <a:latin typeface="Courier" charset="0"/>
                <a:ea typeface="Courier" charset="0"/>
                <a:cs typeface="Courier" charset="0"/>
                <a:sym typeface="Courier New"/>
              </a:rPr>
              <a:t>.</a:t>
            </a:r>
            <a:r>
              <a:rPr lang="en" sz="1600" u="none" strike="noStrike" cap="none" dirty="0" err="1">
                <a:solidFill>
                  <a:schemeClr val="bg1"/>
                </a:solidFill>
                <a:latin typeface="Courier" charset="0"/>
                <a:ea typeface="Courier" charset="0"/>
                <a:cs typeface="Courier" charset="0"/>
                <a:sym typeface="Courier New"/>
              </a:rPr>
              <a:t>py</a:t>
            </a:r>
            <a:r>
              <a:rPr lang="en" sz="1600" u="none" strike="noStrike" cap="none" dirty="0">
                <a:solidFill>
                  <a:schemeClr val="bg1"/>
                </a:solidFill>
                <a:latin typeface="Courier" charset="0"/>
                <a:ea typeface="Courier" charset="0"/>
                <a:cs typeface="Courier" charset="0"/>
                <a:sym typeface="Courier New"/>
              </a:rPr>
              <a:t> </a:t>
            </a:r>
          </a:p>
          <a:p>
            <a:r>
              <a:rPr lang="en-US" sz="1600" dirty="0">
                <a:solidFill>
                  <a:srgbClr val="FF40FF"/>
                </a:solidFill>
                <a:latin typeface="Courier" charset="0"/>
                <a:ea typeface="Courier" charset="0"/>
                <a:cs typeface="Courier" charset="0"/>
              </a:rPr>
              <a:t>I am constructed</a:t>
            </a:r>
          </a:p>
          <a:p>
            <a:r>
              <a:rPr lang="en-US" sz="1600" dirty="0">
                <a:solidFill>
                  <a:srgbClr val="FFFF00"/>
                </a:solidFill>
                <a:latin typeface="Courier" charset="0"/>
                <a:ea typeface="Courier" charset="0"/>
                <a:cs typeface="Courier" charset="0"/>
              </a:rPr>
              <a:t>So far 1</a:t>
            </a:r>
          </a:p>
          <a:p>
            <a:r>
              <a:rPr lang="en-US" sz="1600" dirty="0">
                <a:solidFill>
                  <a:srgbClr val="FFFF00"/>
                </a:solidFill>
                <a:latin typeface="Courier" charset="0"/>
                <a:ea typeface="Courier" charset="0"/>
                <a:cs typeface="Courier" charset="0"/>
              </a:rPr>
              <a:t>So far 2</a:t>
            </a:r>
          </a:p>
          <a:p>
            <a:r>
              <a:rPr lang="en-US" sz="1600" dirty="0">
                <a:solidFill>
                  <a:srgbClr val="00FA00"/>
                </a:solidFill>
                <a:latin typeface="Courier" charset="0"/>
                <a:ea typeface="Courier" charset="0"/>
                <a:cs typeface="Courier" charset="0"/>
              </a:rPr>
              <a:t>I am destructed 2</a:t>
            </a:r>
          </a:p>
          <a:p>
            <a:r>
              <a:rPr lang="en-US" sz="1600" dirty="0">
                <a:solidFill>
                  <a:srgbClr val="FF9300"/>
                </a:solidFill>
                <a:latin typeface="Courier" charset="0"/>
                <a:ea typeface="Courier" charset="0"/>
                <a:cs typeface="Courier" charset="0"/>
              </a:rPr>
              <a:t>an contains 42</a:t>
            </a:r>
            <a:endParaRPr lang="en" sz="1600" u="none" strike="noStrike" cap="none" dirty="0">
              <a:solidFill>
                <a:srgbClr val="FF9300"/>
              </a:solidFill>
              <a:latin typeface="Courier" charset="0"/>
              <a:ea typeface="Courier" charset="0"/>
              <a:cs typeface="Courier" charset="0"/>
              <a:sym typeface="Courier New"/>
            </a:endParaRPr>
          </a:p>
        </p:txBody>
      </p:sp>
      <p:sp>
        <p:nvSpPr>
          <p:cNvPr id="439" name="Shape 439"/>
          <p:cNvSpPr/>
          <p:nvPr/>
        </p:nvSpPr>
        <p:spPr>
          <a:xfrm>
            <a:off x="5235762" y="3169375"/>
            <a:ext cx="3580261" cy="1411861"/>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n" sz="1800" u="none" strike="noStrike" cap="none" dirty="0">
                <a:solidFill>
                  <a:srgbClr val="FFFB00"/>
                </a:solidFill>
                <a:latin typeface="Arial" charset="0"/>
                <a:ea typeface="Arial" charset="0"/>
                <a:cs typeface="Arial" charset="0"/>
                <a:sym typeface="Cabin"/>
              </a:rPr>
              <a:t>The constructor and destructor are optional. The constructor is typically used to set up variables. The destructor is seldom used.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650081" y="428625"/>
            <a:ext cx="7406324"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700" u="none" strike="noStrike" cap="none">
                <a:solidFill>
                  <a:srgbClr val="FFD966"/>
                </a:solidFill>
                <a:sym typeface="Cabin"/>
              </a:rPr>
              <a:t>Constructor</a:t>
            </a:r>
          </a:p>
        </p:txBody>
      </p:sp>
      <p:sp>
        <p:nvSpPr>
          <p:cNvPr id="445" name="Shape 445"/>
          <p:cNvSpPr txBox="1">
            <a:spLocks noGrp="1"/>
          </p:cNvSpPr>
          <p:nvPr>
            <p:ph type="body" idx="1"/>
          </p:nvPr>
        </p:nvSpPr>
        <p:spPr>
          <a:xfrm>
            <a:off x="650081" y="1665288"/>
            <a:ext cx="7836750" cy="3006780"/>
          </a:xfrm>
          <a:prstGeom prst="rect">
            <a:avLst/>
          </a:prstGeom>
          <a:noFill/>
          <a:ln>
            <a:noFill/>
          </a:ln>
        </p:spPr>
        <p:txBody>
          <a:bodyPr lIns="21050" tIns="21050" rIns="21050" bIns="21050" anchor="t" anchorCtr="0">
            <a:noAutofit/>
          </a:bodyPr>
          <a:lstStyle/>
          <a:p>
            <a:pPr marL="317500" lvl="0" indent="0">
              <a:spcBef>
                <a:spcPts val="0"/>
              </a:spcBef>
              <a:buClr>
                <a:srgbClr val="FFFFFF"/>
              </a:buClr>
              <a:buSzPct val="173913"/>
              <a:buNone/>
            </a:pPr>
            <a:r>
              <a:rPr lang="vi-VN" sz="2300" dirty="0">
                <a:solidFill>
                  <a:srgbClr val="FFFFFF"/>
                </a:solidFill>
                <a:sym typeface="Cabin"/>
              </a:rPr>
              <a:t>Trong lập trình hướng đối tượng, hàm khởi tạo trong một lớp là một khối câu lệnh đặc biệt được gọi là khi một đối tượng được tạo</a:t>
            </a:r>
            <a:endParaRPr lang="en" sz="2300" u="none" strike="noStrike" cap="none" dirty="0">
              <a:solidFill>
                <a:srgbClr val="00FDFF"/>
              </a:solidFill>
              <a:sym typeface="Cabin"/>
            </a:endParaRPr>
          </a:p>
        </p:txBody>
      </p:sp>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19793"/>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prstGeom prst="rect">
            <a:avLst/>
          </a:prstGeom>
          <a:noFill/>
          <a:ln>
            <a:noFill/>
          </a:ln>
        </p:spPr>
        <p:txBody>
          <a:bodyPr lIns="21050" tIns="21050" rIns="21050" bIns="21050" anchor="ctr" anchorCtr="0">
            <a:noAutofit/>
          </a:bodyPr>
          <a:lstStyle/>
          <a:p>
            <a:pPr lvl="0">
              <a:buClr>
                <a:srgbClr val="FFFFFF"/>
              </a:buClr>
              <a:buSzPct val="25000"/>
            </a:pPr>
            <a:r>
              <a:rPr lang="vi-VN" sz="4700" dirty="0">
                <a:solidFill>
                  <a:srgbClr val="FFFFFF"/>
                </a:solidFill>
                <a:sym typeface="Cabin"/>
              </a:rPr>
              <a:t>Nhiều Thực thể</a:t>
            </a:r>
            <a:endParaRPr lang="en" sz="4700" u="none" strike="noStrike" cap="none" dirty="0">
              <a:solidFill>
                <a:srgbClr val="FF9300"/>
              </a:solidFill>
              <a:sym typeface="Cabin"/>
            </a:endParaRPr>
          </a:p>
        </p:txBody>
      </p:sp>
      <p:sp>
        <p:nvSpPr>
          <p:cNvPr id="453" name="Shape 453"/>
          <p:cNvSpPr txBox="1">
            <a:spLocks noGrp="1"/>
          </p:cNvSpPr>
          <p:nvPr>
            <p:ph type="body" idx="1"/>
          </p:nvPr>
        </p:nvSpPr>
        <p:spPr>
          <a:prstGeom prst="rect">
            <a:avLst/>
          </a:prstGeom>
          <a:noFill/>
          <a:ln>
            <a:noFill/>
          </a:ln>
        </p:spPr>
        <p:txBody>
          <a:bodyPr lIns="21050" tIns="21050" rIns="21050" bIns="21050" anchor="ctr" anchorCtr="0">
            <a:noAutofit/>
          </a:bodyPr>
          <a:lstStyle/>
          <a:p>
            <a:pPr marL="457200" lvl="0" indent="-374650">
              <a:lnSpc>
                <a:spcPct val="115000"/>
              </a:lnSpc>
              <a:spcBef>
                <a:spcPts val="0"/>
              </a:spcBef>
              <a:buSzPct val="100000"/>
            </a:pPr>
            <a:r>
              <a:rPr lang="vi-VN" sz="2300" dirty="0">
                <a:solidFill>
                  <a:srgbClr val="FFFFFF"/>
                </a:solidFill>
                <a:sym typeface="Cabin"/>
              </a:rPr>
              <a:t>Chúng ta có thể tạo rất nhiều đối tượng - lớp là khuôn mẫu cho đối tượng</a:t>
            </a:r>
            <a:endParaRPr lang="en" sz="2300" u="none" strike="noStrike" cap="none" dirty="0">
              <a:solidFill>
                <a:srgbClr val="FFFFFF"/>
              </a:solidFill>
              <a:sym typeface="Cabin"/>
            </a:endParaRPr>
          </a:p>
          <a:p>
            <a:pPr marL="457200" lvl="0" indent="-374650">
              <a:lnSpc>
                <a:spcPct val="115000"/>
              </a:lnSpc>
              <a:spcBef>
                <a:spcPts val="1400"/>
              </a:spcBef>
              <a:buSzPct val="100000"/>
            </a:pPr>
            <a:r>
              <a:rPr lang="vi-VN" sz="2300" dirty="0">
                <a:solidFill>
                  <a:srgbClr val="FFFFFF"/>
                </a:solidFill>
                <a:sym typeface="Cabin"/>
              </a:rPr>
              <a:t>Chúng ta có thể lưu trữ từng đối tượng riêng biệt trong biến riêng của nó</a:t>
            </a:r>
            <a:endParaRPr lang="en" sz="2300" u="none" strike="noStrike" cap="none" dirty="0">
              <a:solidFill>
                <a:srgbClr val="FFFFFF"/>
              </a:solidFill>
              <a:sym typeface="Cabin"/>
            </a:endParaRPr>
          </a:p>
          <a:p>
            <a:pPr marL="457200" lvl="0" indent="-374650">
              <a:lnSpc>
                <a:spcPct val="115000"/>
              </a:lnSpc>
              <a:spcBef>
                <a:spcPts val="1400"/>
              </a:spcBef>
              <a:buSzPct val="100000"/>
            </a:pPr>
            <a:r>
              <a:rPr lang="en-US" sz="2300" dirty="0">
                <a:solidFill>
                  <a:srgbClr val="FFFFFF"/>
                </a:solidFill>
                <a:sym typeface="Wingdings" pitchFamily="2" charset="2"/>
              </a:rPr>
              <a:t> </a:t>
            </a:r>
            <a:r>
              <a:rPr lang="en-US" sz="2300" dirty="0" err="1">
                <a:solidFill>
                  <a:srgbClr val="FFFFFF"/>
                </a:solidFill>
                <a:sym typeface="Wingdings" pitchFamily="2" charset="2"/>
              </a:rPr>
              <a:t>N</a:t>
            </a:r>
            <a:r>
              <a:rPr lang="en-US" sz="2300" dirty="0" err="1">
                <a:solidFill>
                  <a:srgbClr val="FFFFFF"/>
                </a:solidFill>
                <a:sym typeface="Cabin"/>
              </a:rPr>
              <a:t>hiều</a:t>
            </a:r>
            <a:r>
              <a:rPr lang="en-US" sz="2300" dirty="0">
                <a:solidFill>
                  <a:srgbClr val="FFFFFF"/>
                </a:solidFill>
                <a:sym typeface="Cabin"/>
              </a:rPr>
              <a:t> </a:t>
            </a:r>
            <a:r>
              <a:rPr lang="en-US" sz="2300" dirty="0" err="1">
                <a:solidFill>
                  <a:srgbClr val="FFFFFF"/>
                </a:solidFill>
                <a:sym typeface="Cabin"/>
              </a:rPr>
              <a:t>phiên</a:t>
            </a:r>
            <a:r>
              <a:rPr lang="en-US" sz="2300" dirty="0">
                <a:solidFill>
                  <a:srgbClr val="FFFFFF"/>
                </a:solidFill>
                <a:sym typeface="Cabin"/>
              </a:rPr>
              <a:t> </a:t>
            </a:r>
            <a:r>
              <a:rPr lang="en-US" sz="2300" dirty="0" err="1">
                <a:solidFill>
                  <a:srgbClr val="FFFFFF"/>
                </a:solidFill>
                <a:sym typeface="Cabin"/>
              </a:rPr>
              <a:t>bản</a:t>
            </a:r>
            <a:r>
              <a:rPr lang="en-US" sz="2300" dirty="0">
                <a:solidFill>
                  <a:srgbClr val="FFFFFF"/>
                </a:solidFill>
                <a:sym typeface="Cabin"/>
              </a:rPr>
              <a:t> </a:t>
            </a:r>
            <a:r>
              <a:rPr lang="en-US" sz="2300" dirty="0" err="1">
                <a:solidFill>
                  <a:srgbClr val="FFFFFF"/>
                </a:solidFill>
                <a:sym typeface="Cabin"/>
              </a:rPr>
              <a:t>của</a:t>
            </a:r>
            <a:r>
              <a:rPr lang="en-US" sz="2300" dirty="0">
                <a:solidFill>
                  <a:srgbClr val="FFFFFF"/>
                </a:solidFill>
                <a:sym typeface="Cabin"/>
              </a:rPr>
              <a:t> </a:t>
            </a:r>
            <a:r>
              <a:rPr lang="en-US" sz="2300" dirty="0" err="1">
                <a:solidFill>
                  <a:srgbClr val="FFFFFF"/>
                </a:solidFill>
                <a:sym typeface="Cabin"/>
              </a:rPr>
              <a:t>cùng</a:t>
            </a:r>
            <a:r>
              <a:rPr lang="en-US" sz="2300" dirty="0">
                <a:solidFill>
                  <a:srgbClr val="FFFFFF"/>
                </a:solidFill>
                <a:sym typeface="Cabin"/>
              </a:rPr>
              <a:t> </a:t>
            </a:r>
            <a:r>
              <a:rPr lang="en-US" sz="2300" dirty="0" err="1">
                <a:solidFill>
                  <a:srgbClr val="FFFFFF"/>
                </a:solidFill>
                <a:sym typeface="Cabin"/>
              </a:rPr>
              <a:t>một</a:t>
            </a:r>
            <a:r>
              <a:rPr lang="en-US" sz="2300" dirty="0">
                <a:solidFill>
                  <a:srgbClr val="FFFFFF"/>
                </a:solidFill>
                <a:sym typeface="Cabin"/>
              </a:rPr>
              <a:t> </a:t>
            </a:r>
            <a:r>
              <a:rPr lang="en-US" sz="2300" dirty="0" err="1">
                <a:solidFill>
                  <a:srgbClr val="FFFFFF"/>
                </a:solidFill>
                <a:sym typeface="Cabin"/>
              </a:rPr>
              <a:t>lớp</a:t>
            </a:r>
            <a:endParaRPr lang="en" sz="2300" u="none" strike="noStrike" cap="none" dirty="0">
              <a:solidFill>
                <a:srgbClr val="FFFFFF"/>
              </a:solidFill>
              <a:sym typeface="Cabin"/>
            </a:endParaRPr>
          </a:p>
          <a:p>
            <a:pPr marL="457200" lvl="0" indent="-374650">
              <a:lnSpc>
                <a:spcPct val="115000"/>
              </a:lnSpc>
              <a:spcBef>
                <a:spcPts val="1400"/>
              </a:spcBef>
              <a:buSzPct val="100000"/>
            </a:pPr>
            <a:r>
              <a:rPr lang="en-US" sz="2300" dirty="0" err="1">
                <a:solidFill>
                  <a:srgbClr val="FFFFFF"/>
                </a:solidFill>
                <a:sym typeface="Cabin"/>
              </a:rPr>
              <a:t>Mỗi</a:t>
            </a:r>
            <a:r>
              <a:rPr lang="en-US" sz="2300" dirty="0">
                <a:solidFill>
                  <a:srgbClr val="FFFFFF"/>
                </a:solidFill>
                <a:sym typeface="Cabin"/>
              </a:rPr>
              <a:t> </a:t>
            </a:r>
            <a:r>
              <a:rPr lang="en-US" sz="2300" dirty="0" err="1">
                <a:solidFill>
                  <a:srgbClr val="FFFFFF"/>
                </a:solidFill>
                <a:sym typeface="Cabin"/>
              </a:rPr>
              <a:t>phiên</a:t>
            </a:r>
            <a:r>
              <a:rPr lang="en-US" sz="2300" dirty="0">
                <a:solidFill>
                  <a:srgbClr val="FFFFFF"/>
                </a:solidFill>
                <a:sym typeface="Cabin"/>
              </a:rPr>
              <a:t> </a:t>
            </a:r>
            <a:r>
              <a:rPr lang="en-US" sz="2300" dirty="0" err="1">
                <a:solidFill>
                  <a:srgbClr val="FFFFFF"/>
                </a:solidFill>
                <a:sym typeface="Cabin"/>
              </a:rPr>
              <a:t>bản</a:t>
            </a:r>
            <a:r>
              <a:rPr lang="en-US" sz="2300" dirty="0">
                <a:solidFill>
                  <a:srgbClr val="FFFFFF"/>
                </a:solidFill>
                <a:sym typeface="Cabin"/>
              </a:rPr>
              <a:t> </a:t>
            </a:r>
            <a:r>
              <a:rPr lang="en-US" sz="2300" dirty="0" err="1">
                <a:solidFill>
                  <a:srgbClr val="FFFFFF"/>
                </a:solidFill>
                <a:sym typeface="Cabin"/>
              </a:rPr>
              <a:t>có</a:t>
            </a:r>
            <a:r>
              <a:rPr lang="en-US" sz="2300" dirty="0">
                <a:solidFill>
                  <a:srgbClr val="FFFFFF"/>
                </a:solidFill>
                <a:sym typeface="Cabin"/>
              </a:rPr>
              <a:t> </a:t>
            </a:r>
            <a:r>
              <a:rPr lang="en-US" sz="2300" dirty="0" err="1">
                <a:solidFill>
                  <a:srgbClr val="FFFFFF"/>
                </a:solidFill>
                <a:sym typeface="Cabin"/>
              </a:rPr>
              <a:t>bản</a:t>
            </a:r>
            <a:r>
              <a:rPr lang="en-US" sz="2300" dirty="0">
                <a:solidFill>
                  <a:srgbClr val="FFFFFF"/>
                </a:solidFill>
                <a:sym typeface="Cabin"/>
              </a:rPr>
              <a:t> </a:t>
            </a:r>
            <a:r>
              <a:rPr lang="en-US" sz="2300" dirty="0" err="1">
                <a:solidFill>
                  <a:srgbClr val="FFFFFF"/>
                </a:solidFill>
                <a:sym typeface="Cabin"/>
              </a:rPr>
              <a:t>sao</a:t>
            </a:r>
            <a:r>
              <a:rPr lang="en-US" sz="2300" dirty="0">
                <a:solidFill>
                  <a:srgbClr val="FFFFFF"/>
                </a:solidFill>
                <a:sym typeface="Cabin"/>
              </a:rPr>
              <a:t> </a:t>
            </a:r>
            <a:r>
              <a:rPr lang="en-US" sz="2300" dirty="0" err="1">
                <a:solidFill>
                  <a:srgbClr val="FFFFFF"/>
                </a:solidFill>
                <a:sym typeface="Cabin"/>
              </a:rPr>
              <a:t>riêng</a:t>
            </a:r>
            <a:r>
              <a:rPr lang="en-US" sz="2300" dirty="0">
                <a:solidFill>
                  <a:srgbClr val="FFFFFF"/>
                </a:solidFill>
                <a:sym typeface="Cabin"/>
              </a:rPr>
              <a:t> </a:t>
            </a:r>
            <a:r>
              <a:rPr lang="en-US" sz="2300" dirty="0" err="1">
                <a:solidFill>
                  <a:srgbClr val="FFFFFF"/>
                </a:solidFill>
                <a:sym typeface="Cabin"/>
              </a:rPr>
              <a:t>của</a:t>
            </a:r>
            <a:r>
              <a:rPr lang="en-US" sz="2300" dirty="0">
                <a:solidFill>
                  <a:srgbClr val="FFFFFF"/>
                </a:solidFill>
                <a:sym typeface="Cabin"/>
              </a:rPr>
              <a:t> </a:t>
            </a:r>
            <a:r>
              <a:rPr lang="en-US" sz="2300" dirty="0" err="1">
                <a:solidFill>
                  <a:srgbClr val="FFFFFF"/>
                </a:solidFill>
                <a:sym typeface="Cabin"/>
              </a:rPr>
              <a:t>các</a:t>
            </a:r>
            <a:r>
              <a:rPr lang="en-US" sz="2300" dirty="0">
                <a:solidFill>
                  <a:srgbClr val="FFFFFF"/>
                </a:solidFill>
                <a:sym typeface="Cabin"/>
              </a:rPr>
              <a:t> </a:t>
            </a:r>
            <a:r>
              <a:rPr lang="en-US" sz="2300" dirty="0" err="1">
                <a:solidFill>
                  <a:srgbClr val="FFFFFF"/>
                </a:solidFill>
                <a:sym typeface="Cabin"/>
              </a:rPr>
              <a:t>biến</a:t>
            </a:r>
            <a:r>
              <a:rPr lang="en-US" sz="2300" dirty="0">
                <a:solidFill>
                  <a:srgbClr val="FFFFFF"/>
                </a:solidFill>
                <a:sym typeface="Cabin"/>
              </a:rPr>
              <a:t> </a:t>
            </a:r>
            <a:r>
              <a:rPr lang="en-US" sz="2300" dirty="0" err="1">
                <a:solidFill>
                  <a:srgbClr val="FFFFFF"/>
                </a:solidFill>
                <a:sym typeface="Cabin"/>
              </a:rPr>
              <a:t>phiên</a:t>
            </a:r>
            <a:r>
              <a:rPr lang="en-US" sz="2300" dirty="0">
                <a:solidFill>
                  <a:srgbClr val="FFFFFF"/>
                </a:solidFill>
                <a:sym typeface="Cabin"/>
              </a:rPr>
              <a:t> </a:t>
            </a:r>
            <a:r>
              <a:rPr lang="en-US" sz="2300" dirty="0" err="1">
                <a:solidFill>
                  <a:srgbClr val="FFFFFF"/>
                </a:solidFill>
                <a:sym typeface="Cabin"/>
              </a:rPr>
              <a:t>bản</a:t>
            </a:r>
            <a:endParaRPr lang="en" sz="2300" u="none" strike="noStrike" cap="none" dirty="0">
              <a:solidFill>
                <a:srgbClr val="FFFB00"/>
              </a:solidFill>
              <a:sym typeface="Cabi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9" name="Shape 459"/>
          <p:cNvSpPr/>
          <p:nvPr/>
        </p:nvSpPr>
        <p:spPr>
          <a:xfrm>
            <a:off x="5709257" y="171450"/>
            <a:ext cx="3292929" cy="2233748"/>
          </a:xfrm>
          <a:prstGeom prst="rect">
            <a:avLst/>
          </a:prstGeom>
          <a:noFill/>
          <a:ln>
            <a:noFill/>
          </a:ln>
        </p:spPr>
        <p:txBody>
          <a:bodyPr lIns="21050" tIns="21050" rIns="21050" bIns="21050" anchor="ctr" anchorCtr="0">
            <a:noAutofit/>
          </a:bodyPr>
          <a:lstStyle/>
          <a:p>
            <a:pPr lvl="0" algn="ctr">
              <a:buClr>
                <a:srgbClr val="FF40FF"/>
              </a:buClr>
              <a:buSzPct val="25000"/>
            </a:pPr>
            <a:r>
              <a:rPr lang="en" sz="2000" u="none" strike="noStrike" cap="none" dirty="0">
                <a:solidFill>
                  <a:srgbClr val="FF40FF"/>
                </a:solidFill>
                <a:latin typeface="Arial" charset="0"/>
                <a:ea typeface="Arial" charset="0"/>
                <a:cs typeface="Arial" charset="0"/>
                <a:sym typeface="Cabin"/>
              </a:rPr>
              <a:t>Constructors</a:t>
            </a:r>
            <a:r>
              <a:rPr lang="en" sz="2000" u="none" strike="noStrike" cap="none" dirty="0">
                <a:solidFill>
                  <a:srgbClr val="FFFFFF"/>
                </a:solidFill>
                <a:latin typeface="Arial" charset="0"/>
                <a:ea typeface="Arial" charset="0"/>
                <a:cs typeface="Arial" charset="0"/>
                <a:sym typeface="Cabin"/>
              </a:rPr>
              <a:t> </a:t>
            </a:r>
            <a:r>
              <a:rPr lang="vi-VN" sz="2000" dirty="0">
                <a:solidFill>
                  <a:srgbClr val="FFFFFF"/>
                </a:solidFill>
                <a:latin typeface="Arial" charset="0"/>
                <a:ea typeface="Arial" charset="0"/>
                <a:cs typeface="Arial" charset="0"/>
                <a:sym typeface="Cabin"/>
              </a:rPr>
              <a:t>có thể có các tham số </a:t>
            </a:r>
            <a:r>
              <a:rPr lang="vi-VN" sz="2000" dirty="0">
                <a:solidFill>
                  <a:srgbClr val="FFFFFF"/>
                </a:solidFill>
                <a:latin typeface="Arial" charset="0"/>
                <a:ea typeface="Arial" charset="0"/>
                <a:cs typeface="Arial" charset="0"/>
                <a:sym typeface="Wingdings" pitchFamily="2" charset="2"/>
              </a:rPr>
              <a:t> </a:t>
            </a:r>
            <a:r>
              <a:rPr lang="vi-VN" sz="2000" dirty="0">
                <a:solidFill>
                  <a:srgbClr val="FFFFFF"/>
                </a:solidFill>
                <a:latin typeface="Arial" charset="0"/>
                <a:ea typeface="Arial" charset="0"/>
                <a:cs typeface="Arial" charset="0"/>
                <a:sym typeface="Cabin"/>
              </a:rPr>
              <a:t>sử dụng để thiết lập các biến thể hiện cụ thể của lớp</a:t>
            </a:r>
            <a:endParaRPr lang="en" sz="2000" u="none" strike="noStrike" cap="none" dirty="0">
              <a:solidFill>
                <a:srgbClr val="FFFFFF"/>
              </a:solidFill>
              <a:latin typeface="Arial" charset="0"/>
              <a:ea typeface="Arial" charset="0"/>
              <a:cs typeface="Arial" charset="0"/>
              <a:sym typeface="Cabin"/>
            </a:endParaRPr>
          </a:p>
        </p:txBody>
      </p:sp>
      <p:sp>
        <p:nvSpPr>
          <p:cNvPr id="4" name="TextBox 3"/>
          <p:cNvSpPr txBox="1"/>
          <p:nvPr/>
        </p:nvSpPr>
        <p:spPr>
          <a:xfrm>
            <a:off x="7672489" y="4331855"/>
            <a:ext cx="1151277" cy="307777"/>
          </a:xfrm>
          <a:prstGeom prst="rect">
            <a:avLst/>
          </a:prstGeom>
          <a:noFill/>
        </p:spPr>
        <p:txBody>
          <a:bodyPr wrap="none" rtlCol="0">
            <a:spAutoFit/>
          </a:bodyPr>
          <a:lstStyle/>
          <a:p>
            <a:r>
              <a:rPr lang="en-US" dirty="0">
                <a:solidFill>
                  <a:schemeClr val="bg1"/>
                </a:solidFill>
                <a:latin typeface="Courier" charset="0"/>
                <a:ea typeface="Courier" charset="0"/>
                <a:cs typeface="Courier" charset="0"/>
              </a:rPr>
              <a:t>party5.py</a:t>
            </a:r>
          </a:p>
        </p:txBody>
      </p:sp>
      <p:sp>
        <p:nvSpPr>
          <p:cNvPr id="5"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,"constructed</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,"party</a:t>
            </a:r>
            <a:r>
              <a:rPr lang="en" sz="1600" i="0" u="none" strike="noStrike" cap="none" dirty="0">
                <a:solidFill>
                  <a:srgbClr val="FFFFFF"/>
                </a:solidFill>
                <a:latin typeface="Courier"/>
                <a:ea typeface="Courier New"/>
                <a:cs typeface="Courier"/>
                <a:sym typeface="Courier New"/>
              </a:rPr>
              <a:t> count",</a:t>
            </a:r>
            <a:r>
              <a:rPr lang="en"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,"constructed</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,"party</a:t>
            </a:r>
            <a:r>
              <a:rPr lang="en" sz="1600" i="0" u="none" strike="noStrike" cap="none" dirty="0">
                <a:solidFill>
                  <a:srgbClr val="FFFFFF"/>
                </a:solidFill>
                <a:latin typeface="Courier"/>
                <a:ea typeface="Courier New"/>
                <a:cs typeface="Courier"/>
                <a:sym typeface="Courier New"/>
              </a:rPr>
              <a:t> count",</a:t>
            </a:r>
            <a:r>
              <a:rPr lang="en"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spTree>
    <p:extLst>
      <p:ext uri="{BB962C8B-B14F-4D97-AF65-F5344CB8AC3E}">
        <p14:creationId xmlns:p14="http://schemas.microsoft.com/office/powerpoint/2010/main" val="15264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438" y="503064"/>
            <a:ext cx="5578764" cy="4163905"/>
          </a:xfrm>
          <a:prstGeom prst="rect">
            <a:avLst/>
          </a:prstGeom>
        </p:spPr>
      </p:pic>
      <p:sp>
        <p:nvSpPr>
          <p:cNvPr id="162" name="Shape 162"/>
          <p:cNvSpPr/>
          <p:nvPr/>
        </p:nvSpPr>
        <p:spPr>
          <a:xfrm>
            <a:off x="250067" y="4747491"/>
            <a:ext cx="8893932" cy="396008"/>
          </a:xfrm>
          <a:prstGeom prst="rect">
            <a:avLst/>
          </a:prstGeom>
          <a:noFill/>
          <a:ln>
            <a:noFill/>
          </a:ln>
        </p:spPr>
        <p:txBody>
          <a:bodyPr lIns="37875" tIns="18925" rIns="37875" bIns="18925" anchor="t"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1800" u="none" strike="noStrike" cap="none" dirty="0">
                <a:solidFill>
                  <a:srgbClr val="FFFF00"/>
                </a:solidFill>
                <a:latin typeface="Arial" charset="0"/>
                <a:ea typeface="Arial" charset="0"/>
                <a:cs typeface="Arial" charset="0"/>
                <a:sym typeface="Cabin"/>
              </a:rPr>
              <a:t>https://</a:t>
            </a:r>
            <a:r>
              <a:rPr lang="en" sz="1800" u="none" strike="noStrike" cap="none" dirty="0" err="1">
                <a:solidFill>
                  <a:srgbClr val="FFFF00"/>
                </a:solidFill>
                <a:latin typeface="Arial" charset="0"/>
                <a:ea typeface="Arial" charset="0"/>
                <a:cs typeface="Arial" charset="0"/>
                <a:sym typeface="Cabin"/>
              </a:rPr>
              <a:t>docs.python.org</a:t>
            </a:r>
            <a:r>
              <a:rPr lang="en" sz="1800" u="none" strike="noStrike" cap="none" dirty="0">
                <a:solidFill>
                  <a:srgbClr val="FFFF00"/>
                </a:solidFill>
                <a:latin typeface="Arial" charset="0"/>
                <a:ea typeface="Arial" charset="0"/>
                <a:cs typeface="Arial" charset="0"/>
                <a:sym typeface="Cabin"/>
              </a:rPr>
              <a:t>/</a:t>
            </a:r>
            <a:r>
              <a:rPr lang="en-US" sz="1800" u="none" strike="noStrike" cap="none" dirty="0">
                <a:solidFill>
                  <a:srgbClr val="FFFF00"/>
                </a:solidFill>
                <a:latin typeface="Arial" charset="0"/>
                <a:ea typeface="Arial" charset="0"/>
                <a:cs typeface="Arial" charset="0"/>
                <a:sym typeface="Cabin"/>
              </a:rPr>
              <a:t>3</a:t>
            </a:r>
            <a:r>
              <a:rPr lang="en" sz="1800" u="none" strike="noStrike" cap="none" dirty="0">
                <a:solidFill>
                  <a:srgbClr val="FFFF00"/>
                </a:solidFill>
                <a:latin typeface="Arial" charset="0"/>
                <a:ea typeface="Arial" charset="0"/>
                <a:cs typeface="Arial" charset="0"/>
                <a:sym typeface="Cabin"/>
              </a:rPr>
              <a:t>/library/sqlite3.html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,"constructed</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,"party</a:t>
            </a:r>
            <a:r>
              <a:rPr lang="en" sz="1600" i="0" u="none" strike="noStrike" cap="none" dirty="0">
                <a:solidFill>
                  <a:srgbClr val="FFFFFF"/>
                </a:solidFill>
                <a:latin typeface="Courier"/>
                <a:ea typeface="Courier New"/>
                <a:cs typeface="Courier"/>
                <a:sym typeface="Courier New"/>
              </a:rPr>
              <a:t> count",</a:t>
            </a:r>
            <a:r>
              <a:rPr lang="en"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grpSp>
        <p:nvGrpSpPr>
          <p:cNvPr id="467" name="Shape 467"/>
          <p:cNvGrpSpPr/>
          <p:nvPr/>
        </p:nvGrpSpPr>
        <p:grpSpPr>
          <a:xfrm>
            <a:off x="6324599" y="773974"/>
            <a:ext cx="2668930" cy="1543050"/>
            <a:chOff x="0" y="0"/>
            <a:chExt cx="4762499" cy="4000500"/>
          </a:xfrm>
        </p:grpSpPr>
        <p:sp>
          <p:nvSpPr>
            <p:cNvPr id="468" name="Shape 468"/>
            <p:cNvSpPr/>
            <p:nvPr/>
          </p:nvSpPr>
          <p:spPr>
            <a:xfrm>
              <a:off x="0" y="0"/>
              <a:ext cx="4762499" cy="400050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r>
                <a:rPr lang="en" sz="2700" u="none" strike="noStrike" cap="none">
                  <a:solidFill>
                    <a:srgbClr val="FFFFFF"/>
                  </a:solidFill>
                  <a:latin typeface="Arial" charset="0"/>
                  <a:ea typeface="Arial" charset="0"/>
                  <a:cs typeface="Arial" charset="0"/>
                  <a:sym typeface="Cabin"/>
                </a:rPr>
                <a:t>s</a:t>
              </a:r>
            </a:p>
          </p:txBody>
        </p:sp>
        <p:sp>
          <p:nvSpPr>
            <p:cNvPr id="469" name="Shape 469"/>
            <p:cNvSpPr/>
            <p:nvPr/>
          </p:nvSpPr>
          <p:spPr>
            <a:xfrm>
              <a:off x="1422400" y="520700"/>
              <a:ext cx="2590800"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900" u="none" strike="noStrike" cap="none" dirty="0">
                  <a:solidFill>
                    <a:srgbClr val="000000"/>
                  </a:solidFill>
                  <a:latin typeface="Arial" charset="0"/>
                  <a:ea typeface="Arial" charset="0"/>
                  <a:cs typeface="Arial" charset="0"/>
                  <a:sym typeface="Cabin"/>
                </a:rPr>
                <a:t> </a:t>
              </a:r>
              <a:r>
                <a:rPr lang="en" sz="2900" u="none" strike="noStrike" cap="none" dirty="0">
                  <a:solidFill>
                    <a:srgbClr val="000000"/>
                  </a:solidFill>
                  <a:latin typeface="Arial" charset="0"/>
                  <a:ea typeface="Arial" charset="0"/>
                  <a:cs typeface="Arial" charset="0"/>
                  <a:sym typeface="Cabin"/>
                </a:rPr>
                <a:t>x</a:t>
              </a:r>
              <a:r>
                <a:rPr lang="en-US" sz="2900" u="none" strike="noStrike" cap="none" dirty="0">
                  <a:solidFill>
                    <a:srgbClr val="000000"/>
                  </a:solidFill>
                  <a:latin typeface="Arial" charset="0"/>
                  <a:ea typeface="Arial" charset="0"/>
                  <a:cs typeface="Arial" charset="0"/>
                  <a:sym typeface="Cabin"/>
                </a:rPr>
                <a:t>: 0</a:t>
              </a:r>
              <a:endParaRPr lang="en" sz="2900" u="none" strike="noStrike" cap="none" dirty="0">
                <a:solidFill>
                  <a:srgbClr val="000000"/>
                </a:solidFill>
                <a:latin typeface="Arial" charset="0"/>
                <a:ea typeface="Arial" charset="0"/>
                <a:cs typeface="Arial" charset="0"/>
                <a:sym typeface="Cabin"/>
              </a:endParaRPr>
            </a:p>
          </p:txBody>
        </p:sp>
        <p:sp>
          <p:nvSpPr>
            <p:cNvPr id="470" name="Shape 470"/>
            <p:cNvSpPr/>
            <p:nvPr/>
          </p:nvSpPr>
          <p:spPr>
            <a:xfrm>
              <a:off x="546100" y="2197100"/>
              <a:ext cx="3467099"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500" u="none" strike="noStrike" cap="none" dirty="0">
                  <a:solidFill>
                    <a:srgbClr val="000000"/>
                  </a:solidFill>
                  <a:latin typeface="Arial" charset="0"/>
                  <a:ea typeface="Arial" charset="0"/>
                  <a:cs typeface="Arial" charset="0"/>
                  <a:sym typeface="Cabin"/>
                </a:rPr>
                <a:t> </a:t>
              </a:r>
              <a:r>
                <a:rPr lang="en" sz="2500" u="none" strike="noStrike" cap="none" dirty="0">
                  <a:solidFill>
                    <a:srgbClr val="000000"/>
                  </a:solidFill>
                  <a:latin typeface="Arial" charset="0"/>
                  <a:ea typeface="Arial" charset="0"/>
                  <a:cs typeface="Arial" charset="0"/>
                  <a:sym typeface="Cabin"/>
                </a:rPr>
                <a:t>name:</a:t>
              </a:r>
            </a:p>
          </p:txBody>
        </p:sp>
      </p:grpSp>
    </p:spTree>
    <p:extLst>
      <p:ext uri="{BB962C8B-B14F-4D97-AF65-F5344CB8AC3E}">
        <p14:creationId xmlns:p14="http://schemas.microsoft.com/office/powerpoint/2010/main" val="574816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,"constructed</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,"party</a:t>
            </a:r>
            <a:r>
              <a:rPr lang="en" sz="1600" i="0" u="none" strike="noStrike" cap="none" dirty="0">
                <a:solidFill>
                  <a:srgbClr val="FFFFFF"/>
                </a:solidFill>
                <a:latin typeface="Courier"/>
                <a:ea typeface="Courier New"/>
                <a:cs typeface="Courier"/>
                <a:sym typeface="Courier New"/>
              </a:rPr>
              <a:t> count",</a:t>
            </a:r>
            <a:r>
              <a:rPr lang="en"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grpSp>
        <p:nvGrpSpPr>
          <p:cNvPr id="467" name="Shape 467"/>
          <p:cNvGrpSpPr/>
          <p:nvPr/>
        </p:nvGrpSpPr>
        <p:grpSpPr>
          <a:xfrm>
            <a:off x="6324599" y="773974"/>
            <a:ext cx="2668930" cy="1543050"/>
            <a:chOff x="0" y="0"/>
            <a:chExt cx="4762499" cy="4000500"/>
          </a:xfrm>
        </p:grpSpPr>
        <p:sp>
          <p:nvSpPr>
            <p:cNvPr id="468" name="Shape 468"/>
            <p:cNvSpPr/>
            <p:nvPr/>
          </p:nvSpPr>
          <p:spPr>
            <a:xfrm>
              <a:off x="0" y="0"/>
              <a:ext cx="4762499" cy="400050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r>
                <a:rPr lang="en" sz="2700" u="none" strike="noStrike" cap="none">
                  <a:solidFill>
                    <a:srgbClr val="FFFFFF"/>
                  </a:solidFill>
                  <a:latin typeface="Arial" charset="0"/>
                  <a:ea typeface="Arial" charset="0"/>
                  <a:cs typeface="Arial" charset="0"/>
                  <a:sym typeface="Cabin"/>
                </a:rPr>
                <a:t>s</a:t>
              </a:r>
            </a:p>
          </p:txBody>
        </p:sp>
        <p:sp>
          <p:nvSpPr>
            <p:cNvPr id="469" name="Shape 469"/>
            <p:cNvSpPr/>
            <p:nvPr/>
          </p:nvSpPr>
          <p:spPr>
            <a:xfrm>
              <a:off x="1422400" y="520700"/>
              <a:ext cx="2590800"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900" u="none" strike="noStrike" cap="none" dirty="0">
                  <a:solidFill>
                    <a:srgbClr val="000000"/>
                  </a:solidFill>
                  <a:latin typeface="Arial" charset="0"/>
                  <a:ea typeface="Arial" charset="0"/>
                  <a:cs typeface="Arial" charset="0"/>
                  <a:sym typeface="Cabin"/>
                </a:rPr>
                <a:t> </a:t>
              </a:r>
              <a:r>
                <a:rPr lang="en" sz="2900" u="none" strike="noStrike" cap="none" dirty="0">
                  <a:solidFill>
                    <a:srgbClr val="000000"/>
                  </a:solidFill>
                  <a:latin typeface="Arial" charset="0"/>
                  <a:ea typeface="Arial" charset="0"/>
                  <a:cs typeface="Arial" charset="0"/>
                  <a:sym typeface="Cabin"/>
                </a:rPr>
                <a:t>x</a:t>
              </a:r>
              <a:r>
                <a:rPr lang="en-US" sz="2900" u="none" strike="noStrike" cap="none" dirty="0">
                  <a:solidFill>
                    <a:srgbClr val="000000"/>
                  </a:solidFill>
                  <a:latin typeface="Arial" charset="0"/>
                  <a:ea typeface="Arial" charset="0"/>
                  <a:cs typeface="Arial" charset="0"/>
                  <a:sym typeface="Cabin"/>
                </a:rPr>
                <a:t>: 0</a:t>
              </a:r>
              <a:endParaRPr lang="en" sz="2900" u="none" strike="noStrike" cap="none" dirty="0">
                <a:solidFill>
                  <a:srgbClr val="000000"/>
                </a:solidFill>
                <a:latin typeface="Arial" charset="0"/>
                <a:ea typeface="Arial" charset="0"/>
                <a:cs typeface="Arial" charset="0"/>
                <a:sym typeface="Cabin"/>
              </a:endParaRPr>
            </a:p>
          </p:txBody>
        </p:sp>
        <p:sp>
          <p:nvSpPr>
            <p:cNvPr id="470" name="Shape 470"/>
            <p:cNvSpPr/>
            <p:nvPr/>
          </p:nvSpPr>
          <p:spPr>
            <a:xfrm>
              <a:off x="546100" y="2197100"/>
              <a:ext cx="3467099"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500" u="none" strike="noStrike" cap="none" dirty="0">
                  <a:solidFill>
                    <a:srgbClr val="000000"/>
                  </a:solidFill>
                  <a:latin typeface="Arial" charset="0"/>
                  <a:ea typeface="Arial" charset="0"/>
                  <a:cs typeface="Arial" charset="0"/>
                  <a:sym typeface="Cabin"/>
                </a:rPr>
                <a:t> </a:t>
              </a:r>
              <a:r>
                <a:rPr lang="en" sz="2500" u="none" strike="noStrike" cap="none" dirty="0">
                  <a:solidFill>
                    <a:srgbClr val="000000"/>
                  </a:solidFill>
                  <a:latin typeface="Arial" charset="0"/>
                  <a:ea typeface="Arial" charset="0"/>
                  <a:cs typeface="Arial" charset="0"/>
                  <a:sym typeface="Cabin"/>
                </a:rPr>
                <a:t>name: </a:t>
              </a:r>
              <a:r>
                <a:rPr lang="en-US" sz="2500" u="none" strike="noStrike" cap="none" dirty="0">
                  <a:solidFill>
                    <a:srgbClr val="000000"/>
                  </a:solidFill>
                  <a:latin typeface="Arial" charset="0"/>
                  <a:ea typeface="Arial" charset="0"/>
                  <a:cs typeface="Arial" charset="0"/>
                  <a:sym typeface="Cabin"/>
                </a:rPr>
                <a:t>Sally</a:t>
              </a:r>
              <a:r>
                <a:rPr lang="en" sz="2500" u="none" strike="noStrike" cap="none" dirty="0">
                  <a:solidFill>
                    <a:srgbClr val="000000"/>
                  </a:solidFill>
                  <a:latin typeface="Arial" charset="0"/>
                  <a:ea typeface="Arial" charset="0"/>
                  <a:cs typeface="Arial" charset="0"/>
                  <a:sym typeface="Cabin"/>
                </a:rPr>
                <a:t> </a:t>
              </a:r>
            </a:p>
          </p:txBody>
        </p:sp>
      </p:grpSp>
      <p:grpSp>
        <p:nvGrpSpPr>
          <p:cNvPr id="472" name="Shape 472"/>
          <p:cNvGrpSpPr/>
          <p:nvPr/>
        </p:nvGrpSpPr>
        <p:grpSpPr>
          <a:xfrm>
            <a:off x="6324599" y="2899954"/>
            <a:ext cx="2668930" cy="1543050"/>
            <a:chOff x="0" y="0"/>
            <a:chExt cx="4762499" cy="4000500"/>
          </a:xfrm>
        </p:grpSpPr>
        <p:sp>
          <p:nvSpPr>
            <p:cNvPr id="473" name="Shape 473"/>
            <p:cNvSpPr/>
            <p:nvPr/>
          </p:nvSpPr>
          <p:spPr>
            <a:xfrm>
              <a:off x="0" y="0"/>
              <a:ext cx="4762499" cy="400050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r>
                <a:rPr lang="en" sz="2700" u="none" strike="noStrike" cap="none">
                  <a:solidFill>
                    <a:srgbClr val="FFFFFF"/>
                  </a:solidFill>
                  <a:latin typeface="Arial" charset="0"/>
                  <a:ea typeface="Arial" charset="0"/>
                  <a:cs typeface="Arial" charset="0"/>
                  <a:sym typeface="Cabin"/>
                </a:rPr>
                <a:t>j</a:t>
              </a:r>
            </a:p>
          </p:txBody>
        </p:sp>
        <p:sp>
          <p:nvSpPr>
            <p:cNvPr id="474" name="Shape 474"/>
            <p:cNvSpPr/>
            <p:nvPr/>
          </p:nvSpPr>
          <p:spPr>
            <a:xfrm>
              <a:off x="1422400" y="520700"/>
              <a:ext cx="2590800"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900" u="none" strike="noStrike" cap="none" dirty="0">
                  <a:solidFill>
                    <a:srgbClr val="000000"/>
                  </a:solidFill>
                  <a:latin typeface="Arial" charset="0"/>
                  <a:ea typeface="Arial" charset="0"/>
                  <a:cs typeface="Arial" charset="0"/>
                  <a:sym typeface="Cabin"/>
                </a:rPr>
                <a:t> </a:t>
              </a:r>
              <a:r>
                <a:rPr lang="en" sz="2900" u="none" strike="noStrike" cap="none" dirty="0">
                  <a:solidFill>
                    <a:srgbClr val="000000"/>
                  </a:solidFill>
                  <a:latin typeface="Arial" charset="0"/>
                  <a:ea typeface="Arial" charset="0"/>
                  <a:cs typeface="Arial" charset="0"/>
                  <a:sym typeface="Cabin"/>
                </a:rPr>
                <a:t>x</a:t>
              </a:r>
              <a:r>
                <a:rPr lang="en-US" sz="2900" u="none" strike="noStrike" cap="none" dirty="0">
                  <a:solidFill>
                    <a:srgbClr val="000000"/>
                  </a:solidFill>
                  <a:latin typeface="Arial" charset="0"/>
                  <a:ea typeface="Arial" charset="0"/>
                  <a:cs typeface="Arial" charset="0"/>
                  <a:sym typeface="Cabin"/>
                </a:rPr>
                <a:t>: 0</a:t>
              </a:r>
              <a:endParaRPr lang="en" sz="2900" u="none" strike="noStrike" cap="none" dirty="0">
                <a:solidFill>
                  <a:srgbClr val="000000"/>
                </a:solidFill>
                <a:latin typeface="Arial" charset="0"/>
                <a:ea typeface="Arial" charset="0"/>
                <a:cs typeface="Arial" charset="0"/>
                <a:sym typeface="Cabin"/>
              </a:endParaRPr>
            </a:p>
          </p:txBody>
        </p:sp>
        <p:sp>
          <p:nvSpPr>
            <p:cNvPr id="475" name="Shape 475"/>
            <p:cNvSpPr/>
            <p:nvPr/>
          </p:nvSpPr>
          <p:spPr>
            <a:xfrm>
              <a:off x="266700" y="2197100"/>
              <a:ext cx="3746499"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500" u="none" strike="noStrike" cap="none" dirty="0">
                  <a:solidFill>
                    <a:srgbClr val="000000"/>
                  </a:solidFill>
                  <a:latin typeface="Arial" charset="0"/>
                  <a:ea typeface="Arial" charset="0"/>
                  <a:cs typeface="Arial" charset="0"/>
                  <a:sym typeface="Cabin"/>
                </a:rPr>
                <a:t> </a:t>
              </a:r>
              <a:r>
                <a:rPr lang="en" sz="2500" u="none" strike="noStrike" cap="none" dirty="0">
                  <a:solidFill>
                    <a:srgbClr val="000000"/>
                  </a:solidFill>
                  <a:latin typeface="Arial" charset="0"/>
                  <a:ea typeface="Arial" charset="0"/>
                  <a:cs typeface="Arial" charset="0"/>
                  <a:sym typeface="Cabin"/>
                </a:rPr>
                <a:t>name:</a:t>
              </a:r>
              <a:r>
                <a:rPr lang="en-US" sz="2500" u="none" strike="noStrike" cap="none" dirty="0">
                  <a:solidFill>
                    <a:srgbClr val="000000"/>
                  </a:solidFill>
                  <a:latin typeface="Arial" charset="0"/>
                  <a:ea typeface="Arial" charset="0"/>
                  <a:cs typeface="Arial" charset="0"/>
                  <a:sym typeface="Cabin"/>
                </a:rPr>
                <a:t>  Jim</a:t>
              </a:r>
              <a:endParaRPr lang="en" sz="2500" u="none" strike="noStrike" cap="none" dirty="0">
                <a:solidFill>
                  <a:srgbClr val="000000"/>
                </a:solidFill>
                <a:latin typeface="Arial" charset="0"/>
                <a:ea typeface="Arial" charset="0"/>
                <a:cs typeface="Arial" charset="0"/>
                <a:sym typeface="Cabin"/>
              </a:endParaRPr>
            </a:p>
          </p:txBody>
        </p:sp>
      </p:grpSp>
      <p:sp>
        <p:nvSpPr>
          <p:cNvPr id="483" name="Shape 483"/>
          <p:cNvSpPr/>
          <p:nvPr/>
        </p:nvSpPr>
        <p:spPr>
          <a:xfrm>
            <a:off x="3589585" y="3473952"/>
            <a:ext cx="2427514" cy="103676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We have two independent instances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,"constructed</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err="1">
                <a:solidFill>
                  <a:srgbClr val="FFFFFF"/>
                </a:solidFill>
                <a:latin typeface="Courier"/>
                <a:ea typeface="Courier New"/>
                <a:cs typeface="Courier"/>
                <a:sym typeface="Courier New"/>
              </a:rPr>
              <a:t>,"party</a:t>
            </a:r>
            <a:r>
              <a:rPr lang="en" sz="1600" i="0" u="none" strike="noStrike" cap="none" dirty="0">
                <a:solidFill>
                  <a:srgbClr val="FFFFFF"/>
                </a:solidFill>
                <a:latin typeface="Courier"/>
                <a:ea typeface="Courier New"/>
                <a:cs typeface="Courier"/>
                <a:sym typeface="Courier New"/>
              </a:rPr>
              <a:t> count",</a:t>
            </a:r>
            <a:r>
              <a:rPr lang="en" sz="1600" i="0" u="none" strike="noStrike" cap="none" dirty="0" err="1">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sp>
        <p:nvSpPr>
          <p:cNvPr id="2" name="Rectangle 1"/>
          <p:cNvSpPr/>
          <p:nvPr/>
        </p:nvSpPr>
        <p:spPr>
          <a:xfrm>
            <a:off x="6360428" y="855280"/>
            <a:ext cx="2225289" cy="1169551"/>
          </a:xfrm>
          <a:prstGeom prst="rect">
            <a:avLst/>
          </a:prstGeom>
        </p:spPr>
        <p:txBody>
          <a:bodyPr wrap="none">
            <a:spAutoFit/>
          </a:bodyPr>
          <a:lstStyle/>
          <a:p>
            <a:pPr lvl="0">
              <a:buClr>
                <a:srgbClr val="FFFFFF"/>
              </a:buClr>
              <a:buSzPct val="25000"/>
            </a:pPr>
            <a:r>
              <a:rPr lang="en" dirty="0">
                <a:solidFill>
                  <a:srgbClr val="FFFFFF"/>
                </a:solidFill>
                <a:latin typeface="Courier"/>
                <a:ea typeface="Courier New"/>
                <a:cs typeface="Courier"/>
                <a:sym typeface="Courier New"/>
              </a:rPr>
              <a:t>Sally constructed</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Jim constructed</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Sally party count 1</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Jim party count 1</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Sally party count 2</a:t>
            </a:r>
          </a:p>
        </p:txBody>
      </p:sp>
    </p:spTree>
    <p:extLst>
      <p:ext uri="{BB962C8B-B14F-4D97-AF65-F5344CB8AC3E}">
        <p14:creationId xmlns:p14="http://schemas.microsoft.com/office/powerpoint/2010/main" val="1954127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4700" u="none" strike="noStrike" cap="none" dirty="0" err="1">
                <a:solidFill>
                  <a:srgbClr val="FFD966"/>
                </a:solidFill>
                <a:latin typeface="Arial" charset="0"/>
                <a:ea typeface="Arial" charset="0"/>
                <a:cs typeface="Arial" charset="0"/>
                <a:sym typeface="Cabin"/>
              </a:rPr>
              <a:t>Kế</a:t>
            </a:r>
            <a:r>
              <a:rPr lang="en" sz="4700" u="none" strike="noStrike" cap="none" dirty="0">
                <a:solidFill>
                  <a:srgbClr val="FFD966"/>
                </a:solidFill>
                <a:latin typeface="Arial" charset="0"/>
                <a:ea typeface="Arial" charset="0"/>
                <a:cs typeface="Arial" charset="0"/>
                <a:sym typeface="Cabin"/>
              </a:rPr>
              <a:t> </a:t>
            </a:r>
            <a:r>
              <a:rPr lang="en" sz="4700" u="none" strike="noStrike" cap="none" dirty="0" err="1">
                <a:solidFill>
                  <a:srgbClr val="FFD966"/>
                </a:solidFill>
                <a:latin typeface="Arial" charset="0"/>
                <a:ea typeface="Arial" charset="0"/>
                <a:cs typeface="Arial" charset="0"/>
                <a:sym typeface="Cabin"/>
              </a:rPr>
              <a:t>thừa</a:t>
            </a:r>
            <a:endParaRPr lang="en" sz="4700" u="none" strike="noStrike" cap="none" dirty="0">
              <a:solidFill>
                <a:srgbClr val="FFD966"/>
              </a:solidFill>
              <a:latin typeface="Arial" charset="0"/>
              <a:ea typeface="Arial" charset="0"/>
              <a:cs typeface="Arial" charset="0"/>
              <a:sym typeface="Cabin"/>
            </a:endParaRPr>
          </a:p>
        </p:txBody>
      </p:sp>
      <p:sp>
        <p:nvSpPr>
          <p:cNvPr id="3" name="Text Placeholder 2">
            <a:extLst>
              <a:ext uri="{FF2B5EF4-FFF2-40B4-BE49-F238E27FC236}">
                <a16:creationId xmlns:a16="http://schemas.microsoft.com/office/drawing/2014/main" id="{44ED7C2C-2435-86B7-6016-014B0A697C14}"/>
              </a:ext>
            </a:extLst>
          </p:cNvPr>
          <p:cNvSpPr>
            <a:spLocks noGrp="1"/>
          </p:cNvSpPr>
          <p:nvPr>
            <p:ph type="body"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9300"/>
              </a:buClr>
              <a:buSzPct val="25000"/>
              <a:buFont typeface="Cabin"/>
              <a:buNone/>
            </a:pPr>
            <a:r>
              <a:rPr lang="en" sz="4700" u="none" strike="noStrike" cap="none">
                <a:solidFill>
                  <a:srgbClr val="FFD966"/>
                </a:solidFill>
                <a:sym typeface="Cabin"/>
              </a:rPr>
              <a:t>Inheritance</a:t>
            </a:r>
          </a:p>
        </p:txBody>
      </p:sp>
      <p:sp>
        <p:nvSpPr>
          <p:cNvPr id="505" name="Shape 505"/>
          <p:cNvSpPr txBox="1">
            <a:spLocks noGrp="1"/>
          </p:cNvSpPr>
          <p:nvPr>
            <p:ph type="body" idx="1"/>
          </p:nvPr>
        </p:nvSpPr>
        <p:spPr>
          <a:prstGeom prst="rect">
            <a:avLst/>
          </a:prstGeom>
          <a:noFill/>
          <a:ln>
            <a:noFill/>
          </a:ln>
        </p:spPr>
        <p:txBody>
          <a:bodyPr lIns="21050" tIns="21050" rIns="21050" bIns="21050" anchor="ctr" anchorCtr="0">
            <a:noAutofit/>
          </a:bodyPr>
          <a:lstStyle/>
          <a:p>
            <a:pPr marL="457200" lvl="0" indent="-374650">
              <a:spcBef>
                <a:spcPts val="0"/>
              </a:spcBef>
              <a:buSzPct val="100000"/>
            </a:pPr>
            <a:r>
              <a:rPr lang="en-US" sz="2300" dirty="0">
                <a:solidFill>
                  <a:srgbClr val="FFFFFF"/>
                </a:solidFill>
                <a:sym typeface="Cabin"/>
              </a:rPr>
              <a:t>Khi </a:t>
            </a:r>
            <a:r>
              <a:rPr lang="en-US" sz="2300" dirty="0" err="1">
                <a:solidFill>
                  <a:srgbClr val="FFFFFF"/>
                </a:solidFill>
                <a:sym typeface="Cabin"/>
              </a:rPr>
              <a:t>chúng</a:t>
            </a:r>
            <a:r>
              <a:rPr lang="en-US" sz="2300" dirty="0">
                <a:solidFill>
                  <a:srgbClr val="FFFFFF"/>
                </a:solidFill>
                <a:sym typeface="Cabin"/>
              </a:rPr>
              <a:t> ta </a:t>
            </a:r>
            <a:r>
              <a:rPr lang="en-US" sz="2300" dirty="0" err="1">
                <a:solidFill>
                  <a:srgbClr val="FFFFFF"/>
                </a:solidFill>
                <a:sym typeface="Cabin"/>
              </a:rPr>
              <a:t>tạo</a:t>
            </a:r>
            <a:r>
              <a:rPr lang="en-US" sz="2300" dirty="0">
                <a:solidFill>
                  <a:srgbClr val="FFFFFF"/>
                </a:solidFill>
                <a:sym typeface="Cabin"/>
              </a:rPr>
              <a:t> </a:t>
            </a:r>
            <a:r>
              <a:rPr lang="en-US" sz="2300" dirty="0" err="1">
                <a:solidFill>
                  <a:srgbClr val="FFFFFF"/>
                </a:solidFill>
                <a:sym typeface="Cabin"/>
              </a:rPr>
              <a:t>một</a:t>
            </a:r>
            <a:r>
              <a:rPr lang="en-US" sz="2300" dirty="0">
                <a:solidFill>
                  <a:srgbClr val="FFFFFF"/>
                </a:solidFill>
                <a:sym typeface="Cabin"/>
              </a:rPr>
              <a:t> </a:t>
            </a:r>
            <a:r>
              <a:rPr lang="en-US" sz="2300" dirty="0" err="1">
                <a:solidFill>
                  <a:srgbClr val="FFFFFF"/>
                </a:solidFill>
                <a:sym typeface="Cabin"/>
              </a:rPr>
              <a:t>lớp</a:t>
            </a:r>
            <a:r>
              <a:rPr lang="en-US" sz="2300" dirty="0">
                <a:solidFill>
                  <a:srgbClr val="FFFFFF"/>
                </a:solidFill>
                <a:sym typeface="Cabin"/>
              </a:rPr>
              <a:t> </a:t>
            </a:r>
            <a:r>
              <a:rPr lang="en-US" sz="2300" dirty="0" err="1">
                <a:solidFill>
                  <a:srgbClr val="FFFFFF"/>
                </a:solidFill>
                <a:sym typeface="Cabin"/>
              </a:rPr>
              <a:t>mới</a:t>
            </a:r>
            <a:r>
              <a:rPr lang="en-US" sz="2300" dirty="0">
                <a:solidFill>
                  <a:srgbClr val="FFFFFF"/>
                </a:solidFill>
                <a:sym typeface="Cabin"/>
              </a:rPr>
              <a:t> - </a:t>
            </a:r>
            <a:r>
              <a:rPr lang="en-US" sz="2300" dirty="0" err="1">
                <a:solidFill>
                  <a:srgbClr val="FFFFFF"/>
                </a:solidFill>
                <a:sym typeface="Cabin"/>
              </a:rPr>
              <a:t>chúng</a:t>
            </a:r>
            <a:r>
              <a:rPr lang="en-US" sz="2300" dirty="0">
                <a:solidFill>
                  <a:srgbClr val="FFFFFF"/>
                </a:solidFill>
                <a:sym typeface="Cabin"/>
              </a:rPr>
              <a:t> ta </a:t>
            </a:r>
            <a:r>
              <a:rPr lang="en-US" sz="2300" dirty="0" err="1">
                <a:solidFill>
                  <a:srgbClr val="FFFFFF"/>
                </a:solidFill>
                <a:sym typeface="Cabin"/>
              </a:rPr>
              <a:t>có</a:t>
            </a:r>
            <a:r>
              <a:rPr lang="en-US" sz="2300" dirty="0">
                <a:solidFill>
                  <a:srgbClr val="FFFFFF"/>
                </a:solidFill>
                <a:sym typeface="Cabin"/>
              </a:rPr>
              <a:t> </a:t>
            </a:r>
            <a:r>
              <a:rPr lang="en-US" sz="2300" dirty="0" err="1">
                <a:solidFill>
                  <a:srgbClr val="FFFFFF"/>
                </a:solidFill>
                <a:sym typeface="Cabin"/>
              </a:rPr>
              <a:t>thể</a:t>
            </a:r>
            <a:r>
              <a:rPr lang="en-US" sz="2300" dirty="0">
                <a:solidFill>
                  <a:srgbClr val="FFFFFF"/>
                </a:solidFill>
                <a:sym typeface="Cabin"/>
              </a:rPr>
              <a:t> </a:t>
            </a:r>
            <a:r>
              <a:rPr lang="en-US" sz="2300" dirty="0" err="1">
                <a:solidFill>
                  <a:srgbClr val="FFFFFF"/>
                </a:solidFill>
                <a:sym typeface="Cabin"/>
              </a:rPr>
              <a:t>sử</a:t>
            </a:r>
            <a:r>
              <a:rPr lang="en-US" sz="2300" dirty="0">
                <a:solidFill>
                  <a:srgbClr val="FFFFFF"/>
                </a:solidFill>
                <a:sym typeface="Cabin"/>
              </a:rPr>
              <a:t> </a:t>
            </a:r>
            <a:r>
              <a:rPr lang="en-US" sz="2300" dirty="0" err="1">
                <a:solidFill>
                  <a:srgbClr val="FFFFFF"/>
                </a:solidFill>
                <a:sym typeface="Cabin"/>
              </a:rPr>
              <a:t>dụng</a:t>
            </a:r>
            <a:r>
              <a:rPr lang="en-US" sz="2300" dirty="0">
                <a:solidFill>
                  <a:srgbClr val="FFFFFF"/>
                </a:solidFill>
                <a:sym typeface="Cabin"/>
              </a:rPr>
              <a:t> </a:t>
            </a:r>
            <a:r>
              <a:rPr lang="en-US" sz="2300" dirty="0" err="1">
                <a:solidFill>
                  <a:srgbClr val="FFFFFF"/>
                </a:solidFill>
                <a:sym typeface="Cabin"/>
              </a:rPr>
              <a:t>lại</a:t>
            </a:r>
            <a:r>
              <a:rPr lang="en-US" sz="2300" dirty="0">
                <a:solidFill>
                  <a:srgbClr val="FFFFFF"/>
                </a:solidFill>
                <a:sym typeface="Cabin"/>
              </a:rPr>
              <a:t> </a:t>
            </a:r>
            <a:r>
              <a:rPr lang="en-US" sz="2300" dirty="0" err="1">
                <a:solidFill>
                  <a:srgbClr val="FFFFFF"/>
                </a:solidFill>
                <a:sym typeface="Cabin"/>
              </a:rPr>
              <a:t>một</a:t>
            </a:r>
            <a:r>
              <a:rPr lang="en-US" sz="2300" dirty="0">
                <a:solidFill>
                  <a:srgbClr val="FFFFFF"/>
                </a:solidFill>
                <a:sym typeface="Cabin"/>
              </a:rPr>
              <a:t> </a:t>
            </a:r>
            <a:r>
              <a:rPr lang="en-US" sz="2300" dirty="0" err="1">
                <a:solidFill>
                  <a:srgbClr val="FFFFFF"/>
                </a:solidFill>
                <a:sym typeface="Cabin"/>
              </a:rPr>
              <a:t>lớp</a:t>
            </a:r>
            <a:r>
              <a:rPr lang="en-US" sz="2300" dirty="0">
                <a:solidFill>
                  <a:srgbClr val="FFFFFF"/>
                </a:solidFill>
                <a:sym typeface="Cabin"/>
              </a:rPr>
              <a:t> </a:t>
            </a:r>
            <a:r>
              <a:rPr lang="en-US" sz="2300" dirty="0" err="1">
                <a:solidFill>
                  <a:srgbClr val="FFFFFF"/>
                </a:solidFill>
                <a:sym typeface="Cabin"/>
              </a:rPr>
              <a:t>hiện</a:t>
            </a:r>
            <a:r>
              <a:rPr lang="en-US" sz="2300" dirty="0">
                <a:solidFill>
                  <a:srgbClr val="FFFFFF"/>
                </a:solidFill>
                <a:sym typeface="Cabin"/>
              </a:rPr>
              <a:t> </a:t>
            </a:r>
            <a:r>
              <a:rPr lang="en-US" sz="2300" dirty="0" err="1">
                <a:solidFill>
                  <a:srgbClr val="FFFFFF"/>
                </a:solidFill>
                <a:sym typeface="Cabin"/>
              </a:rPr>
              <a:t>có</a:t>
            </a:r>
            <a:r>
              <a:rPr lang="en-US" sz="2300" dirty="0">
                <a:solidFill>
                  <a:srgbClr val="FFFFFF"/>
                </a:solidFill>
                <a:sym typeface="Cabin"/>
              </a:rPr>
              <a:t> </a:t>
            </a:r>
            <a:r>
              <a:rPr lang="en-US" sz="2300" dirty="0" err="1">
                <a:solidFill>
                  <a:srgbClr val="FFFFFF"/>
                </a:solidFill>
                <a:sym typeface="Cabin"/>
              </a:rPr>
              <a:t>và</a:t>
            </a:r>
            <a:r>
              <a:rPr lang="en-US" sz="2300" dirty="0">
                <a:solidFill>
                  <a:srgbClr val="FFFFFF"/>
                </a:solidFill>
                <a:sym typeface="Cabin"/>
              </a:rPr>
              <a:t> </a:t>
            </a:r>
            <a:r>
              <a:rPr lang="en-US" sz="2300" dirty="0" err="1">
                <a:solidFill>
                  <a:srgbClr val="FFFFFF"/>
                </a:solidFill>
                <a:sym typeface="Cabin"/>
              </a:rPr>
              <a:t>kế</a:t>
            </a:r>
            <a:r>
              <a:rPr lang="en-US" sz="2300" dirty="0">
                <a:solidFill>
                  <a:srgbClr val="FFFFFF"/>
                </a:solidFill>
                <a:sym typeface="Cabin"/>
              </a:rPr>
              <a:t> </a:t>
            </a:r>
            <a:r>
              <a:rPr lang="en-US" sz="2300" dirty="0" err="1">
                <a:solidFill>
                  <a:srgbClr val="FFFFFF"/>
                </a:solidFill>
                <a:sym typeface="Cabin"/>
              </a:rPr>
              <a:t>thừa</a:t>
            </a:r>
            <a:r>
              <a:rPr lang="en-US" sz="2300" dirty="0">
                <a:solidFill>
                  <a:srgbClr val="FFFFFF"/>
                </a:solidFill>
                <a:sym typeface="Cabin"/>
              </a:rPr>
              <a:t> </a:t>
            </a:r>
            <a:r>
              <a:rPr lang="en-US" sz="2300" dirty="0" err="1">
                <a:solidFill>
                  <a:srgbClr val="FFFFFF"/>
                </a:solidFill>
                <a:sym typeface="Cabin"/>
              </a:rPr>
              <a:t>tất</a:t>
            </a:r>
            <a:r>
              <a:rPr lang="en-US" sz="2300" dirty="0">
                <a:solidFill>
                  <a:srgbClr val="FFFFFF"/>
                </a:solidFill>
                <a:sym typeface="Cabin"/>
              </a:rPr>
              <a:t> </a:t>
            </a:r>
            <a:r>
              <a:rPr lang="en-US" sz="2300" dirty="0" err="1">
                <a:solidFill>
                  <a:srgbClr val="FFFFFF"/>
                </a:solidFill>
                <a:sym typeface="Cabin"/>
              </a:rPr>
              <a:t>cả</a:t>
            </a:r>
            <a:r>
              <a:rPr lang="en-US" sz="2300" dirty="0">
                <a:solidFill>
                  <a:srgbClr val="FFFFFF"/>
                </a:solidFill>
                <a:sym typeface="Cabin"/>
              </a:rPr>
              <a:t> </a:t>
            </a:r>
            <a:r>
              <a:rPr lang="en-US" sz="2300" dirty="0" err="1">
                <a:solidFill>
                  <a:srgbClr val="FFFFFF"/>
                </a:solidFill>
                <a:sym typeface="Cabin"/>
              </a:rPr>
              <a:t>các</a:t>
            </a:r>
            <a:r>
              <a:rPr lang="en-US" sz="2300" dirty="0">
                <a:solidFill>
                  <a:srgbClr val="FFFFFF"/>
                </a:solidFill>
                <a:sym typeface="Cabin"/>
              </a:rPr>
              <a:t> </a:t>
            </a:r>
            <a:r>
              <a:rPr lang="en-US" sz="2300" dirty="0" err="1">
                <a:solidFill>
                  <a:srgbClr val="FFFFFF"/>
                </a:solidFill>
                <a:sym typeface="Cabin"/>
              </a:rPr>
              <a:t>khả</a:t>
            </a:r>
            <a:r>
              <a:rPr lang="en-US" sz="2300" dirty="0">
                <a:solidFill>
                  <a:srgbClr val="FFFFFF"/>
                </a:solidFill>
                <a:sym typeface="Cabin"/>
              </a:rPr>
              <a:t> </a:t>
            </a:r>
            <a:r>
              <a:rPr lang="en-US" sz="2300" dirty="0" err="1">
                <a:solidFill>
                  <a:srgbClr val="FFFFFF"/>
                </a:solidFill>
                <a:sym typeface="Cabin"/>
              </a:rPr>
              <a:t>năng</a:t>
            </a:r>
            <a:r>
              <a:rPr lang="en-US" sz="2300" dirty="0">
                <a:solidFill>
                  <a:srgbClr val="FFFFFF"/>
                </a:solidFill>
                <a:sym typeface="Cabin"/>
              </a:rPr>
              <a:t> </a:t>
            </a:r>
            <a:r>
              <a:rPr lang="en-US" sz="2300" dirty="0" err="1">
                <a:solidFill>
                  <a:srgbClr val="FFFFFF"/>
                </a:solidFill>
                <a:sym typeface="Cabin"/>
              </a:rPr>
              <a:t>của</a:t>
            </a:r>
            <a:r>
              <a:rPr lang="en-US" sz="2300" dirty="0">
                <a:solidFill>
                  <a:srgbClr val="FFFFFF"/>
                </a:solidFill>
                <a:sym typeface="Cabin"/>
              </a:rPr>
              <a:t> </a:t>
            </a:r>
            <a:r>
              <a:rPr lang="en-US" sz="2300" dirty="0" err="1">
                <a:solidFill>
                  <a:srgbClr val="FFFFFF"/>
                </a:solidFill>
                <a:sym typeface="Cabin"/>
              </a:rPr>
              <a:t>một</a:t>
            </a:r>
            <a:r>
              <a:rPr lang="en-US" sz="2300" dirty="0">
                <a:solidFill>
                  <a:srgbClr val="FFFFFF"/>
                </a:solidFill>
                <a:sym typeface="Cabin"/>
              </a:rPr>
              <a:t> </a:t>
            </a:r>
            <a:r>
              <a:rPr lang="en-US" sz="2300" dirty="0" err="1">
                <a:solidFill>
                  <a:srgbClr val="FFFFFF"/>
                </a:solidFill>
                <a:sym typeface="Cabin"/>
              </a:rPr>
              <a:t>lớp</a:t>
            </a:r>
            <a:r>
              <a:rPr lang="en-US" sz="2300" dirty="0">
                <a:solidFill>
                  <a:srgbClr val="FFFFFF"/>
                </a:solidFill>
                <a:sym typeface="Cabin"/>
              </a:rPr>
              <a:t> </a:t>
            </a:r>
            <a:r>
              <a:rPr lang="en-US" sz="2300" dirty="0" err="1">
                <a:solidFill>
                  <a:srgbClr val="FFFFFF"/>
                </a:solidFill>
                <a:sym typeface="Cabin"/>
              </a:rPr>
              <a:t>hiện</a:t>
            </a:r>
            <a:r>
              <a:rPr lang="en-US" sz="2300" dirty="0">
                <a:solidFill>
                  <a:srgbClr val="FFFFFF"/>
                </a:solidFill>
                <a:sym typeface="Cabin"/>
              </a:rPr>
              <a:t> </a:t>
            </a:r>
            <a:r>
              <a:rPr lang="en-US" sz="2300" dirty="0" err="1">
                <a:solidFill>
                  <a:srgbClr val="FFFFFF"/>
                </a:solidFill>
                <a:sym typeface="Cabin"/>
              </a:rPr>
              <a:t>có</a:t>
            </a:r>
            <a:r>
              <a:rPr lang="en-US" sz="2300" dirty="0">
                <a:solidFill>
                  <a:srgbClr val="FFFFFF"/>
                </a:solidFill>
                <a:sym typeface="Cabin"/>
              </a:rPr>
              <a:t> </a:t>
            </a:r>
            <a:r>
              <a:rPr lang="en-US" sz="2300" dirty="0" err="1">
                <a:solidFill>
                  <a:srgbClr val="FFFFFF"/>
                </a:solidFill>
                <a:sym typeface="Cabin"/>
              </a:rPr>
              <a:t>và</a:t>
            </a:r>
            <a:r>
              <a:rPr lang="en-US" sz="2300" dirty="0">
                <a:solidFill>
                  <a:srgbClr val="FFFFFF"/>
                </a:solidFill>
                <a:sym typeface="Cabin"/>
              </a:rPr>
              <a:t> </a:t>
            </a:r>
            <a:r>
              <a:rPr lang="en-US" sz="2300" dirty="0" err="1">
                <a:solidFill>
                  <a:srgbClr val="FFFFFF"/>
                </a:solidFill>
                <a:sym typeface="Cabin"/>
              </a:rPr>
              <a:t>sau</a:t>
            </a:r>
            <a:r>
              <a:rPr lang="en-US" sz="2300" dirty="0">
                <a:solidFill>
                  <a:srgbClr val="FFFFFF"/>
                </a:solidFill>
                <a:sym typeface="Cabin"/>
              </a:rPr>
              <a:t> </a:t>
            </a:r>
            <a:r>
              <a:rPr lang="en-US" sz="2300" dirty="0" err="1">
                <a:solidFill>
                  <a:srgbClr val="FFFFFF"/>
                </a:solidFill>
                <a:sym typeface="Cabin"/>
              </a:rPr>
              <a:t>đó</a:t>
            </a:r>
            <a:r>
              <a:rPr lang="en-US" sz="2300" dirty="0">
                <a:solidFill>
                  <a:srgbClr val="FFFFFF"/>
                </a:solidFill>
                <a:sym typeface="Cabin"/>
              </a:rPr>
              <a:t> </a:t>
            </a:r>
            <a:r>
              <a:rPr lang="en-US" sz="2300" dirty="0" err="1">
                <a:solidFill>
                  <a:srgbClr val="FFFFFF"/>
                </a:solidFill>
                <a:sym typeface="Cabin"/>
              </a:rPr>
              <a:t>thêm</a:t>
            </a:r>
            <a:r>
              <a:rPr lang="en-US" sz="2300" dirty="0">
                <a:solidFill>
                  <a:srgbClr val="FFFFFF"/>
                </a:solidFill>
                <a:sym typeface="Cabin"/>
              </a:rPr>
              <a:t> </a:t>
            </a:r>
            <a:r>
              <a:rPr lang="en-US" sz="2300" dirty="0" err="1">
                <a:solidFill>
                  <a:srgbClr val="FFFFFF"/>
                </a:solidFill>
                <a:sym typeface="Cabin"/>
              </a:rPr>
              <a:t>một</a:t>
            </a:r>
            <a:r>
              <a:rPr lang="en-US" sz="2300" dirty="0">
                <a:solidFill>
                  <a:srgbClr val="FFFFFF"/>
                </a:solidFill>
                <a:sym typeface="Cabin"/>
              </a:rPr>
              <a:t> </a:t>
            </a:r>
            <a:r>
              <a:rPr lang="en-US" sz="2300" dirty="0" err="1">
                <a:solidFill>
                  <a:srgbClr val="FFFFFF"/>
                </a:solidFill>
                <a:sym typeface="Cabin"/>
              </a:rPr>
              <a:t>chút</a:t>
            </a:r>
            <a:r>
              <a:rPr lang="en-US" sz="2300" dirty="0">
                <a:solidFill>
                  <a:srgbClr val="FFFFFF"/>
                </a:solidFill>
                <a:sym typeface="Cabin"/>
              </a:rPr>
              <a:t> </a:t>
            </a:r>
            <a:r>
              <a:rPr lang="en-US" sz="2300" dirty="0" err="1">
                <a:solidFill>
                  <a:srgbClr val="FFFFFF"/>
                </a:solidFill>
                <a:sym typeface="Cabin"/>
              </a:rPr>
              <a:t>của</a:t>
            </a:r>
            <a:r>
              <a:rPr lang="en-US" sz="2300" dirty="0">
                <a:solidFill>
                  <a:srgbClr val="FFFFFF"/>
                </a:solidFill>
                <a:sym typeface="Cabin"/>
              </a:rPr>
              <a:t> </a:t>
            </a:r>
            <a:r>
              <a:rPr lang="en-US" sz="2300" dirty="0" err="1">
                <a:solidFill>
                  <a:srgbClr val="FFFFFF"/>
                </a:solidFill>
                <a:sym typeface="Cabin"/>
              </a:rPr>
              <a:t>riêng</a:t>
            </a:r>
            <a:r>
              <a:rPr lang="en-US" sz="2300" dirty="0">
                <a:solidFill>
                  <a:srgbClr val="FFFFFF"/>
                </a:solidFill>
                <a:sym typeface="Cabin"/>
              </a:rPr>
              <a:t> </a:t>
            </a:r>
            <a:r>
              <a:rPr lang="en-US" sz="2300" dirty="0" err="1">
                <a:solidFill>
                  <a:srgbClr val="FFFFFF"/>
                </a:solidFill>
                <a:sym typeface="Cabin"/>
              </a:rPr>
              <a:t>chúng</a:t>
            </a:r>
            <a:r>
              <a:rPr lang="en-US" sz="2300" dirty="0">
                <a:solidFill>
                  <a:srgbClr val="FFFFFF"/>
                </a:solidFill>
                <a:sym typeface="Cabin"/>
              </a:rPr>
              <a:t> ta </a:t>
            </a:r>
            <a:r>
              <a:rPr lang="en-US" sz="2300" dirty="0" err="1">
                <a:solidFill>
                  <a:srgbClr val="FFFFFF"/>
                </a:solidFill>
                <a:sym typeface="Cabin"/>
              </a:rPr>
              <a:t>để</a:t>
            </a:r>
            <a:r>
              <a:rPr lang="en-US" sz="2300" dirty="0">
                <a:solidFill>
                  <a:srgbClr val="FFFFFF"/>
                </a:solidFill>
                <a:sym typeface="Cabin"/>
              </a:rPr>
              <a:t> </a:t>
            </a:r>
            <a:r>
              <a:rPr lang="en-US" sz="2300" dirty="0" err="1">
                <a:solidFill>
                  <a:srgbClr val="FFFFFF"/>
                </a:solidFill>
                <a:sym typeface="Cabin"/>
              </a:rPr>
              <a:t>tạo</a:t>
            </a:r>
            <a:r>
              <a:rPr lang="en-US" sz="2300" dirty="0">
                <a:solidFill>
                  <a:srgbClr val="FFFFFF"/>
                </a:solidFill>
                <a:sym typeface="Cabin"/>
              </a:rPr>
              <a:t> </a:t>
            </a:r>
            <a:r>
              <a:rPr lang="en-US" sz="2300" dirty="0" err="1">
                <a:solidFill>
                  <a:srgbClr val="FFFFFF"/>
                </a:solidFill>
                <a:sym typeface="Cabin"/>
              </a:rPr>
              <a:t>lớp</a:t>
            </a:r>
            <a:r>
              <a:rPr lang="en-US" sz="2300" dirty="0">
                <a:solidFill>
                  <a:srgbClr val="FFFFFF"/>
                </a:solidFill>
                <a:sym typeface="Cabin"/>
              </a:rPr>
              <a:t> </a:t>
            </a:r>
            <a:r>
              <a:rPr lang="en-US" sz="2300" dirty="0" err="1">
                <a:solidFill>
                  <a:srgbClr val="FFFFFF"/>
                </a:solidFill>
                <a:sym typeface="Cabin"/>
              </a:rPr>
              <a:t>mới</a:t>
            </a:r>
            <a:r>
              <a:rPr lang="en-US" sz="2300" dirty="0">
                <a:solidFill>
                  <a:srgbClr val="FFFFFF"/>
                </a:solidFill>
                <a:sym typeface="Cabin"/>
              </a:rPr>
              <a:t> </a:t>
            </a:r>
            <a:r>
              <a:rPr lang="en-US" sz="2300" dirty="0" err="1">
                <a:solidFill>
                  <a:srgbClr val="FFFFFF"/>
                </a:solidFill>
                <a:sym typeface="Cabin"/>
              </a:rPr>
              <a:t>của</a:t>
            </a:r>
            <a:r>
              <a:rPr lang="en-US" sz="2300" dirty="0">
                <a:solidFill>
                  <a:srgbClr val="FFFFFF"/>
                </a:solidFill>
                <a:sym typeface="Cabin"/>
              </a:rPr>
              <a:t> </a:t>
            </a:r>
            <a:r>
              <a:rPr lang="en-US" sz="2300" dirty="0" err="1">
                <a:solidFill>
                  <a:srgbClr val="FFFFFF"/>
                </a:solidFill>
                <a:sym typeface="Cabin"/>
              </a:rPr>
              <a:t>chúng</a:t>
            </a:r>
            <a:r>
              <a:rPr lang="en-US" sz="2300" dirty="0">
                <a:solidFill>
                  <a:srgbClr val="FFFFFF"/>
                </a:solidFill>
                <a:sym typeface="Cabin"/>
              </a:rPr>
              <a:t> ta</a:t>
            </a:r>
            <a:endParaRPr lang="en" sz="2300" u="none" strike="noStrike" cap="none" dirty="0">
              <a:solidFill>
                <a:srgbClr val="FFFFFF"/>
              </a:solidFill>
              <a:sym typeface="Cabin"/>
            </a:endParaRPr>
          </a:p>
          <a:p>
            <a:pPr marL="457200" lvl="0" indent="-374650">
              <a:spcBef>
                <a:spcPts val="1400"/>
              </a:spcBef>
              <a:buClr>
                <a:srgbClr val="FFFFFF"/>
              </a:buClr>
              <a:buSzPct val="100000"/>
            </a:pPr>
            <a:r>
              <a:rPr lang="vi-VN" sz="2300" dirty="0">
                <a:solidFill>
                  <a:srgbClr val="FFFFFF"/>
                </a:solidFill>
                <a:sym typeface="Cabin"/>
              </a:rPr>
              <a:t>Một hình thức lưu trữ và tái sử dụng khác</a:t>
            </a:r>
            <a:endParaRPr lang="en" sz="2300" u="none" strike="noStrike" cap="none" dirty="0">
              <a:solidFill>
                <a:srgbClr val="FFFFFF"/>
              </a:solidFill>
              <a:sym typeface="Cabin"/>
            </a:endParaRPr>
          </a:p>
          <a:p>
            <a:pPr marL="457200" lvl="0" indent="-374650">
              <a:spcBef>
                <a:spcPts val="1400"/>
              </a:spcBef>
              <a:buClr>
                <a:srgbClr val="FFFFFF"/>
              </a:buClr>
              <a:buSzPct val="100000"/>
            </a:pPr>
            <a:r>
              <a:rPr lang="en-US" sz="2300" dirty="0" err="1">
                <a:solidFill>
                  <a:srgbClr val="FFFFFF"/>
                </a:solidFill>
                <a:sym typeface="Cabin"/>
              </a:rPr>
              <a:t>Viết</a:t>
            </a:r>
            <a:r>
              <a:rPr lang="en-US" sz="2300" dirty="0">
                <a:solidFill>
                  <a:srgbClr val="FFFFFF"/>
                </a:solidFill>
                <a:sym typeface="Cabin"/>
              </a:rPr>
              <a:t> </a:t>
            </a:r>
            <a:r>
              <a:rPr lang="en-US" sz="2300" dirty="0" err="1">
                <a:solidFill>
                  <a:srgbClr val="FFFFFF"/>
                </a:solidFill>
                <a:sym typeface="Cabin"/>
              </a:rPr>
              <a:t>một</a:t>
            </a:r>
            <a:r>
              <a:rPr lang="en-US" sz="2300" dirty="0">
                <a:solidFill>
                  <a:srgbClr val="FFFFFF"/>
                </a:solidFill>
                <a:sym typeface="Cabin"/>
              </a:rPr>
              <a:t> </a:t>
            </a:r>
            <a:r>
              <a:rPr lang="en-US" sz="2300" dirty="0" err="1">
                <a:solidFill>
                  <a:srgbClr val="FFFFFF"/>
                </a:solidFill>
                <a:sym typeface="Cabin"/>
              </a:rPr>
              <a:t>lần</a:t>
            </a:r>
            <a:r>
              <a:rPr lang="en-US" sz="2300" dirty="0">
                <a:solidFill>
                  <a:srgbClr val="FFFFFF"/>
                </a:solidFill>
                <a:sym typeface="Cabin"/>
              </a:rPr>
              <a:t> - </a:t>
            </a:r>
            <a:r>
              <a:rPr lang="en-US" sz="2300" dirty="0" err="1">
                <a:solidFill>
                  <a:srgbClr val="FFFFFF"/>
                </a:solidFill>
                <a:sym typeface="Cabin"/>
              </a:rPr>
              <a:t>tái</a:t>
            </a:r>
            <a:r>
              <a:rPr lang="en-US" sz="2300" dirty="0">
                <a:solidFill>
                  <a:srgbClr val="FFFFFF"/>
                </a:solidFill>
                <a:sym typeface="Cabin"/>
              </a:rPr>
              <a:t> </a:t>
            </a:r>
            <a:r>
              <a:rPr lang="en-US" sz="2300" dirty="0" err="1">
                <a:solidFill>
                  <a:srgbClr val="FFFFFF"/>
                </a:solidFill>
                <a:sym typeface="Cabin"/>
              </a:rPr>
              <a:t>sử</a:t>
            </a:r>
            <a:r>
              <a:rPr lang="en-US" sz="2300" dirty="0">
                <a:solidFill>
                  <a:srgbClr val="FFFFFF"/>
                </a:solidFill>
                <a:sym typeface="Cabin"/>
              </a:rPr>
              <a:t> </a:t>
            </a:r>
            <a:r>
              <a:rPr lang="en-US" sz="2300" dirty="0" err="1">
                <a:solidFill>
                  <a:srgbClr val="FFFFFF"/>
                </a:solidFill>
                <a:sym typeface="Cabin"/>
              </a:rPr>
              <a:t>dụng</a:t>
            </a:r>
            <a:r>
              <a:rPr lang="en-US" sz="2300" dirty="0">
                <a:solidFill>
                  <a:srgbClr val="FFFFFF"/>
                </a:solidFill>
                <a:sym typeface="Cabin"/>
              </a:rPr>
              <a:t> </a:t>
            </a:r>
            <a:r>
              <a:rPr lang="en-US" sz="2300" dirty="0" err="1">
                <a:solidFill>
                  <a:srgbClr val="FFFFFF"/>
                </a:solidFill>
                <a:sym typeface="Cabin"/>
              </a:rPr>
              <a:t>nhiều</a:t>
            </a:r>
            <a:r>
              <a:rPr lang="en-US" sz="2300" dirty="0">
                <a:solidFill>
                  <a:srgbClr val="FFFFFF"/>
                </a:solidFill>
                <a:sym typeface="Cabin"/>
              </a:rPr>
              <a:t> </a:t>
            </a:r>
            <a:r>
              <a:rPr lang="en-US" sz="2300" dirty="0" err="1">
                <a:solidFill>
                  <a:srgbClr val="FFFFFF"/>
                </a:solidFill>
                <a:sym typeface="Cabin"/>
              </a:rPr>
              <a:t>lần</a:t>
            </a:r>
            <a:endParaRPr lang="en" sz="2300" u="none" strike="noStrike" cap="none" dirty="0">
              <a:solidFill>
                <a:srgbClr val="FFFFFF"/>
              </a:solidFill>
              <a:sym typeface="Cabin"/>
            </a:endParaRPr>
          </a:p>
          <a:p>
            <a:pPr marL="457200" lvl="0" indent="-374650">
              <a:spcBef>
                <a:spcPts val="1400"/>
              </a:spcBef>
              <a:buClr>
                <a:srgbClr val="FFFFFF"/>
              </a:buClr>
              <a:buSzPct val="100000"/>
            </a:pPr>
            <a:r>
              <a:rPr lang="en-US" sz="2300" dirty="0" err="1">
                <a:solidFill>
                  <a:srgbClr val="FFFFFF"/>
                </a:solidFill>
                <a:sym typeface="Cabin"/>
              </a:rPr>
              <a:t>Lớp</a:t>
            </a:r>
            <a:r>
              <a:rPr lang="en-US" sz="2300" dirty="0">
                <a:solidFill>
                  <a:srgbClr val="FFFFFF"/>
                </a:solidFill>
                <a:sym typeface="Cabin"/>
              </a:rPr>
              <a:t> </a:t>
            </a:r>
            <a:r>
              <a:rPr lang="en-US" sz="2300" dirty="0" err="1">
                <a:solidFill>
                  <a:srgbClr val="FFFFFF"/>
                </a:solidFill>
                <a:sym typeface="Cabin"/>
              </a:rPr>
              <a:t>mới</a:t>
            </a:r>
            <a:r>
              <a:rPr lang="en-US" sz="2300" dirty="0">
                <a:solidFill>
                  <a:srgbClr val="FFFFFF"/>
                </a:solidFill>
                <a:sym typeface="Cabin"/>
              </a:rPr>
              <a:t> (con) </a:t>
            </a:r>
            <a:r>
              <a:rPr lang="en-US" sz="2300" dirty="0" err="1">
                <a:solidFill>
                  <a:srgbClr val="FFFFFF"/>
                </a:solidFill>
                <a:sym typeface="Cabin"/>
              </a:rPr>
              <a:t>có</a:t>
            </a:r>
            <a:r>
              <a:rPr lang="en-US" sz="2300" dirty="0">
                <a:solidFill>
                  <a:srgbClr val="FFFFFF"/>
                </a:solidFill>
                <a:sym typeface="Cabin"/>
              </a:rPr>
              <a:t> </a:t>
            </a:r>
            <a:r>
              <a:rPr lang="en-US" sz="2300" dirty="0" err="1">
                <a:solidFill>
                  <a:srgbClr val="FFFFFF"/>
                </a:solidFill>
                <a:sym typeface="Cabin"/>
              </a:rPr>
              <a:t>tất</a:t>
            </a:r>
            <a:r>
              <a:rPr lang="en-US" sz="2300" dirty="0">
                <a:solidFill>
                  <a:srgbClr val="FFFFFF"/>
                </a:solidFill>
                <a:sym typeface="Cabin"/>
              </a:rPr>
              <a:t> </a:t>
            </a:r>
            <a:r>
              <a:rPr lang="en-US" sz="2300" dirty="0" err="1">
                <a:solidFill>
                  <a:srgbClr val="FFFFFF"/>
                </a:solidFill>
                <a:sym typeface="Cabin"/>
              </a:rPr>
              <a:t>cả</a:t>
            </a:r>
            <a:r>
              <a:rPr lang="en-US" sz="2300" dirty="0">
                <a:solidFill>
                  <a:srgbClr val="FFFFFF"/>
                </a:solidFill>
                <a:sym typeface="Cabin"/>
              </a:rPr>
              <a:t> </a:t>
            </a:r>
            <a:r>
              <a:rPr lang="en-US" sz="2300" dirty="0" err="1">
                <a:solidFill>
                  <a:srgbClr val="FFFFFF"/>
                </a:solidFill>
                <a:sym typeface="Cabin"/>
              </a:rPr>
              <a:t>các</a:t>
            </a:r>
            <a:r>
              <a:rPr lang="en-US" sz="2300" dirty="0">
                <a:solidFill>
                  <a:srgbClr val="FFFFFF"/>
                </a:solidFill>
                <a:sym typeface="Cabin"/>
              </a:rPr>
              <a:t> </a:t>
            </a:r>
            <a:r>
              <a:rPr lang="en-US" sz="2300" dirty="0" err="1">
                <a:solidFill>
                  <a:srgbClr val="FFFFFF"/>
                </a:solidFill>
                <a:sym typeface="Cabin"/>
              </a:rPr>
              <a:t>khả</a:t>
            </a:r>
            <a:r>
              <a:rPr lang="en-US" sz="2300" dirty="0">
                <a:solidFill>
                  <a:srgbClr val="FFFFFF"/>
                </a:solidFill>
                <a:sym typeface="Cabin"/>
              </a:rPr>
              <a:t> </a:t>
            </a:r>
            <a:r>
              <a:rPr lang="en-US" sz="2300" dirty="0" err="1">
                <a:solidFill>
                  <a:srgbClr val="FFFFFF"/>
                </a:solidFill>
                <a:sym typeface="Cabin"/>
              </a:rPr>
              <a:t>năng</a:t>
            </a:r>
            <a:r>
              <a:rPr lang="en-US" sz="2300" dirty="0">
                <a:solidFill>
                  <a:srgbClr val="FFFFFF"/>
                </a:solidFill>
                <a:sym typeface="Cabin"/>
              </a:rPr>
              <a:t> </a:t>
            </a:r>
            <a:r>
              <a:rPr lang="en-US" sz="2300" dirty="0" err="1">
                <a:solidFill>
                  <a:srgbClr val="FFFFFF"/>
                </a:solidFill>
                <a:sym typeface="Cabin"/>
              </a:rPr>
              <a:t>của</a:t>
            </a:r>
            <a:r>
              <a:rPr lang="en-US" sz="2300" dirty="0">
                <a:solidFill>
                  <a:srgbClr val="FFFFFF"/>
                </a:solidFill>
                <a:sym typeface="Cabin"/>
              </a:rPr>
              <a:t> </a:t>
            </a:r>
            <a:r>
              <a:rPr lang="en-US" sz="2300" dirty="0" err="1">
                <a:solidFill>
                  <a:srgbClr val="FFFFFF"/>
                </a:solidFill>
                <a:sym typeface="Cabin"/>
              </a:rPr>
              <a:t>lớp</a:t>
            </a:r>
            <a:r>
              <a:rPr lang="en-US" sz="2300" dirty="0">
                <a:solidFill>
                  <a:srgbClr val="FFFFFF"/>
                </a:solidFill>
                <a:sym typeface="Cabin"/>
              </a:rPr>
              <a:t> </a:t>
            </a:r>
            <a:r>
              <a:rPr lang="en-US" sz="2300" dirty="0" err="1">
                <a:solidFill>
                  <a:srgbClr val="FFFFFF"/>
                </a:solidFill>
                <a:sym typeface="Cabin"/>
              </a:rPr>
              <a:t>cũ</a:t>
            </a:r>
            <a:r>
              <a:rPr lang="en-US" sz="2300" dirty="0">
                <a:solidFill>
                  <a:srgbClr val="FFFFFF"/>
                </a:solidFill>
                <a:sym typeface="Cabin"/>
              </a:rPr>
              <a:t> (cha </a:t>
            </a:r>
            <a:r>
              <a:rPr lang="en-US" sz="2300" dirty="0" err="1">
                <a:solidFill>
                  <a:srgbClr val="FFFFFF"/>
                </a:solidFill>
                <a:sym typeface="Cabin"/>
              </a:rPr>
              <a:t>mẹ</a:t>
            </a:r>
            <a:r>
              <a:rPr lang="en-US" sz="2300" dirty="0">
                <a:solidFill>
                  <a:srgbClr val="FFFFFF"/>
                </a:solidFill>
                <a:sym typeface="Cabin"/>
              </a:rPr>
              <a:t>) - </a:t>
            </a:r>
            <a:r>
              <a:rPr lang="en-US" sz="2300" dirty="0" err="1">
                <a:solidFill>
                  <a:srgbClr val="FFFFFF"/>
                </a:solidFill>
                <a:sym typeface="Cabin"/>
              </a:rPr>
              <a:t>và</a:t>
            </a:r>
            <a:r>
              <a:rPr lang="en-US" sz="2300" dirty="0">
                <a:solidFill>
                  <a:srgbClr val="FFFFFF"/>
                </a:solidFill>
                <a:sym typeface="Cabin"/>
              </a:rPr>
              <a:t> </a:t>
            </a:r>
            <a:r>
              <a:rPr lang="en-US" sz="2300" dirty="0" err="1">
                <a:solidFill>
                  <a:srgbClr val="FFFFFF"/>
                </a:solidFill>
                <a:sym typeface="Cabin"/>
              </a:rPr>
              <a:t>sau</a:t>
            </a:r>
            <a:r>
              <a:rPr lang="en-US" sz="2300" dirty="0">
                <a:solidFill>
                  <a:srgbClr val="FFFFFF"/>
                </a:solidFill>
                <a:sym typeface="Cabin"/>
              </a:rPr>
              <a:t> </a:t>
            </a:r>
            <a:r>
              <a:rPr lang="en-US" sz="2300" dirty="0" err="1">
                <a:solidFill>
                  <a:srgbClr val="FFFFFF"/>
                </a:solidFill>
                <a:sym typeface="Cabin"/>
              </a:rPr>
              <a:t>đó</a:t>
            </a:r>
            <a:r>
              <a:rPr lang="en-US" sz="2300" dirty="0">
                <a:solidFill>
                  <a:srgbClr val="FFFFFF"/>
                </a:solidFill>
                <a:sym typeface="Cabin"/>
              </a:rPr>
              <a:t> </a:t>
            </a:r>
            <a:r>
              <a:rPr lang="en-US" sz="2300" dirty="0" err="1">
                <a:solidFill>
                  <a:srgbClr val="FFFFFF"/>
                </a:solidFill>
                <a:sym typeface="Cabin"/>
              </a:rPr>
              <a:t>là</a:t>
            </a:r>
            <a:r>
              <a:rPr lang="en-US" sz="2300" dirty="0">
                <a:solidFill>
                  <a:srgbClr val="FFFFFF"/>
                </a:solidFill>
                <a:sym typeface="Cabin"/>
              </a:rPr>
              <a:t> </a:t>
            </a:r>
            <a:r>
              <a:rPr lang="en-US" sz="2300" dirty="0" err="1">
                <a:solidFill>
                  <a:srgbClr val="FFFFFF"/>
                </a:solidFill>
                <a:sym typeface="Cabin"/>
              </a:rPr>
              <a:t>một</a:t>
            </a:r>
            <a:r>
              <a:rPr lang="en-US" sz="2300" dirty="0">
                <a:solidFill>
                  <a:srgbClr val="FFFFFF"/>
                </a:solidFill>
                <a:sym typeface="Cabin"/>
              </a:rPr>
              <a:t> </a:t>
            </a:r>
            <a:r>
              <a:rPr lang="en-US" sz="2300" dirty="0" err="1">
                <a:solidFill>
                  <a:srgbClr val="FFFFFF"/>
                </a:solidFill>
                <a:sym typeface="Cabin"/>
              </a:rPr>
              <a:t>số</a:t>
            </a:r>
            <a:r>
              <a:rPr lang="en-US" sz="2300" dirty="0">
                <a:solidFill>
                  <a:srgbClr val="FFFFFF"/>
                </a:solidFill>
                <a:sym typeface="Cabin"/>
              </a:rPr>
              <a:t> </a:t>
            </a:r>
            <a:r>
              <a:rPr lang="en-US" sz="2300" dirty="0" err="1">
                <a:solidFill>
                  <a:srgbClr val="FFFFFF"/>
                </a:solidFill>
                <a:sym typeface="Cabin"/>
              </a:rPr>
              <a:t>khả</a:t>
            </a:r>
            <a:r>
              <a:rPr lang="en-US" sz="2300" dirty="0">
                <a:solidFill>
                  <a:srgbClr val="FFFFFF"/>
                </a:solidFill>
                <a:sym typeface="Cabin"/>
              </a:rPr>
              <a:t> </a:t>
            </a:r>
            <a:r>
              <a:rPr lang="en-US" sz="2300" dirty="0" err="1">
                <a:solidFill>
                  <a:srgbClr val="FFFFFF"/>
                </a:solidFill>
                <a:sym typeface="Cabin"/>
              </a:rPr>
              <a:t>năng</a:t>
            </a:r>
            <a:r>
              <a:rPr lang="en-US" sz="2300" dirty="0">
                <a:solidFill>
                  <a:srgbClr val="FFFFFF"/>
                </a:solidFill>
                <a:sym typeface="Cabin"/>
              </a:rPr>
              <a:t> </a:t>
            </a:r>
            <a:r>
              <a:rPr lang="en-US" sz="2300" dirty="0" err="1">
                <a:solidFill>
                  <a:srgbClr val="FFFFFF"/>
                </a:solidFill>
                <a:sym typeface="Cabin"/>
              </a:rPr>
              <a:t>khác</a:t>
            </a:r>
            <a:endParaRPr lang="en" sz="2300" u="none" strike="noStrike" cap="none" dirty="0">
              <a:solidFill>
                <a:srgbClr val="FFFFFF"/>
              </a:solidFill>
              <a:sym typeface="Cab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37698" y="154250"/>
            <a:ext cx="5352300" cy="47024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class </a:t>
            </a:r>
            <a:r>
              <a:rPr lang="en" sz="1600" i="0" u="none" strike="noStrike" cap="none" dirty="0" err="1">
                <a:solidFill>
                  <a:srgbClr val="FFFB00"/>
                </a:solidFill>
                <a:latin typeface="Courier"/>
                <a:ea typeface="Courier New"/>
                <a:cs typeface="Courier"/>
                <a:sym typeface="Courier New"/>
              </a:rPr>
              <a:t>PartyAnimal</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name =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__</a:t>
            </a:r>
            <a:r>
              <a:rPr lang="en" sz="1600" i="0" u="none" strike="noStrike" cap="none" dirty="0" err="1">
                <a:solidFill>
                  <a:srgbClr val="FFFB00"/>
                </a:solidFill>
                <a:latin typeface="Courier"/>
                <a:ea typeface="Courier New"/>
                <a:cs typeface="Courier"/>
                <a:sym typeface="Courier New"/>
              </a:rPr>
              <a:t>init</a:t>
            </a:r>
            <a:r>
              <a:rPr lang="en" sz="1600" i="0" u="none" strike="noStrike" cap="none" dirty="0">
                <a:solidFill>
                  <a:srgbClr val="FFFB00"/>
                </a:solidFill>
                <a:latin typeface="Courier"/>
                <a:ea typeface="Courier New"/>
                <a:cs typeface="Courier"/>
                <a:sym typeface="Courier New"/>
              </a:rPr>
              <a:t>__(self, </a:t>
            </a:r>
            <a:r>
              <a:rPr lang="en" sz="1600" i="0" u="none" strike="noStrike" cap="none" dirty="0" err="1">
                <a:solidFill>
                  <a:srgbClr val="FFFB00"/>
                </a:solidFill>
                <a:latin typeface="Courier"/>
                <a:ea typeface="Courier New"/>
                <a:cs typeface="Courier"/>
                <a:sym typeface="Courier New"/>
              </a:rPr>
              <a:t>nam</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self.name</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nam</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err="1">
                <a:solidFill>
                  <a:srgbClr val="FFFB00"/>
                </a:solidFill>
                <a:latin typeface="Courier"/>
                <a:ea typeface="Courier New"/>
                <a:cs typeface="Courier"/>
                <a:sym typeface="Courier New"/>
              </a:rPr>
              <a:t>self.name,"constructed</a:t>
            </a:r>
            <a:r>
              <a:rPr lang="en" sz="1600" i="0" u="none" strike="noStrike" cap="none" dirty="0">
                <a:solidFill>
                  <a:srgbClr val="FFFB00"/>
                </a:solidFill>
                <a:latin typeface="Courier"/>
                <a:ea typeface="Courier New"/>
                <a:cs typeface="Courier"/>
                <a:sym typeface="Courier New"/>
              </a:rPr>
              <a:t>"</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+ 1</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err="1">
                <a:solidFill>
                  <a:srgbClr val="FFFB00"/>
                </a:solidFill>
                <a:latin typeface="Courier"/>
                <a:ea typeface="Courier New"/>
                <a:cs typeface="Courier"/>
                <a:sym typeface="Courier New"/>
              </a:rPr>
              <a:t>self.name,"party</a:t>
            </a:r>
            <a:r>
              <a:rPr lang="en" sz="1600" i="0" u="none" strike="noStrike" cap="none" dirty="0">
                <a:solidFill>
                  <a:srgbClr val="FFFB00"/>
                </a:solidFill>
                <a:latin typeface="Courier"/>
                <a:ea typeface="Courier New"/>
                <a:cs typeface="Courier"/>
                <a:sym typeface="Courier New"/>
              </a:rPr>
              <a:t> count",</a:t>
            </a:r>
            <a:r>
              <a:rPr lang="en"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600" i="0" u="none" strike="noStrike" cap="none" dirty="0">
                <a:solidFill>
                  <a:srgbClr val="FF40FF"/>
                </a:solidFill>
                <a:latin typeface="Courier"/>
                <a:ea typeface="Courier New"/>
                <a:cs typeface="Courier"/>
                <a:sym typeface="Courier New"/>
              </a:rPr>
              <a:t>class </a:t>
            </a:r>
            <a:r>
              <a:rPr lang="en" sz="1600" i="0" u="none" strike="noStrike" cap="none" dirty="0" err="1">
                <a:solidFill>
                  <a:srgbClr val="FF40FF"/>
                </a:solidFill>
                <a:latin typeface="Courier"/>
                <a:ea typeface="Courier New"/>
                <a:cs typeface="Courier"/>
                <a:sym typeface="Courier New"/>
              </a:rPr>
              <a:t>FootballFan</a:t>
            </a:r>
            <a:r>
              <a:rPr lang="en" sz="1600" i="0" u="none" strike="noStrike" cap="none" dirty="0">
                <a:solidFill>
                  <a:srgbClr val="FF40FF"/>
                </a:solidFill>
                <a:latin typeface="Courier"/>
                <a:ea typeface="Courier New"/>
                <a:cs typeface="Courier"/>
                <a:sym typeface="Courier New"/>
              </a:rPr>
              <a:t>(</a:t>
            </a:r>
            <a:r>
              <a:rPr lang="en" sz="1600" i="0" u="none" strike="noStrike" cap="none" dirty="0" err="1">
                <a:solidFill>
                  <a:srgbClr val="FF40FF"/>
                </a:solidFill>
                <a:latin typeface="Courier"/>
                <a:ea typeface="Courier New"/>
                <a:cs typeface="Courier"/>
                <a:sym typeface="Courier New"/>
              </a:rPr>
              <a:t>PartyAnimal</a:t>
            </a:r>
            <a:r>
              <a:rPr lang="en" sz="16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points = 0</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def</a:t>
            </a:r>
            <a:r>
              <a:rPr lang="en" sz="1600" i="0" u="none" strike="noStrike" cap="none" dirty="0">
                <a:solidFill>
                  <a:srgbClr val="00F900"/>
                </a:solidFill>
                <a:latin typeface="Courier"/>
                <a:ea typeface="Courier New"/>
                <a:cs typeface="Courier"/>
                <a:sym typeface="Courier New"/>
              </a:rPr>
              <a:t> touchdown(self):</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+ 7</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self.party</a:t>
            </a:r>
            <a:r>
              <a:rPr lang="en" sz="1600" i="0" u="none" strike="noStrike" cap="none" dirty="0">
                <a:solidFill>
                  <a:srgbClr val="00F900"/>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print</a:t>
            </a:r>
            <a:r>
              <a:rPr lang="en-US" sz="1600" i="0" u="none" strike="noStrike" cap="none" dirty="0">
                <a:solidFill>
                  <a:srgbClr val="00F900"/>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self.name,"points",</a:t>
            </a:r>
            <a:r>
              <a:rPr lang="en" sz="1600" i="0" u="none" strike="noStrike" cap="none" dirty="0" err="1">
                <a:solidFill>
                  <a:srgbClr val="00F900"/>
                </a:solidFill>
                <a:latin typeface="Courier"/>
                <a:ea typeface="Courier New"/>
                <a:cs typeface="Courier"/>
                <a:sym typeface="Courier New"/>
              </a:rPr>
              <a:t>self.points</a:t>
            </a:r>
            <a:r>
              <a:rPr lang="en-US" sz="1600" i="0" u="none" strike="noStrike" cap="none" dirty="0">
                <a:solidFill>
                  <a:srgbClr val="00F900"/>
                </a:solidFill>
                <a:latin typeface="Courier"/>
                <a:ea typeface="Courier New"/>
                <a:cs typeface="Courier"/>
                <a:sym typeface="Courier New"/>
              </a:rPr>
              <a:t>)</a:t>
            </a:r>
            <a:endParaRPr lang="en" sz="1600" i="0" u="none" strike="noStrike" cap="none" dirty="0">
              <a:solidFill>
                <a:srgbClr val="00F900"/>
              </a:solidFill>
              <a:latin typeface="Courier"/>
              <a:ea typeface="Courier New"/>
              <a:cs typeface="Courier"/>
              <a:sym typeface="Courier New"/>
            </a:endParaRPr>
          </a:p>
        </p:txBody>
      </p:sp>
      <p:sp>
        <p:nvSpPr>
          <p:cNvPr id="519" name="Shape 519"/>
          <p:cNvSpPr/>
          <p:nvPr/>
        </p:nvSpPr>
        <p:spPr>
          <a:xfrm>
            <a:off x="5721381" y="603200"/>
            <a:ext cx="3252979" cy="168510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 = </a:t>
            </a:r>
            <a:r>
              <a:rPr lang="en" sz="1600" u="none" strike="noStrike" cap="none" dirty="0" err="1">
                <a:solidFill>
                  <a:srgbClr val="FFFFFF"/>
                </a:solidFill>
                <a:latin typeface="Courier" charset="0"/>
                <a:ea typeface="Courier" charset="0"/>
                <a:cs typeface="Courier" charset="0"/>
                <a:sym typeface="Cabin"/>
              </a:rPr>
              <a:t>PartyAnimal</a:t>
            </a:r>
            <a:r>
              <a:rPr lang="en" sz="1600" u="none" strike="noStrike" cap="none" dirty="0">
                <a:solidFill>
                  <a:srgbClr val="FFFFFF"/>
                </a:solidFill>
                <a:latin typeface="Courier" charset="0"/>
                <a:ea typeface="Courier" charset="0"/>
                <a:cs typeface="Courier" charset="0"/>
                <a:sym typeface="Cabin"/>
              </a:rPr>
              <a:t>("Sally")</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s.party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Font typeface="Cabin"/>
              <a:buNone/>
            </a:pPr>
            <a:endParaRPr sz="1600" u="none" strike="noStrike" cap="none" dirty="0">
              <a:solidFill>
                <a:srgbClr val="FFFFFF"/>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 = </a:t>
            </a:r>
            <a:r>
              <a:rPr lang="en" sz="1600" u="none" strike="noStrike" cap="none" dirty="0" err="1">
                <a:solidFill>
                  <a:srgbClr val="FFFFFF"/>
                </a:solidFill>
                <a:latin typeface="Courier" charset="0"/>
                <a:ea typeface="Courier" charset="0"/>
                <a:cs typeface="Courier" charset="0"/>
                <a:sym typeface="Cabin"/>
              </a:rPr>
              <a:t>FootballFan</a:t>
            </a:r>
            <a:r>
              <a:rPr lang="en" sz="1600" u="none" strike="noStrike" cap="none" dirty="0">
                <a:solidFill>
                  <a:srgbClr val="FFFFFF"/>
                </a:solidFill>
                <a:latin typeface="Courier" charset="0"/>
                <a:ea typeface="Courier" charset="0"/>
                <a:cs typeface="Courier" charset="0"/>
                <a:sym typeface="Cabin"/>
              </a:rPr>
              <a:t>("Jim")</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j.touchdown</a:t>
            </a:r>
            <a:r>
              <a:rPr lang="en" sz="1600" u="none" strike="noStrike" cap="none" dirty="0">
                <a:solidFill>
                  <a:srgbClr val="FFFFFF"/>
                </a:solidFill>
                <a:latin typeface="Courier" charset="0"/>
                <a:ea typeface="Courier" charset="0"/>
                <a:cs typeface="Courier" charset="0"/>
                <a:sym typeface="Cabin"/>
              </a:rPr>
              <a:t>()</a:t>
            </a:r>
          </a:p>
        </p:txBody>
      </p:sp>
      <p:sp>
        <p:nvSpPr>
          <p:cNvPr id="520" name="Shape 520"/>
          <p:cNvSpPr/>
          <p:nvPr/>
        </p:nvSpPr>
        <p:spPr>
          <a:xfrm>
            <a:off x="5684222" y="2860496"/>
            <a:ext cx="3327299" cy="1199699"/>
          </a:xfrm>
          <a:prstGeom prst="rect">
            <a:avLst/>
          </a:prstGeom>
          <a:noFill/>
          <a:ln w="25400" cap="flat" cmpd="sng">
            <a:solidFill>
              <a:srgbClr val="FFFFFF"/>
            </a:solidFill>
            <a:prstDash val="solid"/>
            <a:miter/>
            <a:headEnd type="none" w="med" len="med"/>
            <a:tailEnd type="none" w="med" len="med"/>
          </a:ln>
        </p:spPr>
        <p:txBody>
          <a:bodyPr lIns="21050" tIns="21050" rIns="21050" bIns="21050" anchor="ctr" anchorCtr="0">
            <a:noAutofit/>
          </a:bodyPr>
          <a:lstStyle/>
          <a:p>
            <a:pPr lvl="0" algn="ctr">
              <a:buClr>
                <a:srgbClr val="FF40FF"/>
              </a:buClr>
              <a:buSzPct val="25000"/>
            </a:pPr>
            <a:r>
              <a:rPr lang="en" sz="1800" u="none" strike="noStrike" cap="none" dirty="0" err="1">
                <a:solidFill>
                  <a:srgbClr val="FF40FF"/>
                </a:solidFill>
                <a:latin typeface="Arial" charset="0"/>
                <a:ea typeface="Arial" charset="0"/>
                <a:cs typeface="Arial" charset="0"/>
                <a:sym typeface="Cabin"/>
              </a:rPr>
              <a:t>FootballFan</a:t>
            </a:r>
            <a:r>
              <a:rPr lang="en" sz="1800" u="none" strike="noStrike" cap="none" dirty="0">
                <a:solidFill>
                  <a:srgbClr val="FFFFFF"/>
                </a:solidFill>
                <a:latin typeface="Arial" charset="0"/>
                <a:ea typeface="Arial" charset="0"/>
                <a:cs typeface="Arial" charset="0"/>
                <a:sym typeface="Cabin"/>
              </a:rPr>
              <a:t> </a:t>
            </a:r>
            <a:r>
              <a:rPr lang="en-US" sz="1800" dirty="0" err="1">
                <a:solidFill>
                  <a:srgbClr val="FFFFFF"/>
                </a:solidFill>
                <a:latin typeface="Arial" charset="0"/>
                <a:ea typeface="Arial" charset="0"/>
                <a:cs typeface="Arial" charset="0"/>
                <a:sym typeface="Cabin"/>
              </a:rPr>
              <a:t>là</a:t>
            </a:r>
            <a:r>
              <a:rPr lang="en-US" sz="1800" dirty="0">
                <a:solidFill>
                  <a:srgbClr val="FFFFFF"/>
                </a:solidFill>
                <a:latin typeface="Arial" charset="0"/>
                <a:ea typeface="Arial" charset="0"/>
                <a:cs typeface="Arial" charset="0"/>
                <a:sym typeface="Cabin"/>
              </a:rPr>
              <a:t> </a:t>
            </a:r>
            <a:r>
              <a:rPr lang="en-US" sz="1800" dirty="0" err="1">
                <a:solidFill>
                  <a:srgbClr val="FFFFFF"/>
                </a:solidFill>
                <a:latin typeface="Arial" charset="0"/>
                <a:ea typeface="Arial" charset="0"/>
                <a:cs typeface="Arial" charset="0"/>
                <a:sym typeface="Cabin"/>
              </a:rPr>
              <a:t>một</a:t>
            </a:r>
            <a:r>
              <a:rPr lang="en-US" sz="1800" dirty="0">
                <a:solidFill>
                  <a:srgbClr val="FFFFFF"/>
                </a:solidFill>
                <a:latin typeface="Arial" charset="0"/>
                <a:ea typeface="Arial" charset="0"/>
                <a:cs typeface="Arial" charset="0"/>
                <a:sym typeface="Cabin"/>
              </a:rPr>
              <a:t> </a:t>
            </a:r>
            <a:r>
              <a:rPr lang="en-US" sz="1800" dirty="0" err="1">
                <a:solidFill>
                  <a:srgbClr val="FFFFFF"/>
                </a:solidFill>
                <a:latin typeface="Arial" charset="0"/>
                <a:ea typeface="Arial" charset="0"/>
                <a:cs typeface="Arial" charset="0"/>
                <a:sym typeface="Cabin"/>
              </a:rPr>
              <a:t>lớp</a:t>
            </a:r>
            <a:r>
              <a:rPr lang="en-US" sz="1800" dirty="0">
                <a:solidFill>
                  <a:srgbClr val="FFFFFF"/>
                </a:solidFill>
                <a:latin typeface="Arial" charset="0"/>
                <a:ea typeface="Arial" charset="0"/>
                <a:cs typeface="Arial" charset="0"/>
                <a:sym typeface="Cabin"/>
              </a:rPr>
              <a:t> </a:t>
            </a:r>
            <a:r>
              <a:rPr lang="en-US" sz="1800" dirty="0" err="1">
                <a:solidFill>
                  <a:srgbClr val="FFFFFF"/>
                </a:solidFill>
                <a:latin typeface="Arial" charset="0"/>
                <a:ea typeface="Arial" charset="0"/>
                <a:cs typeface="Arial" charset="0"/>
                <a:sym typeface="Cabin"/>
              </a:rPr>
              <a:t>mở</a:t>
            </a:r>
            <a:r>
              <a:rPr lang="en-US" sz="1800" dirty="0">
                <a:solidFill>
                  <a:srgbClr val="FFFFFF"/>
                </a:solidFill>
                <a:latin typeface="Arial" charset="0"/>
                <a:ea typeface="Arial" charset="0"/>
                <a:cs typeface="Arial" charset="0"/>
                <a:sym typeface="Cabin"/>
              </a:rPr>
              <a:t> </a:t>
            </a:r>
            <a:r>
              <a:rPr lang="en-US" sz="1800" dirty="0" err="1">
                <a:solidFill>
                  <a:srgbClr val="FFFFFF"/>
                </a:solidFill>
                <a:latin typeface="Arial" charset="0"/>
                <a:ea typeface="Arial" charset="0"/>
                <a:cs typeface="Arial" charset="0"/>
                <a:sym typeface="Cabin"/>
              </a:rPr>
              <a:t>rộng</a:t>
            </a:r>
            <a:r>
              <a:rPr lang="en" sz="1800" u="none" strike="noStrike" cap="none" dirty="0">
                <a:solidFill>
                  <a:srgbClr val="FFFFFF"/>
                </a:solidFill>
                <a:latin typeface="Arial" charset="0"/>
                <a:ea typeface="Arial" charset="0"/>
                <a:cs typeface="Arial" charset="0"/>
                <a:sym typeface="Cabin"/>
              </a:rPr>
              <a:t>  </a:t>
            </a:r>
            <a:r>
              <a:rPr lang="en" sz="1800" u="none" strike="noStrike" cap="none" dirty="0" err="1">
                <a:solidFill>
                  <a:srgbClr val="FFFFFF"/>
                </a:solidFill>
                <a:latin typeface="Arial" charset="0"/>
                <a:ea typeface="Arial" charset="0"/>
                <a:cs typeface="Arial" charset="0"/>
                <a:sym typeface="Cabin"/>
              </a:rPr>
              <a:t>của</a:t>
            </a:r>
            <a:r>
              <a:rPr lang="en" sz="1800" u="none" strike="noStrike" cap="none" dirty="0">
                <a:solidFill>
                  <a:srgbClr val="FFFFFF"/>
                </a:solidFill>
                <a:latin typeface="Arial" charset="0"/>
                <a:ea typeface="Arial" charset="0"/>
                <a:cs typeface="Arial" charset="0"/>
                <a:sym typeface="Cabin"/>
              </a:rPr>
              <a:t> </a:t>
            </a:r>
            <a:r>
              <a:rPr lang="en" sz="1800" u="none" strike="noStrike" cap="none" dirty="0" err="1">
                <a:solidFill>
                  <a:srgbClr val="FFFB00"/>
                </a:solidFill>
                <a:latin typeface="Arial" charset="0"/>
                <a:ea typeface="Arial" charset="0"/>
                <a:cs typeface="Arial" charset="0"/>
                <a:sym typeface="Cabin"/>
              </a:rPr>
              <a:t>PartyAnimal</a:t>
            </a:r>
            <a:r>
              <a:rPr lang="en" sz="1800" u="none" strike="noStrike" cap="none" dirty="0">
                <a:solidFill>
                  <a:srgbClr val="FFFFFF"/>
                </a:solidFill>
                <a:latin typeface="Arial" charset="0"/>
                <a:ea typeface="Arial" charset="0"/>
                <a:cs typeface="Arial" charset="0"/>
                <a:sym typeface="Cabin"/>
              </a:rPr>
              <a:t>.</a:t>
            </a:r>
            <a:r>
              <a:rPr lang="en" sz="1800" u="none" strike="noStrike" cap="none" dirty="0">
                <a:solidFill>
                  <a:srgbClr val="FFFB00"/>
                </a:solidFill>
                <a:latin typeface="Arial" charset="0"/>
                <a:ea typeface="Arial" charset="0"/>
                <a:cs typeface="Arial" charset="0"/>
                <a:sym typeface="Cabin"/>
              </a:rPr>
              <a:t> </a:t>
            </a:r>
            <a:r>
              <a:rPr lang="en-US" sz="1800" dirty="0" err="1">
                <a:solidFill>
                  <a:srgbClr val="FFFB00"/>
                </a:solidFill>
                <a:latin typeface="Arial" charset="0"/>
                <a:ea typeface="Arial" charset="0"/>
                <a:cs typeface="Arial" charset="0"/>
                <a:sym typeface="Cabin"/>
              </a:rPr>
              <a:t>Nó</a:t>
            </a:r>
            <a:r>
              <a:rPr lang="en-US" sz="1800" dirty="0">
                <a:solidFill>
                  <a:srgbClr val="FFFB00"/>
                </a:solidFill>
                <a:latin typeface="Arial" charset="0"/>
                <a:ea typeface="Arial" charset="0"/>
                <a:cs typeface="Arial" charset="0"/>
                <a:sym typeface="Cabin"/>
              </a:rPr>
              <a:t> </a:t>
            </a:r>
            <a:r>
              <a:rPr lang="en-US" sz="1800" dirty="0" err="1">
                <a:solidFill>
                  <a:srgbClr val="FFFB00"/>
                </a:solidFill>
                <a:latin typeface="Arial" charset="0"/>
                <a:ea typeface="Arial" charset="0"/>
                <a:cs typeface="Arial" charset="0"/>
                <a:sym typeface="Cabin"/>
              </a:rPr>
              <a:t>có</a:t>
            </a:r>
            <a:r>
              <a:rPr lang="en-US" sz="1800" dirty="0">
                <a:solidFill>
                  <a:srgbClr val="FFFB00"/>
                </a:solidFill>
                <a:latin typeface="Arial" charset="0"/>
                <a:ea typeface="Arial" charset="0"/>
                <a:cs typeface="Arial" charset="0"/>
                <a:sym typeface="Cabin"/>
              </a:rPr>
              <a:t> </a:t>
            </a:r>
            <a:r>
              <a:rPr lang="en-US" sz="1800" dirty="0" err="1">
                <a:solidFill>
                  <a:srgbClr val="FFFB00"/>
                </a:solidFill>
                <a:latin typeface="Arial" charset="0"/>
                <a:ea typeface="Arial" charset="0"/>
                <a:cs typeface="Arial" charset="0"/>
                <a:sym typeface="Cabin"/>
              </a:rPr>
              <a:t>tất</a:t>
            </a:r>
            <a:r>
              <a:rPr lang="en-US" sz="1800" dirty="0">
                <a:solidFill>
                  <a:srgbClr val="FFFB00"/>
                </a:solidFill>
                <a:latin typeface="Arial" charset="0"/>
                <a:ea typeface="Arial" charset="0"/>
                <a:cs typeface="Arial" charset="0"/>
                <a:sym typeface="Cabin"/>
              </a:rPr>
              <a:t> </a:t>
            </a:r>
            <a:r>
              <a:rPr lang="en-US" sz="1800" dirty="0" err="1">
                <a:solidFill>
                  <a:srgbClr val="FFFB00"/>
                </a:solidFill>
                <a:latin typeface="Arial" charset="0"/>
                <a:ea typeface="Arial" charset="0"/>
                <a:cs typeface="Arial" charset="0"/>
                <a:sym typeface="Cabin"/>
              </a:rPr>
              <a:t>cả</a:t>
            </a:r>
            <a:r>
              <a:rPr lang="en-US" sz="1800" dirty="0">
                <a:solidFill>
                  <a:srgbClr val="FFFB00"/>
                </a:solidFill>
                <a:latin typeface="Arial" charset="0"/>
                <a:ea typeface="Arial" charset="0"/>
                <a:cs typeface="Arial" charset="0"/>
                <a:sym typeface="Cabin"/>
              </a:rPr>
              <a:t> </a:t>
            </a:r>
            <a:r>
              <a:rPr lang="en-US" sz="1800" dirty="0" err="1">
                <a:solidFill>
                  <a:srgbClr val="FFFB00"/>
                </a:solidFill>
                <a:latin typeface="Arial" charset="0"/>
                <a:ea typeface="Arial" charset="0"/>
                <a:cs typeface="Arial" charset="0"/>
                <a:sym typeface="Cabin"/>
              </a:rPr>
              <a:t>các</a:t>
            </a:r>
            <a:r>
              <a:rPr lang="en-US" sz="1800" dirty="0">
                <a:solidFill>
                  <a:srgbClr val="FFFB00"/>
                </a:solidFill>
                <a:latin typeface="Arial" charset="0"/>
                <a:ea typeface="Arial" charset="0"/>
                <a:cs typeface="Arial" charset="0"/>
                <a:sym typeface="Cabin"/>
              </a:rPr>
              <a:t> </a:t>
            </a:r>
            <a:r>
              <a:rPr lang="en-US" sz="1800" dirty="0" err="1">
                <a:solidFill>
                  <a:srgbClr val="FFFB00"/>
                </a:solidFill>
                <a:latin typeface="Arial" charset="0"/>
                <a:ea typeface="Arial" charset="0"/>
                <a:cs typeface="Arial" charset="0"/>
                <a:sym typeface="Cabin"/>
              </a:rPr>
              <a:t>khả</a:t>
            </a:r>
            <a:r>
              <a:rPr lang="en-US" sz="1800" dirty="0">
                <a:solidFill>
                  <a:srgbClr val="FFFB00"/>
                </a:solidFill>
                <a:latin typeface="Arial" charset="0"/>
                <a:ea typeface="Arial" charset="0"/>
                <a:cs typeface="Arial" charset="0"/>
                <a:sym typeface="Cabin"/>
              </a:rPr>
              <a:t> </a:t>
            </a:r>
            <a:r>
              <a:rPr lang="en-US" sz="1800" dirty="0" err="1">
                <a:solidFill>
                  <a:srgbClr val="FFFB00"/>
                </a:solidFill>
                <a:latin typeface="Arial" charset="0"/>
                <a:ea typeface="Arial" charset="0"/>
                <a:cs typeface="Arial" charset="0"/>
                <a:sym typeface="Cabin"/>
              </a:rPr>
              <a:t>năng</a:t>
            </a:r>
            <a:r>
              <a:rPr lang="en-US" sz="1800" dirty="0">
                <a:solidFill>
                  <a:srgbClr val="FFFB00"/>
                </a:solidFill>
                <a:latin typeface="Arial" charset="0"/>
                <a:ea typeface="Arial" charset="0"/>
                <a:cs typeface="Arial" charset="0"/>
                <a:sym typeface="Cabin"/>
              </a:rPr>
              <a:t> </a:t>
            </a:r>
            <a:r>
              <a:rPr lang="en-US" sz="1800" dirty="0" err="1">
                <a:solidFill>
                  <a:srgbClr val="FFFB00"/>
                </a:solidFill>
                <a:latin typeface="Arial" charset="0"/>
                <a:ea typeface="Arial" charset="0"/>
                <a:cs typeface="Arial" charset="0"/>
                <a:sym typeface="Cabin"/>
              </a:rPr>
              <a:t>của</a:t>
            </a:r>
            <a:r>
              <a:rPr lang="en" sz="1800" u="none" strike="noStrike" cap="none" dirty="0" err="1">
                <a:solidFill>
                  <a:srgbClr val="FFFB00"/>
                </a:solidFill>
                <a:latin typeface="Arial" charset="0"/>
                <a:ea typeface="Arial" charset="0"/>
                <a:cs typeface="Arial" charset="0"/>
                <a:sym typeface="Cabin"/>
              </a:rPr>
              <a:t>PartyAnimal</a:t>
            </a:r>
            <a:r>
              <a:rPr lang="en" sz="1800" u="none" strike="noStrike" cap="none" dirty="0">
                <a:solidFill>
                  <a:srgbClr val="FFFFFF"/>
                </a:solidFill>
                <a:latin typeface="Arial" charset="0"/>
                <a:ea typeface="Arial" charset="0"/>
                <a:cs typeface="Arial" charset="0"/>
                <a:sym typeface="Cabin"/>
              </a:rPr>
              <a:t> </a:t>
            </a:r>
            <a:r>
              <a:rPr lang="vi-VN" sz="1800" dirty="0">
                <a:solidFill>
                  <a:srgbClr val="00F900"/>
                </a:solidFill>
                <a:latin typeface="Arial" charset="0"/>
                <a:ea typeface="Arial" charset="0"/>
                <a:cs typeface="Arial" charset="0"/>
                <a:sym typeface="Cabin"/>
              </a:rPr>
              <a:t>và hơn thế nữa</a:t>
            </a:r>
            <a:r>
              <a:rPr lang="en" sz="1800" u="none" strike="noStrike" cap="none" dirty="0">
                <a:solidFill>
                  <a:srgbClr val="00F900"/>
                </a:solidFill>
                <a:latin typeface="Arial" charset="0"/>
                <a:ea typeface="Arial" charset="0"/>
                <a:cs typeface="Arial" charset="0"/>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37698" y="154250"/>
            <a:ext cx="5352300" cy="47024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class </a:t>
            </a:r>
            <a:r>
              <a:rPr lang="en" sz="1600" i="0" u="none" strike="noStrike" cap="none" dirty="0" err="1">
                <a:solidFill>
                  <a:srgbClr val="FFFB00"/>
                </a:solidFill>
                <a:latin typeface="Courier"/>
                <a:ea typeface="Courier New"/>
                <a:cs typeface="Courier"/>
                <a:sym typeface="Courier New"/>
              </a:rPr>
              <a:t>PartyAnimal</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name =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__</a:t>
            </a:r>
            <a:r>
              <a:rPr lang="en" sz="1600" i="0" u="none" strike="noStrike" cap="none" dirty="0" err="1">
                <a:solidFill>
                  <a:srgbClr val="FFFB00"/>
                </a:solidFill>
                <a:latin typeface="Courier"/>
                <a:ea typeface="Courier New"/>
                <a:cs typeface="Courier"/>
                <a:sym typeface="Courier New"/>
              </a:rPr>
              <a:t>init</a:t>
            </a:r>
            <a:r>
              <a:rPr lang="en" sz="1600" i="0" u="none" strike="noStrike" cap="none" dirty="0">
                <a:solidFill>
                  <a:srgbClr val="FFFB00"/>
                </a:solidFill>
                <a:latin typeface="Courier"/>
                <a:ea typeface="Courier New"/>
                <a:cs typeface="Courier"/>
                <a:sym typeface="Courier New"/>
              </a:rPr>
              <a:t>__(self, </a:t>
            </a:r>
            <a:r>
              <a:rPr lang="en" sz="1600" i="0" u="none" strike="noStrike" cap="none" dirty="0" err="1">
                <a:solidFill>
                  <a:srgbClr val="FFFB00"/>
                </a:solidFill>
                <a:latin typeface="Courier"/>
                <a:ea typeface="Courier New"/>
                <a:cs typeface="Courier"/>
                <a:sym typeface="Courier New"/>
              </a:rPr>
              <a:t>nam</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self.name</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nam</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err="1">
                <a:solidFill>
                  <a:srgbClr val="FFFB00"/>
                </a:solidFill>
                <a:latin typeface="Courier"/>
                <a:ea typeface="Courier New"/>
                <a:cs typeface="Courier"/>
                <a:sym typeface="Courier New"/>
              </a:rPr>
              <a:t>self.name,"constructed</a:t>
            </a:r>
            <a:r>
              <a:rPr lang="en" sz="1600" i="0" u="none" strike="noStrike" cap="none" dirty="0">
                <a:solidFill>
                  <a:srgbClr val="FFFB00"/>
                </a:solidFill>
                <a:latin typeface="Courier"/>
                <a:ea typeface="Courier New"/>
                <a:cs typeface="Courier"/>
                <a:sym typeface="Courier New"/>
              </a:rPr>
              <a:t>"</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+ 1</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err="1">
                <a:solidFill>
                  <a:srgbClr val="FFFB00"/>
                </a:solidFill>
                <a:latin typeface="Courier"/>
                <a:ea typeface="Courier New"/>
                <a:cs typeface="Courier"/>
                <a:sym typeface="Courier New"/>
              </a:rPr>
              <a:t>self.name,"party</a:t>
            </a:r>
            <a:r>
              <a:rPr lang="en" sz="1600" i="0" u="none" strike="noStrike" cap="none" dirty="0">
                <a:solidFill>
                  <a:srgbClr val="FFFB00"/>
                </a:solidFill>
                <a:latin typeface="Courier"/>
                <a:ea typeface="Courier New"/>
                <a:cs typeface="Courier"/>
                <a:sym typeface="Courier New"/>
              </a:rPr>
              <a:t> count",</a:t>
            </a:r>
            <a:r>
              <a:rPr lang="en"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600" i="0" u="none" strike="noStrike" cap="none" dirty="0">
                <a:solidFill>
                  <a:srgbClr val="FF40FF"/>
                </a:solidFill>
                <a:latin typeface="Courier"/>
                <a:ea typeface="Courier New"/>
                <a:cs typeface="Courier"/>
                <a:sym typeface="Courier New"/>
              </a:rPr>
              <a:t>class </a:t>
            </a:r>
            <a:r>
              <a:rPr lang="en" sz="1600" i="0" u="none" strike="noStrike" cap="none" dirty="0" err="1">
                <a:solidFill>
                  <a:srgbClr val="FF40FF"/>
                </a:solidFill>
                <a:latin typeface="Courier"/>
                <a:ea typeface="Courier New"/>
                <a:cs typeface="Courier"/>
                <a:sym typeface="Courier New"/>
              </a:rPr>
              <a:t>FootballFan</a:t>
            </a:r>
            <a:r>
              <a:rPr lang="en" sz="1600" i="0" u="none" strike="noStrike" cap="none" dirty="0">
                <a:solidFill>
                  <a:srgbClr val="FF40FF"/>
                </a:solidFill>
                <a:latin typeface="Courier"/>
                <a:ea typeface="Courier New"/>
                <a:cs typeface="Courier"/>
                <a:sym typeface="Courier New"/>
              </a:rPr>
              <a:t>(</a:t>
            </a:r>
            <a:r>
              <a:rPr lang="en" sz="1600" i="0" u="none" strike="noStrike" cap="none" dirty="0" err="1">
                <a:solidFill>
                  <a:srgbClr val="FF40FF"/>
                </a:solidFill>
                <a:latin typeface="Courier"/>
                <a:ea typeface="Courier New"/>
                <a:cs typeface="Courier"/>
                <a:sym typeface="Courier New"/>
              </a:rPr>
              <a:t>PartyAnimal</a:t>
            </a:r>
            <a:r>
              <a:rPr lang="en" sz="16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points = 0</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def</a:t>
            </a:r>
            <a:r>
              <a:rPr lang="en" sz="1600" i="0" u="none" strike="noStrike" cap="none" dirty="0">
                <a:solidFill>
                  <a:srgbClr val="00F900"/>
                </a:solidFill>
                <a:latin typeface="Courier"/>
                <a:ea typeface="Courier New"/>
                <a:cs typeface="Courier"/>
                <a:sym typeface="Courier New"/>
              </a:rPr>
              <a:t> touchdown(self):</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+ 7</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self.party</a:t>
            </a:r>
            <a:r>
              <a:rPr lang="en" sz="1600" i="0" u="none" strike="noStrike" cap="none" dirty="0">
                <a:solidFill>
                  <a:srgbClr val="00F900"/>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print</a:t>
            </a:r>
            <a:r>
              <a:rPr lang="en-US" sz="1600" i="0" u="none" strike="noStrike" cap="none" dirty="0">
                <a:solidFill>
                  <a:srgbClr val="00F900"/>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self.name,"points",</a:t>
            </a:r>
            <a:r>
              <a:rPr lang="en" sz="1600" i="0" u="none" strike="noStrike" cap="none" dirty="0" err="1">
                <a:solidFill>
                  <a:srgbClr val="00F900"/>
                </a:solidFill>
                <a:latin typeface="Courier"/>
                <a:ea typeface="Courier New"/>
                <a:cs typeface="Courier"/>
                <a:sym typeface="Courier New"/>
              </a:rPr>
              <a:t>self.points</a:t>
            </a:r>
            <a:r>
              <a:rPr lang="en-US" sz="1600" i="0" u="none" strike="noStrike" cap="none" dirty="0">
                <a:solidFill>
                  <a:srgbClr val="00F900"/>
                </a:solidFill>
                <a:latin typeface="Courier"/>
                <a:ea typeface="Courier New"/>
                <a:cs typeface="Courier"/>
                <a:sym typeface="Courier New"/>
              </a:rPr>
              <a:t>)</a:t>
            </a:r>
            <a:endParaRPr lang="en" sz="1600" i="0" u="none" strike="noStrike" cap="none" dirty="0">
              <a:solidFill>
                <a:srgbClr val="00F900"/>
              </a:solidFill>
              <a:latin typeface="Courier"/>
              <a:ea typeface="Courier New"/>
              <a:cs typeface="Courier"/>
              <a:sym typeface="Courier New"/>
            </a:endParaRPr>
          </a:p>
        </p:txBody>
      </p:sp>
      <p:sp>
        <p:nvSpPr>
          <p:cNvPr id="519" name="Shape 519"/>
          <p:cNvSpPr/>
          <p:nvPr/>
        </p:nvSpPr>
        <p:spPr>
          <a:xfrm>
            <a:off x="5721381" y="603200"/>
            <a:ext cx="3252979" cy="168510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 = </a:t>
            </a:r>
            <a:r>
              <a:rPr lang="en" sz="1600" u="none" strike="noStrike" cap="none" dirty="0" err="1">
                <a:solidFill>
                  <a:srgbClr val="FFFFFF"/>
                </a:solidFill>
                <a:latin typeface="Courier" charset="0"/>
                <a:ea typeface="Courier" charset="0"/>
                <a:cs typeface="Courier" charset="0"/>
                <a:sym typeface="Cabin"/>
              </a:rPr>
              <a:t>PartyAnimal</a:t>
            </a:r>
            <a:r>
              <a:rPr lang="en" sz="1600" u="none" strike="noStrike" cap="none" dirty="0">
                <a:solidFill>
                  <a:srgbClr val="FFFFFF"/>
                </a:solidFill>
                <a:latin typeface="Courier" charset="0"/>
                <a:ea typeface="Courier" charset="0"/>
                <a:cs typeface="Courier" charset="0"/>
                <a:sym typeface="Cabin"/>
              </a:rPr>
              <a:t>("Sally")</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s.party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Font typeface="Cabin"/>
              <a:buNone/>
            </a:pPr>
            <a:endParaRPr sz="1600" u="none" strike="noStrike" cap="none" dirty="0">
              <a:solidFill>
                <a:srgbClr val="FFFFFF"/>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 = </a:t>
            </a:r>
            <a:r>
              <a:rPr lang="en" sz="1600" u="none" strike="noStrike" cap="none" dirty="0" err="1">
                <a:solidFill>
                  <a:srgbClr val="FFFFFF"/>
                </a:solidFill>
                <a:latin typeface="Courier" charset="0"/>
                <a:ea typeface="Courier" charset="0"/>
                <a:cs typeface="Courier" charset="0"/>
                <a:sym typeface="Cabin"/>
              </a:rPr>
              <a:t>FootballFan</a:t>
            </a:r>
            <a:r>
              <a:rPr lang="en" sz="1600" u="none" strike="noStrike" cap="none" dirty="0">
                <a:solidFill>
                  <a:srgbClr val="FFFFFF"/>
                </a:solidFill>
                <a:latin typeface="Courier" charset="0"/>
                <a:ea typeface="Courier" charset="0"/>
                <a:cs typeface="Courier" charset="0"/>
                <a:sym typeface="Cabin"/>
              </a:rPr>
              <a:t>("Jim")</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j.touchdown</a:t>
            </a:r>
            <a:r>
              <a:rPr lang="en" sz="1600" u="none" strike="noStrike" cap="none" dirty="0">
                <a:solidFill>
                  <a:srgbClr val="FFFFFF"/>
                </a:solidFill>
                <a:latin typeface="Courier" charset="0"/>
                <a:ea typeface="Courier" charset="0"/>
                <a:cs typeface="Courier" charset="0"/>
                <a:sym typeface="Cabin"/>
              </a:rPr>
              <a:t>()</a:t>
            </a:r>
          </a:p>
        </p:txBody>
      </p:sp>
      <p:sp>
        <p:nvSpPr>
          <p:cNvPr id="5" name="Shape 526"/>
          <p:cNvSpPr/>
          <p:nvPr/>
        </p:nvSpPr>
        <p:spPr>
          <a:xfrm>
            <a:off x="6477000" y="2483575"/>
            <a:ext cx="2100942" cy="1543049"/>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400" dirty="0">
                <a:solidFill>
                  <a:srgbClr val="FFFFFF"/>
                </a:solidFill>
                <a:latin typeface="Arial" charset="0"/>
                <a:ea typeface="Arial" charset="0"/>
                <a:cs typeface="Arial" charset="0"/>
                <a:sym typeface="Cabin"/>
              </a:rPr>
              <a:t> </a:t>
            </a:r>
            <a:endParaRPr lang="en" sz="2400" u="none" strike="noStrike" cap="none" dirty="0">
              <a:solidFill>
                <a:srgbClr val="FFFFFF"/>
              </a:solidFill>
              <a:latin typeface="Arial" charset="0"/>
              <a:ea typeface="Arial" charset="0"/>
              <a:cs typeface="Arial" charset="0"/>
              <a:sym typeface="Cabin"/>
            </a:endParaRPr>
          </a:p>
        </p:txBody>
      </p:sp>
      <p:sp>
        <p:nvSpPr>
          <p:cNvPr id="6" name="Shape 527"/>
          <p:cNvSpPr/>
          <p:nvPr/>
        </p:nvSpPr>
        <p:spPr>
          <a:xfrm>
            <a:off x="6609428" y="2684417"/>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000" u="none" strike="noStrike" cap="none" dirty="0">
                <a:solidFill>
                  <a:srgbClr val="000000"/>
                </a:solidFill>
                <a:latin typeface="Arial" charset="0"/>
                <a:ea typeface="Arial" charset="0"/>
                <a:cs typeface="Arial" charset="0"/>
                <a:sym typeface="Cabin"/>
              </a:rPr>
              <a:t> x</a:t>
            </a:r>
            <a:r>
              <a:rPr lang="en-US" sz="2000" u="none" strike="noStrike" cap="none" dirty="0">
                <a:solidFill>
                  <a:srgbClr val="000000"/>
                </a:solidFill>
                <a:latin typeface="Arial" charset="0"/>
                <a:ea typeface="Arial" charset="0"/>
                <a:cs typeface="Arial" charset="0"/>
                <a:sym typeface="Cabin"/>
              </a:rPr>
              <a:t>:</a:t>
            </a:r>
            <a:endParaRPr lang="en" sz="2000" u="none" strike="noStrike" cap="none" dirty="0">
              <a:solidFill>
                <a:srgbClr val="000000"/>
              </a:solidFill>
              <a:latin typeface="Arial" charset="0"/>
              <a:ea typeface="Arial" charset="0"/>
              <a:cs typeface="Arial" charset="0"/>
              <a:sym typeface="Cabin"/>
            </a:endParaRPr>
          </a:p>
        </p:txBody>
      </p:sp>
      <p:sp>
        <p:nvSpPr>
          <p:cNvPr id="7" name="Shape 528"/>
          <p:cNvSpPr/>
          <p:nvPr/>
        </p:nvSpPr>
        <p:spPr>
          <a:xfrm>
            <a:off x="6609428" y="3331028"/>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000" u="none" strike="noStrike" cap="none">
                <a:solidFill>
                  <a:srgbClr val="000000"/>
                </a:solidFill>
                <a:latin typeface="Arial" charset="0"/>
                <a:ea typeface="Arial" charset="0"/>
                <a:cs typeface="Arial" charset="0"/>
                <a:sym typeface="Cabin"/>
              </a:rPr>
              <a:t> name: Sally</a:t>
            </a:r>
          </a:p>
        </p:txBody>
      </p:sp>
      <p:sp>
        <p:nvSpPr>
          <p:cNvPr id="2" name="Rectangle 1"/>
          <p:cNvSpPr/>
          <p:nvPr/>
        </p:nvSpPr>
        <p:spPr>
          <a:xfrm>
            <a:off x="6005315" y="2294839"/>
            <a:ext cx="344046" cy="584775"/>
          </a:xfrm>
          <a:prstGeom prst="rect">
            <a:avLst/>
          </a:prstGeom>
        </p:spPr>
        <p:txBody>
          <a:bodyPr wrap="square">
            <a:spAutoFit/>
          </a:bodyPr>
          <a:lstStyle/>
          <a:p>
            <a:r>
              <a:rPr lang="en-US" sz="3200" dirty="0">
                <a:solidFill>
                  <a:srgbClr val="00FA00"/>
                </a:solidFill>
                <a:latin typeface="Arial" charset="0"/>
                <a:ea typeface="Arial" charset="0"/>
                <a:cs typeface="Arial" charset="0"/>
                <a:sym typeface="Cabin"/>
              </a:rPr>
              <a:t>s</a:t>
            </a:r>
            <a:endParaRPr lang="en-US" sz="3200" dirty="0">
              <a:solidFill>
                <a:srgbClr val="00FA00"/>
              </a:solidFill>
            </a:endParaRPr>
          </a:p>
        </p:txBody>
      </p:sp>
    </p:spTree>
    <p:extLst>
      <p:ext uri="{BB962C8B-B14F-4D97-AF65-F5344CB8AC3E}">
        <p14:creationId xmlns:p14="http://schemas.microsoft.com/office/powerpoint/2010/main" val="1464610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37698" y="154250"/>
            <a:ext cx="5352300" cy="47024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class </a:t>
            </a:r>
            <a:r>
              <a:rPr lang="en" sz="1600" i="0" u="none" strike="noStrike" cap="none" dirty="0" err="1">
                <a:solidFill>
                  <a:srgbClr val="FFFB00"/>
                </a:solidFill>
                <a:latin typeface="Courier"/>
                <a:ea typeface="Courier New"/>
                <a:cs typeface="Courier"/>
                <a:sym typeface="Courier New"/>
              </a:rPr>
              <a:t>PartyAnimal</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name =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__</a:t>
            </a:r>
            <a:r>
              <a:rPr lang="en" sz="1600" i="0" u="none" strike="noStrike" cap="none" dirty="0" err="1">
                <a:solidFill>
                  <a:srgbClr val="FFFB00"/>
                </a:solidFill>
                <a:latin typeface="Courier"/>
                <a:ea typeface="Courier New"/>
                <a:cs typeface="Courier"/>
                <a:sym typeface="Courier New"/>
              </a:rPr>
              <a:t>init</a:t>
            </a:r>
            <a:r>
              <a:rPr lang="en" sz="1600" i="0" u="none" strike="noStrike" cap="none" dirty="0">
                <a:solidFill>
                  <a:srgbClr val="FFFB00"/>
                </a:solidFill>
                <a:latin typeface="Courier"/>
                <a:ea typeface="Courier New"/>
                <a:cs typeface="Courier"/>
                <a:sym typeface="Courier New"/>
              </a:rPr>
              <a:t>__(self, </a:t>
            </a:r>
            <a:r>
              <a:rPr lang="en" sz="1600" i="0" u="none" strike="noStrike" cap="none" dirty="0" err="1">
                <a:solidFill>
                  <a:srgbClr val="FFFB00"/>
                </a:solidFill>
                <a:latin typeface="Courier"/>
                <a:ea typeface="Courier New"/>
                <a:cs typeface="Courier"/>
                <a:sym typeface="Courier New"/>
              </a:rPr>
              <a:t>nam</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self.name</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nam</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err="1">
                <a:solidFill>
                  <a:srgbClr val="FFFB00"/>
                </a:solidFill>
                <a:latin typeface="Courier"/>
                <a:ea typeface="Courier New"/>
                <a:cs typeface="Courier"/>
                <a:sym typeface="Courier New"/>
              </a:rPr>
              <a:t>self.name,"constructed</a:t>
            </a:r>
            <a:r>
              <a:rPr lang="en" sz="1600" i="0" u="none" strike="noStrike" cap="none" dirty="0">
                <a:solidFill>
                  <a:srgbClr val="FFFB00"/>
                </a:solidFill>
                <a:latin typeface="Courier"/>
                <a:ea typeface="Courier New"/>
                <a:cs typeface="Courier"/>
                <a:sym typeface="Courier New"/>
              </a:rPr>
              <a:t>"</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+ 1</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err="1">
                <a:solidFill>
                  <a:srgbClr val="FFFB00"/>
                </a:solidFill>
                <a:latin typeface="Courier"/>
                <a:ea typeface="Courier New"/>
                <a:cs typeface="Courier"/>
                <a:sym typeface="Courier New"/>
              </a:rPr>
              <a:t>self.name,"party</a:t>
            </a:r>
            <a:r>
              <a:rPr lang="en" sz="1600" i="0" u="none" strike="noStrike" cap="none" dirty="0">
                <a:solidFill>
                  <a:srgbClr val="FFFB00"/>
                </a:solidFill>
                <a:latin typeface="Courier"/>
                <a:ea typeface="Courier New"/>
                <a:cs typeface="Courier"/>
                <a:sym typeface="Courier New"/>
              </a:rPr>
              <a:t> count",</a:t>
            </a:r>
            <a:r>
              <a:rPr lang="en" sz="1600" i="0" u="none" strike="noStrike" cap="none" dirty="0" err="1">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600" i="0" u="none" strike="noStrike" cap="none" dirty="0">
                <a:solidFill>
                  <a:srgbClr val="FF40FF"/>
                </a:solidFill>
                <a:latin typeface="Courier"/>
                <a:ea typeface="Courier New"/>
                <a:cs typeface="Courier"/>
                <a:sym typeface="Courier New"/>
              </a:rPr>
              <a:t>class </a:t>
            </a:r>
            <a:r>
              <a:rPr lang="en" sz="1600" i="0" u="none" strike="noStrike" cap="none" dirty="0" err="1">
                <a:solidFill>
                  <a:srgbClr val="FF40FF"/>
                </a:solidFill>
                <a:latin typeface="Courier"/>
                <a:ea typeface="Courier New"/>
                <a:cs typeface="Courier"/>
                <a:sym typeface="Courier New"/>
              </a:rPr>
              <a:t>FootballFan</a:t>
            </a:r>
            <a:r>
              <a:rPr lang="en" sz="1600" i="0" u="none" strike="noStrike" cap="none" dirty="0">
                <a:solidFill>
                  <a:srgbClr val="FF40FF"/>
                </a:solidFill>
                <a:latin typeface="Courier"/>
                <a:ea typeface="Courier New"/>
                <a:cs typeface="Courier"/>
                <a:sym typeface="Courier New"/>
              </a:rPr>
              <a:t>(</a:t>
            </a:r>
            <a:r>
              <a:rPr lang="en" sz="1600" i="0" u="none" strike="noStrike" cap="none" dirty="0" err="1">
                <a:solidFill>
                  <a:srgbClr val="FF40FF"/>
                </a:solidFill>
                <a:latin typeface="Courier"/>
                <a:ea typeface="Courier New"/>
                <a:cs typeface="Courier"/>
                <a:sym typeface="Courier New"/>
              </a:rPr>
              <a:t>PartyAnimal</a:t>
            </a:r>
            <a:r>
              <a:rPr lang="en" sz="16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points = 0</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def</a:t>
            </a:r>
            <a:r>
              <a:rPr lang="en" sz="1600" i="0" u="none" strike="noStrike" cap="none" dirty="0">
                <a:solidFill>
                  <a:srgbClr val="00F900"/>
                </a:solidFill>
                <a:latin typeface="Courier"/>
                <a:ea typeface="Courier New"/>
                <a:cs typeface="Courier"/>
                <a:sym typeface="Courier New"/>
              </a:rPr>
              <a:t> touchdown(self):</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+ 7</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self.party</a:t>
            </a:r>
            <a:r>
              <a:rPr lang="en" sz="1600" i="0" u="none" strike="noStrike" cap="none" dirty="0">
                <a:solidFill>
                  <a:srgbClr val="00F900"/>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print</a:t>
            </a:r>
            <a:r>
              <a:rPr lang="en-US" sz="1600" i="0" u="none" strike="noStrike" cap="none" dirty="0">
                <a:solidFill>
                  <a:srgbClr val="00F900"/>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self.name,"points",</a:t>
            </a:r>
            <a:r>
              <a:rPr lang="en" sz="1600" i="0" u="none" strike="noStrike" cap="none" dirty="0" err="1">
                <a:solidFill>
                  <a:srgbClr val="00F900"/>
                </a:solidFill>
                <a:latin typeface="Courier"/>
                <a:ea typeface="Courier New"/>
                <a:cs typeface="Courier"/>
                <a:sym typeface="Courier New"/>
              </a:rPr>
              <a:t>self.points</a:t>
            </a:r>
            <a:r>
              <a:rPr lang="en-US" sz="1600" i="0" u="none" strike="noStrike" cap="none" dirty="0">
                <a:solidFill>
                  <a:srgbClr val="00F900"/>
                </a:solidFill>
                <a:latin typeface="Courier"/>
                <a:ea typeface="Courier New"/>
                <a:cs typeface="Courier"/>
                <a:sym typeface="Courier New"/>
              </a:rPr>
              <a:t>)</a:t>
            </a:r>
            <a:endParaRPr lang="en" sz="1600" i="0" u="none" strike="noStrike" cap="none" dirty="0">
              <a:solidFill>
                <a:srgbClr val="00F900"/>
              </a:solidFill>
              <a:latin typeface="Courier"/>
              <a:ea typeface="Courier New"/>
              <a:cs typeface="Courier"/>
              <a:sym typeface="Courier New"/>
            </a:endParaRPr>
          </a:p>
        </p:txBody>
      </p:sp>
      <p:sp>
        <p:nvSpPr>
          <p:cNvPr id="519" name="Shape 519"/>
          <p:cNvSpPr/>
          <p:nvPr/>
        </p:nvSpPr>
        <p:spPr>
          <a:xfrm>
            <a:off x="5721381" y="603200"/>
            <a:ext cx="3252979" cy="168510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 = </a:t>
            </a:r>
            <a:r>
              <a:rPr lang="en" sz="1600" u="none" strike="noStrike" cap="none" dirty="0" err="1">
                <a:solidFill>
                  <a:srgbClr val="FFFFFF"/>
                </a:solidFill>
                <a:latin typeface="Courier" charset="0"/>
                <a:ea typeface="Courier" charset="0"/>
                <a:cs typeface="Courier" charset="0"/>
                <a:sym typeface="Cabin"/>
              </a:rPr>
              <a:t>PartyAnimal</a:t>
            </a:r>
            <a:r>
              <a:rPr lang="en" sz="1600" u="none" strike="noStrike" cap="none" dirty="0">
                <a:solidFill>
                  <a:srgbClr val="FFFFFF"/>
                </a:solidFill>
                <a:latin typeface="Courier" charset="0"/>
                <a:ea typeface="Courier" charset="0"/>
                <a:cs typeface="Courier" charset="0"/>
                <a:sym typeface="Cabin"/>
              </a:rPr>
              <a:t>("Sally")</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s.party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Font typeface="Cabin"/>
              <a:buNone/>
            </a:pPr>
            <a:endParaRPr sz="1600" u="none" strike="noStrike" cap="none" dirty="0">
              <a:solidFill>
                <a:srgbClr val="FFFFFF"/>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 = </a:t>
            </a:r>
            <a:r>
              <a:rPr lang="en" sz="1600" u="none" strike="noStrike" cap="none" dirty="0" err="1">
                <a:solidFill>
                  <a:srgbClr val="FFFFFF"/>
                </a:solidFill>
                <a:latin typeface="Courier" charset="0"/>
                <a:ea typeface="Courier" charset="0"/>
                <a:cs typeface="Courier" charset="0"/>
                <a:sym typeface="Cabin"/>
              </a:rPr>
              <a:t>FootballFan</a:t>
            </a:r>
            <a:r>
              <a:rPr lang="en" sz="1600" u="none" strike="noStrike" cap="none" dirty="0">
                <a:solidFill>
                  <a:srgbClr val="FFFFFF"/>
                </a:solidFill>
                <a:latin typeface="Courier" charset="0"/>
                <a:ea typeface="Courier" charset="0"/>
                <a:cs typeface="Courier" charset="0"/>
                <a:sym typeface="Cabin"/>
              </a:rPr>
              <a:t>("Jim")</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j.touchdown</a:t>
            </a:r>
            <a:r>
              <a:rPr lang="en" sz="1600" u="none" strike="noStrike" cap="none" dirty="0">
                <a:solidFill>
                  <a:srgbClr val="FFFFFF"/>
                </a:solidFill>
                <a:latin typeface="Courier" charset="0"/>
                <a:ea typeface="Courier" charset="0"/>
                <a:cs typeface="Courier" charset="0"/>
                <a:sym typeface="Cabin"/>
              </a:rPr>
              <a:t>()</a:t>
            </a:r>
          </a:p>
        </p:txBody>
      </p:sp>
      <p:sp>
        <p:nvSpPr>
          <p:cNvPr id="5" name="Shape 535"/>
          <p:cNvSpPr/>
          <p:nvPr/>
        </p:nvSpPr>
        <p:spPr>
          <a:xfrm>
            <a:off x="6455228" y="2483575"/>
            <a:ext cx="2122713" cy="2170067"/>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endParaRPr lang="en" sz="2700" u="none" strike="noStrike" cap="none">
              <a:solidFill>
                <a:srgbClr val="FFFFFF"/>
              </a:solidFill>
              <a:latin typeface="Arial" charset="0"/>
              <a:ea typeface="Arial" charset="0"/>
              <a:cs typeface="Arial" charset="0"/>
              <a:sym typeface="Cabin"/>
            </a:endParaRPr>
          </a:p>
        </p:txBody>
      </p:sp>
      <p:sp>
        <p:nvSpPr>
          <p:cNvPr id="6" name="Shape 536"/>
          <p:cNvSpPr/>
          <p:nvPr/>
        </p:nvSpPr>
        <p:spPr>
          <a:xfrm>
            <a:off x="6609428" y="2684417"/>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900" u="none" strike="noStrike" cap="none" dirty="0">
                <a:solidFill>
                  <a:srgbClr val="000000"/>
                </a:solidFill>
                <a:latin typeface="Arial" charset="0"/>
                <a:ea typeface="Arial" charset="0"/>
                <a:cs typeface="Arial" charset="0"/>
                <a:sym typeface="Cabin"/>
              </a:rPr>
              <a:t> x</a:t>
            </a:r>
            <a:r>
              <a:rPr lang="en-US" sz="2900" u="none" strike="noStrike" cap="none" dirty="0">
                <a:solidFill>
                  <a:srgbClr val="000000"/>
                </a:solidFill>
                <a:latin typeface="Arial" charset="0"/>
                <a:ea typeface="Arial" charset="0"/>
                <a:cs typeface="Arial" charset="0"/>
                <a:sym typeface="Cabin"/>
              </a:rPr>
              <a:t>:</a:t>
            </a:r>
            <a:endParaRPr lang="en" sz="2900" u="none" strike="noStrike" cap="none" dirty="0">
              <a:solidFill>
                <a:srgbClr val="000000"/>
              </a:solidFill>
              <a:latin typeface="Arial" charset="0"/>
              <a:ea typeface="Arial" charset="0"/>
              <a:cs typeface="Arial" charset="0"/>
              <a:sym typeface="Cabin"/>
            </a:endParaRPr>
          </a:p>
        </p:txBody>
      </p:sp>
      <p:sp>
        <p:nvSpPr>
          <p:cNvPr id="7" name="Shape 537"/>
          <p:cNvSpPr/>
          <p:nvPr/>
        </p:nvSpPr>
        <p:spPr>
          <a:xfrm>
            <a:off x="6609428" y="3331028"/>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500" u="none" strike="noStrike" cap="none">
                <a:solidFill>
                  <a:srgbClr val="000000"/>
                </a:solidFill>
                <a:latin typeface="Arial" charset="0"/>
                <a:ea typeface="Arial" charset="0"/>
                <a:cs typeface="Arial" charset="0"/>
                <a:sym typeface="Cabin"/>
              </a:rPr>
              <a:t> name: Jim</a:t>
            </a:r>
          </a:p>
        </p:txBody>
      </p:sp>
      <p:sp>
        <p:nvSpPr>
          <p:cNvPr id="8" name="Shape 538"/>
          <p:cNvSpPr/>
          <p:nvPr/>
        </p:nvSpPr>
        <p:spPr>
          <a:xfrm>
            <a:off x="6609428" y="3987437"/>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500" u="none" strike="noStrike" cap="none" dirty="0">
                <a:solidFill>
                  <a:srgbClr val="000000"/>
                </a:solidFill>
                <a:latin typeface="Arial" charset="0"/>
                <a:ea typeface="Arial" charset="0"/>
                <a:cs typeface="Arial" charset="0"/>
                <a:sym typeface="Cabin"/>
              </a:rPr>
              <a:t> points</a:t>
            </a:r>
            <a:r>
              <a:rPr lang="en-US" sz="2500" u="none" strike="noStrike" cap="none" dirty="0">
                <a:solidFill>
                  <a:srgbClr val="000000"/>
                </a:solidFill>
                <a:latin typeface="Arial" charset="0"/>
                <a:ea typeface="Arial" charset="0"/>
                <a:cs typeface="Arial" charset="0"/>
                <a:sym typeface="Cabin"/>
              </a:rPr>
              <a:t>:</a:t>
            </a:r>
            <a:endParaRPr lang="en" sz="2500" u="none" strike="noStrike" cap="none" dirty="0">
              <a:solidFill>
                <a:srgbClr val="000000"/>
              </a:solidFill>
              <a:latin typeface="Arial" charset="0"/>
              <a:ea typeface="Arial" charset="0"/>
              <a:cs typeface="Arial" charset="0"/>
              <a:sym typeface="Cabin"/>
            </a:endParaRPr>
          </a:p>
        </p:txBody>
      </p:sp>
      <p:sp>
        <p:nvSpPr>
          <p:cNvPr id="9" name="Rectangle 8"/>
          <p:cNvSpPr/>
          <p:nvPr/>
        </p:nvSpPr>
        <p:spPr>
          <a:xfrm>
            <a:off x="6005315" y="2294839"/>
            <a:ext cx="344046" cy="584775"/>
          </a:xfrm>
          <a:prstGeom prst="rect">
            <a:avLst/>
          </a:prstGeom>
        </p:spPr>
        <p:txBody>
          <a:bodyPr wrap="square">
            <a:spAutoFit/>
          </a:bodyPr>
          <a:lstStyle/>
          <a:p>
            <a:r>
              <a:rPr lang="en-US" sz="3200" dirty="0">
                <a:solidFill>
                  <a:srgbClr val="00FA00"/>
                </a:solidFill>
                <a:latin typeface="Arial" charset="0"/>
                <a:ea typeface="Arial" charset="0"/>
                <a:cs typeface="Arial" charset="0"/>
                <a:sym typeface="Cabin"/>
              </a:rPr>
              <a:t>j</a:t>
            </a:r>
            <a:endParaRPr lang="en-US" sz="3200" dirty="0">
              <a:solidFill>
                <a:srgbClr val="00FA00"/>
              </a:solidFill>
            </a:endParaRPr>
          </a:p>
        </p:txBody>
      </p:sp>
    </p:spTree>
    <p:extLst>
      <p:ext uri="{BB962C8B-B14F-4D97-AF65-F5344CB8AC3E}">
        <p14:creationId xmlns:p14="http://schemas.microsoft.com/office/powerpoint/2010/main" val="153143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650081" y="428625"/>
            <a:ext cx="5217319"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4700" u="none" strike="noStrike" cap="none" dirty="0">
                <a:solidFill>
                  <a:srgbClr val="FFD966"/>
                </a:solidFill>
                <a:sym typeface="Cabin"/>
              </a:rPr>
              <a:t>Definitions</a:t>
            </a:r>
          </a:p>
        </p:txBody>
      </p:sp>
      <p:sp>
        <p:nvSpPr>
          <p:cNvPr id="545" name="Shape 545"/>
          <p:cNvSpPr txBox="1">
            <a:spLocks noGrp="1"/>
          </p:cNvSpPr>
          <p:nvPr>
            <p:ph type="body" idx="1"/>
          </p:nvPr>
        </p:nvSpPr>
        <p:spPr>
          <a:xfrm>
            <a:off x="650081" y="1621924"/>
            <a:ext cx="7836750" cy="2911588"/>
          </a:xfrm>
          <a:prstGeom prst="rect">
            <a:avLst/>
          </a:prstGeom>
          <a:noFill/>
          <a:ln>
            <a:noFill/>
          </a:ln>
        </p:spPr>
        <p:txBody>
          <a:bodyPr lIns="21050" tIns="21050" rIns="21050" bIns="21050" anchor="t" anchorCtr="0">
            <a:noAutofit/>
          </a:bodyPr>
          <a:lstStyle/>
          <a:p>
            <a:pPr marL="488950" indent="-457200">
              <a:spcBef>
                <a:spcPts val="0"/>
              </a:spcBef>
              <a:buSzPct val="100000"/>
            </a:pPr>
            <a:r>
              <a:rPr lang="en" sz="2000" u="none" strike="noStrike" cap="none" dirty="0">
                <a:solidFill>
                  <a:srgbClr val="FF9300"/>
                </a:solidFill>
                <a:sym typeface="Cabin"/>
              </a:rPr>
              <a:t>Class</a:t>
            </a:r>
            <a:r>
              <a:rPr lang="en" sz="2000" u="none" strike="noStrike" cap="none" dirty="0">
                <a:solidFill>
                  <a:srgbClr val="FFFFFF"/>
                </a:solidFill>
                <a:sym typeface="Cabin"/>
              </a:rPr>
              <a:t> - a</a:t>
            </a:r>
            <a:r>
              <a:rPr lang="en" sz="2000" dirty="0">
                <a:solidFill>
                  <a:srgbClr val="FFFFFF"/>
                </a:solidFill>
                <a:sym typeface="Cabin"/>
              </a:rPr>
              <a:t> template</a:t>
            </a:r>
            <a:endParaRPr lang="en-US" sz="2000" dirty="0">
              <a:solidFill>
                <a:srgbClr val="FFFFFF"/>
              </a:solidFill>
              <a:sym typeface="Cabin"/>
            </a:endParaRPr>
          </a:p>
          <a:p>
            <a:pPr marL="488950" indent="-457200">
              <a:spcBef>
                <a:spcPts val="1400"/>
              </a:spcBef>
              <a:buSzPct val="100000"/>
            </a:pPr>
            <a:r>
              <a:rPr lang="en-US" sz="2000" dirty="0">
                <a:solidFill>
                  <a:srgbClr val="FF9300"/>
                </a:solidFill>
                <a:sym typeface="Cabin"/>
              </a:rPr>
              <a:t>Attribute</a:t>
            </a:r>
            <a:r>
              <a:rPr lang="en" sz="2000" dirty="0">
                <a:solidFill>
                  <a:srgbClr val="FF9300"/>
                </a:solidFill>
                <a:sym typeface="Cabin"/>
              </a:rPr>
              <a:t> </a:t>
            </a:r>
            <a:r>
              <a:rPr lang="en" sz="2000" dirty="0">
                <a:solidFill>
                  <a:srgbClr val="FFFFFF"/>
                </a:solidFill>
                <a:sym typeface="Cabin"/>
              </a:rPr>
              <a:t>– </a:t>
            </a:r>
            <a:r>
              <a:rPr lang="en-US" sz="2000" dirty="0">
                <a:solidFill>
                  <a:srgbClr val="FFFFFF"/>
                </a:solidFill>
                <a:sym typeface="Cabin"/>
              </a:rPr>
              <a:t>A variable within a class</a:t>
            </a:r>
            <a:endParaRPr lang="en-US" sz="2000" u="none" strike="noStrike" cap="none" dirty="0">
              <a:solidFill>
                <a:srgbClr val="FFFFFF"/>
              </a:solidFill>
              <a:sym typeface="Cabin"/>
            </a:endParaRPr>
          </a:p>
          <a:p>
            <a:pPr marL="488950" indent="-457200">
              <a:spcBef>
                <a:spcPts val="1400"/>
              </a:spcBef>
              <a:buSzPct val="100000"/>
            </a:pPr>
            <a:r>
              <a:rPr lang="en" sz="2000" u="none" strike="noStrike" cap="none" dirty="0">
                <a:solidFill>
                  <a:srgbClr val="FF9300"/>
                </a:solidFill>
                <a:sym typeface="Cabin"/>
              </a:rPr>
              <a:t>Method </a:t>
            </a:r>
            <a:r>
              <a:rPr lang="en" sz="2000" u="none" strike="noStrike" cap="none" dirty="0">
                <a:solidFill>
                  <a:srgbClr val="FFFFFF"/>
                </a:solidFill>
                <a:sym typeface="Cabin"/>
              </a:rPr>
              <a:t>- A </a:t>
            </a:r>
            <a:r>
              <a:rPr lang="en-US" sz="2000" u="none" strike="noStrike" cap="none" dirty="0">
                <a:solidFill>
                  <a:srgbClr val="FFFFFF"/>
                </a:solidFill>
                <a:sym typeface="Cabin"/>
              </a:rPr>
              <a:t>function within</a:t>
            </a:r>
            <a:r>
              <a:rPr lang="en" sz="2000" u="none" strike="noStrike" cap="none" dirty="0">
                <a:solidFill>
                  <a:srgbClr val="FFFFFF"/>
                </a:solidFill>
                <a:sym typeface="Cabin"/>
              </a:rPr>
              <a:t> a class</a:t>
            </a:r>
            <a:endParaRPr lang="en-US" sz="2000" u="none" strike="noStrike" cap="none" dirty="0">
              <a:solidFill>
                <a:srgbClr val="FFFFFF"/>
              </a:solidFill>
              <a:sym typeface="Cabin"/>
            </a:endParaRPr>
          </a:p>
          <a:p>
            <a:pPr marL="488950" indent="-457200">
              <a:spcBef>
                <a:spcPts val="1400"/>
              </a:spcBef>
              <a:buSzPct val="100000"/>
            </a:pPr>
            <a:r>
              <a:rPr lang="en" sz="2000" u="none" strike="noStrike" cap="none" dirty="0">
                <a:solidFill>
                  <a:srgbClr val="FF9300"/>
                </a:solidFill>
                <a:sym typeface="Cabin"/>
              </a:rPr>
              <a:t>Object </a:t>
            </a:r>
            <a:r>
              <a:rPr lang="en" sz="2000" u="none" strike="noStrike" cap="none" dirty="0">
                <a:solidFill>
                  <a:srgbClr val="FFFFFF"/>
                </a:solidFill>
                <a:sym typeface="Cabin"/>
              </a:rPr>
              <a:t>- A particular instance of a class</a:t>
            </a:r>
            <a:endParaRPr lang="en-US" sz="2000" u="none" strike="noStrike" cap="none" dirty="0">
              <a:solidFill>
                <a:srgbClr val="FFFFFF"/>
              </a:solidFill>
              <a:sym typeface="Cabin"/>
            </a:endParaRPr>
          </a:p>
          <a:p>
            <a:pPr marL="488950" indent="-457200">
              <a:spcBef>
                <a:spcPts val="1400"/>
              </a:spcBef>
              <a:buSzPct val="100000"/>
            </a:pPr>
            <a:r>
              <a:rPr lang="en" sz="2000" u="none" strike="noStrike" cap="none" dirty="0">
                <a:solidFill>
                  <a:srgbClr val="FF9300"/>
                </a:solidFill>
                <a:sym typeface="Cabin"/>
              </a:rPr>
              <a:t>Constructor</a:t>
            </a:r>
            <a:r>
              <a:rPr lang="en" sz="2000" u="none" strike="noStrike" cap="none" dirty="0">
                <a:solidFill>
                  <a:srgbClr val="FFFFFF"/>
                </a:solidFill>
                <a:sym typeface="Cabin"/>
              </a:rPr>
              <a:t> – </a:t>
            </a:r>
            <a:r>
              <a:rPr lang="en-US" sz="2000" u="none" strike="noStrike" cap="none" dirty="0">
                <a:solidFill>
                  <a:srgbClr val="FFFFFF"/>
                </a:solidFill>
                <a:sym typeface="Cabin"/>
              </a:rPr>
              <a:t>Code that runs </a:t>
            </a:r>
            <a:r>
              <a:rPr lang="en" sz="2000" u="none" strike="noStrike" cap="none" dirty="0">
                <a:solidFill>
                  <a:srgbClr val="FFFFFF"/>
                </a:solidFill>
                <a:sym typeface="Cabin"/>
              </a:rPr>
              <a:t>when </a:t>
            </a:r>
            <a:r>
              <a:rPr lang="en-US" sz="2000" u="none" strike="noStrike" cap="none" dirty="0">
                <a:solidFill>
                  <a:srgbClr val="FFFFFF"/>
                </a:solidFill>
                <a:sym typeface="Cabin"/>
              </a:rPr>
              <a:t>an </a:t>
            </a:r>
            <a:r>
              <a:rPr lang="en" sz="2000" u="none" strike="noStrike" cap="none" dirty="0">
                <a:solidFill>
                  <a:srgbClr val="FFFFFF"/>
                </a:solidFill>
                <a:sym typeface="Cabin"/>
              </a:rPr>
              <a:t>object is created</a:t>
            </a:r>
            <a:endParaRPr lang="en-US" sz="2000" u="none" strike="noStrike" cap="none" dirty="0">
              <a:solidFill>
                <a:srgbClr val="FFFFFF"/>
              </a:solidFill>
              <a:sym typeface="Cabin"/>
            </a:endParaRPr>
          </a:p>
          <a:p>
            <a:pPr marL="488950" indent="-457200">
              <a:spcBef>
                <a:spcPts val="1400"/>
              </a:spcBef>
              <a:buSzPct val="100000"/>
            </a:pPr>
            <a:r>
              <a:rPr lang="en" sz="2000" u="none" strike="noStrike" cap="none" dirty="0">
                <a:solidFill>
                  <a:srgbClr val="FF9300"/>
                </a:solidFill>
                <a:sym typeface="Cabin"/>
              </a:rPr>
              <a:t>Inheritance</a:t>
            </a:r>
            <a:r>
              <a:rPr lang="en" sz="2000" u="none" strike="noStrike" cap="none" dirty="0">
                <a:solidFill>
                  <a:srgbClr val="FFFFFF"/>
                </a:solidFill>
                <a:sym typeface="Cabin"/>
              </a:rPr>
              <a:t> - </a:t>
            </a:r>
            <a:r>
              <a:rPr lang="en-US" sz="2000" u="none" strike="noStrike" cap="none" dirty="0">
                <a:solidFill>
                  <a:srgbClr val="FFFFFF"/>
                </a:solidFill>
                <a:sym typeface="Cabin"/>
              </a:rPr>
              <a:t>T</a:t>
            </a:r>
            <a:r>
              <a:rPr lang="en" sz="2000" u="none" strike="noStrike" cap="none" dirty="0">
                <a:solidFill>
                  <a:srgbClr val="FFFFFF"/>
                </a:solidFill>
                <a:sym typeface="Cabin"/>
              </a:rPr>
              <a:t>he ability to </a:t>
            </a:r>
            <a:r>
              <a:rPr lang="en-US" sz="2000" u="none" strike="noStrike" cap="none" dirty="0">
                <a:solidFill>
                  <a:srgbClr val="FFFFFF"/>
                </a:solidFill>
                <a:sym typeface="Cabin"/>
              </a:rPr>
              <a:t>extend </a:t>
            </a:r>
            <a:r>
              <a:rPr lang="en" sz="2000" u="none" strike="noStrike" cap="none" dirty="0">
                <a:solidFill>
                  <a:srgbClr val="FFFFFF"/>
                </a:solidFill>
                <a:sym typeface="Cabin"/>
              </a:rPr>
              <a:t>a class to make a new class.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21260"/>
            <a:ext cx="2831128" cy="1886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prstGeom prst="rect">
            <a:avLst/>
          </a:prstGeom>
          <a:noFill/>
          <a:ln>
            <a:noFill/>
          </a:ln>
        </p:spPr>
        <p:txBody>
          <a:bodyPr lIns="15775" tIns="15775" rIns="15775" bIns="15775"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n" sz="4600" u="none" strike="noStrike" cap="none">
                <a:solidFill>
                  <a:srgbClr val="FFD966"/>
                </a:solidFill>
                <a:sym typeface="Cabin"/>
              </a:rPr>
              <a:t>Summary</a:t>
            </a:r>
          </a:p>
        </p:txBody>
      </p:sp>
      <p:sp>
        <p:nvSpPr>
          <p:cNvPr id="552" name="Shape 552"/>
          <p:cNvSpPr txBox="1">
            <a:spLocks noGrp="1"/>
          </p:cNvSpPr>
          <p:nvPr>
            <p:ph type="body" idx="1"/>
          </p:nvPr>
        </p:nvSpPr>
        <p:spPr>
          <a:xfrm>
            <a:off x="650081" y="1464470"/>
            <a:ext cx="7836750" cy="2482380"/>
          </a:xfrm>
          <a:prstGeom prst="rect">
            <a:avLst/>
          </a:prstGeom>
          <a:noFill/>
          <a:ln>
            <a:noFill/>
          </a:ln>
        </p:spPr>
        <p:txBody>
          <a:bodyPr lIns="15775" tIns="15775" rIns="15775" bIns="15775" anchor="ctr" anchorCtr="0">
            <a:noAutofit/>
          </a:bodyPr>
          <a:lstStyle/>
          <a:p>
            <a:pPr marL="457200" marR="0" lvl="0" indent="-368300" algn="l" rtl="0">
              <a:lnSpc>
                <a:spcPct val="100000"/>
              </a:lnSpc>
              <a:spcBef>
                <a:spcPts val="0"/>
              </a:spcBef>
              <a:spcAft>
                <a:spcPts val="0"/>
              </a:spcAft>
              <a:buClr>
                <a:srgbClr val="FFFFFF"/>
              </a:buClr>
              <a:buSzPct val="100000"/>
              <a:buFont typeface="Cabin"/>
            </a:pPr>
            <a:r>
              <a:rPr lang="en" sz="2200" u="none" strike="noStrike" cap="none">
                <a:solidFill>
                  <a:srgbClr val="FFFFFF"/>
                </a:solidFill>
                <a:sym typeface="Cabin"/>
              </a:rPr>
              <a:t>Object Oriented programming is a very structured approach to code reuse</a:t>
            </a:r>
          </a:p>
          <a:p>
            <a:pPr marL="457200" marR="0" lvl="0" indent="-368300" algn="l" rtl="0">
              <a:lnSpc>
                <a:spcPct val="100000"/>
              </a:lnSpc>
              <a:spcBef>
                <a:spcPts val="2100"/>
              </a:spcBef>
              <a:spcAft>
                <a:spcPts val="0"/>
              </a:spcAft>
              <a:buClr>
                <a:srgbClr val="FFFFFF"/>
              </a:buClr>
              <a:buSzPct val="100000"/>
              <a:buFont typeface="Cabin"/>
            </a:pPr>
            <a:r>
              <a:rPr lang="en" sz="2200" u="none" strike="noStrike" cap="none">
                <a:solidFill>
                  <a:srgbClr val="FFFFFF"/>
                </a:solidFill>
                <a:sym typeface="Cabin"/>
              </a:rPr>
              <a:t>We can group data and functionality together and create many independent instances of a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1" name="Shape 481"/>
          <p:cNvSpPr txBox="1"/>
          <p:nvPr/>
        </p:nvSpPr>
        <p:spPr>
          <a:xfrm>
            <a:off x="675899" y="2053215"/>
            <a:ext cx="3842943" cy="1000181"/>
          </a:xfrm>
          <a:prstGeom prst="rect">
            <a:avLst/>
          </a:prstGeom>
          <a:noFill/>
          <a:ln>
            <a:noFill/>
          </a:ln>
        </p:spPr>
        <p:txBody>
          <a:bodyPr lIns="0" tIns="0" rIns="0" bIns="0" anchor="ctr" anchorCtr="0">
            <a:noAutofit/>
          </a:bodyPr>
          <a:lstStyle/>
          <a:p>
            <a:pPr>
              <a:buClr>
                <a:srgbClr val="00FF00"/>
              </a:buClr>
              <a:buSzPct val="25000"/>
            </a:pPr>
            <a:r>
              <a:rPr lang="en-US" sz="1575" dirty="0" err="1">
                <a:solidFill>
                  <a:srgbClr val="00FF00"/>
                </a:solidFill>
                <a:latin typeface="Courier"/>
                <a:ea typeface="Courier New"/>
                <a:cs typeface="Courier"/>
                <a:sym typeface="Courier New"/>
              </a:rPr>
              <a:t>inp</a:t>
            </a:r>
            <a:r>
              <a:rPr lang="en-US" sz="1575" dirty="0">
                <a:solidFill>
                  <a:schemeClr val="lt1"/>
                </a:solidFill>
                <a:latin typeface="Courier"/>
                <a:ea typeface="Courier New"/>
                <a:cs typeface="Courier"/>
                <a:sym typeface="Courier New"/>
              </a:rPr>
              <a:t> = </a:t>
            </a:r>
            <a:r>
              <a:rPr lang="en-US" sz="1575" dirty="0">
                <a:solidFill>
                  <a:srgbClr val="FFFF00"/>
                </a:solidFill>
                <a:latin typeface="Courier"/>
                <a:ea typeface="Courier New"/>
                <a:cs typeface="Courier"/>
                <a:sym typeface="Courier New"/>
              </a:rPr>
              <a:t>input(</a:t>
            </a:r>
            <a:r>
              <a:rPr lang="en-US" sz="1575" dirty="0">
                <a:solidFill>
                  <a:schemeClr val="lt1"/>
                </a:solidFill>
                <a:latin typeface="Courier"/>
                <a:ea typeface="Courier New"/>
                <a:cs typeface="Courier"/>
                <a:sym typeface="Courier New"/>
              </a:rPr>
              <a:t>'Europe floor?'</a:t>
            </a:r>
            <a:r>
              <a:rPr lang="en-US" sz="1575" dirty="0">
                <a:solidFill>
                  <a:srgbClr val="FFFF00"/>
                </a:solidFill>
                <a:latin typeface="Courier"/>
                <a:ea typeface="Courier New"/>
                <a:cs typeface="Courier"/>
                <a:sym typeface="Courier New"/>
              </a:rPr>
              <a:t>)</a:t>
            </a:r>
          </a:p>
          <a:p>
            <a:pPr>
              <a:buClr>
                <a:srgbClr val="00FF00"/>
              </a:buClr>
              <a:buSzPct val="25000"/>
            </a:pPr>
            <a:r>
              <a:rPr lang="en-US" sz="1575" dirty="0" err="1">
                <a:solidFill>
                  <a:srgbClr val="00FF00"/>
                </a:solidFill>
                <a:latin typeface="Courier"/>
                <a:ea typeface="Courier New"/>
                <a:cs typeface="Courier"/>
                <a:sym typeface="Courier New"/>
              </a:rPr>
              <a:t>usf</a:t>
            </a:r>
            <a:r>
              <a:rPr lang="en-US" sz="1575" dirty="0">
                <a:solidFill>
                  <a:schemeClr val="lt1"/>
                </a:solidFill>
                <a:latin typeface="Courier"/>
                <a:ea typeface="Courier New"/>
                <a:cs typeface="Courier"/>
                <a:sym typeface="Courier New"/>
              </a:rPr>
              <a:t> = </a:t>
            </a:r>
            <a:r>
              <a:rPr lang="en-US" sz="1575" dirty="0" err="1">
                <a:solidFill>
                  <a:srgbClr val="FFFF00"/>
                </a:solidFill>
                <a:latin typeface="Courier"/>
                <a:ea typeface="Courier New"/>
                <a:cs typeface="Courier"/>
                <a:sym typeface="Courier New"/>
              </a:rPr>
              <a:t>int</a:t>
            </a:r>
            <a:r>
              <a:rPr lang="en-US" sz="1575" dirty="0">
                <a:solidFill>
                  <a:srgbClr val="FFFF00"/>
                </a:solidFill>
                <a:latin typeface="Courier"/>
                <a:ea typeface="Courier New"/>
                <a:cs typeface="Courier"/>
                <a:sym typeface="Courier New"/>
              </a:rPr>
              <a:t>(</a:t>
            </a:r>
            <a:r>
              <a:rPr lang="en-US" sz="1575" dirty="0" err="1">
                <a:solidFill>
                  <a:srgbClr val="00FF00"/>
                </a:solidFill>
                <a:latin typeface="Courier"/>
                <a:ea typeface="Courier New"/>
                <a:cs typeface="Courier"/>
                <a:sym typeface="Courier New"/>
              </a:rPr>
              <a:t>inp</a:t>
            </a:r>
            <a:r>
              <a:rPr lang="en-US" sz="1575" dirty="0">
                <a:solidFill>
                  <a:srgbClr val="FFFF00"/>
                </a:solidFill>
                <a:latin typeface="Courier"/>
                <a:ea typeface="Courier New"/>
                <a:cs typeface="Courier"/>
                <a:sym typeface="Courier New"/>
              </a:rPr>
              <a:t>)</a:t>
            </a:r>
            <a:r>
              <a:rPr lang="en-US" sz="1575" dirty="0">
                <a:solidFill>
                  <a:schemeClr val="lt1"/>
                </a:solidFill>
                <a:latin typeface="Courier"/>
                <a:ea typeface="Courier New"/>
                <a:cs typeface="Courier"/>
                <a:sym typeface="Courier New"/>
              </a:rPr>
              <a:t> </a:t>
            </a:r>
            <a:r>
              <a:rPr lang="en-US" sz="1575" dirty="0">
                <a:solidFill>
                  <a:srgbClr val="00FFFF"/>
                </a:solidFill>
                <a:latin typeface="Courier"/>
                <a:ea typeface="Courier New"/>
                <a:cs typeface="Courier"/>
                <a:sym typeface="Courier New"/>
              </a:rPr>
              <a:t>+</a:t>
            </a:r>
            <a:r>
              <a:rPr lang="en-US" sz="1575" dirty="0">
                <a:solidFill>
                  <a:schemeClr val="lt1"/>
                </a:solidFill>
                <a:latin typeface="Courier"/>
                <a:ea typeface="Courier New"/>
                <a:cs typeface="Courier"/>
                <a:sym typeface="Courier New"/>
              </a:rPr>
              <a:t> 1</a:t>
            </a:r>
          </a:p>
          <a:p>
            <a:pPr>
              <a:buClr>
                <a:srgbClr val="FFFF00"/>
              </a:buClr>
              <a:buSzPct val="25000"/>
            </a:pPr>
            <a:r>
              <a:rPr lang="en-US" sz="1575" dirty="0">
                <a:solidFill>
                  <a:srgbClr val="FFFF00"/>
                </a:solidFill>
                <a:latin typeface="Courier"/>
                <a:ea typeface="Courier New"/>
                <a:cs typeface="Courier"/>
                <a:sym typeface="Courier New"/>
              </a:rPr>
              <a:t>print(</a:t>
            </a:r>
            <a:r>
              <a:rPr lang="en-US" sz="1575" dirty="0">
                <a:solidFill>
                  <a:schemeClr val="lt1"/>
                </a:solidFill>
                <a:latin typeface="Courier"/>
                <a:ea typeface="Courier New"/>
                <a:cs typeface="Courier"/>
                <a:sym typeface="Courier New"/>
              </a:rPr>
              <a:t>'US floor', </a:t>
            </a:r>
            <a:r>
              <a:rPr lang="en-US" sz="1575" dirty="0" err="1">
                <a:solidFill>
                  <a:srgbClr val="00FF00"/>
                </a:solidFill>
                <a:latin typeface="Courier"/>
                <a:ea typeface="Courier New"/>
                <a:cs typeface="Courier"/>
                <a:sym typeface="Courier New"/>
              </a:rPr>
              <a:t>usf</a:t>
            </a:r>
            <a:r>
              <a:rPr lang="en-US" sz="1575" dirty="0">
                <a:solidFill>
                  <a:srgbClr val="FFFF00"/>
                </a:solidFill>
                <a:latin typeface="Courier"/>
                <a:ea typeface="Courier New"/>
                <a:cs typeface="Courier"/>
                <a:sym typeface="Courier New"/>
              </a:rPr>
              <a:t>)</a:t>
            </a:r>
          </a:p>
        </p:txBody>
      </p:sp>
      <p:sp>
        <p:nvSpPr>
          <p:cNvPr id="482" name="Shape 482"/>
          <p:cNvSpPr txBox="1"/>
          <p:nvPr/>
        </p:nvSpPr>
        <p:spPr>
          <a:xfrm>
            <a:off x="5463088" y="1789762"/>
            <a:ext cx="2570569" cy="685799"/>
          </a:xfrm>
          <a:prstGeom prst="rect">
            <a:avLst/>
          </a:prstGeom>
          <a:noFill/>
          <a:ln>
            <a:noFill/>
          </a:ln>
        </p:spPr>
        <p:txBody>
          <a:bodyPr lIns="0" tIns="0" rIns="0" bIns="0" anchor="ctr" anchorCtr="0">
            <a:noAutofit/>
          </a:bodyPr>
          <a:lstStyle/>
          <a:p>
            <a:pPr>
              <a:buClr>
                <a:schemeClr val="lt1"/>
              </a:buClr>
              <a:buSzPct val="25000"/>
            </a:pPr>
            <a:r>
              <a:rPr lang="en-US" sz="2138">
                <a:solidFill>
                  <a:schemeClr val="lt1"/>
                </a:solidFill>
                <a:latin typeface="Arial" charset="0"/>
                <a:ea typeface="Arial" charset="0"/>
                <a:cs typeface="Arial" charset="0"/>
                <a:sym typeface="Cabin"/>
              </a:rPr>
              <a:t>Europe floor? </a:t>
            </a:r>
            <a:r>
              <a:rPr lang="en-US" sz="2138" dirty="0">
                <a:solidFill>
                  <a:srgbClr val="FFFF00"/>
                </a:solidFill>
                <a:latin typeface="Arial" charset="0"/>
                <a:ea typeface="Arial" charset="0"/>
                <a:cs typeface="Arial" charset="0"/>
                <a:sym typeface="Cabin"/>
              </a:rPr>
              <a:t>0</a:t>
            </a:r>
          </a:p>
          <a:p>
            <a:pPr>
              <a:buClr>
                <a:schemeClr val="lt1"/>
              </a:buClr>
              <a:buSzPct val="25000"/>
            </a:pPr>
            <a:r>
              <a:rPr lang="en-US" sz="2138" dirty="0">
                <a:solidFill>
                  <a:schemeClr val="lt1"/>
                </a:solidFill>
                <a:latin typeface="Arial" charset="0"/>
                <a:ea typeface="Arial" charset="0"/>
                <a:cs typeface="Arial" charset="0"/>
                <a:sym typeface="Cabin"/>
              </a:rPr>
              <a:t>US floor 1</a:t>
            </a:r>
          </a:p>
        </p:txBody>
      </p:sp>
      <p:pic>
        <p:nvPicPr>
          <p:cNvPr id="483" name="Shape 483"/>
          <p:cNvPicPr preferRelativeResize="0"/>
          <p:nvPr/>
        </p:nvPicPr>
        <p:blipFill rotWithShape="1">
          <a:blip r:embed="rId3">
            <a:alphaModFix/>
          </a:blip>
          <a:srcRect/>
          <a:stretch/>
        </p:blipFill>
        <p:spPr>
          <a:xfrm>
            <a:off x="675899" y="671512"/>
            <a:ext cx="1785881" cy="1193063"/>
          </a:xfrm>
          <a:prstGeom prst="rect">
            <a:avLst/>
          </a:prstGeom>
          <a:noFill/>
          <a:ln>
            <a:noFill/>
          </a:ln>
        </p:spPr>
      </p:pic>
      <p:sp>
        <p:nvSpPr>
          <p:cNvPr id="7" name="Shape 178"/>
          <p:cNvSpPr/>
          <p:nvPr/>
        </p:nvSpPr>
        <p:spPr>
          <a:xfrm>
            <a:off x="4631871" y="3860074"/>
            <a:ext cx="136615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n" sz="2600" u="none" strike="noStrike" cap="none">
                <a:solidFill>
                  <a:schemeClr val="bg1"/>
                </a:solidFill>
                <a:latin typeface="Arial" charset="0"/>
                <a:ea typeface="Arial" charset="0"/>
                <a:cs typeface="Arial" charset="0"/>
                <a:sym typeface="Cabin"/>
              </a:rPr>
              <a:t>Process</a:t>
            </a:r>
          </a:p>
        </p:txBody>
      </p:sp>
      <p:sp>
        <p:nvSpPr>
          <p:cNvPr id="8" name="Shape 179"/>
          <p:cNvSpPr/>
          <p:nvPr/>
        </p:nvSpPr>
        <p:spPr>
          <a:xfrm>
            <a:off x="2536371" y="3860074"/>
            <a:ext cx="1366157" cy="612321"/>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n" sz="2600" u="none" strike="noStrike" cap="none">
                <a:solidFill>
                  <a:schemeClr val="bg2"/>
                </a:solidFill>
                <a:latin typeface="Arial" charset="0"/>
                <a:ea typeface="Arial" charset="0"/>
                <a:cs typeface="Arial" charset="0"/>
                <a:sym typeface="Cabin"/>
              </a:rPr>
              <a:t>Input</a:t>
            </a:r>
          </a:p>
        </p:txBody>
      </p:sp>
      <p:sp>
        <p:nvSpPr>
          <p:cNvPr id="9" name="Shape 180"/>
          <p:cNvSpPr/>
          <p:nvPr/>
        </p:nvSpPr>
        <p:spPr>
          <a:xfrm>
            <a:off x="6667500" y="3860074"/>
            <a:ext cx="1366157" cy="612321"/>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n" sz="2600" u="none" strike="noStrike" cap="none">
                <a:solidFill>
                  <a:schemeClr val="bg1"/>
                </a:solidFill>
                <a:latin typeface="Arial" charset="0"/>
                <a:ea typeface="Arial" charset="0"/>
                <a:cs typeface="Arial" charset="0"/>
                <a:sym typeface="Cabin"/>
              </a:rPr>
              <a:t>Output</a:t>
            </a:r>
          </a:p>
        </p:txBody>
      </p:sp>
      <p:cxnSp>
        <p:nvCxnSpPr>
          <p:cNvPr id="10" name="Shape 181"/>
          <p:cNvCxnSpPr/>
          <p:nvPr/>
        </p:nvCxnSpPr>
        <p:spPr>
          <a:xfrm rot="10800000">
            <a:off x="3917973" y="4158933"/>
            <a:ext cx="691243" cy="10498"/>
          </a:xfrm>
          <a:prstGeom prst="straightConnector1">
            <a:avLst/>
          </a:prstGeom>
          <a:noFill/>
          <a:ln w="50800" cap="flat" cmpd="sng">
            <a:solidFill>
              <a:srgbClr val="FFFB00"/>
            </a:solidFill>
            <a:prstDash val="solid"/>
            <a:miter/>
            <a:headEnd type="triangle" w="lg" len="lg"/>
            <a:tailEnd type="none" w="med" len="med"/>
          </a:ln>
        </p:spPr>
      </p:cxnSp>
      <p:cxnSp>
        <p:nvCxnSpPr>
          <p:cNvPr id="11" name="Shape 182"/>
          <p:cNvCxnSpPr/>
          <p:nvPr/>
        </p:nvCxnSpPr>
        <p:spPr>
          <a:xfrm rot="10800000">
            <a:off x="5982516" y="4158933"/>
            <a:ext cx="691243" cy="10498"/>
          </a:xfrm>
          <a:prstGeom prst="straightConnector1">
            <a:avLst/>
          </a:prstGeom>
          <a:noFill/>
          <a:ln w="50800" cap="flat" cmpd="sng">
            <a:solidFill>
              <a:srgbClr val="FFFB00"/>
            </a:solidFill>
            <a:prstDash val="solid"/>
            <a:miter/>
            <a:headEnd type="triangle" w="lg" len="lg"/>
            <a:tailEnd type="none" w="med" len="med"/>
          </a:ln>
        </p:spPr>
      </p:cxnSp>
    </p:spTree>
    <p:extLst>
      <p:ext uri="{BB962C8B-B14F-4D97-AF65-F5344CB8AC3E}">
        <p14:creationId xmlns:p14="http://schemas.microsoft.com/office/powerpoint/2010/main" val="1375766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idx="4294967295"/>
          </p:nvPr>
        </p:nvSpPr>
        <p:spPr>
          <a:xfrm>
            <a:off x="822768" y="619322"/>
            <a:ext cx="6994681" cy="476212"/>
          </a:xfrm>
          <a:prstGeom prst="rect">
            <a:avLst/>
          </a:prstGeom>
          <a:noFill/>
          <a:ln>
            <a:noFill/>
          </a:ln>
        </p:spPr>
        <p:txBody>
          <a:bodyPr lIns="51700" tIns="51700" rIns="51700" bIns="517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 sz="2000" u="none" strike="noStrike" cap="none">
                <a:solidFill>
                  <a:srgbClr val="FFFF00"/>
                </a:solidFill>
                <a:sym typeface="Cabin"/>
              </a:rPr>
              <a:t>Acknowledgements / Contributions</a:t>
            </a:r>
          </a:p>
        </p:txBody>
      </p:sp>
      <p:sp>
        <p:nvSpPr>
          <p:cNvPr id="558" name="Shape 558"/>
          <p:cNvSpPr txBox="1"/>
          <p:nvPr/>
        </p:nvSpPr>
        <p:spPr>
          <a:xfrm>
            <a:off x="678431" y="1220563"/>
            <a:ext cx="3823705" cy="3240598"/>
          </a:xfrm>
          <a:prstGeom prst="rect">
            <a:avLst/>
          </a:prstGeom>
          <a:noFill/>
          <a:ln>
            <a:noFill/>
          </a:ln>
        </p:spPr>
        <p:txBody>
          <a:bodyPr lIns="51700" tIns="51700" rIns="51700" bIns="5170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1000" u="none" strike="noStrike" cap="none" dirty="0" err="1">
                <a:solidFill>
                  <a:srgbClr val="FFFFFF"/>
                </a:solidFill>
                <a:latin typeface="Arial" charset="0"/>
                <a:ea typeface="Arial" charset="0"/>
                <a:cs typeface="Arial" charset="0"/>
                <a:sym typeface="Cabin"/>
              </a:rPr>
              <a:t>Thes</a:t>
            </a:r>
            <a:r>
              <a:rPr lang="en" sz="1000" u="none" strike="noStrike" cap="none" dirty="0">
                <a:solidFill>
                  <a:srgbClr val="FFFFFF"/>
                </a:solidFill>
                <a:latin typeface="Arial" charset="0"/>
                <a:ea typeface="Arial" charset="0"/>
                <a:cs typeface="Arial" charset="0"/>
                <a:sym typeface="Cabin"/>
              </a:rPr>
              <a:t> slide are Copyright 2010-  Charles R. Severance (</a:t>
            </a:r>
            <a:r>
              <a:rPr lang="en" sz="1000" u="sng" strike="noStrike" cap="none" dirty="0" err="1">
                <a:solidFill>
                  <a:srgbClr val="FFFF00"/>
                </a:solidFill>
                <a:latin typeface="Arial" charset="0"/>
                <a:ea typeface="Arial" charset="0"/>
                <a:cs typeface="Arial" charset="0"/>
                <a:sym typeface="Cabin"/>
              </a:rPr>
              <a:t>www.dr-chuck.com</a:t>
            </a:r>
            <a:r>
              <a:rPr lang="en" sz="1000" u="none" strike="noStrike" cap="none" dirty="0">
                <a:solidFill>
                  <a:srgbClr val="FFFFFF"/>
                </a:solidFill>
                <a:latin typeface="Arial" charset="0"/>
                <a:ea typeface="Arial" charset="0"/>
                <a:cs typeface="Arial" charset="0"/>
                <a:sym typeface="Cabin"/>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lnSpc>
                <a:spcPct val="100000"/>
              </a:lnSpc>
              <a:spcBef>
                <a:spcPts val="0"/>
              </a:spcBef>
              <a:spcAft>
                <a:spcPts val="0"/>
              </a:spcAft>
              <a:buClr>
                <a:srgbClr val="FFFFFF"/>
              </a:buClr>
              <a:buFont typeface="Cabin"/>
              <a:buNone/>
            </a:pPr>
            <a:endParaRPr sz="10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000" u="none" strike="noStrike" cap="none" dirty="0">
                <a:solidFill>
                  <a:srgbClr val="FFFFFF"/>
                </a:solidFill>
                <a:latin typeface="Arial" charset="0"/>
                <a:ea typeface="Arial" charset="0"/>
                <a:cs typeface="Arial" charset="0"/>
                <a:sym typeface="Cabin"/>
              </a:rPr>
              <a:t>Initial Development: Charles Severance, University of Michigan School of Information</a:t>
            </a:r>
          </a:p>
          <a:p>
            <a:pPr marL="0" marR="0" lvl="0" indent="0" algn="l" rtl="0">
              <a:lnSpc>
                <a:spcPct val="100000"/>
              </a:lnSpc>
              <a:spcBef>
                <a:spcPts val="0"/>
              </a:spcBef>
              <a:spcAft>
                <a:spcPts val="0"/>
              </a:spcAft>
              <a:buClr>
                <a:srgbClr val="FFFFFF"/>
              </a:buClr>
              <a:buFont typeface="Cabin"/>
              <a:buNone/>
            </a:pPr>
            <a:endParaRPr sz="10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000" u="none" strike="noStrike" cap="none" dirty="0">
                <a:solidFill>
                  <a:srgbClr val="FFFFFF"/>
                </a:solidFill>
                <a:latin typeface="Arial" charset="0"/>
                <a:ea typeface="Arial" charset="0"/>
                <a:cs typeface="Arial" charset="0"/>
                <a:sym typeface="Cabin"/>
              </a:rPr>
              <a:t>… Insert new Contributors here</a:t>
            </a:r>
          </a:p>
        </p:txBody>
      </p:sp>
      <p:pic>
        <p:nvPicPr>
          <p:cNvPr id="559" name="Shape 559"/>
          <p:cNvPicPr preferRelativeResize="0"/>
          <p:nvPr/>
        </p:nvPicPr>
        <p:blipFill rotWithShape="1">
          <a:blip r:embed="rId3">
            <a:alphaModFix/>
          </a:blip>
          <a:srcRect/>
          <a:stretch/>
        </p:blipFill>
        <p:spPr>
          <a:xfrm>
            <a:off x="246318" y="519083"/>
            <a:ext cx="576450" cy="576450"/>
          </a:xfrm>
          <a:prstGeom prst="rect">
            <a:avLst/>
          </a:prstGeom>
          <a:noFill/>
          <a:ln>
            <a:noFill/>
          </a:ln>
        </p:spPr>
      </p:pic>
      <p:pic>
        <p:nvPicPr>
          <p:cNvPr id="560" name="Shape 560"/>
          <p:cNvPicPr preferRelativeResize="0"/>
          <p:nvPr/>
        </p:nvPicPr>
        <p:blipFill rotWithShape="1">
          <a:blip r:embed="rId4">
            <a:alphaModFix/>
          </a:blip>
          <a:srcRect/>
          <a:stretch/>
        </p:blipFill>
        <p:spPr>
          <a:xfrm>
            <a:off x="7817449" y="619321"/>
            <a:ext cx="1107336" cy="375974"/>
          </a:xfrm>
          <a:prstGeom prst="rect">
            <a:avLst/>
          </a:prstGeom>
          <a:noFill/>
          <a:ln>
            <a:noFill/>
          </a:ln>
        </p:spPr>
      </p:pic>
      <p:sp>
        <p:nvSpPr>
          <p:cNvPr id="561" name="Shape 561"/>
          <p:cNvSpPr txBox="1"/>
          <p:nvPr/>
        </p:nvSpPr>
        <p:spPr>
          <a:xfrm>
            <a:off x="4896225" y="1293955"/>
            <a:ext cx="3823705" cy="3167206"/>
          </a:xfrm>
          <a:prstGeom prst="rect">
            <a:avLst/>
          </a:prstGeom>
          <a:noFill/>
          <a:ln>
            <a:noFill/>
          </a:ln>
        </p:spPr>
        <p:txBody>
          <a:bodyPr lIns="51700" tIns="51700" rIns="51700" bIns="5170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1000" u="none" strike="noStrike" cap="none">
                <a:solidFill>
                  <a:srgbClr val="FFFFFF"/>
                </a:solidFill>
                <a:latin typeface="Arial" charset="0"/>
                <a:ea typeface="Arial" charset="0"/>
                <a:cs typeface="Arial" charset="0"/>
                <a:sym typeface="Cabin"/>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849313" y="480290"/>
            <a:ext cx="7445375" cy="535709"/>
          </a:xfrm>
        </p:spPr>
        <p:txBody>
          <a:bodyPr/>
          <a:lstStyle/>
          <a:p>
            <a:r>
              <a:rPr lang="en-US" altLang="en-US" sz="2800" dirty="0">
                <a:solidFill>
                  <a:srgbClr val="00FF00"/>
                </a:solidFill>
              </a:rPr>
              <a:t>Additional Source Information</a:t>
            </a:r>
          </a:p>
        </p:txBody>
      </p:sp>
      <p:sp>
        <p:nvSpPr>
          <p:cNvPr id="25602" name="Content Placeholder 2"/>
          <p:cNvSpPr>
            <a:spLocks noGrp="1"/>
          </p:cNvSpPr>
          <p:nvPr>
            <p:ph idx="1"/>
          </p:nvPr>
        </p:nvSpPr>
        <p:spPr>
          <a:xfrm>
            <a:off x="849313" y="1123950"/>
            <a:ext cx="7445375" cy="3348038"/>
          </a:xfrm>
        </p:spPr>
        <p:txBody>
          <a:bodyPr anchor="t"/>
          <a:lstStyle/>
          <a:p>
            <a:pPr algn="l">
              <a:buFontTx/>
              <a:buChar char="•"/>
            </a:pPr>
            <a:r>
              <a:rPr lang="en-US" altLang="en-US" sz="1100" dirty="0">
                <a:solidFill>
                  <a:schemeClr val="bg1"/>
                </a:solidFill>
              </a:rPr>
              <a:t>Snowman Cookie Cutter" by </a:t>
            </a:r>
            <a:r>
              <a:rPr lang="en-US" altLang="en-US" sz="1100" dirty="0" err="1">
                <a:solidFill>
                  <a:schemeClr val="bg1"/>
                </a:solidFill>
              </a:rPr>
              <a:t>Didriks</a:t>
            </a:r>
            <a:r>
              <a:rPr lang="en-US" altLang="en-US" sz="1100" dirty="0">
                <a:solidFill>
                  <a:schemeClr val="bg1"/>
                </a:solidFill>
              </a:rPr>
              <a:t> is licensed under CC </a:t>
            </a:r>
            <a:r>
              <a:rPr lang="en-US" altLang="en-US" sz="1100" dirty="0"/>
              <a:t>BY</a:t>
            </a:r>
            <a:br>
              <a:rPr lang="en-US" altLang="en-US" sz="1100" dirty="0"/>
            </a:br>
            <a:r>
              <a:rPr lang="en-US" altLang="en-US" sz="1100" dirty="0">
                <a:hlinkClick r:id="rId2"/>
              </a:rPr>
              <a:t>https://www.flickr.com/photos/dinnerseries/23570475099</a:t>
            </a:r>
            <a:endParaRPr lang="en-US" altLang="en-US" sz="1100" dirty="0"/>
          </a:p>
          <a:p>
            <a:pPr algn="l">
              <a:buFontTx/>
              <a:buChar char="•"/>
            </a:pPr>
            <a:r>
              <a:rPr lang="en-US" altLang="en-US" sz="1100" dirty="0">
                <a:solidFill>
                  <a:schemeClr val="bg1"/>
                </a:solidFill>
              </a:rPr>
              <a:t>Photo from the television program </a:t>
            </a:r>
            <a:r>
              <a:rPr lang="en-US" altLang="en-US" sz="1100" i="1" dirty="0">
                <a:solidFill>
                  <a:schemeClr val="bg1"/>
                </a:solidFill>
              </a:rPr>
              <a:t>Lassie</a:t>
            </a:r>
            <a:r>
              <a:rPr lang="en-US" altLang="en-US" sz="1100" dirty="0">
                <a:solidFill>
                  <a:schemeClr val="bg1"/>
                </a:solidFill>
              </a:rPr>
              <a:t>. Lassie watches as Jeff (Tommy </a:t>
            </a:r>
            <a:r>
              <a:rPr lang="en-US" altLang="en-US" sz="1100" dirty="0" err="1">
                <a:solidFill>
                  <a:schemeClr val="bg1"/>
                </a:solidFill>
              </a:rPr>
              <a:t>Rettig</a:t>
            </a:r>
            <a:r>
              <a:rPr lang="en-US" altLang="en-US" sz="1100" dirty="0">
                <a:solidFill>
                  <a:schemeClr val="bg1"/>
                </a:solidFill>
              </a:rPr>
              <a:t>) works on his bike is </a:t>
            </a:r>
            <a:r>
              <a:rPr lang="en-US" altLang="en-US" sz="1100" dirty="0"/>
              <a:t>Public Domain</a:t>
            </a:r>
            <a:br>
              <a:rPr lang="en-US" altLang="en-US" sz="1100" dirty="0"/>
            </a:br>
            <a:r>
              <a:rPr lang="en-US" altLang="en-US" sz="1100" dirty="0">
                <a:hlinkClick r:id="rId3"/>
              </a:rPr>
              <a:t>https://en.wikipedia.org/wiki/Lassie#/media/File:Lassie_and_Tommy_Rettig_1956.JPG</a:t>
            </a:r>
            <a:endParaRPr lang="en-US" altLang="en-US" sz="1100" dirty="0"/>
          </a:p>
          <a:p>
            <a:pPr algn="l">
              <a:buFontTx/>
              <a:buChar char="•"/>
            </a:pPr>
            <a:endParaRPr lang="en-US" altLang="en-US" sz="1100" dirty="0"/>
          </a:p>
        </p:txBody>
      </p:sp>
    </p:spTree>
    <p:extLst>
      <p:ext uri="{BB962C8B-B14F-4D97-AF65-F5344CB8AC3E}">
        <p14:creationId xmlns:p14="http://schemas.microsoft.com/office/powerpoint/2010/main" val="73008439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a:noFill/>
          <a:ln>
            <a:noFill/>
          </a:ln>
        </p:spPr>
        <p:txBody>
          <a:bodyPr lIns="21050" tIns="21050" rIns="21050" bIns="21050" anchor="ctr" anchorCtr="0">
            <a:noAutofit/>
          </a:bodyPr>
          <a:lstStyle/>
          <a:p>
            <a:pPr lvl="0">
              <a:buClr>
                <a:schemeClr val="accent3"/>
              </a:buClr>
              <a:buSzPct val="25000"/>
            </a:pPr>
            <a:r>
              <a:rPr lang="vi-VN" sz="4700" dirty="0">
                <a:solidFill>
                  <a:srgbClr val="FFD966"/>
                </a:solidFill>
                <a:sym typeface="Cabin"/>
              </a:rPr>
              <a:t>Hướng đối tượng</a:t>
            </a:r>
            <a:endParaRPr lang="en" sz="4700" u="none" strike="noStrike" cap="none" dirty="0">
              <a:solidFill>
                <a:srgbClr val="FFD966"/>
              </a:solidFill>
              <a:sym typeface="Cabin"/>
            </a:endParaRPr>
          </a:p>
        </p:txBody>
      </p:sp>
      <p:sp>
        <p:nvSpPr>
          <p:cNvPr id="190" name="Shape 190"/>
          <p:cNvSpPr txBox="1">
            <a:spLocks noGrp="1"/>
          </p:cNvSpPr>
          <p:nvPr>
            <p:ph type="body" idx="1"/>
          </p:nvPr>
        </p:nvSpPr>
        <p:spPr>
          <a:xfrm>
            <a:off x="650081" y="1569438"/>
            <a:ext cx="8069376" cy="3207599"/>
          </a:xfrm>
          <a:prstGeom prst="rect">
            <a:avLst/>
          </a:prstGeom>
          <a:noFill/>
          <a:ln>
            <a:noFill/>
          </a:ln>
        </p:spPr>
        <p:txBody>
          <a:bodyPr lIns="21050" tIns="21050" rIns="21050" bIns="21050" anchor="t" anchorCtr="0">
            <a:noAutofit/>
          </a:bodyPr>
          <a:lstStyle/>
          <a:p>
            <a:pPr marL="647700" lvl="0" indent="-330200">
              <a:spcBef>
                <a:spcPts val="0"/>
              </a:spcBef>
              <a:buClr>
                <a:srgbClr val="FFFFFF"/>
              </a:buClr>
              <a:buSzPct val="173913"/>
            </a:pPr>
            <a:r>
              <a:rPr lang="vi-VN" sz="2300" dirty="0">
                <a:solidFill>
                  <a:srgbClr val="FFFFFF"/>
                </a:solidFill>
                <a:sym typeface="Cabin"/>
              </a:rPr>
              <a:t>Một chương trình được tạo thành từ nhiều đối tượng hợp tác với nhau
Thay vì là "toàn bộ chương trình" - mỗi đối tượng là một "hòn đảo" nhỏ trong chương trình và hợp tác làm việc với các đối tượng khác
Một chương trình được tạo thành từ một hoặc nhiều đối tượng làm việc cùng nhau - các đối tượng sử dụng khả năng của nhau</a:t>
            </a:r>
            <a:endParaRPr lang="en" sz="2300" u="none" strike="noStrike" cap="none" dirty="0">
              <a:solidFill>
                <a:srgbClr val="FFFFFF"/>
              </a:solidFill>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473254" cy="1000069"/>
          </a:xfrm>
          <a:prstGeom prst="rect">
            <a:avLst/>
          </a:prstGeom>
          <a:noFill/>
          <a:ln>
            <a:noFill/>
          </a:ln>
        </p:spPr>
        <p:txBody>
          <a:bodyPr lIns="21050" tIns="21050" rIns="21050" bIns="21050" anchor="ctr" anchorCtr="0">
            <a:noAutofit/>
          </a:bodyPr>
          <a:lstStyle/>
          <a:p>
            <a:pPr lvl="0">
              <a:buClr>
                <a:srgbClr val="DCBD23"/>
              </a:buClr>
              <a:buSzPct val="25000"/>
            </a:pPr>
            <a:r>
              <a:rPr lang="vi-VN" sz="4700" dirty="0">
                <a:solidFill>
                  <a:srgbClr val="FFD966"/>
                </a:solidFill>
                <a:sym typeface="Cabin"/>
              </a:rPr>
              <a:t>Đối tượng</a:t>
            </a:r>
            <a:endParaRPr lang="en" sz="4700" u="none" strike="noStrike" cap="none" dirty="0">
              <a:solidFill>
                <a:srgbClr val="FFD966"/>
              </a:solidFill>
              <a:sym typeface="Cabin"/>
            </a:endParaRPr>
          </a:p>
        </p:txBody>
      </p:sp>
      <p:sp>
        <p:nvSpPr>
          <p:cNvPr id="196" name="Shape 196"/>
          <p:cNvSpPr txBox="1">
            <a:spLocks noGrp="1"/>
          </p:cNvSpPr>
          <p:nvPr>
            <p:ph type="body" idx="1"/>
          </p:nvPr>
        </p:nvSpPr>
        <p:spPr>
          <a:prstGeom prst="rect">
            <a:avLst/>
          </a:prstGeom>
          <a:noFill/>
          <a:ln>
            <a:noFill/>
          </a:ln>
        </p:spPr>
        <p:txBody>
          <a:bodyPr lIns="21050" tIns="21050" rIns="21050" bIns="21050" anchor="ctr" anchorCtr="0">
            <a:noAutofit/>
          </a:bodyPr>
          <a:lstStyle/>
          <a:p>
            <a:pPr marL="457200" lvl="0" indent="-368300">
              <a:spcBef>
                <a:spcPts val="0"/>
              </a:spcBef>
              <a:buClr>
                <a:srgbClr val="FFFFFF"/>
              </a:buClr>
              <a:buSzPct val="100000"/>
            </a:pPr>
            <a:r>
              <a:rPr lang="vi-VN" sz="2200" dirty="0">
                <a:solidFill>
                  <a:srgbClr val="00FA00"/>
                </a:solidFill>
                <a:sym typeface="Cabin"/>
              </a:rPr>
              <a:t>Một đối tượng là sự kết hợp giữa Code và Data</a:t>
            </a:r>
            <a:endParaRPr lang="en" sz="2200" u="none" strike="noStrike" cap="none" dirty="0">
              <a:solidFill>
                <a:srgbClr val="00FA00"/>
              </a:solidFill>
              <a:sym typeface="Cabin"/>
            </a:endParaRPr>
          </a:p>
          <a:p>
            <a:pPr marL="457200" lvl="0" indent="-368300">
              <a:spcBef>
                <a:spcPts val="1400"/>
              </a:spcBef>
              <a:buClr>
                <a:srgbClr val="FFFFFF"/>
              </a:buClr>
              <a:buSzPct val="100000"/>
            </a:pPr>
            <a:r>
              <a:rPr lang="vi-VN" sz="2200" dirty="0">
                <a:solidFill>
                  <a:srgbClr val="FFFFFF"/>
                </a:solidFill>
                <a:sym typeface="Cabin"/>
              </a:rPr>
              <a:t>Một khía cạnh quan trọng của cách tiếp cận đối tượng là chia vấn đề thành các phần nhỏ hơn dễ hiểu (chia và trị)
Các đối tượng có ranh giới cho phép chúng ta bỏ qua các chi tiết không cần thiết
Một số đối tượng đã sử dụng =: String Objects, Integer Objects, Dictionary Objects, List Objects...</a:t>
            </a:r>
            <a:endParaRPr lang="en" sz="2200" u="none" strike="noStrike" cap="none" dirty="0">
              <a:solidFill>
                <a:srgbClr val="FFFFFF"/>
              </a:solidFill>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a:stretch/>
        </p:blipFill>
        <p:spPr>
          <a:xfrm>
            <a:off x="1872342" y="411479"/>
            <a:ext cx="5513614" cy="3754771"/>
          </a:xfrm>
          <a:prstGeom prst="rect">
            <a:avLst/>
          </a:prstGeom>
          <a:noFill/>
          <a:ln>
            <a:noFill/>
          </a:ln>
        </p:spPr>
      </p:pic>
      <p:sp>
        <p:nvSpPr>
          <p:cNvPr id="212" name="Shape 212"/>
          <p:cNvSpPr/>
          <p:nvPr/>
        </p:nvSpPr>
        <p:spPr>
          <a:xfrm>
            <a:off x="3135085" y="1440179"/>
            <a:ext cx="136615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600" u="none" strike="noStrike" cap="none">
                <a:solidFill>
                  <a:srgbClr val="FFFFFF"/>
                </a:solidFill>
                <a:latin typeface="Arial" charset="0"/>
                <a:ea typeface="Arial" charset="0"/>
                <a:cs typeface="Arial" charset="0"/>
                <a:sym typeface="Cabin"/>
              </a:rPr>
              <a:t>Object</a:t>
            </a:r>
          </a:p>
        </p:txBody>
      </p:sp>
      <p:sp>
        <p:nvSpPr>
          <p:cNvPr id="213" name="Shape 213"/>
          <p:cNvSpPr/>
          <p:nvPr/>
        </p:nvSpPr>
        <p:spPr>
          <a:xfrm>
            <a:off x="183885" y="715191"/>
            <a:ext cx="1366157" cy="612321"/>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n" sz="2600" u="none" strike="noStrike" cap="none" dirty="0">
                <a:solidFill>
                  <a:schemeClr val="bg2"/>
                </a:solidFill>
                <a:latin typeface="Arial" charset="0"/>
                <a:ea typeface="Arial" charset="0"/>
                <a:cs typeface="Arial" charset="0"/>
                <a:sym typeface="Cabin"/>
              </a:rPr>
              <a:t>Input</a:t>
            </a:r>
          </a:p>
        </p:txBody>
      </p:sp>
      <p:sp>
        <p:nvSpPr>
          <p:cNvPr id="214" name="Shape 214"/>
          <p:cNvSpPr/>
          <p:nvPr/>
        </p:nvSpPr>
        <p:spPr>
          <a:xfrm>
            <a:off x="7554685" y="3913958"/>
            <a:ext cx="1366157" cy="612321"/>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a:solidFill>
                  <a:srgbClr val="000000"/>
                </a:solidFill>
                <a:latin typeface="Arial" charset="0"/>
                <a:ea typeface="Arial" charset="0"/>
                <a:cs typeface="Arial" charset="0"/>
                <a:sym typeface="Cabin"/>
              </a:rPr>
              <a:t>Output</a:t>
            </a:r>
          </a:p>
        </p:txBody>
      </p:sp>
      <p:sp>
        <p:nvSpPr>
          <p:cNvPr id="215" name="Shape 215"/>
          <p:cNvSpPr/>
          <p:nvPr/>
        </p:nvSpPr>
        <p:spPr>
          <a:xfrm>
            <a:off x="2846614" y="2659924"/>
            <a:ext cx="136615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600" u="none" strike="noStrike" cap="none">
                <a:solidFill>
                  <a:srgbClr val="FFFFFF"/>
                </a:solidFill>
                <a:latin typeface="Arial" charset="0"/>
                <a:ea typeface="Arial" charset="0"/>
                <a:cs typeface="Arial" charset="0"/>
                <a:sym typeface="Cabin"/>
              </a:rPr>
              <a:t>String</a:t>
            </a:r>
          </a:p>
        </p:txBody>
      </p:sp>
      <p:sp>
        <p:nvSpPr>
          <p:cNvPr id="216" name="Shape 216"/>
          <p:cNvSpPr/>
          <p:nvPr/>
        </p:nvSpPr>
        <p:spPr>
          <a:xfrm>
            <a:off x="5486400" y="2116182"/>
            <a:ext cx="136615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600" u="none" strike="noStrike" cap="none">
                <a:solidFill>
                  <a:srgbClr val="FFFFFF"/>
                </a:solidFill>
                <a:latin typeface="Arial" charset="0"/>
                <a:ea typeface="Arial" charset="0"/>
                <a:cs typeface="Arial" charset="0"/>
                <a:sym typeface="Cabin"/>
              </a:rPr>
              <a:t>Object</a:t>
            </a:r>
          </a:p>
        </p:txBody>
      </p:sp>
      <p:sp>
        <p:nvSpPr>
          <p:cNvPr id="217" name="Shape 217"/>
          <p:cNvSpPr/>
          <p:nvPr/>
        </p:nvSpPr>
        <p:spPr>
          <a:xfrm>
            <a:off x="5099957" y="920931"/>
            <a:ext cx="136615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300" u="none" strike="noStrike" cap="none">
                <a:solidFill>
                  <a:srgbClr val="FFFFFF"/>
                </a:solidFill>
                <a:latin typeface="Arial" charset="0"/>
                <a:ea typeface="Arial" charset="0"/>
                <a:cs typeface="Arial" charset="0"/>
                <a:sym typeface="Cabin"/>
              </a:rPr>
              <a:t>Dictionary</a:t>
            </a:r>
          </a:p>
        </p:txBody>
      </p:sp>
      <p:cxnSp>
        <p:nvCxnSpPr>
          <p:cNvPr id="218" name="Shape 218"/>
          <p:cNvCxnSpPr/>
          <p:nvPr/>
        </p:nvCxnSpPr>
        <p:spPr>
          <a:xfrm flipH="1">
            <a:off x="4516687" y="1159098"/>
            <a:ext cx="634861" cy="579941"/>
          </a:xfrm>
          <a:prstGeom prst="straightConnector1">
            <a:avLst/>
          </a:prstGeom>
          <a:noFill/>
          <a:ln w="38100" cap="flat" cmpd="sng">
            <a:solidFill>
              <a:srgbClr val="FF40FF"/>
            </a:solidFill>
            <a:prstDash val="solid"/>
            <a:miter/>
            <a:headEnd type="triangle" w="lg" len="lg"/>
            <a:tailEnd type="none" w="med" len="med"/>
          </a:ln>
        </p:spPr>
      </p:cxnSp>
      <p:cxnSp>
        <p:nvCxnSpPr>
          <p:cNvPr id="219" name="Shape 219"/>
          <p:cNvCxnSpPr/>
          <p:nvPr/>
        </p:nvCxnSpPr>
        <p:spPr>
          <a:xfrm rot="10800000" flipH="1">
            <a:off x="4486140" y="1535805"/>
            <a:ext cx="837127" cy="376707"/>
          </a:xfrm>
          <a:prstGeom prst="straightConnector1">
            <a:avLst/>
          </a:prstGeom>
          <a:noFill/>
          <a:ln w="38100" cap="flat" cmpd="sng">
            <a:solidFill>
              <a:srgbClr val="FF40FF"/>
            </a:solidFill>
            <a:prstDash val="solid"/>
            <a:miter/>
            <a:headEnd type="triangle" w="lg" len="lg"/>
            <a:tailEnd type="none" w="med" len="med"/>
          </a:ln>
        </p:spPr>
      </p:cxnSp>
      <p:cxnSp>
        <p:nvCxnSpPr>
          <p:cNvPr id="220" name="Shape 220"/>
          <p:cNvCxnSpPr/>
          <p:nvPr/>
        </p:nvCxnSpPr>
        <p:spPr>
          <a:xfrm rot="10800000" flipH="1">
            <a:off x="3670478" y="2067059"/>
            <a:ext cx="42930" cy="579549"/>
          </a:xfrm>
          <a:prstGeom prst="straightConnector1">
            <a:avLst/>
          </a:prstGeom>
          <a:noFill/>
          <a:ln w="38100" cap="flat" cmpd="sng">
            <a:solidFill>
              <a:srgbClr val="FF40FF"/>
            </a:solidFill>
            <a:prstDash val="solid"/>
            <a:miter/>
            <a:headEnd type="triangle" w="lg" len="lg"/>
            <a:tailEnd type="none" w="med" len="med"/>
          </a:ln>
        </p:spPr>
      </p:cxnSp>
      <p:cxnSp>
        <p:nvCxnSpPr>
          <p:cNvPr id="221" name="Shape 221"/>
          <p:cNvCxnSpPr/>
          <p:nvPr/>
        </p:nvCxnSpPr>
        <p:spPr>
          <a:xfrm rot="10800000">
            <a:off x="4443211" y="2018762"/>
            <a:ext cx="1062507" cy="309093"/>
          </a:xfrm>
          <a:prstGeom prst="straightConnector1">
            <a:avLst/>
          </a:prstGeom>
          <a:noFill/>
          <a:ln w="38100" cap="flat" cmpd="sng">
            <a:solidFill>
              <a:srgbClr val="FF40FF"/>
            </a:solidFill>
            <a:prstDash val="solid"/>
            <a:miter/>
            <a:headEnd type="triangle" w="lg" len="lg"/>
            <a:tailEnd type="none" w="med" len="med"/>
          </a:ln>
        </p:spPr>
      </p:cxnSp>
      <p:cxnSp>
        <p:nvCxnSpPr>
          <p:cNvPr id="222" name="Shape 222"/>
          <p:cNvCxnSpPr/>
          <p:nvPr/>
        </p:nvCxnSpPr>
        <p:spPr>
          <a:xfrm flipH="1">
            <a:off x="3831464" y="2086377"/>
            <a:ext cx="225380" cy="521595"/>
          </a:xfrm>
          <a:prstGeom prst="straightConnector1">
            <a:avLst/>
          </a:prstGeom>
          <a:noFill/>
          <a:ln w="38100" cap="flat" cmpd="sng">
            <a:solidFill>
              <a:srgbClr val="FF40FF"/>
            </a:solidFill>
            <a:prstDash val="solid"/>
            <a:miter/>
            <a:headEnd type="triangle" w="lg" len="lg"/>
            <a:tailEnd type="none" w="med" len="med"/>
          </a:ln>
        </p:spPr>
      </p:cxnSp>
      <p:cxnSp>
        <p:nvCxnSpPr>
          <p:cNvPr id="223" name="Shape 223"/>
          <p:cNvCxnSpPr/>
          <p:nvPr/>
        </p:nvCxnSpPr>
        <p:spPr>
          <a:xfrm rot="10800000">
            <a:off x="1695718" y="1081825"/>
            <a:ext cx="1352282" cy="453981"/>
          </a:xfrm>
          <a:prstGeom prst="straightConnector1">
            <a:avLst/>
          </a:prstGeom>
          <a:noFill/>
          <a:ln w="76200" cap="flat" cmpd="sng">
            <a:solidFill>
              <a:srgbClr val="00F900"/>
            </a:solidFill>
            <a:prstDash val="solid"/>
            <a:miter/>
            <a:headEnd type="triangle" w="lg" len="lg"/>
            <a:tailEnd type="none" w="med" len="med"/>
          </a:ln>
        </p:spPr>
      </p:cxnSp>
      <p:cxnSp>
        <p:nvCxnSpPr>
          <p:cNvPr id="224" name="Shape 224"/>
          <p:cNvCxnSpPr/>
          <p:nvPr/>
        </p:nvCxnSpPr>
        <p:spPr>
          <a:xfrm rot="10800000">
            <a:off x="6256986" y="2810814"/>
            <a:ext cx="1180564" cy="1265349"/>
          </a:xfrm>
          <a:prstGeom prst="straightConnector1">
            <a:avLst/>
          </a:prstGeom>
          <a:noFill/>
          <a:ln w="76200" cap="flat" cmpd="sng">
            <a:solidFill>
              <a:srgbClr val="FF9300"/>
            </a:solidFill>
            <a:prstDash val="solid"/>
            <a:miter/>
            <a:headEnd type="triangle" w="lg" len="lg"/>
            <a:tailEnd type="none" w="med" len="med"/>
          </a:ln>
        </p:spPr>
      </p:cxnSp>
      <p:sp>
        <p:nvSpPr>
          <p:cNvPr id="225" name="Shape 225"/>
          <p:cNvSpPr/>
          <p:nvPr/>
        </p:nvSpPr>
        <p:spPr>
          <a:xfrm>
            <a:off x="233776" y="3331028"/>
            <a:ext cx="1807029" cy="979714"/>
          </a:xfrm>
          <a:prstGeom prst="rect">
            <a:avLst/>
          </a:prstGeom>
          <a:noFill/>
          <a:ln>
            <a:noFill/>
          </a:ln>
        </p:spPr>
        <p:txBody>
          <a:bodyPr lIns="21050" tIns="21050" rIns="21050" bIns="21050" anchor="ctr" anchorCtr="0">
            <a:noAutofit/>
          </a:bodyPr>
          <a:lstStyle/>
          <a:p>
            <a:pPr lvl="0" algn="ctr">
              <a:buClr>
                <a:srgbClr val="FFFFFF"/>
              </a:buClr>
              <a:buSzPct val="25000"/>
            </a:pPr>
            <a:r>
              <a:rPr lang="vi-VN" sz="2300" dirty="0">
                <a:solidFill>
                  <a:srgbClr val="FFFFFF"/>
                </a:solidFill>
                <a:latin typeface="Arial" charset="0"/>
                <a:ea typeface="Arial" charset="0"/>
                <a:cs typeface="Arial" charset="0"/>
                <a:sym typeface="Cabin"/>
              </a:rPr>
              <a:t>Các đối tượng được tạo và sử dụng</a:t>
            </a:r>
            <a:endParaRPr lang="en" sz="23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a:stretch/>
        </p:blipFill>
        <p:spPr>
          <a:xfrm>
            <a:off x="1872342" y="411479"/>
            <a:ext cx="5513700" cy="3754800"/>
          </a:xfrm>
          <a:prstGeom prst="rect">
            <a:avLst/>
          </a:prstGeom>
          <a:noFill/>
          <a:ln>
            <a:noFill/>
          </a:ln>
        </p:spPr>
      </p:pic>
      <p:sp>
        <p:nvSpPr>
          <p:cNvPr id="231" name="Shape 231"/>
          <p:cNvSpPr/>
          <p:nvPr/>
        </p:nvSpPr>
        <p:spPr>
          <a:xfrm>
            <a:off x="2978575" y="1440175"/>
            <a:ext cx="15224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sp>
        <p:nvSpPr>
          <p:cNvPr id="232" name="Shape 232"/>
          <p:cNvSpPr/>
          <p:nvPr/>
        </p:nvSpPr>
        <p:spPr>
          <a:xfrm>
            <a:off x="183885" y="715191"/>
            <a:ext cx="1366199" cy="612299"/>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a:solidFill>
                  <a:srgbClr val="000000"/>
                </a:solidFill>
                <a:latin typeface="Arial" charset="0"/>
                <a:ea typeface="Arial" charset="0"/>
                <a:cs typeface="Arial" charset="0"/>
                <a:sym typeface="Cabin"/>
              </a:rPr>
              <a:t>Input</a:t>
            </a:r>
          </a:p>
        </p:txBody>
      </p:sp>
      <p:sp>
        <p:nvSpPr>
          <p:cNvPr id="233" name="Shape 233"/>
          <p:cNvSpPr/>
          <p:nvPr/>
        </p:nvSpPr>
        <p:spPr>
          <a:xfrm>
            <a:off x="7554685" y="3913958"/>
            <a:ext cx="1366199" cy="612299"/>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a:solidFill>
                  <a:srgbClr val="000000"/>
                </a:solidFill>
                <a:latin typeface="Arial" charset="0"/>
                <a:ea typeface="Arial" charset="0"/>
                <a:cs typeface="Arial" charset="0"/>
                <a:sym typeface="Cabin"/>
              </a:rPr>
              <a:t>Output</a:t>
            </a:r>
          </a:p>
        </p:txBody>
      </p:sp>
      <p:sp>
        <p:nvSpPr>
          <p:cNvPr id="234" name="Shape 234"/>
          <p:cNvSpPr/>
          <p:nvPr/>
        </p:nvSpPr>
        <p:spPr>
          <a:xfrm>
            <a:off x="2690275" y="2659925"/>
            <a:ext cx="15224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sp>
        <p:nvSpPr>
          <p:cNvPr id="235" name="Shape 235"/>
          <p:cNvSpPr/>
          <p:nvPr/>
        </p:nvSpPr>
        <p:spPr>
          <a:xfrm>
            <a:off x="5461500" y="2086375"/>
            <a:ext cx="16010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sp>
        <p:nvSpPr>
          <p:cNvPr id="236" name="Shape 236"/>
          <p:cNvSpPr/>
          <p:nvPr/>
        </p:nvSpPr>
        <p:spPr>
          <a:xfrm>
            <a:off x="5099948" y="920925"/>
            <a:ext cx="15602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cxnSp>
        <p:nvCxnSpPr>
          <p:cNvPr id="237" name="Shape 237"/>
          <p:cNvCxnSpPr/>
          <p:nvPr/>
        </p:nvCxnSpPr>
        <p:spPr>
          <a:xfrm flipH="1">
            <a:off x="4516749" y="1159098"/>
            <a:ext cx="634800" cy="579899"/>
          </a:xfrm>
          <a:prstGeom prst="straightConnector1">
            <a:avLst/>
          </a:prstGeom>
          <a:noFill/>
          <a:ln w="38100" cap="flat" cmpd="sng">
            <a:solidFill>
              <a:srgbClr val="FF40FF"/>
            </a:solidFill>
            <a:prstDash val="solid"/>
            <a:miter/>
            <a:headEnd type="triangle" w="lg" len="lg"/>
            <a:tailEnd type="none" w="med" len="med"/>
          </a:ln>
        </p:spPr>
      </p:cxnSp>
      <p:cxnSp>
        <p:nvCxnSpPr>
          <p:cNvPr id="238" name="Shape 238"/>
          <p:cNvCxnSpPr/>
          <p:nvPr/>
        </p:nvCxnSpPr>
        <p:spPr>
          <a:xfrm rot="10800000" flipH="1">
            <a:off x="4486140" y="1535713"/>
            <a:ext cx="837000" cy="376799"/>
          </a:xfrm>
          <a:prstGeom prst="straightConnector1">
            <a:avLst/>
          </a:prstGeom>
          <a:noFill/>
          <a:ln w="38100" cap="flat" cmpd="sng">
            <a:solidFill>
              <a:srgbClr val="FF40FF"/>
            </a:solidFill>
            <a:prstDash val="solid"/>
            <a:miter/>
            <a:headEnd type="triangle" w="lg" len="lg"/>
            <a:tailEnd type="none" w="med" len="med"/>
          </a:ln>
        </p:spPr>
      </p:cxnSp>
      <p:cxnSp>
        <p:nvCxnSpPr>
          <p:cNvPr id="239" name="Shape 239"/>
          <p:cNvCxnSpPr/>
          <p:nvPr/>
        </p:nvCxnSpPr>
        <p:spPr>
          <a:xfrm rot="10800000" flipH="1">
            <a:off x="3670478" y="2067008"/>
            <a:ext cx="42899" cy="579600"/>
          </a:xfrm>
          <a:prstGeom prst="straightConnector1">
            <a:avLst/>
          </a:prstGeom>
          <a:noFill/>
          <a:ln w="38100" cap="flat" cmpd="sng">
            <a:solidFill>
              <a:srgbClr val="FF40FF"/>
            </a:solidFill>
            <a:prstDash val="solid"/>
            <a:miter/>
            <a:headEnd type="triangle" w="lg" len="lg"/>
            <a:tailEnd type="none" w="med" len="med"/>
          </a:ln>
        </p:spPr>
      </p:cxnSp>
      <p:cxnSp>
        <p:nvCxnSpPr>
          <p:cNvPr id="240" name="Shape 240"/>
          <p:cNvCxnSpPr/>
          <p:nvPr/>
        </p:nvCxnSpPr>
        <p:spPr>
          <a:xfrm rot="10800000">
            <a:off x="4443118" y="2018856"/>
            <a:ext cx="1062600" cy="309000"/>
          </a:xfrm>
          <a:prstGeom prst="straightConnector1">
            <a:avLst/>
          </a:prstGeom>
          <a:noFill/>
          <a:ln w="38100" cap="flat" cmpd="sng">
            <a:solidFill>
              <a:srgbClr val="FF40FF"/>
            </a:solidFill>
            <a:prstDash val="solid"/>
            <a:miter/>
            <a:headEnd type="triangle" w="lg" len="lg"/>
            <a:tailEnd type="none" w="med" len="med"/>
          </a:ln>
        </p:spPr>
      </p:cxnSp>
      <p:cxnSp>
        <p:nvCxnSpPr>
          <p:cNvPr id="241" name="Shape 241"/>
          <p:cNvCxnSpPr/>
          <p:nvPr/>
        </p:nvCxnSpPr>
        <p:spPr>
          <a:xfrm flipH="1">
            <a:off x="3831544" y="2086377"/>
            <a:ext cx="225299" cy="521699"/>
          </a:xfrm>
          <a:prstGeom prst="straightConnector1">
            <a:avLst/>
          </a:prstGeom>
          <a:noFill/>
          <a:ln w="38100" cap="flat" cmpd="sng">
            <a:solidFill>
              <a:srgbClr val="FF40FF"/>
            </a:solidFill>
            <a:prstDash val="solid"/>
            <a:miter/>
            <a:headEnd type="triangle" w="lg" len="lg"/>
            <a:tailEnd type="none" w="med" len="med"/>
          </a:ln>
        </p:spPr>
      </p:cxnSp>
      <p:cxnSp>
        <p:nvCxnSpPr>
          <p:cNvPr id="242" name="Shape 242"/>
          <p:cNvCxnSpPr/>
          <p:nvPr/>
        </p:nvCxnSpPr>
        <p:spPr>
          <a:xfrm rot="10800000">
            <a:off x="1695600" y="1081906"/>
            <a:ext cx="1352400" cy="453899"/>
          </a:xfrm>
          <a:prstGeom prst="straightConnector1">
            <a:avLst/>
          </a:prstGeom>
          <a:noFill/>
          <a:ln w="76200" cap="flat" cmpd="sng">
            <a:solidFill>
              <a:srgbClr val="00F900"/>
            </a:solidFill>
            <a:prstDash val="solid"/>
            <a:miter/>
            <a:headEnd type="triangle" w="lg" len="lg"/>
            <a:tailEnd type="none" w="med" len="med"/>
          </a:ln>
        </p:spPr>
      </p:cxnSp>
      <p:cxnSp>
        <p:nvCxnSpPr>
          <p:cNvPr id="243" name="Shape 243"/>
          <p:cNvCxnSpPr/>
          <p:nvPr/>
        </p:nvCxnSpPr>
        <p:spPr>
          <a:xfrm rot="10800000">
            <a:off x="6257050" y="2810763"/>
            <a:ext cx="1180500" cy="1265399"/>
          </a:xfrm>
          <a:prstGeom prst="straightConnector1">
            <a:avLst/>
          </a:prstGeom>
          <a:noFill/>
          <a:ln w="76200" cap="flat" cmpd="sng">
            <a:solidFill>
              <a:srgbClr val="FF9300"/>
            </a:solidFill>
            <a:prstDash val="solid"/>
            <a:miter/>
            <a:headEnd type="triangle" w="lg" len="lg"/>
            <a:tailEnd type="none" w="med" len="med"/>
          </a:ln>
        </p:spPr>
      </p:cxnSp>
      <p:sp>
        <p:nvSpPr>
          <p:cNvPr id="244" name="Shape 244"/>
          <p:cNvSpPr/>
          <p:nvPr/>
        </p:nvSpPr>
        <p:spPr>
          <a:xfrm>
            <a:off x="233776" y="3331028"/>
            <a:ext cx="1806899" cy="979799"/>
          </a:xfrm>
          <a:prstGeom prst="rect">
            <a:avLst/>
          </a:prstGeom>
          <a:noFill/>
          <a:ln>
            <a:noFill/>
          </a:ln>
        </p:spPr>
        <p:txBody>
          <a:bodyPr lIns="21050" tIns="21050" rIns="21050" bIns="21050" anchor="ctr" anchorCtr="0">
            <a:noAutofit/>
          </a:bodyPr>
          <a:lstStyle/>
          <a:p>
            <a:pPr lvl="0" algn="ctr">
              <a:buClr>
                <a:srgbClr val="FFFFFF"/>
              </a:buClr>
              <a:buSzPct val="25000"/>
            </a:pPr>
            <a:r>
              <a:rPr lang="vi-VN" sz="2300" dirty="0">
                <a:solidFill>
                  <a:srgbClr val="FFFFFF"/>
                </a:solidFill>
                <a:latin typeface="Arial" charset="0"/>
                <a:ea typeface="Arial" charset="0"/>
                <a:cs typeface="Arial" charset="0"/>
                <a:sym typeface="Cabin"/>
              </a:rPr>
              <a:t>Đối tượng là code và dữ liệu</a:t>
            </a:r>
            <a:endParaRPr lang="en" sz="23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3">
            <a:alphaModFix/>
          </a:blip>
          <a:srcRect/>
          <a:stretch/>
        </p:blipFill>
        <p:spPr>
          <a:xfrm>
            <a:off x="1872342" y="411479"/>
            <a:ext cx="5513700" cy="3754800"/>
          </a:xfrm>
          <a:prstGeom prst="rect">
            <a:avLst/>
          </a:prstGeom>
          <a:noFill/>
          <a:ln>
            <a:noFill/>
          </a:ln>
        </p:spPr>
      </p:pic>
      <p:sp>
        <p:nvSpPr>
          <p:cNvPr id="250" name="Shape 250"/>
          <p:cNvSpPr/>
          <p:nvPr/>
        </p:nvSpPr>
        <p:spPr>
          <a:xfrm>
            <a:off x="2978575" y="1440175"/>
            <a:ext cx="15224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sp>
        <p:nvSpPr>
          <p:cNvPr id="251" name="Shape 251"/>
          <p:cNvSpPr/>
          <p:nvPr/>
        </p:nvSpPr>
        <p:spPr>
          <a:xfrm>
            <a:off x="152400" y="715191"/>
            <a:ext cx="1366199" cy="612299"/>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a:solidFill>
                  <a:srgbClr val="000000"/>
                </a:solidFill>
                <a:latin typeface="Arial" charset="0"/>
                <a:ea typeface="Arial" charset="0"/>
                <a:cs typeface="Arial" charset="0"/>
                <a:sym typeface="Cabin"/>
              </a:rPr>
              <a:t>Input</a:t>
            </a:r>
          </a:p>
        </p:txBody>
      </p:sp>
      <p:sp>
        <p:nvSpPr>
          <p:cNvPr id="252" name="Shape 252"/>
          <p:cNvSpPr/>
          <p:nvPr/>
        </p:nvSpPr>
        <p:spPr>
          <a:xfrm>
            <a:off x="7554685" y="3913958"/>
            <a:ext cx="1366199" cy="612299"/>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 sz="2600" u="none" strike="noStrike" cap="none">
                <a:solidFill>
                  <a:srgbClr val="000000"/>
                </a:solidFill>
                <a:latin typeface="Arial" charset="0"/>
                <a:ea typeface="Arial" charset="0"/>
                <a:cs typeface="Arial" charset="0"/>
                <a:sym typeface="Cabin"/>
              </a:rPr>
              <a:t>Output</a:t>
            </a:r>
          </a:p>
        </p:txBody>
      </p:sp>
      <p:sp>
        <p:nvSpPr>
          <p:cNvPr id="253" name="Shape 253"/>
          <p:cNvSpPr/>
          <p:nvPr/>
        </p:nvSpPr>
        <p:spPr>
          <a:xfrm>
            <a:off x="2690275" y="2659925"/>
            <a:ext cx="15224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sp>
        <p:nvSpPr>
          <p:cNvPr id="254" name="Shape 254"/>
          <p:cNvSpPr/>
          <p:nvPr/>
        </p:nvSpPr>
        <p:spPr>
          <a:xfrm>
            <a:off x="5461500" y="2086375"/>
            <a:ext cx="16010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sp>
        <p:nvSpPr>
          <p:cNvPr id="255" name="Shape 255"/>
          <p:cNvSpPr/>
          <p:nvPr/>
        </p:nvSpPr>
        <p:spPr>
          <a:xfrm>
            <a:off x="5099948" y="920925"/>
            <a:ext cx="1560299" cy="612299"/>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400" u="none" strike="noStrike" cap="none">
                <a:solidFill>
                  <a:srgbClr val="FFFFFF"/>
                </a:solidFill>
                <a:latin typeface="Arial" charset="0"/>
                <a:ea typeface="Arial" charset="0"/>
                <a:cs typeface="Arial" charset="0"/>
                <a:sym typeface="Cabin"/>
              </a:rPr>
              <a:t>Code/Data</a:t>
            </a:r>
          </a:p>
        </p:txBody>
      </p:sp>
      <p:cxnSp>
        <p:nvCxnSpPr>
          <p:cNvPr id="256" name="Shape 256"/>
          <p:cNvCxnSpPr/>
          <p:nvPr/>
        </p:nvCxnSpPr>
        <p:spPr>
          <a:xfrm flipH="1">
            <a:off x="4516749" y="1159098"/>
            <a:ext cx="634800" cy="579899"/>
          </a:xfrm>
          <a:prstGeom prst="straightConnector1">
            <a:avLst/>
          </a:prstGeom>
          <a:noFill/>
          <a:ln w="38100" cap="flat" cmpd="sng">
            <a:solidFill>
              <a:srgbClr val="FF40FF"/>
            </a:solidFill>
            <a:prstDash val="solid"/>
            <a:miter/>
            <a:headEnd type="triangle" w="lg" len="lg"/>
            <a:tailEnd type="none" w="med" len="med"/>
          </a:ln>
        </p:spPr>
      </p:cxnSp>
      <p:cxnSp>
        <p:nvCxnSpPr>
          <p:cNvPr id="257" name="Shape 257"/>
          <p:cNvCxnSpPr/>
          <p:nvPr/>
        </p:nvCxnSpPr>
        <p:spPr>
          <a:xfrm rot="10800000" flipH="1">
            <a:off x="4486140" y="1535713"/>
            <a:ext cx="837000" cy="376799"/>
          </a:xfrm>
          <a:prstGeom prst="straightConnector1">
            <a:avLst/>
          </a:prstGeom>
          <a:noFill/>
          <a:ln w="38100" cap="flat" cmpd="sng">
            <a:solidFill>
              <a:srgbClr val="FF40FF"/>
            </a:solidFill>
            <a:prstDash val="solid"/>
            <a:miter/>
            <a:headEnd type="triangle" w="lg" len="lg"/>
            <a:tailEnd type="none" w="med" len="med"/>
          </a:ln>
        </p:spPr>
      </p:cxnSp>
      <p:cxnSp>
        <p:nvCxnSpPr>
          <p:cNvPr id="258" name="Shape 258"/>
          <p:cNvCxnSpPr/>
          <p:nvPr/>
        </p:nvCxnSpPr>
        <p:spPr>
          <a:xfrm rot="10800000" flipH="1">
            <a:off x="3670478" y="2067008"/>
            <a:ext cx="42899" cy="579600"/>
          </a:xfrm>
          <a:prstGeom prst="straightConnector1">
            <a:avLst/>
          </a:prstGeom>
          <a:noFill/>
          <a:ln w="38100" cap="flat" cmpd="sng">
            <a:solidFill>
              <a:srgbClr val="FF40FF"/>
            </a:solidFill>
            <a:prstDash val="solid"/>
            <a:miter/>
            <a:headEnd type="triangle" w="lg" len="lg"/>
            <a:tailEnd type="none" w="med" len="med"/>
          </a:ln>
        </p:spPr>
      </p:cxnSp>
      <p:cxnSp>
        <p:nvCxnSpPr>
          <p:cNvPr id="259" name="Shape 259"/>
          <p:cNvCxnSpPr/>
          <p:nvPr/>
        </p:nvCxnSpPr>
        <p:spPr>
          <a:xfrm rot="10800000">
            <a:off x="4443118" y="2018856"/>
            <a:ext cx="1062600" cy="309000"/>
          </a:xfrm>
          <a:prstGeom prst="straightConnector1">
            <a:avLst/>
          </a:prstGeom>
          <a:noFill/>
          <a:ln w="38100" cap="flat" cmpd="sng">
            <a:solidFill>
              <a:srgbClr val="FF40FF"/>
            </a:solidFill>
            <a:prstDash val="solid"/>
            <a:miter/>
            <a:headEnd type="triangle" w="lg" len="lg"/>
            <a:tailEnd type="none" w="med" len="med"/>
          </a:ln>
        </p:spPr>
      </p:cxnSp>
      <p:cxnSp>
        <p:nvCxnSpPr>
          <p:cNvPr id="260" name="Shape 260"/>
          <p:cNvCxnSpPr/>
          <p:nvPr/>
        </p:nvCxnSpPr>
        <p:spPr>
          <a:xfrm flipH="1">
            <a:off x="3831544" y="2086377"/>
            <a:ext cx="225299" cy="521699"/>
          </a:xfrm>
          <a:prstGeom prst="straightConnector1">
            <a:avLst/>
          </a:prstGeom>
          <a:noFill/>
          <a:ln w="38100" cap="flat" cmpd="sng">
            <a:solidFill>
              <a:srgbClr val="FF40FF"/>
            </a:solidFill>
            <a:prstDash val="solid"/>
            <a:miter/>
            <a:headEnd type="triangle" w="lg" len="lg"/>
            <a:tailEnd type="none" w="med" len="med"/>
          </a:ln>
        </p:spPr>
      </p:cxnSp>
      <p:cxnSp>
        <p:nvCxnSpPr>
          <p:cNvPr id="261" name="Shape 261"/>
          <p:cNvCxnSpPr/>
          <p:nvPr/>
        </p:nvCxnSpPr>
        <p:spPr>
          <a:xfrm rot="10800000">
            <a:off x="1695600" y="1081906"/>
            <a:ext cx="1352400" cy="453899"/>
          </a:xfrm>
          <a:prstGeom prst="straightConnector1">
            <a:avLst/>
          </a:prstGeom>
          <a:noFill/>
          <a:ln w="76200" cap="flat" cmpd="sng">
            <a:solidFill>
              <a:srgbClr val="00F900"/>
            </a:solidFill>
            <a:prstDash val="solid"/>
            <a:miter/>
            <a:headEnd type="triangle" w="lg" len="lg"/>
            <a:tailEnd type="none" w="med" len="med"/>
          </a:ln>
        </p:spPr>
      </p:cxnSp>
      <p:cxnSp>
        <p:nvCxnSpPr>
          <p:cNvPr id="262" name="Shape 262"/>
          <p:cNvCxnSpPr/>
          <p:nvPr/>
        </p:nvCxnSpPr>
        <p:spPr>
          <a:xfrm rot="10800000">
            <a:off x="6257050" y="2810763"/>
            <a:ext cx="1180500" cy="1265399"/>
          </a:xfrm>
          <a:prstGeom prst="straightConnector1">
            <a:avLst/>
          </a:prstGeom>
          <a:noFill/>
          <a:ln w="76200" cap="flat" cmpd="sng">
            <a:solidFill>
              <a:srgbClr val="FF9300"/>
            </a:solidFill>
            <a:prstDash val="solid"/>
            <a:miter/>
            <a:headEnd type="triangle" w="lg" len="lg"/>
            <a:tailEnd type="none" w="med" len="med"/>
          </a:ln>
        </p:spPr>
      </p:cxnSp>
      <p:sp>
        <p:nvSpPr>
          <p:cNvPr id="263" name="Shape 263"/>
          <p:cNvSpPr/>
          <p:nvPr/>
        </p:nvSpPr>
        <p:spPr>
          <a:xfrm>
            <a:off x="-35175" y="181250"/>
            <a:ext cx="4947000" cy="4800600"/>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264" name="Shape 264"/>
          <p:cNvSpPr/>
          <p:nvPr/>
        </p:nvSpPr>
        <p:spPr>
          <a:xfrm>
            <a:off x="6848525" y="328200"/>
            <a:ext cx="1462799" cy="1557600"/>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265" name="Shape 265"/>
          <p:cNvSpPr/>
          <p:nvPr/>
        </p:nvSpPr>
        <p:spPr>
          <a:xfrm>
            <a:off x="4911825" y="1876150"/>
            <a:ext cx="4046999" cy="3154799"/>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266" name="Shape 266"/>
          <p:cNvSpPr/>
          <p:nvPr/>
        </p:nvSpPr>
        <p:spPr>
          <a:xfrm>
            <a:off x="4757057" y="132261"/>
            <a:ext cx="1812600" cy="485099"/>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267" name="Shape 267"/>
          <p:cNvSpPr/>
          <p:nvPr/>
        </p:nvSpPr>
        <p:spPr>
          <a:xfrm>
            <a:off x="54162" y="3164477"/>
            <a:ext cx="2275200" cy="1606800"/>
          </a:xfrm>
          <a:prstGeom prst="rect">
            <a:avLst/>
          </a:prstGeom>
          <a:noFill/>
          <a:ln>
            <a:noFill/>
          </a:ln>
        </p:spPr>
        <p:txBody>
          <a:bodyPr lIns="21050" tIns="21050" rIns="21050" bIns="21050" anchor="ctr" anchorCtr="0">
            <a:noAutofit/>
          </a:bodyPr>
          <a:lstStyle/>
          <a:p>
            <a:pPr lvl="0" algn="ctr">
              <a:buClr>
                <a:srgbClr val="FFFFFF"/>
              </a:buClr>
              <a:buSzPct val="25000"/>
            </a:pPr>
            <a:r>
              <a:rPr lang="vi-VN" sz="2000" dirty="0">
                <a:solidFill>
                  <a:srgbClr val="FFFFFF"/>
                </a:solidFill>
                <a:latin typeface="Arial" charset="0"/>
                <a:ea typeface="Arial" charset="0"/>
                <a:cs typeface="Arial" charset="0"/>
                <a:sym typeface="Cabin"/>
              </a:rPr>
              <a:t>Các đối tượng ẩn chi tiết - chúng cho phép bỏ qua chi tiết của "phần còn lại của chương trình".</a:t>
            </a:r>
            <a:endParaRPr lang="en" sz="2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2981</Words>
  <Application>Microsoft Macintosh PowerPoint</Application>
  <PresentationFormat>On-screen Show (16:9)</PresentationFormat>
  <Paragraphs>421</Paragraphs>
  <Slides>41</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Cabin</vt:lpstr>
      <vt:lpstr>Courier</vt:lpstr>
      <vt:lpstr>Gill Sans</vt:lpstr>
      <vt:lpstr>Merriweather Sans</vt:lpstr>
      <vt:lpstr>Title &amp; Subtitle</vt:lpstr>
      <vt:lpstr>Python Objects</vt:lpstr>
      <vt:lpstr>PowerPoint Presentation</vt:lpstr>
      <vt:lpstr>PowerPoint Presentation</vt:lpstr>
      <vt:lpstr>PowerPoint Presentation</vt:lpstr>
      <vt:lpstr>Hướng đối tượng</vt:lpstr>
      <vt:lpstr>Đối tượng</vt:lpstr>
      <vt:lpstr>PowerPoint Presentation</vt:lpstr>
      <vt:lpstr>PowerPoint Presentation</vt:lpstr>
      <vt:lpstr>PowerPoint Presentation</vt:lpstr>
      <vt:lpstr>PowerPoint Presentation</vt:lpstr>
      <vt:lpstr>Định nghĩa</vt:lpstr>
      <vt:lpstr>Một số đối tượng Python</vt:lpstr>
      <vt:lpstr>Ví dụ</vt:lpstr>
      <vt:lpstr>PowerPoint Presentation</vt:lpstr>
      <vt:lpstr>PowerPoint Presentation</vt:lpstr>
      <vt:lpstr>PowerPoint Presentation</vt:lpstr>
      <vt:lpstr>PowerPoint Presentation</vt:lpstr>
      <vt:lpstr>dir() và type()</vt:lpstr>
      <vt:lpstr>Xác định khả năng</vt:lpstr>
      <vt:lpstr>PowerPoint Presentation</vt:lpstr>
      <vt:lpstr>dir() với một chuỗi</vt:lpstr>
      <vt:lpstr>Vòng đời đối tượng</vt:lpstr>
      <vt:lpstr>Object Lifecycle</vt:lpstr>
      <vt:lpstr>Constructor</vt:lpstr>
      <vt:lpstr>PowerPoint Presentation</vt:lpstr>
      <vt:lpstr>Constructor</vt:lpstr>
      <vt:lpstr>Nhiều Thực thể</vt:lpstr>
      <vt:lpstr>PowerPoint Presentation</vt:lpstr>
      <vt:lpstr>PowerPoint Presentation</vt:lpstr>
      <vt:lpstr>PowerPoint Presentation</vt:lpstr>
      <vt:lpstr>PowerPoint Presentation</vt:lpstr>
      <vt:lpstr>PowerPoint Presentation</vt:lpstr>
      <vt:lpstr>Kế thừa</vt:lpstr>
      <vt:lpstr>Inheritance</vt:lpstr>
      <vt:lpstr>PowerPoint Presentation</vt:lpstr>
      <vt:lpstr>PowerPoint Presentation</vt:lpstr>
      <vt:lpstr>PowerPoint Presentation</vt:lpstr>
      <vt:lpstr>Definitions</vt:lpstr>
      <vt:lpstr>Summary</vt:lpstr>
      <vt:lpstr>Acknowledgements / Contributions</vt:lpstr>
      <vt:lpstr>Additional Source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Objects</dc:title>
  <cp:lastModifiedBy>Nguyen Quynh Chi</cp:lastModifiedBy>
  <cp:revision>87</cp:revision>
  <dcterms:modified xsi:type="dcterms:W3CDTF">2024-08-15T09:02:54Z</dcterms:modified>
</cp:coreProperties>
</file>