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14" r:id="rId1"/>
  </p:sldMasterIdLst>
  <p:notesMasterIdLst>
    <p:notesMasterId r:id="rId36"/>
  </p:notesMasterIdLst>
  <p:sldIdLst>
    <p:sldId id="256" r:id="rId2"/>
    <p:sldId id="257" r:id="rId3"/>
    <p:sldId id="302" r:id="rId4"/>
    <p:sldId id="258" r:id="rId5"/>
    <p:sldId id="291" r:id="rId6"/>
    <p:sldId id="260" r:id="rId7"/>
    <p:sldId id="297" r:id="rId8"/>
    <p:sldId id="298" r:id="rId9"/>
    <p:sldId id="299" r:id="rId10"/>
    <p:sldId id="293" r:id="rId11"/>
    <p:sldId id="263" r:id="rId12"/>
    <p:sldId id="264" r:id="rId13"/>
    <p:sldId id="294" r:id="rId14"/>
    <p:sldId id="301" r:id="rId15"/>
    <p:sldId id="266" r:id="rId16"/>
    <p:sldId id="267" r:id="rId17"/>
    <p:sldId id="268" r:id="rId18"/>
    <p:sldId id="269" r:id="rId19"/>
    <p:sldId id="270" r:id="rId20"/>
    <p:sldId id="271" r:id="rId21"/>
    <p:sldId id="274" r:id="rId22"/>
    <p:sldId id="275" r:id="rId23"/>
    <p:sldId id="276" r:id="rId24"/>
    <p:sldId id="277" r:id="rId25"/>
    <p:sldId id="295" r:id="rId26"/>
    <p:sldId id="278" r:id="rId27"/>
    <p:sldId id="279" r:id="rId28"/>
    <p:sldId id="280" r:id="rId29"/>
    <p:sldId id="281" r:id="rId30"/>
    <p:sldId id="282" r:id="rId31"/>
    <p:sldId id="289" r:id="rId32"/>
    <p:sldId id="288" r:id="rId33"/>
    <p:sldId id="303" r:id="rId34"/>
    <p:sldId id="290" r:id="rId35"/>
  </p:sldIdLst>
  <p:sldSz cx="16256000" cy="9144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5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40FF"/>
    <a:srgbClr val="FF545A"/>
    <a:srgbClr val="FF898B"/>
    <a:srgbClr val="00FA00"/>
    <a:srgbClr val="00FD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014B03-8F40-49A2-A0EB-D18ED94CC971}">
  <a:tblStyle styleId="{54014B03-8F40-49A2-A0EB-D18ED94CC971}" styleName="Table_0"/>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80"/>
    <p:restoredTop sz="89953"/>
  </p:normalViewPr>
  <p:slideViewPr>
    <p:cSldViewPr snapToGrid="0" snapToObjects="1">
      <p:cViewPr varScale="1">
        <p:scale>
          <a:sx n="47" d="100"/>
          <a:sy n="47" d="100"/>
        </p:scale>
        <p:origin x="936" y="200"/>
      </p:cViewPr>
      <p:guideLst>
        <p:guide orient="horz" pos="2880"/>
        <p:guide pos="5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rnd" cmpd="sng">
            <a:solidFill>
              <a:srgbClr val="000000"/>
            </a:solidFill>
            <a:prstDash val="solid"/>
            <a:miter/>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Tree>
    <p:extLst>
      <p:ext uri="{BB962C8B-B14F-4D97-AF65-F5344CB8AC3E}">
        <p14:creationId xmlns:p14="http://schemas.microsoft.com/office/powerpoint/2010/main" val="436063135"/>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Shape 23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Clr>
                <a:schemeClr val="dk2"/>
              </a:buClr>
              <a:buSzPct val="78571"/>
              <a:buFont typeface="Arial"/>
              <a:buNone/>
            </a:pPr>
            <a:r>
              <a:rPr lang="en-US" dirty="0">
                <a:solidFill>
                  <a:schemeClr val="dk2"/>
                </a:solidFill>
              </a:rPr>
              <a:t>Note from Chuck.  If you are using these materials, you can remove the UM logo and replace it with your own, but please retain the CC-BY logo on the first page as well as retain the acknowledgement page(s)</a:t>
            </a:r>
            <a:r>
              <a:rPr lang="en-US" baseline="0" dirty="0">
                <a:solidFill>
                  <a:schemeClr val="dk2"/>
                </a:solidFill>
              </a:rPr>
              <a:t> at the end.</a:t>
            </a:r>
            <a:endParaRPr lang="en-US" dirty="0">
              <a:solidFill>
                <a:schemeClr val="dk2"/>
              </a:solidFill>
            </a:endParaRPr>
          </a:p>
          <a:p>
            <a:pPr lvl="0">
              <a:spcBef>
                <a:spcPts val="0"/>
              </a:spcBef>
              <a:buNone/>
            </a:pPr>
            <a:endParaRPr dirty="0"/>
          </a:p>
        </p:txBody>
      </p:sp>
      <p:sp>
        <p:nvSpPr>
          <p:cNvPr id="239" name="Shape 23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402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Shape 50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06" name="Shape 50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215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Shape 309"/>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0" name="Shape 31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1822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281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Shape 3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18" name="Shape 3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1165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Shape 35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2" name="Shape 3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888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Shape 35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59" name="Shape 35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258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75" name="Shape 37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699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82" name="Shape 3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090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Shape 39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391" name="Shape 39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368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Shape 40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08" name="Shape 4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6437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Shape 2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48" name="Shape 2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9602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Shape 43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33" name="Shape 4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500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Shape 44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1" name="Shape 4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7150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Shape 44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48" name="Shape 44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15461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Shape 4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55" name="Shape 4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551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Shape 41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18" name="Shape 41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343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Shape 46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2" name="Shape 4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8182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Shape 46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69" name="Shape 4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53411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Shape 47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77" name="Shape 47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13010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Shape 485"/>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86" name="Shape 48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947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Shape 49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2" name="Shape 49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2211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Shape 498"/>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499" name="Shape 49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55044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Shape 537"/>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8" name="Shape 53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649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Shape 531"/>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32" name="Shape 53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16794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Shape 54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46" name="Shape 54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Tree>
    <p:extLst>
      <p:ext uri="{BB962C8B-B14F-4D97-AF65-F5344CB8AC3E}">
        <p14:creationId xmlns:p14="http://schemas.microsoft.com/office/powerpoint/2010/main" val="54232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35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Shape 254"/>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55" name="Shape 2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925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Shape 282"/>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283" name="Shape 2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699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Shape 510"/>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1" name="Shape 51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9678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Shape 516"/>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rtl="0">
              <a:spcBef>
                <a:spcPts val="0"/>
              </a:spcBef>
              <a:buNone/>
            </a:pPr>
            <a:endParaRPr/>
          </a:p>
        </p:txBody>
      </p:sp>
      <p:sp>
        <p:nvSpPr>
          <p:cNvPr id="517" name="Shape 5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233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Shape 523"/>
          <p:cNvSpPr txBox="1">
            <a:spLocks noGrp="1"/>
          </p:cNvSpPr>
          <p:nvPr>
            <p:ph type="body" idx="1"/>
          </p:nvPr>
        </p:nvSpPr>
        <p:spPr>
          <a:xfrm>
            <a:off x="685800" y="4343400"/>
            <a:ext cx="5486399" cy="4114800"/>
          </a:xfrm>
          <a:prstGeom prst="rect">
            <a:avLst/>
          </a:prstGeom>
        </p:spPr>
        <p:txBody>
          <a:bodyPr lIns="91425" tIns="91425" rIns="91425" bIns="91425" anchor="ctr" anchorCtr="0">
            <a:noAutofit/>
          </a:bodyPr>
          <a:lstStyle/>
          <a:p>
            <a:pPr lvl="0">
              <a:spcBef>
                <a:spcPts val="0"/>
              </a:spcBef>
              <a:buNone/>
            </a:pPr>
            <a:endParaRPr/>
          </a:p>
        </p:txBody>
      </p:sp>
      <p:sp>
        <p:nvSpPr>
          <p:cNvPr id="524" name="Shape 52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1983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dirty="0"/>
          </a:p>
        </p:txBody>
      </p:sp>
      <p:sp>
        <p:nvSpPr>
          <p:cNvPr id="40" name="Shape 40"/>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
        <p:nvSpPr>
          <p:cNvPr id="155" name="Shape 155"/>
          <p:cNvSpPr txBox="1">
            <a:spLocks noGrp="1"/>
          </p:cNvSpPr>
          <p:nvPr>
            <p:ph type="body" idx="1"/>
          </p:nvPr>
        </p:nvSpPr>
        <p:spPr>
          <a:xfrm>
            <a:off x="812800" y="2133600"/>
            <a:ext cx="14630400" cy="6034087"/>
          </a:xfrm>
          <a:prstGeom prst="rect">
            <a:avLst/>
          </a:prstGeom>
          <a:noFill/>
          <a:ln>
            <a:noFill/>
          </a:ln>
        </p:spPr>
        <p:txBody>
          <a:bodyPr lIns="91425" tIns="91425" rIns="91425" bIns="91425" anchor="t" anchorCtr="0"/>
          <a:lstStyle>
            <a:lvl1pPr marL="749300" lvl="0" indent="-142494" algn="l" rtl="0">
              <a:spcBef>
                <a:spcPts val="3500"/>
              </a:spcBef>
              <a:spcAft>
                <a:spcPts val="0"/>
              </a:spcAft>
              <a:buClr>
                <a:schemeClr val="lt1"/>
              </a:buClr>
              <a:buFont typeface="Cabin"/>
              <a:buChar char="•"/>
              <a:defRPr/>
            </a:lvl1pPr>
            <a:lvl2pPr marL="1041400" lvl="1" indent="-142494" algn="l" rtl="0">
              <a:spcBef>
                <a:spcPts val="3500"/>
              </a:spcBef>
              <a:spcAft>
                <a:spcPts val="0"/>
              </a:spcAft>
              <a:buClr>
                <a:schemeClr val="lt1"/>
              </a:buClr>
              <a:buFont typeface="Cabin"/>
              <a:buChar char="•"/>
              <a:defRPr/>
            </a:lvl2pPr>
            <a:lvl3pPr marL="1333500" lvl="2" indent="-142494" algn="l" rtl="0">
              <a:spcBef>
                <a:spcPts val="3500"/>
              </a:spcBef>
              <a:spcAft>
                <a:spcPts val="0"/>
              </a:spcAft>
              <a:buClr>
                <a:schemeClr val="lt1"/>
              </a:buClr>
              <a:buFont typeface="Cabin"/>
              <a:buChar char="•"/>
              <a:defRPr/>
            </a:lvl3pPr>
            <a:lvl4pPr marL="1638300" lvl="3" indent="-142494" algn="l" rtl="0">
              <a:spcBef>
                <a:spcPts val="3500"/>
              </a:spcBef>
              <a:spcAft>
                <a:spcPts val="0"/>
              </a:spcAft>
              <a:buClr>
                <a:schemeClr val="lt1"/>
              </a:buClr>
              <a:buFont typeface="Cabin"/>
              <a:buChar char="•"/>
              <a:defRPr/>
            </a:lvl4pPr>
            <a:lvl5pPr marL="1930400" lvl="4" indent="-142494" algn="l" rtl="0">
              <a:spcBef>
                <a:spcPts val="3500"/>
              </a:spcBef>
              <a:spcAft>
                <a:spcPts val="0"/>
              </a:spcAft>
              <a:buClr>
                <a:schemeClr val="lt1"/>
              </a:buClr>
              <a:buFont typeface="Cabin"/>
              <a:buChar char="•"/>
              <a:defRPr/>
            </a:lvl5pPr>
            <a:lvl6pPr marL="2387600" lvl="5" indent="-142494" algn="l" rtl="0">
              <a:spcBef>
                <a:spcPts val="3500"/>
              </a:spcBef>
              <a:spcAft>
                <a:spcPts val="0"/>
              </a:spcAft>
              <a:buClr>
                <a:schemeClr val="lt1"/>
              </a:buClr>
              <a:buFont typeface="Cabin"/>
              <a:buChar char="•"/>
              <a:defRPr/>
            </a:lvl6pPr>
            <a:lvl7pPr marL="2844800" lvl="6" indent="-142494" algn="l" rtl="0">
              <a:spcBef>
                <a:spcPts val="3500"/>
              </a:spcBef>
              <a:spcAft>
                <a:spcPts val="0"/>
              </a:spcAft>
              <a:buClr>
                <a:schemeClr val="lt1"/>
              </a:buClr>
              <a:buFont typeface="Cabin"/>
              <a:buChar char="•"/>
              <a:defRPr/>
            </a:lvl7pPr>
            <a:lvl8pPr marL="3302000" lvl="7" indent="-142494" algn="l" rtl="0">
              <a:spcBef>
                <a:spcPts val="3500"/>
              </a:spcBef>
              <a:spcAft>
                <a:spcPts val="0"/>
              </a:spcAft>
              <a:buClr>
                <a:schemeClr val="lt1"/>
              </a:buClr>
              <a:buFont typeface="Cabin"/>
              <a:buChar char="•"/>
              <a:defRPr/>
            </a:lvl8pPr>
            <a:lvl9pPr marL="3759200" lvl="8" indent="-142494" algn="l" rtl="0">
              <a:spcBef>
                <a:spcPts val="3500"/>
              </a:spcBef>
              <a:spcAft>
                <a:spcPts val="0"/>
              </a:spcAft>
              <a:buClr>
                <a:schemeClr val="lt1"/>
              </a:buClr>
              <a:buFont typeface="Cabin"/>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Shape 153"/>
        <p:cNvGrpSpPr/>
        <p:nvPr/>
      </p:nvGrpSpPr>
      <p:grpSpPr>
        <a:xfrm>
          <a:off x="0" y="0"/>
          <a:ext cx="0" cy="0"/>
          <a:chOff x="0" y="0"/>
          <a:chExt cx="0" cy="0"/>
        </a:xfrm>
      </p:grpSpPr>
      <p:sp>
        <p:nvSpPr>
          <p:cNvPr id="154" name="Shape 154"/>
          <p:cNvSpPr txBox="1">
            <a:spLocks noGrp="1"/>
          </p:cNvSpPr>
          <p:nvPr>
            <p:ph type="title"/>
          </p:nvPr>
        </p:nvSpPr>
        <p:spPr>
          <a:xfrm>
            <a:off x="812800" y="785812"/>
            <a:ext cx="14630400" cy="1104899"/>
          </a:xfrm>
          <a:prstGeom prst="rect">
            <a:avLst/>
          </a:prstGeom>
          <a:noFill/>
          <a:ln>
            <a:noFill/>
          </a:ln>
        </p:spPr>
        <p:txBody>
          <a:bodyPr lIns="91425" tIns="91425" rIns="91425" bIns="91425" anchor="t" anchorCtr="0"/>
          <a:lstStyle>
            <a:lvl1pPr lvl="0" algn="ctr" rtl="0">
              <a:spcBef>
                <a:spcPts val="0"/>
              </a:spcBef>
              <a:spcAft>
                <a:spcPts val="0"/>
              </a:spcAft>
              <a:defRPr/>
            </a:lvl1pPr>
            <a:lvl2pPr lvl="1" algn="ctr" rtl="0">
              <a:spcBef>
                <a:spcPts val="0"/>
              </a:spcBef>
              <a:spcAft>
                <a:spcPts val="0"/>
              </a:spcAft>
              <a:defRPr/>
            </a:lvl2pPr>
            <a:lvl3pPr lvl="2" algn="ctr" rtl="0">
              <a:spcBef>
                <a:spcPts val="0"/>
              </a:spcBef>
              <a:spcAft>
                <a:spcPts val="0"/>
              </a:spcAft>
              <a:defRPr/>
            </a:lvl3pPr>
            <a:lvl4pPr lvl="3" algn="ctr" rtl="0">
              <a:spcBef>
                <a:spcPts val="0"/>
              </a:spcBef>
              <a:spcAft>
                <a:spcPts val="0"/>
              </a:spcAft>
              <a:defRPr/>
            </a:lvl4pPr>
            <a:lvl5pPr lvl="4" algn="ctr" rtl="0">
              <a:spcBef>
                <a:spcPts val="0"/>
              </a:spcBef>
              <a:spcAft>
                <a:spcPts val="0"/>
              </a:spcAft>
              <a:defRPr/>
            </a:lvl5pPr>
            <a:lvl6pPr marL="457200" lvl="5" algn="ctr" rtl="0">
              <a:spcBef>
                <a:spcPts val="0"/>
              </a:spcBef>
              <a:spcAft>
                <a:spcPts val="0"/>
              </a:spcAft>
              <a:defRPr/>
            </a:lvl6pPr>
            <a:lvl7pPr marL="914400" lvl="6" algn="ctr" rtl="0">
              <a:spcBef>
                <a:spcPts val="0"/>
              </a:spcBef>
              <a:spcAft>
                <a:spcPts val="0"/>
              </a:spcAft>
              <a:defRPr/>
            </a:lvl7pPr>
            <a:lvl8pPr marL="1371600" lvl="7" algn="ctr" rtl="0">
              <a:spcBef>
                <a:spcPts val="0"/>
              </a:spcBef>
              <a:spcAft>
                <a:spcPts val="0"/>
              </a:spcAft>
              <a:defRPr/>
            </a:lvl8pPr>
            <a:lvl9pPr marL="1828800" lvl="8" algn="ctr" rtl="0">
              <a:spcBef>
                <a:spcPts val="0"/>
              </a:spcBef>
              <a:spcAft>
                <a:spcPts val="0"/>
              </a:spcAft>
              <a:defRPr/>
            </a:lvl9pPr>
          </a:lstStyle>
          <a:p>
            <a:endParaRPr/>
          </a:p>
        </p:txBody>
      </p:sp>
    </p:spTree>
    <p:extLst>
      <p:ext uri="{BB962C8B-B14F-4D97-AF65-F5344CB8AC3E}">
        <p14:creationId xmlns:p14="http://schemas.microsoft.com/office/powerpoint/2010/main" val="148274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Shape 153"/>
        <p:cNvGrpSpPr/>
        <p:nvPr/>
      </p:nvGrpSpPr>
      <p:grpSpPr>
        <a:xfrm>
          <a:off x="0" y="0"/>
          <a:ext cx="0" cy="0"/>
          <a:chOff x="0" y="0"/>
          <a:chExt cx="0" cy="0"/>
        </a:xfrm>
      </p:grpSpPr>
    </p:spTree>
    <p:extLst>
      <p:ext uri="{BB962C8B-B14F-4D97-AF65-F5344CB8AC3E}">
        <p14:creationId xmlns:p14="http://schemas.microsoft.com/office/powerpoint/2010/main" val="14888667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1155700" y="1536700"/>
            <a:ext cx="13931900" cy="3086099"/>
          </a:xfrm>
          <a:prstGeom prst="rect">
            <a:avLst/>
          </a:prstGeom>
          <a:noFill/>
          <a:ln>
            <a:noFill/>
          </a:ln>
        </p:spPr>
        <p:txBody>
          <a:bodyPr lIns="91425" tIns="91425" rIns="91425" bIns="91425" anchor="b"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7" name="Shape 7"/>
          <p:cNvSpPr txBox="1">
            <a:spLocks noGrp="1"/>
          </p:cNvSpPr>
          <p:nvPr>
            <p:ph type="body" idx="1"/>
          </p:nvPr>
        </p:nvSpPr>
        <p:spPr>
          <a:xfrm>
            <a:off x="1155700" y="4711700"/>
            <a:ext cx="13931900" cy="1054100"/>
          </a:xfrm>
          <a:prstGeom prst="rect">
            <a:avLst/>
          </a:prstGeom>
          <a:noFill/>
          <a:ln>
            <a:noFill/>
          </a:ln>
        </p:spPr>
        <p:txBody>
          <a:bodyPr lIns="91425" tIns="91425" rIns="91425" bIns="91425" anchor="t" anchorCtr="0"/>
          <a:lstStyle>
            <a:lvl1pPr marL="0" marR="0" lvl="0" indent="0" algn="ctr" rtl="0">
              <a:spcBef>
                <a:spcPts val="0"/>
              </a:spcBef>
              <a:spcAft>
                <a:spcPts val="0"/>
              </a:spcAft>
              <a:defRPr/>
            </a:lvl1pPr>
            <a:lvl2pPr marL="0" marR="0" lvl="1" indent="0" algn="ctr" rtl="0">
              <a:spcBef>
                <a:spcPts val="0"/>
              </a:spcBef>
              <a:spcAft>
                <a:spcPts val="0"/>
              </a:spcAft>
              <a:defRPr/>
            </a:lvl2pPr>
            <a:lvl3pPr marL="0" marR="0" lvl="2" indent="0" algn="ctr" rtl="0">
              <a:spcBef>
                <a:spcPts val="0"/>
              </a:spcBef>
              <a:spcAft>
                <a:spcPts val="0"/>
              </a:spcAft>
              <a:defRPr/>
            </a:lvl3pPr>
            <a:lvl4pPr marL="0" marR="0" lvl="3" indent="0" algn="ctr" rtl="0">
              <a:spcBef>
                <a:spcPts val="0"/>
              </a:spcBef>
              <a:spcAft>
                <a:spcPts val="0"/>
              </a:spcAft>
              <a:defRPr/>
            </a:lvl4pPr>
            <a:lvl5pPr marL="0" marR="0" lvl="4" indent="0" algn="ctr" rtl="0">
              <a:spcBef>
                <a:spcPts val="0"/>
              </a:spcBef>
              <a:spcAft>
                <a:spcPts val="0"/>
              </a:spcAft>
              <a:defRPr/>
            </a:lvl5pPr>
            <a:lvl6pPr marL="457200" marR="0" lvl="5" indent="0" algn="ctr" rtl="0">
              <a:spcBef>
                <a:spcPts val="0"/>
              </a:spcBef>
              <a:spcAft>
                <a:spcPts val="0"/>
              </a:spcAft>
              <a:defRPr/>
            </a:lvl6pPr>
            <a:lvl7pPr marL="914400" marR="0" lvl="6" indent="0" algn="ctr" rtl="0">
              <a:spcBef>
                <a:spcPts val="0"/>
              </a:spcBef>
              <a:spcAft>
                <a:spcPts val="0"/>
              </a:spcAft>
              <a:defRPr/>
            </a:lvl7pPr>
            <a:lvl8pPr marL="1371600" marR="0" lvl="7" indent="0" algn="ctr" rtl="0">
              <a:spcBef>
                <a:spcPts val="0"/>
              </a:spcBef>
              <a:spcAft>
                <a:spcPts val="0"/>
              </a:spcAft>
              <a:defRPr/>
            </a:lvl8pPr>
            <a:lvl9pPr marL="1828800" marR="0" lvl="8" indent="0" algn="ctr" rtl="0">
              <a:spcBef>
                <a:spcPts val="0"/>
              </a:spcBef>
              <a:spcAft>
                <a:spcPts val="0"/>
              </a:spcAft>
              <a:defRPr/>
            </a:lvl9pPr>
          </a:lstStyle>
          <a:p>
            <a:endParaRPr dirty="0"/>
          </a:p>
        </p:txBody>
      </p:sp>
      <p:sp>
        <p:nvSpPr>
          <p:cNvPr id="4" name="Rectangle 3"/>
          <p:cNvSpPr>
            <a:spLocks noChangeArrowheads="1"/>
          </p:cNvSpPr>
          <p:nvPr userDrawn="1"/>
        </p:nvSpPr>
        <p:spPr bwMode="auto">
          <a:xfrm>
            <a:off x="0" y="0"/>
            <a:ext cx="16256000" cy="768096"/>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
        <p:nvSpPr>
          <p:cNvPr id="5" name="Rectangle 3"/>
          <p:cNvSpPr>
            <a:spLocks noChangeArrowheads="1"/>
          </p:cNvSpPr>
          <p:nvPr userDrawn="1"/>
        </p:nvSpPr>
        <p:spPr bwMode="auto">
          <a:xfrm>
            <a:off x="0" y="8357616"/>
            <a:ext cx="16256000" cy="786384"/>
          </a:xfrm>
          <a:prstGeom prst="rect">
            <a:avLst/>
          </a:prstGeom>
          <a:solidFill>
            <a:schemeClr val="bg2"/>
          </a:solidFill>
          <a:ln>
            <a:noFill/>
          </a:ln>
        </p:spPr>
        <p:txBody>
          <a:bodyPr/>
          <a:lstStyle>
            <a:lvl1pPr algn="ctr">
              <a:defRPr sz="2000">
                <a:solidFill>
                  <a:srgbClr val="FFFFFF"/>
                </a:solidFill>
                <a:latin typeface="Gill Sans" charset="0"/>
                <a:ea typeface="ヒラギノ角ゴ ProN W3" charset="-128"/>
                <a:sym typeface="Gill Sans" charset="0"/>
              </a:defRPr>
            </a:lvl1pPr>
            <a:lvl2pPr marL="742950" indent="-285750" algn="ctr">
              <a:defRPr sz="2000">
                <a:solidFill>
                  <a:srgbClr val="FFFFFF"/>
                </a:solidFill>
                <a:latin typeface="Gill Sans" charset="0"/>
                <a:ea typeface="ヒラギノ角ゴ ProN W3" charset="-128"/>
                <a:sym typeface="Gill Sans" charset="0"/>
              </a:defRPr>
            </a:lvl2pPr>
            <a:lvl3pPr marL="1143000" indent="-228600" algn="ctr">
              <a:defRPr sz="2000">
                <a:solidFill>
                  <a:srgbClr val="FFFFFF"/>
                </a:solidFill>
                <a:latin typeface="Gill Sans" charset="0"/>
                <a:ea typeface="ヒラギノ角ゴ ProN W3" charset="-128"/>
                <a:sym typeface="Gill Sans" charset="0"/>
              </a:defRPr>
            </a:lvl3pPr>
            <a:lvl4pPr marL="1600200" indent="-228600" algn="ctr">
              <a:defRPr sz="2000">
                <a:solidFill>
                  <a:srgbClr val="FFFFFF"/>
                </a:solidFill>
                <a:latin typeface="Gill Sans" charset="0"/>
                <a:ea typeface="ヒラギノ角ゴ ProN W3" charset="-128"/>
                <a:sym typeface="Gill Sans" charset="0"/>
              </a:defRPr>
            </a:lvl4pPr>
            <a:lvl5pPr marL="2057400" indent="-228600" algn="ctr">
              <a:defRPr sz="2000">
                <a:solidFill>
                  <a:srgbClr val="FFFFFF"/>
                </a:solidFill>
                <a:latin typeface="Gill Sans" charset="0"/>
                <a:ea typeface="ヒラギノ角ゴ ProN W3" charset="-128"/>
                <a:sym typeface="Gill Sans" charset="0"/>
              </a:defRPr>
            </a:lvl5pPr>
            <a:lvl6pPr marL="25146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algn="ctr"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defRPr/>
            </a:pPr>
            <a:endParaRPr lang="en-US" altLang="en-US" sz="3600"/>
          </a:p>
        </p:txBody>
      </p:sp>
    </p:spTree>
  </p:cSld>
  <p:clrMap bg1="lt1" tx1="dk1" bg2="dk2" tx2="lt2" accent1="accent1" accent2="accent2" accent3="accent3" accent4="accent4" accent5="accent5" accent6="accent6" hlink="hlink" folHlink="folHlink"/>
  <p:sldLayoutIdLst>
    <p:sldLayoutId id="2147483657" r:id="rId1"/>
    <p:sldLayoutId id="2147483690" r:id="rId2"/>
    <p:sldLayoutId id="2147483715" r:id="rId3"/>
    <p:sldLayoutId id="2147483716"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4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dr-chuck.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Shape 241"/>
          <p:cNvSpPr txBox="1">
            <a:spLocks noGrp="1"/>
          </p:cNvSpPr>
          <p:nvPr>
            <p:ph type="title"/>
          </p:nvPr>
        </p:nvSpPr>
        <p:spPr>
          <a:xfrm>
            <a:off x="1162050" y="1485901"/>
            <a:ext cx="13931900" cy="3086099"/>
          </a:xfrm>
          <a:prstGeom prst="rect">
            <a:avLst/>
          </a:prstGeom>
          <a:noFill/>
          <a:ln>
            <a:noFill/>
          </a:ln>
        </p:spPr>
        <p:txBody>
          <a:bodyPr lIns="38100" tIns="38100" rIns="38100" bIns="38100" anchor="b" anchorCtr="0">
            <a:noAutofit/>
          </a:bodyPr>
          <a:lstStyle/>
          <a:p>
            <a:pPr lvl="0">
              <a:buClr>
                <a:srgbClr val="FF00FF"/>
              </a:buClr>
              <a:buSzPct val="25000"/>
            </a:pPr>
            <a:r>
              <a:rPr lang="en-US" sz="9600" dirty="0" err="1">
                <a:solidFill>
                  <a:srgbClr val="FFD966"/>
                </a:solidFill>
                <a:latin typeface="Arial" charset="0"/>
                <a:ea typeface="Arial" charset="0"/>
                <a:cs typeface="Arial" charset="0"/>
                <a:sym typeface="Cabin"/>
              </a:rPr>
              <a:t>Biến</a:t>
            </a:r>
            <a:r>
              <a:rPr lang="en-US" sz="9600" dirty="0">
                <a:solidFill>
                  <a:srgbClr val="FFD966"/>
                </a:solidFill>
                <a:latin typeface="Arial" charset="0"/>
                <a:ea typeface="Arial" charset="0"/>
                <a:cs typeface="Arial" charset="0"/>
                <a:sym typeface="Cabin"/>
              </a:rPr>
              <a:t>, </a:t>
            </a:r>
            <a:r>
              <a:rPr lang="en-US" sz="9600" dirty="0" err="1">
                <a:solidFill>
                  <a:srgbClr val="FFD966"/>
                </a:solidFill>
                <a:latin typeface="Arial" charset="0"/>
                <a:ea typeface="Arial" charset="0"/>
                <a:cs typeface="Arial" charset="0"/>
                <a:sym typeface="Cabin"/>
              </a:rPr>
              <a:t>biểu</a:t>
            </a:r>
            <a:r>
              <a:rPr lang="en-US" sz="9600" dirty="0">
                <a:solidFill>
                  <a:srgbClr val="FFD966"/>
                </a:solidFill>
                <a:latin typeface="Arial" charset="0"/>
                <a:ea typeface="Arial" charset="0"/>
                <a:cs typeface="Arial" charset="0"/>
                <a:sym typeface="Cabin"/>
              </a:rPr>
              <a:t> </a:t>
            </a:r>
            <a:r>
              <a:rPr lang="en-US" sz="9600" dirty="0" err="1">
                <a:solidFill>
                  <a:srgbClr val="FFD966"/>
                </a:solidFill>
                <a:latin typeface="Arial" charset="0"/>
                <a:ea typeface="Arial" charset="0"/>
                <a:cs typeface="Arial" charset="0"/>
                <a:sym typeface="Cabin"/>
              </a:rPr>
              <a:t>thức</a:t>
            </a:r>
            <a:r>
              <a:rPr lang="en-US" sz="9600" dirty="0">
                <a:solidFill>
                  <a:srgbClr val="FFD966"/>
                </a:solidFill>
                <a:latin typeface="Arial" charset="0"/>
                <a:ea typeface="Arial" charset="0"/>
                <a:cs typeface="Arial" charset="0"/>
                <a:sym typeface="Cabin"/>
              </a:rPr>
              <a:t> </a:t>
            </a:r>
            <a:r>
              <a:rPr lang="en-US" sz="9600" dirty="0" err="1">
                <a:solidFill>
                  <a:srgbClr val="FFD966"/>
                </a:solidFill>
                <a:latin typeface="Arial" charset="0"/>
                <a:ea typeface="Arial" charset="0"/>
                <a:cs typeface="Arial" charset="0"/>
                <a:sym typeface="Cabin"/>
              </a:rPr>
              <a:t>và</a:t>
            </a:r>
            <a:r>
              <a:rPr lang="en-US" sz="9600" dirty="0">
                <a:solidFill>
                  <a:srgbClr val="FFD966"/>
                </a:solidFill>
                <a:latin typeface="Arial" charset="0"/>
                <a:ea typeface="Arial" charset="0"/>
                <a:cs typeface="Arial" charset="0"/>
                <a:sym typeface="Cabin"/>
              </a:rPr>
              <a:t> </a:t>
            </a:r>
            <a:r>
              <a:rPr lang="en-US" sz="9600" dirty="0" err="1">
                <a:solidFill>
                  <a:srgbClr val="FFD966"/>
                </a:solidFill>
                <a:latin typeface="Arial" charset="0"/>
                <a:ea typeface="Arial" charset="0"/>
                <a:cs typeface="Arial" charset="0"/>
                <a:sym typeface="Cabin"/>
              </a:rPr>
              <a:t>câu</a:t>
            </a:r>
            <a:r>
              <a:rPr lang="en-US" sz="9600" dirty="0">
                <a:solidFill>
                  <a:srgbClr val="FFD966"/>
                </a:solidFill>
                <a:latin typeface="Arial" charset="0"/>
                <a:ea typeface="Arial" charset="0"/>
                <a:cs typeface="Arial" charset="0"/>
                <a:sym typeface="Cabin"/>
              </a:rPr>
              <a:t> </a:t>
            </a:r>
            <a:r>
              <a:rPr lang="en-US" sz="9600" dirty="0" err="1">
                <a:solidFill>
                  <a:srgbClr val="FFD966"/>
                </a:solidFill>
                <a:latin typeface="Arial" charset="0"/>
                <a:ea typeface="Arial" charset="0"/>
                <a:cs typeface="Arial" charset="0"/>
                <a:sym typeface="Cabin"/>
              </a:rPr>
              <a:t>lệnh</a:t>
            </a:r>
            <a:endParaRPr lang="en-US" sz="9600" u="none" strike="noStrike" cap="none" dirty="0">
              <a:solidFill>
                <a:srgbClr val="FFD966"/>
              </a:solidFill>
              <a:latin typeface="Arial" charset="0"/>
              <a:ea typeface="Arial" charset="0"/>
              <a:cs typeface="Arial" charset="0"/>
              <a:sym typeface="Cabin"/>
            </a:endParaRPr>
          </a:p>
        </p:txBody>
      </p:sp>
      <p:pic>
        <p:nvPicPr>
          <p:cNvPr id="244" name="Shape 244"/>
          <p:cNvPicPr preferRelativeResize="0"/>
          <p:nvPr/>
        </p:nvPicPr>
        <p:blipFill rotWithShape="1">
          <a:blip r:embed="rId3">
            <a:alphaModFix/>
          </a:blip>
          <a:srcRect/>
          <a:stretch/>
        </p:blipFill>
        <p:spPr>
          <a:xfrm>
            <a:off x="13800662" y="7435344"/>
            <a:ext cx="1968599" cy="668400"/>
          </a:xfrm>
          <a:prstGeom prst="rect">
            <a:avLst/>
          </a:prstGeom>
          <a:noFill/>
          <a:ln>
            <a:noFill/>
          </a:ln>
        </p:spPr>
      </p:pic>
      <p:pic>
        <p:nvPicPr>
          <p:cNvPr id="3" name="Picture 7">
            <a:extLst>
              <a:ext uri="{FF2B5EF4-FFF2-40B4-BE49-F238E27FC236}">
                <a16:creationId xmlns:a16="http://schemas.microsoft.com/office/drawing/2014/main" id="{C77CDE9C-AFD5-2B38-109D-08719034A7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05" y="6868094"/>
            <a:ext cx="929290" cy="123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Shape 50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Dòng</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lệnh</a:t>
            </a:r>
            <a:endParaRPr lang="en-US" sz="7600" u="none" strike="noStrike" cap="none" dirty="0">
              <a:solidFill>
                <a:srgbClr val="FFD966"/>
              </a:solidFill>
              <a:latin typeface="Arial" charset="0"/>
              <a:ea typeface="Arial" charset="0"/>
              <a:cs typeface="Arial" charset="0"/>
              <a:sym typeface="Cabin"/>
            </a:endParaRPr>
          </a:p>
        </p:txBody>
      </p:sp>
      <p:sp>
        <p:nvSpPr>
          <p:cNvPr id="509" name="Shape 509"/>
          <p:cNvSpPr txBox="1"/>
          <p:nvPr/>
        </p:nvSpPr>
        <p:spPr>
          <a:xfrm>
            <a:off x="1554125" y="2730300"/>
            <a:ext cx="4003499"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7F00"/>
              </a:buClr>
              <a:buSzPct val="25000"/>
              <a:buFont typeface="Cabin"/>
              <a:buNone/>
            </a:pP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7F00"/>
                </a:solidFill>
                <a:latin typeface="Courier"/>
                <a:ea typeface="Courier"/>
                <a:cs typeface="Courier"/>
                <a:sym typeface="Courier New"/>
              </a:rPr>
              <a:t> </a:t>
            </a:r>
            <a:r>
              <a:rPr lang="en-US" sz="4800" i="0" u="none" strike="noStrike" cap="none" dirty="0">
                <a:solidFill>
                  <a:srgbClr val="00FFFF"/>
                </a:solidFill>
                <a:latin typeface="Courier"/>
                <a:ea typeface="Courier"/>
                <a:cs typeface="Courier"/>
                <a:sym typeface="Courier New"/>
              </a:rPr>
              <a:t>2</a:t>
            </a:r>
          </a:p>
          <a:p>
            <a:pPr marL="0" marR="0" lvl="0" indent="0" algn="l" rtl="0">
              <a:lnSpc>
                <a:spcPct val="100000"/>
              </a:lnSpc>
              <a:spcBef>
                <a:spcPts val="0"/>
              </a:spcBef>
              <a:spcAft>
                <a:spcPts val="0"/>
              </a:spcAft>
              <a:buClr>
                <a:srgbClr val="FFFF00"/>
              </a:buClr>
              <a:buSzPct val="25000"/>
              <a:buFont typeface="Cabin"/>
              <a:buNone/>
            </a:pPr>
            <a:r>
              <a:rPr lang="en-US" sz="4800" dirty="0">
                <a:solidFill>
                  <a:srgbClr val="FFFF00"/>
                </a:solidFill>
                <a:latin typeface="Courier"/>
                <a:ea typeface="Courier"/>
                <a:cs typeface="Courier"/>
                <a:sym typeface="Courier New"/>
              </a:rPr>
              <a:t>p</a:t>
            </a:r>
            <a:r>
              <a:rPr lang="en-US" sz="4800" i="0" u="none" strike="noStrike" cap="none" dirty="0">
                <a:solidFill>
                  <a:srgbClr val="FFFF00"/>
                </a:solidFill>
                <a:latin typeface="Courier"/>
                <a:ea typeface="Courier"/>
                <a:cs typeface="Courier"/>
                <a:sym typeface="Courier New"/>
              </a:rPr>
              <a:t>rint(</a:t>
            </a:r>
            <a:r>
              <a:rPr lang="en-US" sz="4800" i="0" u="none" strike="noStrike" cap="none" dirty="0">
                <a:solidFill>
                  <a:srgbClr val="FF9900"/>
                </a:solidFill>
                <a:latin typeface="Courier"/>
                <a:ea typeface="Courier"/>
                <a:cs typeface="Courier"/>
                <a:sym typeface="Courier New"/>
              </a:rPr>
              <a:t>x</a:t>
            </a:r>
            <a:r>
              <a:rPr lang="en-US" sz="4800" i="0" u="none" strike="noStrike" cap="none" dirty="0">
                <a:solidFill>
                  <a:srgbClr val="FFFF00"/>
                </a:solidFill>
                <a:latin typeface="Courier"/>
                <a:ea typeface="Courier"/>
                <a:cs typeface="Courier"/>
                <a:sym typeface="Courier New"/>
              </a:rPr>
              <a:t>)</a:t>
            </a:r>
          </a:p>
        </p:txBody>
      </p:sp>
      <p:sp>
        <p:nvSpPr>
          <p:cNvPr id="510" name="Shape 510"/>
          <p:cNvSpPr txBox="1"/>
          <p:nvPr/>
        </p:nvSpPr>
        <p:spPr>
          <a:xfrm>
            <a:off x="1322915" y="7037422"/>
            <a:ext cx="234149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4200" u="none" strike="noStrike" cap="none" dirty="0">
                <a:solidFill>
                  <a:srgbClr val="FF9900"/>
                </a:solidFill>
                <a:latin typeface="Arial" charset="0"/>
                <a:ea typeface="Arial" charset="0"/>
                <a:cs typeface="Arial" charset="0"/>
                <a:sym typeface="Cabin"/>
              </a:rPr>
              <a:t>Variable</a:t>
            </a:r>
          </a:p>
        </p:txBody>
      </p:sp>
      <p:sp>
        <p:nvSpPr>
          <p:cNvPr id="511" name="Shape 511"/>
          <p:cNvSpPr txBox="1"/>
          <p:nvPr/>
        </p:nvSpPr>
        <p:spPr>
          <a:xfrm>
            <a:off x="4696365" y="7037422"/>
            <a:ext cx="2197200"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4200" u="none" strike="noStrike" cap="none">
                <a:solidFill>
                  <a:srgbClr val="FFFFFF"/>
                </a:solidFill>
                <a:latin typeface="Arial" charset="0"/>
                <a:ea typeface="Arial" charset="0"/>
                <a:cs typeface="Arial" charset="0"/>
                <a:sym typeface="Cabin"/>
              </a:rPr>
              <a:t>Operator</a:t>
            </a:r>
          </a:p>
        </p:txBody>
      </p:sp>
      <p:sp>
        <p:nvSpPr>
          <p:cNvPr id="512" name="Shape 512"/>
          <p:cNvSpPr txBox="1"/>
          <p:nvPr/>
        </p:nvSpPr>
        <p:spPr>
          <a:xfrm>
            <a:off x="8080914" y="7088222"/>
            <a:ext cx="2455889"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FF"/>
              </a:buClr>
              <a:buSzPct val="25000"/>
              <a:buFont typeface="Cabin"/>
              <a:buNone/>
            </a:pPr>
            <a:r>
              <a:rPr lang="en-US" sz="4200" u="none" strike="noStrike" cap="none">
                <a:solidFill>
                  <a:srgbClr val="00FFFF"/>
                </a:solidFill>
                <a:latin typeface="Arial" charset="0"/>
                <a:ea typeface="Arial" charset="0"/>
                <a:cs typeface="Arial" charset="0"/>
                <a:sym typeface="Cabin"/>
              </a:rPr>
              <a:t>Constant</a:t>
            </a:r>
          </a:p>
        </p:txBody>
      </p:sp>
      <p:sp>
        <p:nvSpPr>
          <p:cNvPr id="513" name="Shape 513"/>
          <p:cNvSpPr txBox="1"/>
          <p:nvPr/>
        </p:nvSpPr>
        <p:spPr>
          <a:xfrm>
            <a:off x="11589607" y="7103710"/>
            <a:ext cx="3009992" cy="723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FF00"/>
              </a:buClr>
              <a:buSzPct val="25000"/>
              <a:buFont typeface="Cabin"/>
              <a:buNone/>
            </a:pPr>
            <a:r>
              <a:rPr lang="en-US" sz="4200" u="none" strike="noStrike" cap="none" dirty="0">
                <a:solidFill>
                  <a:srgbClr val="FFFF00"/>
                </a:solidFill>
                <a:latin typeface="Arial" charset="0"/>
                <a:ea typeface="Arial" charset="0"/>
                <a:cs typeface="Arial" charset="0"/>
                <a:sym typeface="Cabin"/>
              </a:rPr>
              <a:t>Function</a:t>
            </a:r>
          </a:p>
        </p:txBody>
      </p:sp>
      <p:sp>
        <p:nvSpPr>
          <p:cNvPr id="514" name="Shape 514"/>
          <p:cNvSpPr txBox="1"/>
          <p:nvPr/>
        </p:nvSpPr>
        <p:spPr>
          <a:xfrm>
            <a:off x="7213600" y="2717800"/>
            <a:ext cx="8807450" cy="40385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Lệnh</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gán</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Gán</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kèm</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theo</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biểu</a:t>
            </a:r>
            <a:r>
              <a:rPr lang="en-US" sz="5400" u="none" strike="noStrike" cap="none" dirty="0">
                <a:solidFill>
                  <a:schemeClr val="lt1"/>
                </a:solidFill>
                <a:latin typeface="Arial" charset="0"/>
                <a:ea typeface="Arial" charset="0"/>
                <a:cs typeface="Arial" charset="0"/>
                <a:sym typeface="Cabin"/>
              </a:rPr>
              <a:t> </a:t>
            </a:r>
            <a:r>
              <a:rPr lang="en-US" sz="5400" u="none" strike="noStrike" cap="none" dirty="0" err="1">
                <a:solidFill>
                  <a:schemeClr val="lt1"/>
                </a:solidFill>
                <a:latin typeface="Arial" charset="0"/>
                <a:ea typeface="Arial" charset="0"/>
                <a:cs typeface="Arial" charset="0"/>
                <a:sym typeface="Cabin"/>
              </a:rPr>
              <a:t>thưc</a:t>
            </a:r>
            <a:endParaRPr lang="en-US" sz="5400" u="none" strike="noStrike" cap="none" dirty="0">
              <a:solidFill>
                <a:schemeClr val="lt1"/>
              </a:solidFill>
              <a:latin typeface="Arial" charset="0"/>
              <a:ea typeface="Arial" charset="0"/>
              <a:cs typeface="Arial" charset="0"/>
              <a:sym typeface="Cabin"/>
            </a:endParaRPr>
          </a:p>
          <a:p>
            <a:pPr marL="0" marR="0" lvl="0" indent="0" algn="l" rtl="0">
              <a:lnSpc>
                <a:spcPct val="100000"/>
              </a:lnSpc>
              <a:spcBef>
                <a:spcPts val="0"/>
              </a:spcBef>
              <a:spcAft>
                <a:spcPts val="0"/>
              </a:spcAft>
              <a:buClr>
                <a:schemeClr val="lt1"/>
              </a:buClr>
              <a:buSzPct val="25000"/>
              <a:buFont typeface="Cabin"/>
              <a:buNone/>
            </a:pPr>
            <a:r>
              <a:rPr lang="en-US" sz="5400" u="none" strike="noStrike" cap="none" dirty="0" err="1">
                <a:solidFill>
                  <a:schemeClr val="lt1"/>
                </a:solidFill>
                <a:latin typeface="Arial" charset="0"/>
                <a:ea typeface="Arial" charset="0"/>
                <a:cs typeface="Arial" charset="0"/>
                <a:sym typeface="Cabin"/>
              </a:rPr>
              <a:t>Lệnh</a:t>
            </a:r>
            <a:r>
              <a:rPr lang="en-US" sz="5400" u="none" strike="noStrike" cap="none" dirty="0">
                <a:solidFill>
                  <a:schemeClr val="lt1"/>
                </a:solidFill>
                <a:latin typeface="Arial" charset="0"/>
                <a:ea typeface="Arial" charset="0"/>
                <a:cs typeface="Arial" charset="0"/>
                <a:sym typeface="Cabin"/>
              </a:rPr>
              <a:t> in</a:t>
            </a:r>
          </a:p>
        </p:txBody>
      </p:sp>
      <p:cxnSp>
        <p:nvCxnSpPr>
          <p:cNvPr id="515" name="Shape 515"/>
          <p:cNvCxnSpPr/>
          <p:nvPr/>
        </p:nvCxnSpPr>
        <p:spPr>
          <a:xfrm rot="10800000" flipH="1">
            <a:off x="5308600" y="3886262"/>
            <a:ext cx="1330199" cy="17399"/>
          </a:xfrm>
          <a:prstGeom prst="straightConnector1">
            <a:avLst/>
          </a:prstGeom>
          <a:noFill/>
          <a:ln w="63500" cap="rnd" cmpd="sng">
            <a:solidFill>
              <a:schemeClr val="lt1"/>
            </a:solidFill>
            <a:prstDash val="solid"/>
            <a:miter/>
            <a:headEnd type="stealth" w="med" len="med"/>
            <a:tailEnd type="none" w="med" len="med"/>
          </a:ln>
        </p:spPr>
      </p:cxnSp>
      <p:cxnSp>
        <p:nvCxnSpPr>
          <p:cNvPr id="516" name="Shape 516"/>
          <p:cNvCxnSpPr/>
          <p:nvPr/>
        </p:nvCxnSpPr>
        <p:spPr>
          <a:xfrm rot="10800000" flipH="1">
            <a:off x="5816600" y="4734062"/>
            <a:ext cx="933599" cy="7800"/>
          </a:xfrm>
          <a:prstGeom prst="straightConnector1">
            <a:avLst/>
          </a:prstGeom>
          <a:noFill/>
          <a:ln w="63500" cap="rnd" cmpd="sng">
            <a:solidFill>
              <a:schemeClr val="lt1"/>
            </a:solidFill>
            <a:prstDash val="solid"/>
            <a:miter/>
            <a:headEnd type="stealth" w="med" len="med"/>
            <a:tailEnd type="none" w="med" len="med"/>
          </a:ln>
        </p:spPr>
      </p:cxnSp>
      <p:cxnSp>
        <p:nvCxnSpPr>
          <p:cNvPr id="517" name="Shape 517"/>
          <p:cNvCxnSpPr/>
          <p:nvPr/>
        </p:nvCxnSpPr>
        <p:spPr>
          <a:xfrm rot="10800000" flipH="1">
            <a:off x="5384800" y="5562662"/>
            <a:ext cx="1330199" cy="17399"/>
          </a:xfrm>
          <a:prstGeom prst="straightConnector1">
            <a:avLst/>
          </a:prstGeom>
          <a:noFill/>
          <a:ln w="63500" cap="rnd" cmpd="sng">
            <a:solidFill>
              <a:schemeClr val="lt1"/>
            </a:solidFill>
            <a:prstDash val="solid"/>
            <a:miter/>
            <a:headEnd type="stealth" w="med" len="med"/>
            <a:tailEnd type="none" w="med" len="med"/>
          </a:ln>
        </p:spPr>
      </p:cxnSp>
    </p:spTree>
    <p:extLst>
      <p:ext uri="{BB962C8B-B14F-4D97-AF65-F5344CB8AC3E}">
        <p14:creationId xmlns:p14="http://schemas.microsoft.com/office/powerpoint/2010/main" val="1309855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Shape 312"/>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7600" u="none" strike="noStrike" cap="none" dirty="0" err="1">
                <a:solidFill>
                  <a:srgbClr val="FFD966"/>
                </a:solidFill>
                <a:latin typeface="Arial" charset="0"/>
                <a:ea typeface="Arial" charset="0"/>
                <a:cs typeface="Arial" charset="0"/>
                <a:sym typeface="Cabin"/>
              </a:rPr>
              <a:t>Lện</a:t>
            </a:r>
            <a:r>
              <a:rPr lang="en-US" sz="7600" dirty="0" err="1">
                <a:solidFill>
                  <a:srgbClr val="FFD966"/>
                </a:solidFill>
                <a:latin typeface="Arial" charset="0"/>
                <a:ea typeface="Arial" charset="0"/>
                <a:cs typeface="Arial" charset="0"/>
                <a:sym typeface="Cabin"/>
              </a:rPr>
              <a:t>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gán</a:t>
            </a:r>
            <a:endParaRPr lang="en-US" sz="7600" u="none" strike="noStrike" cap="none" dirty="0">
              <a:solidFill>
                <a:srgbClr val="FFD966"/>
              </a:solidFill>
              <a:latin typeface="Arial" charset="0"/>
              <a:ea typeface="Arial" charset="0"/>
              <a:cs typeface="Arial" charset="0"/>
              <a:sym typeface="Cabin"/>
            </a:endParaRPr>
          </a:p>
        </p:txBody>
      </p:sp>
      <p:sp>
        <p:nvSpPr>
          <p:cNvPr id="313" name="Shape 313"/>
          <p:cNvSpPr txBox="1">
            <a:spLocks noGrp="1"/>
          </p:cNvSpPr>
          <p:nvPr>
            <p:ph type="body" idx="1"/>
          </p:nvPr>
        </p:nvSpPr>
        <p:spPr>
          <a:xfrm>
            <a:off x="812800" y="2133601"/>
            <a:ext cx="14630400" cy="3143249"/>
          </a:xfrm>
          <a:prstGeom prst="rect">
            <a:avLst/>
          </a:prstGeom>
          <a:noFill/>
          <a:ln>
            <a:noFill/>
          </a:ln>
        </p:spPr>
        <p:txBody>
          <a:bodyPr lIns="38100" tIns="38100" rIns="38100" bIns="38100" anchor="ctr" anchorCtr="0">
            <a:noAutofit/>
          </a:bodyPr>
          <a:lstStyle/>
          <a:p>
            <a:pPr marL="457200" lvl="0" indent="-457200">
              <a:spcBef>
                <a:spcPts val="1200"/>
              </a:spcBef>
              <a:spcAft>
                <a:spcPts val="1200"/>
              </a:spcAft>
              <a:buSzPct val="100000"/>
            </a:pPr>
            <a:r>
              <a:rPr lang="vi-VN" sz="3600" dirty="0">
                <a:solidFill>
                  <a:schemeClr val="lt1"/>
                </a:solidFill>
                <a:latin typeface="Arial" charset="0"/>
                <a:ea typeface="Arial" charset="0"/>
                <a:cs typeface="Arial" charset="0"/>
                <a:sym typeface="Cabin"/>
              </a:rPr>
              <a:t>Gán một giá trị cho một biến bằng cách sử dụng câu lệnh gán (=)
Một câu lệnh gán bao gồm một biểu thức ở phía bên tay phải và một biến để lưu trữ kết quả</a:t>
            </a:r>
            <a:endParaRPr lang="en-US" sz="3600" u="none" strike="noStrike" cap="none" dirty="0">
              <a:solidFill>
                <a:schemeClr val="lt1"/>
              </a:solidFill>
              <a:latin typeface="Arial" charset="0"/>
              <a:ea typeface="Arial" charset="0"/>
              <a:cs typeface="Arial" charset="0"/>
              <a:sym typeface="Cabin"/>
            </a:endParaRPr>
          </a:p>
        </p:txBody>
      </p:sp>
      <p:sp>
        <p:nvSpPr>
          <p:cNvPr id="314" name="Shape 314"/>
          <p:cNvSpPr txBox="1"/>
          <p:nvPr/>
        </p:nvSpPr>
        <p:spPr>
          <a:xfrm>
            <a:off x="4252109" y="6134100"/>
            <a:ext cx="10078835" cy="9144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 3.9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( 1 </a:t>
            </a:r>
            <a:r>
              <a:rPr lang="en-US" sz="4000" i="0" u="none" strike="noStrike" cap="none" dirty="0">
                <a:solidFill>
                  <a:srgbClr val="00FFFF"/>
                </a:solidFill>
                <a:latin typeface="Courier"/>
                <a:ea typeface="Courier"/>
                <a:cs typeface="Courier"/>
                <a:sym typeface="Courier New"/>
              </a:rPr>
              <a:t>-</a:t>
            </a:r>
            <a:r>
              <a:rPr lang="en-US" sz="4000" i="0" u="none" strike="noStrike" cap="none" dirty="0">
                <a:solidFill>
                  <a:schemeClr val="lt1"/>
                </a:solidFill>
                <a:latin typeface="Courier"/>
                <a:ea typeface="Courier"/>
                <a:cs typeface="Courier"/>
                <a:sym typeface="Courier New"/>
              </a:rPr>
              <a:t> </a:t>
            </a:r>
            <a:r>
              <a:rPr lang="en-US" sz="4000" i="0" u="none" strike="noStrike" cap="none" dirty="0">
                <a:solidFill>
                  <a:srgbClr val="00FF00"/>
                </a:solidFill>
                <a:latin typeface="Courier"/>
                <a:ea typeface="Courier"/>
                <a:cs typeface="Courier"/>
                <a:sym typeface="Courier New"/>
              </a:rPr>
              <a:t>x</a:t>
            </a:r>
            <a:r>
              <a:rPr lang="en-US" sz="4000" i="0" u="none" strike="noStrike" cap="none" dirty="0">
                <a:solidFill>
                  <a:schemeClr val="lt1"/>
                </a:solidFill>
                <a:latin typeface="Courier"/>
                <a:ea typeface="Courier"/>
                <a:cs typeface="Courier"/>
                <a:sym typeface="Courier New"/>
              </a:rPr>
              <a:t> )</a:t>
            </a:r>
          </a:p>
        </p:txBody>
      </p:sp>
      <p:sp>
        <p:nvSpPr>
          <p:cNvPr id="315" name="Shape 315"/>
          <p:cNvSpPr txBox="1"/>
          <p:nvPr/>
        </p:nvSpPr>
        <p:spPr>
          <a:xfrm>
            <a:off x="5248625" y="6081811"/>
            <a:ext cx="6324599" cy="1066799"/>
          </a:xfrm>
          <a:prstGeom prst="rect">
            <a:avLst/>
          </a:prstGeom>
          <a:noFill/>
          <a:ln w="50800" cap="rnd" cmpd="sng">
            <a:solidFill>
              <a:srgbClr val="FFFF00"/>
            </a:solidFill>
            <a:prstDash val="solid"/>
            <a:miter/>
            <a:headEnd type="none" w="med" len="med"/>
            <a:tailEnd type="none" w="med" len="med"/>
          </a:ln>
        </p:spPr>
        <p:txBody>
          <a:bodyPr lIns="0" tIns="0" rIns="0" bIns="0" anchor="t" anchorCtr="0">
            <a:noAutofit/>
          </a:bodyPr>
          <a:lstStyle/>
          <a:p>
            <a:pPr marL="0" marR="0" lvl="0" indent="0" algn="ctr" rtl="0">
              <a:lnSpc>
                <a:spcPct val="100000"/>
              </a:lnSpc>
              <a:spcBef>
                <a:spcPts val="0"/>
              </a:spcBef>
              <a:spcAft>
                <a:spcPts val="0"/>
              </a:spcAft>
              <a:buNone/>
            </a:pPr>
            <a:endParaRPr sz="4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0.6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3" name="Shape 323"/>
          <p:cNvSpPr txBox="1"/>
          <p:nvPr/>
        </p:nvSpPr>
        <p:spPr>
          <a:xfrm>
            <a:off x="581025" y="6354649"/>
            <a:ext cx="7893902" cy="1663800"/>
          </a:xfrm>
          <a:prstGeom prst="rect">
            <a:avLst/>
          </a:prstGeom>
          <a:noFill/>
          <a:ln>
            <a:noFill/>
          </a:ln>
        </p:spPr>
        <p:txBody>
          <a:bodyPr lIns="0" tIns="0" rIns="0" bIns="0" anchor="ctr" anchorCtr="0">
            <a:noAutofit/>
          </a:bodyPr>
          <a:lstStyle/>
          <a:p>
            <a:pPr lvl="0">
              <a:buClr>
                <a:srgbClr val="FFFF00"/>
              </a:buClr>
              <a:buSzPct val="25000"/>
            </a:pPr>
            <a:r>
              <a:rPr lang="vi-VN" sz="3600" dirty="0">
                <a:solidFill>
                  <a:schemeClr val="bg1"/>
                </a:solidFill>
                <a:latin typeface="Arial" charset="0"/>
                <a:ea typeface="Arial" charset="0"/>
                <a:cs typeface="Arial" charset="0"/>
                <a:sym typeface="Cabin"/>
              </a:rPr>
              <a:t>Phía bên phải là một biểu thức. </a:t>
            </a:r>
            <a:br>
              <a:rPr lang="vi-VN" sz="3600" dirty="0">
                <a:solidFill>
                  <a:schemeClr val="bg1"/>
                </a:solidFill>
                <a:latin typeface="Arial" charset="0"/>
                <a:ea typeface="Arial" charset="0"/>
                <a:cs typeface="Arial" charset="0"/>
                <a:sym typeface="Cabin"/>
              </a:rPr>
            </a:br>
            <a:r>
              <a:rPr lang="vi-VN" sz="3600" dirty="0">
                <a:solidFill>
                  <a:schemeClr val="bg1"/>
                </a:solidFill>
                <a:latin typeface="Arial" charset="0"/>
                <a:ea typeface="Arial" charset="0"/>
                <a:cs typeface="Arial" charset="0"/>
                <a:sym typeface="Cabin"/>
              </a:rPr>
              <a:t>Sau khi biểu thức được đánh giá, kết quả được đặt trong (gán cho) x.
</a:t>
            </a:r>
            <a:endParaRPr lang="en-US" sz="3600" u="none" strike="noStrike" cap="none" dirty="0">
              <a:solidFill>
                <a:schemeClr val="bg1"/>
              </a:solidFill>
              <a:latin typeface="Arial" charset="0"/>
              <a:ea typeface="Arial" charset="0"/>
              <a:cs typeface="Arial" charset="0"/>
              <a:sym typeface="Cabin"/>
            </a:endParaRPr>
          </a:p>
        </p:txBody>
      </p:sp>
      <p:sp>
        <p:nvSpPr>
          <p:cNvPr id="324"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25"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26"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27"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29"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30" name="Shape 330"/>
          <p:cNvCxnSpPr>
            <a:stCxn id="332" idx="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sp>
        <p:nvSpPr>
          <p:cNvPr id="335" name="Shape 335"/>
          <p:cNvSpPr txBox="1"/>
          <p:nvPr/>
        </p:nvSpPr>
        <p:spPr>
          <a:xfrm>
            <a:off x="581025" y="1085850"/>
            <a:ext cx="6912595" cy="1143000"/>
          </a:xfrm>
          <a:prstGeom prst="rect">
            <a:avLst/>
          </a:prstGeom>
          <a:noFill/>
          <a:ln>
            <a:noFill/>
          </a:ln>
        </p:spPr>
        <p:txBody>
          <a:bodyPr lIns="0" tIns="0" rIns="0" bIns="0" anchor="ctr" anchorCtr="0">
            <a:noAutofit/>
          </a:bodyPr>
          <a:lstStyle/>
          <a:p>
            <a:pPr lvl="0">
              <a:buClr>
                <a:srgbClr val="00FF00"/>
              </a:buClr>
              <a:buSzPct val="25000"/>
            </a:pPr>
            <a:r>
              <a:rPr lang="vi-VN" sz="3600" dirty="0">
                <a:solidFill>
                  <a:srgbClr val="00FF00"/>
                </a:solidFill>
                <a:latin typeface="Arial" charset="0"/>
                <a:ea typeface="Arial" charset="0"/>
                <a:cs typeface="Arial" charset="0"/>
                <a:sym typeface="Cabin"/>
              </a:rPr>
              <a:t>Biến là một vị trí bộ nhớ được sử dụng để lưu trữ một giá trị (0,6)
</a:t>
            </a:r>
            <a:endParaRPr lang="en-US" sz="3600" u="none" strike="noStrike" cap="none" dirty="0">
              <a:solidFill>
                <a:srgbClr val="00FF00"/>
              </a:solidFill>
              <a:latin typeface="Arial" charset="0"/>
              <a:ea typeface="Arial" charset="0"/>
              <a:cs typeface="Arial" charset="0"/>
              <a:sym typeface="Cabin"/>
            </a:endParaRPr>
          </a:p>
        </p:txBody>
      </p:sp>
      <p:cxnSp>
        <p:nvCxnSpPr>
          <p:cNvPr id="24"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Shape 320"/>
          <p:cNvSpPr txBox="1"/>
          <p:nvPr/>
        </p:nvSpPr>
        <p:spPr>
          <a:xfrm>
            <a:off x="6362700" y="3397148"/>
            <a:ext cx="8843961" cy="1149452"/>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4000" u="none" strike="noStrike" cap="none" dirty="0">
                <a:solidFill>
                  <a:srgbClr val="00FF00"/>
                </a:solidFill>
                <a:latin typeface="Courier" charset="0"/>
                <a:ea typeface="Courier" charset="0"/>
                <a:cs typeface="Courier" charset="0"/>
                <a:sym typeface="Cabin"/>
              </a:rPr>
              <a:t>x</a:t>
            </a:r>
            <a:r>
              <a:rPr lang="en-US" sz="4000" u="none" strike="noStrike" cap="none" dirty="0">
                <a:solidFill>
                  <a:srgbClr val="FF00FF"/>
                </a:solidFill>
                <a:latin typeface="Courier" charset="0"/>
                <a:ea typeface="Courier" charset="0"/>
                <a:cs typeface="Courier" charset="0"/>
                <a:sym typeface="Cabin"/>
              </a:rPr>
              <a:t> </a:t>
            </a:r>
            <a:r>
              <a:rPr lang="en-US" sz="4000" u="none" strike="noStrike" cap="none" dirty="0">
                <a:solidFill>
                  <a:srgbClr val="FFFFFF"/>
                </a:solidFill>
                <a:latin typeface="Courier" charset="0"/>
                <a:ea typeface="Courier" charset="0"/>
                <a:cs typeface="Courier" charset="0"/>
                <a:sym typeface="Cabin"/>
              </a:rPr>
              <a:t>=</a:t>
            </a:r>
            <a:r>
              <a:rPr lang="en-US" sz="4000" u="none" strike="noStrike" cap="none" dirty="0">
                <a:solidFill>
                  <a:schemeClr val="lt1"/>
                </a:solidFill>
                <a:latin typeface="Courier" charset="0"/>
                <a:ea typeface="Courier" charset="0"/>
                <a:cs typeface="Courier" charset="0"/>
                <a:sym typeface="Cabin"/>
              </a:rPr>
              <a:t> </a:t>
            </a:r>
            <a:r>
              <a:rPr lang="en-US" sz="4000" u="none" strike="noStrike" cap="none" dirty="0">
                <a:solidFill>
                  <a:srgbClr val="FFFF00"/>
                </a:solidFill>
                <a:latin typeface="Courier" charset="0"/>
                <a:ea typeface="Courier" charset="0"/>
                <a:cs typeface="Courier" charset="0"/>
                <a:sym typeface="Cabin"/>
              </a:rPr>
              <a:t>3.9 *  x  * ( 1  -  x )</a:t>
            </a:r>
          </a:p>
        </p:txBody>
      </p:sp>
      <p:sp>
        <p:nvSpPr>
          <p:cNvPr id="321" name="Shape 321"/>
          <p:cNvSpPr txBox="1"/>
          <p:nvPr/>
        </p:nvSpPr>
        <p:spPr>
          <a:xfrm>
            <a:off x="10668000" y="850900"/>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a:buClr>
                <a:schemeClr val="lt1"/>
              </a:buClr>
              <a:buSzPct val="25000"/>
            </a:pPr>
            <a:r>
              <a:rPr lang="en-US" sz="4900" dirty="0">
                <a:solidFill>
                  <a:schemeClr val="lt1"/>
                </a:solidFill>
                <a:latin typeface="Arial" charset="0"/>
                <a:ea typeface="Arial" charset="0"/>
                <a:cs typeface="Arial" charset="0"/>
                <a:sym typeface="Cabin"/>
              </a:rPr>
              <a:t> 0.6    0.936</a:t>
            </a:r>
          </a:p>
        </p:txBody>
      </p:sp>
      <p:sp>
        <p:nvSpPr>
          <p:cNvPr id="322" name="Shape 322"/>
          <p:cNvSpPr txBox="1"/>
          <p:nvPr/>
        </p:nvSpPr>
        <p:spPr>
          <a:xfrm>
            <a:off x="9813925" y="1047750"/>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328" name="Shape 328"/>
          <p:cNvSpPr txBox="1"/>
          <p:nvPr/>
        </p:nvSpPr>
        <p:spPr>
          <a:xfrm>
            <a:off x="12150725" y="5054600"/>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0.4</a:t>
            </a:r>
          </a:p>
        </p:txBody>
      </p:sp>
      <p:cxnSp>
        <p:nvCxnSpPr>
          <p:cNvPr id="331" name="Shape 331"/>
          <p:cNvCxnSpPr/>
          <p:nvPr/>
        </p:nvCxnSpPr>
        <p:spPr>
          <a:xfrm flipV="1">
            <a:off x="11453192" y="5676799"/>
            <a:ext cx="1075640" cy="898626"/>
          </a:xfrm>
          <a:prstGeom prst="straightConnector1">
            <a:avLst/>
          </a:prstGeom>
          <a:noFill/>
          <a:ln w="63500" cap="rnd" cmpd="sng">
            <a:solidFill>
              <a:srgbClr val="FF9900"/>
            </a:solidFill>
            <a:prstDash val="solid"/>
            <a:miter/>
            <a:headEnd type="stealth" w="med" len="med"/>
            <a:tailEnd type="none" w="med" len="med"/>
          </a:ln>
        </p:spPr>
      </p:cxnSp>
      <p:sp>
        <p:nvSpPr>
          <p:cNvPr id="332" name="Shape 332"/>
          <p:cNvSpPr txBox="1"/>
          <p:nvPr/>
        </p:nvSpPr>
        <p:spPr>
          <a:xfrm>
            <a:off x="10115550" y="6575425"/>
            <a:ext cx="17328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3600" u="none" strike="noStrike" cap="none">
                <a:solidFill>
                  <a:srgbClr val="FF9900"/>
                </a:solidFill>
                <a:latin typeface="Arial" charset="0"/>
                <a:ea typeface="Arial" charset="0"/>
                <a:cs typeface="Arial" charset="0"/>
                <a:sym typeface="Cabin"/>
              </a:rPr>
              <a:t>0.936</a:t>
            </a:r>
          </a:p>
        </p:txBody>
      </p:sp>
      <p:cxnSp>
        <p:nvCxnSpPr>
          <p:cNvPr id="333" name="Shape 333"/>
          <p:cNvCxnSpPr/>
          <p:nvPr/>
        </p:nvCxnSpPr>
        <p:spPr>
          <a:xfrm rot="10800000" flipH="1">
            <a:off x="13166725" y="4580012"/>
            <a:ext cx="485699" cy="485699"/>
          </a:xfrm>
          <a:prstGeom prst="straightConnector1">
            <a:avLst/>
          </a:prstGeom>
          <a:noFill/>
          <a:ln w="63500" cap="rnd" cmpd="sng">
            <a:solidFill>
              <a:srgbClr val="FF9900"/>
            </a:solidFill>
            <a:prstDash val="solid"/>
            <a:miter/>
            <a:headEnd type="stealth" w="med" len="med"/>
            <a:tailEnd type="none" w="med" len="med"/>
          </a:ln>
        </p:spPr>
      </p:cxnSp>
      <p:cxnSp>
        <p:nvCxnSpPr>
          <p:cNvPr id="334" name="Shape 334"/>
          <p:cNvCxnSpPr/>
          <p:nvPr/>
        </p:nvCxnSpPr>
        <p:spPr>
          <a:xfrm rot="10800000">
            <a:off x="11902974" y="4457799"/>
            <a:ext cx="520800" cy="660300"/>
          </a:xfrm>
          <a:prstGeom prst="straightConnector1">
            <a:avLst/>
          </a:prstGeom>
          <a:noFill/>
          <a:ln w="63500" cap="rnd" cmpd="sng">
            <a:solidFill>
              <a:srgbClr val="FF9900"/>
            </a:solidFill>
            <a:prstDash val="solid"/>
            <a:miter/>
            <a:headEnd type="stealth" w="med" len="med"/>
            <a:tailEnd type="none" w="med" len="med"/>
          </a:ln>
        </p:spPr>
      </p:cxnSp>
      <p:cxnSp>
        <p:nvCxnSpPr>
          <p:cNvPr id="18" name="Shape 348"/>
          <p:cNvCxnSpPr/>
          <p:nvPr/>
        </p:nvCxnSpPr>
        <p:spPr>
          <a:xfrm flipH="1">
            <a:off x="10944311" y="1039812"/>
            <a:ext cx="763500" cy="885900"/>
          </a:xfrm>
          <a:prstGeom prst="straightConnector1">
            <a:avLst/>
          </a:prstGeom>
          <a:noFill/>
          <a:ln w="63500" cap="rnd" cmpd="sng">
            <a:solidFill>
              <a:srgbClr val="FFFF00"/>
            </a:solidFill>
            <a:prstDash val="solid"/>
            <a:miter/>
            <a:headEnd type="none" w="med" len="med"/>
            <a:tailEnd type="none" w="med" len="med"/>
          </a:ln>
        </p:spPr>
      </p:cxnSp>
      <p:cxnSp>
        <p:nvCxnSpPr>
          <p:cNvPr id="19" name="Shape 349"/>
          <p:cNvCxnSpPr/>
          <p:nvPr/>
        </p:nvCxnSpPr>
        <p:spPr>
          <a:xfrm>
            <a:off x="10944225" y="1022350"/>
            <a:ext cx="572999" cy="798600"/>
          </a:xfrm>
          <a:prstGeom prst="straightConnector1">
            <a:avLst/>
          </a:prstGeom>
          <a:noFill/>
          <a:ln w="63500" cap="rnd" cmpd="sng">
            <a:solidFill>
              <a:srgbClr val="FFFF00"/>
            </a:solidFill>
            <a:prstDash val="solid"/>
            <a:miter/>
            <a:headEnd type="none" w="med" len="med"/>
            <a:tailEnd type="none" w="med" len="med"/>
          </a:ln>
        </p:spPr>
      </p:cxnSp>
      <p:sp>
        <p:nvSpPr>
          <p:cNvPr id="20" name="Shape 343"/>
          <p:cNvSpPr txBox="1"/>
          <p:nvPr/>
        </p:nvSpPr>
        <p:spPr>
          <a:xfrm>
            <a:off x="618356" y="5851475"/>
            <a:ext cx="7923477" cy="2070100"/>
          </a:xfrm>
          <a:prstGeom prst="rect">
            <a:avLst/>
          </a:prstGeom>
          <a:noFill/>
          <a:ln>
            <a:noFill/>
          </a:ln>
        </p:spPr>
        <p:txBody>
          <a:bodyPr lIns="0" tIns="0" rIns="0" bIns="0" anchor="ctr" anchorCtr="0">
            <a:noAutofit/>
          </a:bodyPr>
          <a:lstStyle/>
          <a:p>
            <a:pPr lvl="0">
              <a:buClr>
                <a:srgbClr val="FFFF00"/>
              </a:buClr>
              <a:buSzPct val="25000"/>
            </a:pPr>
            <a:r>
              <a:rPr lang="vi-VN" sz="3200" dirty="0">
                <a:solidFill>
                  <a:schemeClr val="bg1"/>
                </a:solidFill>
                <a:latin typeface="Arial" charset="0"/>
                <a:ea typeface="Arial" charset="0"/>
                <a:cs typeface="Arial" charset="0"/>
                <a:sym typeface="Cabin"/>
              </a:rPr>
              <a:t>Phía bên phải là một biểu thức.  Khi biểu thức được đánh giá, kết quả được đặt trong (được gán cho) biến ở phía bên trái (tức là x).
</a:t>
            </a:r>
            <a:endParaRPr lang="en-US" sz="3200" u="none" strike="noStrike" cap="none" dirty="0">
              <a:solidFill>
                <a:schemeClr val="bg1"/>
              </a:solidFill>
              <a:latin typeface="Arial" charset="0"/>
              <a:ea typeface="Arial" charset="0"/>
              <a:cs typeface="Arial" charset="0"/>
              <a:sym typeface="Cabin"/>
            </a:endParaRPr>
          </a:p>
        </p:txBody>
      </p:sp>
      <p:sp>
        <p:nvSpPr>
          <p:cNvPr id="21" name="Shape 346"/>
          <p:cNvSpPr txBox="1"/>
          <p:nvPr/>
        </p:nvSpPr>
        <p:spPr>
          <a:xfrm>
            <a:off x="581025" y="850900"/>
            <a:ext cx="7701194" cy="2159000"/>
          </a:xfrm>
          <a:prstGeom prst="rect">
            <a:avLst/>
          </a:prstGeom>
          <a:noFill/>
          <a:ln>
            <a:noFill/>
          </a:ln>
        </p:spPr>
        <p:txBody>
          <a:bodyPr lIns="0" tIns="0" rIns="0" bIns="0" anchor="ctr" anchorCtr="0">
            <a:noAutofit/>
          </a:bodyPr>
          <a:lstStyle/>
          <a:p>
            <a:pPr lvl="0">
              <a:buClr>
                <a:srgbClr val="00FF00"/>
              </a:buClr>
              <a:buSzPct val="25000"/>
            </a:pPr>
            <a:r>
              <a:rPr lang="vi-VN" sz="3200" dirty="0">
                <a:solidFill>
                  <a:srgbClr val="00FF00"/>
                </a:solidFill>
                <a:latin typeface="Arial" charset="0"/>
                <a:ea typeface="Arial" charset="0"/>
                <a:cs typeface="Arial" charset="0"/>
                <a:sym typeface="Cabin"/>
              </a:rPr>
              <a:t>Biến là một vị trí bộ nhớ được sử dụng để lưu trữ một giá trị.  Giá trị được lưu trữ trong một biến có thể được cập nhật bằng cách thay thế giá trị cũ (0,6) bằng giá trị mới (0,936).
</a:t>
            </a:r>
            <a:endParaRPr lang="en-US" sz="3200" u="none" strike="noStrike" cap="none" dirty="0">
              <a:solidFill>
                <a:srgbClr val="00FF00"/>
              </a:solidFill>
              <a:latin typeface="Arial" charset="0"/>
              <a:ea typeface="Arial" charset="0"/>
              <a:cs typeface="Arial" charset="0"/>
              <a:sym typeface="Cabin"/>
            </a:endParaRPr>
          </a:p>
        </p:txBody>
      </p:sp>
      <p:sp>
        <p:nvSpPr>
          <p:cNvPr id="33" name="Shape 324"/>
          <p:cNvSpPr txBox="1"/>
          <p:nvPr/>
        </p:nvSpPr>
        <p:spPr>
          <a:xfrm>
            <a:off x="9423511" y="3086048"/>
            <a:ext cx="9000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sp>
        <p:nvSpPr>
          <p:cNvPr id="34" name="Shape 325"/>
          <p:cNvSpPr txBox="1"/>
          <p:nvPr/>
        </p:nvSpPr>
        <p:spPr>
          <a:xfrm>
            <a:off x="13244725" y="3192011"/>
            <a:ext cx="10632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0.6</a:t>
            </a:r>
          </a:p>
        </p:txBody>
      </p:sp>
      <p:cxnSp>
        <p:nvCxnSpPr>
          <p:cNvPr id="35" name="Shape 326"/>
          <p:cNvCxnSpPr/>
          <p:nvPr/>
        </p:nvCxnSpPr>
        <p:spPr>
          <a:xfrm flipV="1">
            <a:off x="10100344" y="2129110"/>
            <a:ext cx="606425" cy="956938"/>
          </a:xfrm>
          <a:prstGeom prst="straightConnector1">
            <a:avLst/>
          </a:prstGeom>
          <a:noFill/>
          <a:ln w="63500" cap="rnd" cmpd="sng">
            <a:solidFill>
              <a:schemeClr val="lt1"/>
            </a:solidFill>
            <a:prstDash val="solid"/>
            <a:miter/>
            <a:headEnd type="stealth" w="med" len="med"/>
            <a:tailEnd type="none" w="med" len="med"/>
          </a:ln>
        </p:spPr>
      </p:cxnSp>
      <p:cxnSp>
        <p:nvCxnSpPr>
          <p:cNvPr id="36" name="Shape 327"/>
          <p:cNvCxnSpPr/>
          <p:nvPr/>
        </p:nvCxnSpPr>
        <p:spPr>
          <a:xfrm flipH="1" flipV="1">
            <a:off x="11739325" y="2129111"/>
            <a:ext cx="1696621" cy="1147467"/>
          </a:xfrm>
          <a:prstGeom prst="straightConnector1">
            <a:avLst/>
          </a:prstGeom>
          <a:noFill/>
          <a:ln w="63500" cap="rnd" cmpd="sng">
            <a:solidFill>
              <a:schemeClr val="lt1"/>
            </a:solidFill>
            <a:prstDash val="solid"/>
            <a:miter/>
            <a:headEnd type="stealth" w="med" len="med"/>
            <a:tailEnd type="none" w="med" len="med"/>
          </a:ln>
        </p:spPr>
      </p:cxnSp>
      <p:cxnSp>
        <p:nvCxnSpPr>
          <p:cNvPr id="37" name="Shape 329"/>
          <p:cNvCxnSpPr/>
          <p:nvPr/>
        </p:nvCxnSpPr>
        <p:spPr>
          <a:xfrm flipH="1" flipV="1">
            <a:off x="8085136" y="4457799"/>
            <a:ext cx="2393950" cy="2117626"/>
          </a:xfrm>
          <a:prstGeom prst="straightConnector1">
            <a:avLst/>
          </a:prstGeom>
          <a:noFill/>
          <a:ln w="63500" cap="rnd" cmpd="sng">
            <a:solidFill>
              <a:srgbClr val="FF9900"/>
            </a:solidFill>
            <a:prstDash val="solid"/>
            <a:miter/>
            <a:headEnd type="stealth" w="med" len="med"/>
            <a:tailEnd type="none" w="med" len="med"/>
          </a:ln>
        </p:spPr>
      </p:cxnSp>
      <p:cxnSp>
        <p:nvCxnSpPr>
          <p:cNvPr id="38" name="Shape 330"/>
          <p:cNvCxnSpPr/>
          <p:nvPr/>
        </p:nvCxnSpPr>
        <p:spPr>
          <a:xfrm flipH="1" flipV="1">
            <a:off x="9988916" y="4457799"/>
            <a:ext cx="993034" cy="2117626"/>
          </a:xfrm>
          <a:prstGeom prst="straightConnector1">
            <a:avLst/>
          </a:prstGeom>
          <a:noFill/>
          <a:ln w="63500" cap="rnd" cmpd="sng">
            <a:solidFill>
              <a:srgbClr val="FF9900"/>
            </a:solidFill>
            <a:prstDash val="solid"/>
            <a:miter/>
            <a:headEnd type="stealth" w="med" len="med"/>
            <a:tailEnd type="none" w="med" len="med"/>
          </a:ln>
        </p:spPr>
      </p:cxnSp>
    </p:spTree>
    <p:extLst>
      <p:ext uri="{BB962C8B-B14F-4D97-AF65-F5344CB8AC3E}">
        <p14:creationId xmlns:p14="http://schemas.microsoft.com/office/powerpoint/2010/main" val="322023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7200" dirty="0" err="1">
                <a:solidFill>
                  <a:srgbClr val="FFD966"/>
                </a:solidFill>
              </a:rPr>
              <a:t>Biểu</a:t>
            </a:r>
            <a:r>
              <a:rPr lang="en-US" sz="7200" dirty="0">
                <a:solidFill>
                  <a:srgbClr val="FFD966"/>
                </a:solidFill>
              </a:rPr>
              <a:t> </a:t>
            </a:r>
            <a:r>
              <a:rPr lang="en-US" sz="7200" dirty="0" err="1">
                <a:solidFill>
                  <a:srgbClr val="FFD966"/>
                </a:solidFill>
              </a:rPr>
              <a:t>thức</a:t>
            </a:r>
            <a:r>
              <a:rPr lang="en-US" sz="7200" dirty="0">
                <a:solidFill>
                  <a:srgbClr val="FFD966"/>
                </a:solidFill>
              </a:rPr>
              <a:t>...</a:t>
            </a:r>
          </a:p>
        </p:txBody>
      </p:sp>
    </p:spTree>
    <p:extLst>
      <p:ext uri="{BB962C8B-B14F-4D97-AF65-F5344CB8AC3E}">
        <p14:creationId xmlns:p14="http://schemas.microsoft.com/office/powerpoint/2010/main" val="1149790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Shape 354"/>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Biểu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thức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học</a:t>
            </a:r>
            <a:endParaRPr lang="en-US" sz="7600" u="none" strike="noStrike" cap="none" dirty="0">
              <a:solidFill>
                <a:srgbClr val="FFD966"/>
              </a:solidFill>
              <a:latin typeface="Arial" charset="0"/>
              <a:ea typeface="Arial" charset="0"/>
              <a:cs typeface="Arial" charset="0"/>
              <a:sym typeface="Cabin"/>
            </a:endParaRPr>
          </a:p>
        </p:txBody>
      </p:sp>
      <p:sp>
        <p:nvSpPr>
          <p:cNvPr id="355" name="Shape 355"/>
          <p:cNvSpPr txBox="1">
            <a:spLocks noGrp="1"/>
          </p:cNvSpPr>
          <p:nvPr>
            <p:ph type="body" idx="1"/>
          </p:nvPr>
        </p:nvSpPr>
        <p:spPr>
          <a:xfrm>
            <a:off x="812800" y="2133600"/>
            <a:ext cx="9036050" cy="6034087"/>
          </a:xfrm>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en-US" sz="3600" dirty="0">
                <a:solidFill>
                  <a:schemeClr val="lt1"/>
                </a:solidFill>
                <a:latin typeface="Arial" charset="0"/>
                <a:ea typeface="Arial" charset="0"/>
                <a:cs typeface="Arial" charset="0"/>
                <a:sym typeface="Cabin"/>
              </a:rPr>
              <a:t>Python </a:t>
            </a:r>
            <a:r>
              <a:rPr lang="en-US" sz="3600" dirty="0" err="1">
                <a:solidFill>
                  <a:schemeClr val="lt1"/>
                </a:solidFill>
                <a:latin typeface="Arial" charset="0"/>
                <a:ea typeface="Arial" charset="0"/>
                <a:cs typeface="Arial" charset="0"/>
                <a:sym typeface="Cabin"/>
              </a:rPr>
              <a:t>hỗ</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trợ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phép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toán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học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tương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tự</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ngôn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ngữ</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khác</a:t>
            </a:r>
            <a:endParaRPr lang="en-US" sz="3600" u="none" strike="noStrike" cap="none" dirty="0">
              <a:solidFill>
                <a:schemeClr val="lt1"/>
              </a:solidFill>
              <a:latin typeface="Arial" charset="0"/>
              <a:ea typeface="Arial" charset="0"/>
              <a:cs typeface="Arial" charset="0"/>
              <a:sym typeface="Cabin"/>
            </a:endParaRPr>
          </a:p>
        </p:txBody>
      </p:sp>
      <p:graphicFrame>
        <p:nvGraphicFramePr>
          <p:cNvPr id="356" name="Shape 356"/>
          <p:cNvGraphicFramePr/>
          <p:nvPr>
            <p:extLst>
              <p:ext uri="{D42A27DB-BD31-4B8C-83A1-F6EECF244321}">
                <p14:modId xmlns:p14="http://schemas.microsoft.com/office/powerpoint/2010/main" val="853012391"/>
              </p:ext>
            </p:extLst>
          </p:nvPr>
        </p:nvGraphicFramePr>
        <p:xfrm>
          <a:off x="10337800" y="2289175"/>
          <a:ext cx="5025250"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2626675">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Phép</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cộng</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Phép</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trừ</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Phép</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nhân</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vi-VN" sz="3100" b="0" i="0" u="none" dirty="0">
                          <a:solidFill>
                            <a:schemeClr val="lt1"/>
                          </a:solidFill>
                          <a:latin typeface="Arial" charset="0"/>
                          <a:ea typeface="Arial" charset="0"/>
                          <a:cs typeface="Arial" charset="0"/>
                          <a:sym typeface="Cabin"/>
                        </a:rPr>
                        <a:t>Phép chia</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
                          <a:schemeClr val="lt1"/>
                        </a:buClr>
                        <a:buSzPct val="25000"/>
                        <a:buFont typeface="Cabin"/>
                        <a:buNone/>
                        <a:tabLst/>
                        <a:defRPr/>
                      </a:pPr>
                      <a:r>
                        <a:rPr lang="en-US" sz="3100" b="0" i="0" u="none" dirty="0" err="1">
                          <a:solidFill>
                            <a:schemeClr val="lt1"/>
                          </a:solidFill>
                          <a:latin typeface="Arial" charset="0"/>
                          <a:ea typeface="Arial" charset="0"/>
                          <a:cs typeface="Arial" charset="0"/>
                          <a:sym typeface="Cabin"/>
                        </a:rPr>
                        <a:t>Lũy</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thừa</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vi-VN" sz="3100" b="0" i="0" u="none" dirty="0">
                          <a:solidFill>
                            <a:schemeClr val="lt1"/>
                          </a:solidFill>
                          <a:latin typeface="Arial" charset="0"/>
                          <a:ea typeface="Arial" charset="0"/>
                          <a:cs typeface="Arial" charset="0"/>
                          <a:sym typeface="Cabin"/>
                        </a:rPr>
                        <a:t>Dư</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Shape 361"/>
          <p:cNvSpPr txBox="1"/>
          <p:nvPr/>
        </p:nvSpPr>
        <p:spPr>
          <a:xfrm>
            <a:off x="1727200" y="2230157"/>
            <a:ext cx="4460999" cy="53085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2</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00FF00"/>
                </a:solidFill>
                <a:latin typeface="Courier"/>
                <a:ea typeface="Courier"/>
                <a:cs typeface="Courier"/>
                <a:sym typeface="Courier New"/>
              </a:rPr>
              <a:t>xx</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00FF00"/>
                </a:solidFill>
                <a:latin typeface="Courier"/>
                <a:ea typeface="Courier"/>
                <a:cs typeface="Courier"/>
                <a:sym typeface="Courier New"/>
              </a:rPr>
              <a:t>xx</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4</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 440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12</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yy</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5280</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zz</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yy</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A00"/>
                </a:solidFill>
                <a:latin typeface="Courier"/>
                <a:ea typeface="Courier"/>
                <a:cs typeface="Courier"/>
                <a:sym typeface="Courier New"/>
              </a:rPr>
              <a:t>zz</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5.28</a:t>
            </a:r>
          </a:p>
        </p:txBody>
      </p:sp>
      <p:sp>
        <p:nvSpPr>
          <p:cNvPr id="362" name="Shape 362"/>
          <p:cNvSpPr txBox="1"/>
          <p:nvPr/>
        </p:nvSpPr>
        <p:spPr>
          <a:xfrm>
            <a:off x="7073900" y="2298700"/>
            <a:ext cx="4026600"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00FF00"/>
                </a:solidFill>
                <a:latin typeface="Courier"/>
                <a:ea typeface="Courier"/>
                <a:cs typeface="Courier"/>
                <a:sym typeface="Courier New"/>
              </a:rPr>
              <a:t>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 23</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err="1">
                <a:solidFill>
                  <a:srgbClr val="00FF00"/>
                </a:solidFill>
                <a:latin typeface="Courier"/>
                <a:ea typeface="Courier"/>
                <a:cs typeface="Courier"/>
                <a:sym typeface="Courier New"/>
              </a:rPr>
              <a:t>kk</a:t>
            </a:r>
            <a:r>
              <a:rPr lang="en-US" sz="3000" i="0" u="none" strike="noStrike" cap="none" dirty="0">
                <a:solidFill>
                  <a:schemeClr val="lt1"/>
                </a:solidFill>
                <a:latin typeface="Courier"/>
                <a:ea typeface="Courier"/>
                <a:cs typeface="Courier"/>
                <a:sym typeface="Courier New"/>
              </a:rPr>
              <a:t> = </a:t>
            </a:r>
            <a:r>
              <a:rPr lang="en-US" sz="3000" i="0" u="none" strike="noStrike" cap="none" dirty="0" err="1">
                <a:solidFill>
                  <a:srgbClr val="00FF00"/>
                </a:solidFill>
                <a:latin typeface="Courier"/>
                <a:ea typeface="Courier"/>
                <a:cs typeface="Courier"/>
                <a:sym typeface="Courier New"/>
              </a:rPr>
              <a:t>jj</a:t>
            </a:r>
            <a:r>
              <a:rPr lang="en-US" sz="3000" i="0" u="none" strike="noStrike" cap="none" dirty="0">
                <a:solidFill>
                  <a:schemeClr val="lt1"/>
                </a:solidFill>
                <a:latin typeface="Courier"/>
                <a:ea typeface="Courier"/>
                <a:cs typeface="Courier"/>
                <a:sym typeface="Courier New"/>
              </a:rPr>
              <a:t>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err="1">
                <a:solidFill>
                  <a:srgbClr val="00FF00"/>
                </a:solidFill>
                <a:latin typeface="Courier"/>
                <a:ea typeface="Courier"/>
                <a:cs typeface="Courier"/>
                <a:sym typeface="Courier New"/>
              </a:rPr>
              <a:t>kk</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C000"/>
                </a:solidFill>
                <a:latin typeface="Courier"/>
                <a:ea typeface="Courier"/>
                <a:cs typeface="Courier"/>
                <a:sym typeface="Courier New"/>
              </a:rPr>
              <a:t>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4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3</a:t>
            </a:r>
            <a:r>
              <a:rPr lang="en-US" sz="3000" dirty="0">
                <a:solidFill>
                  <a:srgbClr val="FFFF00"/>
                </a:solidFill>
                <a:latin typeface="Courier"/>
                <a:ea typeface="Courier"/>
                <a:cs typeface="Courier"/>
                <a:sym typeface="Courier New"/>
              </a:rPr>
              <a:t>)</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64</a:t>
            </a:r>
          </a:p>
        </p:txBody>
      </p:sp>
      <p:cxnSp>
        <p:nvCxnSpPr>
          <p:cNvPr id="364" name="Shape 364"/>
          <p:cNvCxnSpPr/>
          <p:nvPr/>
        </p:nvCxnSpPr>
        <p:spPr>
          <a:xfrm>
            <a:off x="8432800" y="6225788"/>
            <a:ext cx="12699" cy="595311"/>
          </a:xfrm>
          <a:prstGeom prst="straightConnector1">
            <a:avLst/>
          </a:prstGeom>
          <a:noFill/>
          <a:ln w="25400" cap="rnd" cmpd="sng">
            <a:solidFill>
              <a:schemeClr val="lt1"/>
            </a:solidFill>
            <a:prstDash val="solid"/>
            <a:miter/>
            <a:headEnd type="none" w="med" len="med"/>
            <a:tailEnd type="none" w="med" len="med"/>
          </a:ln>
        </p:spPr>
      </p:cxnSp>
      <p:cxnSp>
        <p:nvCxnSpPr>
          <p:cNvPr id="365" name="Shape 365"/>
          <p:cNvCxnSpPr/>
          <p:nvPr/>
        </p:nvCxnSpPr>
        <p:spPr>
          <a:xfrm rot="10800000" flipH="1">
            <a:off x="8432800" y="6210300"/>
            <a:ext cx="2035175" cy="25399"/>
          </a:xfrm>
          <a:prstGeom prst="straightConnector1">
            <a:avLst/>
          </a:prstGeom>
          <a:noFill/>
          <a:ln w="25400" cap="rnd" cmpd="sng">
            <a:solidFill>
              <a:schemeClr val="lt1"/>
            </a:solidFill>
            <a:prstDash val="solid"/>
            <a:miter/>
            <a:headEnd type="none" w="med" len="med"/>
            <a:tailEnd type="none" w="med" len="med"/>
          </a:ln>
        </p:spPr>
      </p:cxnSp>
      <p:sp>
        <p:nvSpPr>
          <p:cNvPr id="366" name="Shape 366"/>
          <p:cNvSpPr txBox="1"/>
          <p:nvPr/>
        </p:nvSpPr>
        <p:spPr>
          <a:xfrm>
            <a:off x="7807325" y="62738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5</a:t>
            </a:r>
          </a:p>
        </p:txBody>
      </p:sp>
      <p:sp>
        <p:nvSpPr>
          <p:cNvPr id="367" name="Shape 367"/>
          <p:cNvSpPr txBox="1"/>
          <p:nvPr/>
        </p:nvSpPr>
        <p:spPr>
          <a:xfrm>
            <a:off x="8572500" y="62738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23</a:t>
            </a:r>
          </a:p>
        </p:txBody>
      </p:sp>
      <p:sp>
        <p:nvSpPr>
          <p:cNvPr id="368" name="Shape 368"/>
          <p:cNvSpPr txBox="1"/>
          <p:nvPr/>
        </p:nvSpPr>
        <p:spPr>
          <a:xfrm>
            <a:off x="8816975" y="5605462"/>
            <a:ext cx="1100136"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chemeClr val="lt1"/>
                </a:solidFill>
                <a:latin typeface="Arial" charset="0"/>
                <a:ea typeface="Arial" charset="0"/>
                <a:cs typeface="Arial" charset="0"/>
                <a:sym typeface="Cabin"/>
              </a:rPr>
              <a:t>4 R 3</a:t>
            </a:r>
          </a:p>
        </p:txBody>
      </p:sp>
      <p:sp>
        <p:nvSpPr>
          <p:cNvPr id="369" name="Shape 369"/>
          <p:cNvSpPr txBox="1"/>
          <p:nvPr/>
        </p:nvSpPr>
        <p:spPr>
          <a:xfrm>
            <a:off x="8572500" y="6731000"/>
            <a:ext cx="571500"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a:solidFill>
                  <a:schemeClr val="lt1"/>
                </a:solidFill>
                <a:latin typeface="Arial" charset="0"/>
                <a:ea typeface="Arial" charset="0"/>
                <a:cs typeface="Arial" charset="0"/>
                <a:sym typeface="Cabin"/>
              </a:rPr>
              <a:t>20</a:t>
            </a:r>
          </a:p>
        </p:txBody>
      </p:sp>
      <p:cxnSp>
        <p:nvCxnSpPr>
          <p:cNvPr id="370" name="Shape 370"/>
          <p:cNvCxnSpPr/>
          <p:nvPr/>
        </p:nvCxnSpPr>
        <p:spPr>
          <a:xfrm>
            <a:off x="8496300" y="7440611"/>
            <a:ext cx="584200" cy="0"/>
          </a:xfrm>
          <a:prstGeom prst="straightConnector1">
            <a:avLst/>
          </a:prstGeom>
          <a:noFill/>
          <a:ln w="25400" cap="rnd" cmpd="sng">
            <a:solidFill>
              <a:schemeClr val="lt1"/>
            </a:solidFill>
            <a:prstDash val="solid"/>
            <a:miter/>
            <a:headEnd type="none" w="med" len="med"/>
            <a:tailEnd type="none" w="med" len="med"/>
          </a:ln>
        </p:spPr>
      </p:cxnSp>
      <p:sp>
        <p:nvSpPr>
          <p:cNvPr id="371" name="Shape 371"/>
          <p:cNvSpPr txBox="1"/>
          <p:nvPr/>
        </p:nvSpPr>
        <p:spPr>
          <a:xfrm>
            <a:off x="8801100" y="7505700"/>
            <a:ext cx="342899" cy="6222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FFC000"/>
                </a:solidFill>
                <a:latin typeface="Arial" charset="0"/>
                <a:ea typeface="Arial" charset="0"/>
                <a:cs typeface="Arial" charset="0"/>
                <a:sym typeface="Cabin"/>
              </a:rPr>
              <a:t>3</a:t>
            </a:r>
          </a:p>
        </p:txBody>
      </p:sp>
      <p:sp>
        <p:nvSpPr>
          <p:cNvPr id="372" name="Shape 372"/>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00FF"/>
              </a:buClr>
              <a:buSzPct val="25000"/>
            </a:pPr>
            <a:r>
              <a:rPr lang="en-US" sz="7600" dirty="0" err="1">
                <a:solidFill>
                  <a:srgbClr val="FFD966"/>
                </a:solidFill>
                <a:latin typeface="Arial" charset="0"/>
                <a:ea typeface="Arial" charset="0"/>
                <a:cs typeface="Arial" charset="0"/>
                <a:sym typeface="Cabin"/>
              </a:rPr>
              <a:t>Biểu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thức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học</a:t>
            </a:r>
            <a:endParaRPr lang="en-US" sz="7600" u="none" strike="noStrike" cap="none" dirty="0">
              <a:solidFill>
                <a:srgbClr val="FFD966"/>
              </a:solidFill>
              <a:latin typeface="Arial" charset="0"/>
              <a:ea typeface="Arial" charset="0"/>
              <a:cs typeface="Arial" charset="0"/>
              <a:sym typeface="Cabin"/>
            </a:endParaRPr>
          </a:p>
        </p:txBody>
      </p:sp>
      <p:graphicFrame>
        <p:nvGraphicFramePr>
          <p:cNvPr id="2" name="Shape 356">
            <a:extLst>
              <a:ext uri="{FF2B5EF4-FFF2-40B4-BE49-F238E27FC236}">
                <a16:creationId xmlns:a16="http://schemas.microsoft.com/office/drawing/2014/main" id="{DD3C77ED-C8CF-0E4D-CBEC-C9CAA9FF125F}"/>
              </a:ext>
            </a:extLst>
          </p:cNvPr>
          <p:cNvGraphicFramePr/>
          <p:nvPr>
            <p:extLst>
              <p:ext uri="{D42A27DB-BD31-4B8C-83A1-F6EECF244321}">
                <p14:modId xmlns:p14="http://schemas.microsoft.com/office/powerpoint/2010/main" val="739962423"/>
              </p:ext>
            </p:extLst>
          </p:nvPr>
        </p:nvGraphicFramePr>
        <p:xfrm>
          <a:off x="10690100" y="2249574"/>
          <a:ext cx="5025250" cy="5567275"/>
        </p:xfrm>
        <a:graphic>
          <a:graphicData uri="http://schemas.openxmlformats.org/drawingml/2006/table">
            <a:tbl>
              <a:tblPr>
                <a:noFill/>
                <a:tableStyleId>{54014B03-8F40-49A2-A0EB-D18ED94CC971}</a:tableStyleId>
              </a:tblPr>
              <a:tblGrid>
                <a:gridCol w="2398575">
                  <a:extLst>
                    <a:ext uri="{9D8B030D-6E8A-4147-A177-3AD203B41FA5}">
                      <a16:colId xmlns:a16="http://schemas.microsoft.com/office/drawing/2014/main" val="20000"/>
                    </a:ext>
                  </a:extLst>
                </a:gridCol>
                <a:gridCol w="2626675">
                  <a:extLst>
                    <a:ext uri="{9D8B030D-6E8A-4147-A177-3AD203B41FA5}">
                      <a16:colId xmlns:a16="http://schemas.microsoft.com/office/drawing/2014/main" val="20001"/>
                    </a:ext>
                  </a:extLst>
                </a:gridCol>
              </a:tblGrid>
              <a:tr h="795325">
                <a:tc>
                  <a:txBody>
                    <a:bodyPr/>
                    <a:lstStyle/>
                    <a:p>
                      <a:pPr marL="0" lvl="0" indent="0" algn="ctr" rtl="0">
                        <a:lnSpc>
                          <a:spcPct val="100000"/>
                        </a:lnSpc>
                        <a:spcBef>
                          <a:spcPts val="0"/>
                        </a:spcBef>
                        <a:spcAft>
                          <a:spcPts val="0"/>
                        </a:spcAft>
                        <a:buClr>
                          <a:srgbClr val="00FFFF"/>
                        </a:buClr>
                        <a:buSzPct val="25000"/>
                        <a:buFont typeface="Cabin"/>
                        <a:buNone/>
                      </a:pPr>
                      <a:r>
                        <a:rPr lang="en-US" sz="3200" b="0" i="0" u="none">
                          <a:solidFill>
                            <a:srgbClr val="00FFFF"/>
                          </a:solidFill>
                          <a:latin typeface="Arial" charset="0"/>
                          <a:ea typeface="Arial" charset="0"/>
                          <a:cs typeface="Arial" charset="0"/>
                          <a:sym typeface="Cabin"/>
                        </a:rPr>
                        <a:t>Operator</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tc>
                  <a:txBody>
                    <a:bodyPr/>
                    <a:lstStyle/>
                    <a:p>
                      <a:pPr marL="0" lvl="0" indent="0" algn="ctr" rtl="0">
                        <a:lnSpc>
                          <a:spcPct val="100000"/>
                        </a:lnSpc>
                        <a:spcBef>
                          <a:spcPts val="0"/>
                        </a:spcBef>
                        <a:spcAft>
                          <a:spcPts val="0"/>
                        </a:spcAft>
                        <a:buClr>
                          <a:schemeClr val="lt1"/>
                        </a:buClr>
                        <a:buSzPct val="25000"/>
                        <a:buFont typeface="Cabin"/>
                        <a:buNone/>
                      </a:pPr>
                      <a:r>
                        <a:rPr lang="en-US" sz="3200" b="0" i="0" u="none">
                          <a:solidFill>
                            <a:schemeClr val="lt1"/>
                          </a:solidFill>
                          <a:latin typeface="Arial" charset="0"/>
                          <a:ea typeface="Arial" charset="0"/>
                          <a:cs typeface="Arial" charset="0"/>
                          <a:sym typeface="Cabin"/>
                        </a:rPr>
                        <a:t>Operation</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solidFill>
                      <a:srgbClr val="7F7F7F">
                        <a:alpha val="49411"/>
                      </a:srgbClr>
                    </a:solidFill>
                  </a:tcPr>
                </a:tc>
                <a:extLst>
                  <a:ext uri="{0D108BD9-81ED-4DB2-BD59-A6C34878D82A}">
                    <a16:rowId xmlns:a16="http://schemas.microsoft.com/office/drawing/2014/main" val="10000"/>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Phép</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cộng</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Phép</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trừ</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Phép</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nhân</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vi-VN" sz="3100" b="0" i="0" u="none" dirty="0">
                          <a:solidFill>
                            <a:schemeClr val="lt1"/>
                          </a:solidFill>
                          <a:latin typeface="Arial" charset="0"/>
                          <a:ea typeface="Arial" charset="0"/>
                          <a:cs typeface="Arial" charset="0"/>
                          <a:sym typeface="Cabin"/>
                        </a:rPr>
                        <a:t>Phép chia</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en-US" sz="3100" b="0" i="0" u="none" dirty="0" err="1">
                          <a:solidFill>
                            <a:schemeClr val="lt1"/>
                          </a:solidFill>
                          <a:latin typeface="Arial" charset="0"/>
                          <a:ea typeface="Arial" charset="0"/>
                          <a:cs typeface="Arial" charset="0"/>
                          <a:sym typeface="Cabin"/>
                        </a:rPr>
                        <a:t>Lũy</a:t>
                      </a:r>
                      <a:r>
                        <a:rPr lang="en-US" sz="3100" b="0" i="0" u="none" dirty="0">
                          <a:solidFill>
                            <a:schemeClr val="lt1"/>
                          </a:solidFill>
                          <a:latin typeface="Arial" charset="0"/>
                          <a:ea typeface="Arial" charset="0"/>
                          <a:cs typeface="Arial" charset="0"/>
                          <a:sym typeface="Cabin"/>
                        </a:rPr>
                        <a:t> </a:t>
                      </a:r>
                      <a:r>
                        <a:rPr lang="en-US" sz="3100" b="0" i="0" u="none" dirty="0" err="1">
                          <a:solidFill>
                            <a:schemeClr val="lt1"/>
                          </a:solidFill>
                          <a:latin typeface="Arial" charset="0"/>
                          <a:ea typeface="Arial" charset="0"/>
                          <a:cs typeface="Arial" charset="0"/>
                          <a:sym typeface="Cabin"/>
                        </a:rPr>
                        <a:t>thừa</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95325">
                <a:tc>
                  <a:txBody>
                    <a:bodyPr/>
                    <a:lstStyle/>
                    <a:p>
                      <a:pPr marL="0" lvl="0" indent="0" algn="ctr" rtl="0">
                        <a:lnSpc>
                          <a:spcPct val="100000"/>
                        </a:lnSpc>
                        <a:spcBef>
                          <a:spcPts val="0"/>
                        </a:spcBef>
                        <a:spcAft>
                          <a:spcPts val="0"/>
                        </a:spcAft>
                        <a:buClr>
                          <a:srgbClr val="00FFFF"/>
                        </a:buClr>
                        <a:buSzPct val="25000"/>
                        <a:buFont typeface="Cabin"/>
                        <a:buNone/>
                      </a:pPr>
                      <a:r>
                        <a:rPr lang="en-US" sz="3100" b="0" i="0" u="none">
                          <a:solidFill>
                            <a:srgbClr val="00FFFF"/>
                          </a:solidFill>
                          <a:latin typeface="Arial" charset="0"/>
                          <a:ea typeface="Arial" charset="0"/>
                          <a:cs typeface="Arial" charset="0"/>
                          <a:sym typeface="Cabin"/>
                        </a:rPr>
                        <a:t>%</a:t>
                      </a: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tc>
                  <a:txBody>
                    <a:bodyPr/>
                    <a:lstStyle/>
                    <a:p>
                      <a:pPr marL="0" lvl="0" indent="0" algn="ctr" rtl="0">
                        <a:lnSpc>
                          <a:spcPct val="100000"/>
                        </a:lnSpc>
                        <a:spcBef>
                          <a:spcPts val="0"/>
                        </a:spcBef>
                        <a:spcAft>
                          <a:spcPts val="0"/>
                        </a:spcAft>
                        <a:buClr>
                          <a:schemeClr val="lt1"/>
                        </a:buClr>
                        <a:buSzPct val="25000"/>
                        <a:buFont typeface="Cabin"/>
                        <a:buNone/>
                      </a:pPr>
                      <a:r>
                        <a:rPr lang="vi-VN" sz="3100" b="0" i="0" u="none" dirty="0">
                          <a:solidFill>
                            <a:schemeClr val="lt1"/>
                          </a:solidFill>
                          <a:latin typeface="Arial" charset="0"/>
                          <a:ea typeface="Arial" charset="0"/>
                          <a:cs typeface="Arial" charset="0"/>
                          <a:sym typeface="Cabin"/>
                        </a:rPr>
                        <a:t>Dư</a:t>
                      </a:r>
                      <a:endParaRPr lang="en-US" sz="3100" b="0" i="0" u="none" dirty="0">
                        <a:solidFill>
                          <a:schemeClr val="lt1"/>
                        </a:solidFill>
                        <a:latin typeface="Arial" charset="0"/>
                        <a:ea typeface="Arial" charset="0"/>
                        <a:cs typeface="Arial" charset="0"/>
                        <a:sym typeface="Cabin"/>
                      </a:endParaRPr>
                    </a:p>
                  </a:txBody>
                  <a:tcPr marL="38100" marR="38100" marT="38100" marB="38100" anchor="ctr">
                    <a:lnL w="25400" cap="flat" cmpd="sng">
                      <a:solidFill>
                        <a:srgbClr val="FFFFFF"/>
                      </a:solidFill>
                      <a:prstDash val="solid"/>
                      <a:round/>
                      <a:headEnd type="none" w="med" len="med"/>
                      <a:tailEnd type="none" w="med" len="med"/>
                    </a:lnL>
                    <a:lnR w="25400" cap="flat" cmpd="sng">
                      <a:solidFill>
                        <a:srgbClr val="FFFFFF"/>
                      </a:solidFill>
                      <a:prstDash val="solid"/>
                      <a:round/>
                      <a:headEnd type="none" w="med" len="med"/>
                      <a:tailEnd type="none" w="med" len="med"/>
                    </a:lnR>
                    <a:lnT w="25400" cap="flat" cmpd="sng">
                      <a:solidFill>
                        <a:srgbClr val="FFFFFF"/>
                      </a:solidFill>
                      <a:prstDash val="solid"/>
                      <a:round/>
                      <a:headEnd type="none" w="med" len="med"/>
                      <a:tailEnd type="none" w="med" len="med"/>
                    </a:lnT>
                    <a:lnB w="25400" cap="flat" cmpd="sng">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Shape 377"/>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FF"/>
              </a:buClr>
              <a:buSzPct val="25000"/>
            </a:pPr>
            <a:r>
              <a:rPr lang="en-US" sz="7600" dirty="0" err="1">
                <a:solidFill>
                  <a:srgbClr val="FFD966"/>
                </a:solidFill>
                <a:latin typeface="Arial" charset="0"/>
                <a:ea typeface="Arial" charset="0"/>
                <a:cs typeface="Arial" charset="0"/>
                <a:sym typeface="Cabin"/>
              </a:rPr>
              <a:t>Trình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tự</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đánh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giá</a:t>
            </a:r>
            <a:endParaRPr lang="en-US" sz="7600" u="none" strike="noStrike" cap="none" dirty="0">
              <a:solidFill>
                <a:srgbClr val="FFD966"/>
              </a:solidFill>
              <a:latin typeface="Arial" charset="0"/>
              <a:ea typeface="Arial" charset="0"/>
              <a:cs typeface="Arial" charset="0"/>
              <a:sym typeface="Cabin"/>
            </a:endParaRPr>
          </a:p>
        </p:txBody>
      </p:sp>
      <p:sp>
        <p:nvSpPr>
          <p:cNvPr id="378" name="Shape 378"/>
          <p:cNvSpPr txBox="1">
            <a:spLocks noGrp="1"/>
          </p:cNvSpPr>
          <p:nvPr>
            <p:ph type="body" idx="1"/>
          </p:nvPr>
        </p:nvSpPr>
        <p:spPr>
          <a:xfrm>
            <a:off x="812800" y="2133600"/>
            <a:ext cx="14630400" cy="4000499"/>
          </a:xfrm>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vi-VN" sz="3600" dirty="0">
                <a:solidFill>
                  <a:schemeClr val="lt1"/>
                </a:solidFill>
                <a:latin typeface="Arial" charset="0"/>
                <a:ea typeface="Arial" charset="0"/>
                <a:cs typeface="Arial" charset="0"/>
                <a:sym typeface="Cabin"/>
              </a:rPr>
              <a:t>Khi xâu chuỗi các toán tử lại với nhau - Python biết nên làm cái nào trước
Điều này được gọi là "toán tử ưu tiên "
Toán tử nào "được ưu tiên" hơn các toán tử khác?</a:t>
            </a:r>
            <a:endParaRPr lang="en-US" sz="3600" u="none" strike="noStrike" cap="none" dirty="0">
              <a:solidFill>
                <a:schemeClr val="lt1"/>
              </a:solidFill>
              <a:latin typeface="Arial" charset="0"/>
              <a:ea typeface="Arial" charset="0"/>
              <a:cs typeface="Arial" charset="0"/>
              <a:sym typeface="Cabin"/>
            </a:endParaRPr>
          </a:p>
        </p:txBody>
      </p:sp>
      <p:sp>
        <p:nvSpPr>
          <p:cNvPr id="379" name="Shape 379"/>
          <p:cNvSpPr txBox="1"/>
          <p:nvPr/>
        </p:nvSpPr>
        <p:spPr>
          <a:xfrm>
            <a:off x="3756025" y="6640900"/>
            <a:ext cx="874395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4400" u="none" strike="noStrike" cap="none" dirty="0">
                <a:solidFill>
                  <a:srgbClr val="00FF00"/>
                </a:solidFill>
                <a:latin typeface="Courier" charset="0"/>
                <a:ea typeface="Courier" charset="0"/>
                <a:cs typeface="Courier" charset="0"/>
                <a:sym typeface="Cabin"/>
              </a:rPr>
              <a:t>x</a:t>
            </a:r>
            <a:r>
              <a:rPr lang="en-US" sz="4400" u="none" strike="noStrike" cap="none" dirty="0">
                <a:solidFill>
                  <a:schemeClr val="lt1"/>
                </a:solidFill>
                <a:latin typeface="Courier" charset="0"/>
                <a:ea typeface="Courier" charset="0"/>
                <a:cs typeface="Courier" charset="0"/>
                <a:sym typeface="Cabin"/>
              </a:rPr>
              <a:t> = 1</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 2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3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4</a:t>
            </a:r>
            <a:r>
              <a:rPr lang="en-US" sz="4400" u="none" strike="noStrike" cap="none" dirty="0">
                <a:solidFill>
                  <a:srgbClr val="00FFFF"/>
                </a:solidFill>
                <a:latin typeface="Courier" charset="0"/>
                <a:ea typeface="Courier" charset="0"/>
                <a:cs typeface="Courier" charset="0"/>
                <a:sym typeface="Cabin"/>
              </a:rPr>
              <a:t> / </a:t>
            </a:r>
            <a:r>
              <a:rPr lang="en-US" sz="4400" u="none" strike="noStrike" cap="none" dirty="0">
                <a:solidFill>
                  <a:schemeClr val="lt1"/>
                </a:solidFill>
                <a:latin typeface="Courier" charset="0"/>
                <a:ea typeface="Courier" charset="0"/>
                <a:cs typeface="Courier" charset="0"/>
                <a:sym typeface="Cabin"/>
              </a:rPr>
              <a:t>5 </a:t>
            </a:r>
            <a:r>
              <a:rPr lang="en-US" sz="4400" u="none" strike="noStrike" cap="none" dirty="0">
                <a:solidFill>
                  <a:srgbClr val="00FFFF"/>
                </a:solidFill>
                <a:latin typeface="Courier" charset="0"/>
                <a:ea typeface="Courier" charset="0"/>
                <a:cs typeface="Courier" charset="0"/>
                <a:sym typeface="Cabin"/>
              </a:rPr>
              <a:t>** </a:t>
            </a:r>
            <a:r>
              <a:rPr lang="en-US" sz="4400" u="none" strike="noStrike" cap="none" dirty="0">
                <a:solidFill>
                  <a:schemeClr val="lt1"/>
                </a:solidFill>
                <a:latin typeface="Courier" charset="0"/>
                <a:ea typeface="Courier" charset="0"/>
                <a:cs typeface="Courier" charset="0"/>
                <a:sym typeface="Cabin"/>
              </a:rPr>
              <a:t>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vi-VN" sz="7600" dirty="0">
                <a:solidFill>
                  <a:srgbClr val="FFD966"/>
                </a:solidFill>
                <a:latin typeface="Arial" charset="0"/>
                <a:ea typeface="Arial" charset="0"/>
                <a:cs typeface="Arial" charset="0"/>
                <a:sym typeface="Cabin"/>
              </a:rPr>
              <a:t>Quy tắc ưu tiên</a:t>
            </a:r>
            <a:endParaRPr lang="en-US" sz="7600" u="none" strike="noStrike" cap="none" dirty="0">
              <a:solidFill>
                <a:srgbClr val="FFD966"/>
              </a:solidFill>
              <a:latin typeface="Arial" charset="0"/>
              <a:ea typeface="Arial" charset="0"/>
              <a:cs typeface="Arial" charset="0"/>
              <a:sym typeface="Cabin"/>
            </a:endParaRPr>
          </a:p>
        </p:txBody>
      </p:sp>
      <p:sp>
        <p:nvSpPr>
          <p:cNvPr id="385" name="Shape 385"/>
          <p:cNvSpPr txBox="1">
            <a:spLocks noGrp="1"/>
          </p:cNvSpPr>
          <p:nvPr>
            <p:ph type="body" idx="1"/>
          </p:nvPr>
        </p:nvSpPr>
        <p:spPr>
          <a:prstGeom prst="rect">
            <a:avLst/>
          </a:prstGeom>
          <a:noFill/>
          <a:ln>
            <a:noFill/>
          </a:ln>
        </p:spPr>
        <p:txBody>
          <a:bodyPr lIns="38100" tIns="38100" rIns="38100" bIns="38100" anchor="ctr" anchorCtr="0">
            <a:noAutofit/>
          </a:bodyPr>
          <a:lstStyle/>
          <a:p>
            <a:pPr marL="0" indent="0">
              <a:spcBef>
                <a:spcPts val="1200"/>
              </a:spcBef>
              <a:spcAft>
                <a:spcPts val="1200"/>
              </a:spcAft>
              <a:buNone/>
            </a:pPr>
            <a:r>
              <a:rPr lang="vi-VN" sz="3200" dirty="0">
                <a:solidFill>
                  <a:schemeClr val="lt1"/>
                </a:solidFill>
                <a:latin typeface="Arial" charset="0"/>
                <a:ea typeface="Arial" charset="0"/>
                <a:cs typeface="Arial" charset="0"/>
                <a:sym typeface="Cabin"/>
              </a:rPr>
              <a:t>Ưu tiên cao nhất đến thấp nhất:</a:t>
            </a:r>
          </a:p>
          <a:p>
            <a:pPr marL="457200" indent="-457200">
              <a:spcBef>
                <a:spcPts val="1200"/>
              </a:spcBef>
              <a:spcAft>
                <a:spcPts val="1200"/>
              </a:spcAft>
            </a:pPr>
            <a:r>
              <a:rPr lang="vi-VN" sz="3200" dirty="0">
                <a:solidFill>
                  <a:schemeClr val="lt1"/>
                </a:solidFill>
                <a:latin typeface="Arial" charset="0"/>
                <a:ea typeface="Arial" charset="0"/>
                <a:cs typeface="Arial" charset="0"/>
                <a:sym typeface="Cabin"/>
              </a:rPr>
              <a:t>Dấu ngoặc đơn luôn được tôn trọng
Lũy thừa 
Nhân, chia và dư
Cộng và trừ
Từ trái sang phải</a:t>
            </a:r>
            <a:endParaRPr lang="en-US" sz="3200" u="none" strike="noStrike" cap="none" dirty="0">
              <a:solidFill>
                <a:schemeClr val="lt1"/>
              </a:solidFill>
              <a:latin typeface="Arial" charset="0"/>
              <a:ea typeface="Arial" charset="0"/>
              <a:cs typeface="Arial" charset="0"/>
              <a:sym typeface="Cabin"/>
            </a:endParaRPr>
          </a:p>
        </p:txBody>
      </p:sp>
      <p:grpSp>
        <p:nvGrpSpPr>
          <p:cNvPr id="386" name="Shape 386"/>
          <p:cNvGrpSpPr/>
          <p:nvPr/>
        </p:nvGrpSpPr>
        <p:grpSpPr>
          <a:xfrm>
            <a:off x="8633954" y="3595823"/>
            <a:ext cx="4199860" cy="4076215"/>
            <a:chOff x="0" y="-349272"/>
            <a:chExt cx="2522536" cy="3020428"/>
          </a:xfrm>
        </p:grpSpPr>
        <p:sp>
          <p:nvSpPr>
            <p:cNvPr id="387" name="Shape 387"/>
            <p:cNvSpPr txBox="1"/>
            <p:nvPr/>
          </p:nvSpPr>
          <p:spPr>
            <a:xfrm>
              <a:off x="0" y="-349272"/>
              <a:ext cx="2262187" cy="3020428"/>
            </a:xfrm>
            <a:prstGeom prst="rect">
              <a:avLst/>
            </a:prstGeom>
            <a:noFill/>
            <a:ln>
              <a:noFill/>
            </a:ln>
          </p:spPr>
          <p:txBody>
            <a:bodyPr lIns="0" tIns="0" rIns="0" bIns="0" anchor="ctr" anchorCtr="0">
              <a:noAutofit/>
            </a:bodyPr>
            <a:lstStyle/>
            <a:p>
              <a:pPr lvl="0" algn="ctr">
                <a:spcBef>
                  <a:spcPts val="1200"/>
                </a:spcBef>
                <a:spcAft>
                  <a:spcPts val="1200"/>
                </a:spcAft>
                <a:buClr>
                  <a:srgbClr val="FF00FF"/>
                </a:buClr>
                <a:buSzPct val="25000"/>
              </a:pPr>
              <a:r>
                <a:rPr lang="vi-VN" sz="3600" dirty="0">
                  <a:solidFill>
                    <a:schemeClr val="bg1"/>
                  </a:solidFill>
                  <a:latin typeface="Arial" charset="0"/>
                  <a:ea typeface="Arial" charset="0"/>
                  <a:cs typeface="Arial" charset="0"/>
                  <a:sym typeface="Cabin"/>
                </a:rPr>
                <a:t>Ngoặc đơn
Lũy thừa
Phép nhân
Phép cộng
Từ trái sang phải</a:t>
              </a:r>
              <a:endParaRPr lang="en-US" sz="3600" u="none" strike="noStrike" cap="none" dirty="0">
                <a:solidFill>
                  <a:schemeClr val="bg1"/>
                </a:solidFill>
                <a:latin typeface="Arial" charset="0"/>
                <a:ea typeface="Arial" charset="0"/>
                <a:cs typeface="Arial" charset="0"/>
                <a:sym typeface="Cabin"/>
              </a:endParaRPr>
            </a:p>
          </p:txBody>
        </p:sp>
        <p:cxnSp>
          <p:nvCxnSpPr>
            <p:cNvPr id="388" name="Shape 388"/>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6" name="Shape 396"/>
          <p:cNvSpPr txBox="1"/>
          <p:nvPr/>
        </p:nvSpPr>
        <p:spPr>
          <a:xfrm>
            <a:off x="10307636" y="990600"/>
            <a:ext cx="46275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FF"/>
                </a:solidFill>
                <a:latin typeface="Courier" charset="0"/>
                <a:ea typeface="Courier" charset="0"/>
                <a:cs typeface="Courier" charset="0"/>
                <a:sym typeface="Cabin"/>
              </a:rPr>
              <a:t>2 ** 3</a:t>
            </a:r>
            <a:r>
              <a:rPr lang="en-US" sz="3200" u="none" strike="noStrike" cap="none" dirty="0">
                <a:solidFill>
                  <a:schemeClr val="lt1"/>
                </a:solidFill>
                <a:latin typeface="Courier" charset="0"/>
                <a:ea typeface="Courier" charset="0"/>
                <a:cs typeface="Courier" charset="0"/>
                <a:sym typeface="Cabin"/>
              </a:rPr>
              <a:t> / 4 * 5</a:t>
            </a:r>
          </a:p>
        </p:txBody>
      </p:sp>
      <p:sp>
        <p:nvSpPr>
          <p:cNvPr id="397" name="Shape 397"/>
          <p:cNvSpPr txBox="1"/>
          <p:nvPr/>
        </p:nvSpPr>
        <p:spPr>
          <a:xfrm>
            <a:off x="10891836" y="2540000"/>
            <a:ext cx="40433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8 / 4</a:t>
            </a:r>
            <a:r>
              <a:rPr lang="en-US" sz="3200" u="none" strike="noStrike" cap="none" dirty="0">
                <a:solidFill>
                  <a:schemeClr val="lt1"/>
                </a:solidFill>
                <a:latin typeface="Courier" charset="0"/>
                <a:ea typeface="Courier" charset="0"/>
                <a:cs typeface="Courier" charset="0"/>
                <a:sym typeface="Cabin"/>
              </a:rPr>
              <a:t> * 5</a:t>
            </a:r>
          </a:p>
        </p:txBody>
      </p:sp>
      <p:cxnSp>
        <p:nvCxnSpPr>
          <p:cNvPr id="398" name="Shape 398"/>
          <p:cNvCxnSpPr/>
          <p:nvPr/>
        </p:nvCxnSpPr>
        <p:spPr>
          <a:xfrm rot="10800000">
            <a:off x="11917975" y="1686224"/>
            <a:ext cx="277199" cy="837900"/>
          </a:xfrm>
          <a:prstGeom prst="straightConnector1">
            <a:avLst/>
          </a:prstGeom>
          <a:noFill/>
          <a:ln w="63500" cap="rnd" cmpd="sng">
            <a:solidFill>
              <a:srgbClr val="00FFFF"/>
            </a:solidFill>
            <a:prstDash val="solid"/>
            <a:miter/>
            <a:headEnd type="stealth" w="med" len="med"/>
            <a:tailEnd type="none" w="med" len="med"/>
          </a:ln>
        </p:spPr>
      </p:cxnSp>
      <p:sp>
        <p:nvSpPr>
          <p:cNvPr id="399" name="Shape 399"/>
          <p:cNvSpPr txBox="1"/>
          <p:nvPr/>
        </p:nvSpPr>
        <p:spPr>
          <a:xfrm>
            <a:off x="11298236" y="4000500"/>
            <a:ext cx="321786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200" u="none" strike="noStrike" cap="none" dirty="0">
                <a:solidFill>
                  <a:schemeClr val="lt1"/>
                </a:solidFill>
                <a:latin typeface="Courier" charset="0"/>
                <a:ea typeface="Courier" charset="0"/>
                <a:cs typeface="Courier" charset="0"/>
                <a:sym typeface="Cabin"/>
              </a:rPr>
              <a:t>1 + </a:t>
            </a:r>
            <a:r>
              <a:rPr lang="en-US" sz="3200" u="none" strike="noStrike" cap="none" dirty="0">
                <a:solidFill>
                  <a:srgbClr val="00FF00"/>
                </a:solidFill>
                <a:latin typeface="Courier" charset="0"/>
                <a:ea typeface="Courier" charset="0"/>
                <a:cs typeface="Courier" charset="0"/>
                <a:sym typeface="Cabin"/>
              </a:rPr>
              <a:t>2 * 5</a:t>
            </a:r>
          </a:p>
        </p:txBody>
      </p:sp>
      <p:cxnSp>
        <p:nvCxnSpPr>
          <p:cNvPr id="400" name="Shape 400"/>
          <p:cNvCxnSpPr/>
          <p:nvPr/>
        </p:nvCxnSpPr>
        <p:spPr>
          <a:xfrm flipV="1">
            <a:off x="12322173" y="3348026"/>
            <a:ext cx="74752" cy="652474"/>
          </a:xfrm>
          <a:prstGeom prst="straightConnector1">
            <a:avLst/>
          </a:prstGeom>
          <a:noFill/>
          <a:ln w="63500" cap="rnd" cmpd="sng">
            <a:solidFill>
              <a:srgbClr val="00FF00"/>
            </a:solidFill>
            <a:prstDash val="solid"/>
            <a:miter/>
            <a:headEnd type="stealth" w="med" len="med"/>
            <a:tailEnd type="none" w="med" len="med"/>
          </a:ln>
        </p:spPr>
      </p:cxnSp>
      <p:sp>
        <p:nvSpPr>
          <p:cNvPr id="401" name="Shape 401"/>
          <p:cNvSpPr txBox="1"/>
          <p:nvPr/>
        </p:nvSpPr>
        <p:spPr>
          <a:xfrm>
            <a:off x="11590336" y="5638800"/>
            <a:ext cx="2259014"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 + 10</a:t>
            </a:r>
          </a:p>
        </p:txBody>
      </p:sp>
      <p:cxnSp>
        <p:nvCxnSpPr>
          <p:cNvPr id="402" name="Shape 402"/>
          <p:cNvCxnSpPr>
            <a:endCxn id="399" idx="2"/>
          </p:cNvCxnSpPr>
          <p:nvPr/>
        </p:nvCxnSpPr>
        <p:spPr>
          <a:xfrm flipV="1">
            <a:off x="12785524" y="4800599"/>
            <a:ext cx="121644" cy="863725"/>
          </a:xfrm>
          <a:prstGeom prst="straightConnector1">
            <a:avLst/>
          </a:prstGeom>
          <a:noFill/>
          <a:ln w="63500" cap="rnd" cmpd="sng">
            <a:solidFill>
              <a:srgbClr val="00FF00"/>
            </a:solidFill>
            <a:prstDash val="solid"/>
            <a:miter/>
            <a:headEnd type="stealth" w="med" len="med"/>
            <a:tailEnd type="none" w="med" len="med"/>
          </a:ln>
        </p:spPr>
      </p:cxnSp>
      <p:sp>
        <p:nvSpPr>
          <p:cNvPr id="403" name="Shape 403"/>
          <p:cNvSpPr txBox="1"/>
          <p:nvPr/>
        </p:nvSpPr>
        <p:spPr>
          <a:xfrm>
            <a:off x="12085636" y="6934200"/>
            <a:ext cx="723900" cy="8000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3200" u="none" strike="noStrike" cap="none" dirty="0">
                <a:solidFill>
                  <a:srgbClr val="FF9900"/>
                </a:solidFill>
                <a:latin typeface="Courier" charset="0"/>
                <a:ea typeface="Courier" charset="0"/>
                <a:cs typeface="Courier" charset="0"/>
                <a:sym typeface="Cabin"/>
              </a:rPr>
              <a:t>11</a:t>
            </a:r>
          </a:p>
        </p:txBody>
      </p:sp>
      <p:cxnSp>
        <p:nvCxnSpPr>
          <p:cNvPr id="404" name="Shape 404"/>
          <p:cNvCxnSpPr/>
          <p:nvPr/>
        </p:nvCxnSpPr>
        <p:spPr>
          <a:xfrm rot="10800000">
            <a:off x="12225274" y="6308749"/>
            <a:ext cx="96899" cy="708000"/>
          </a:xfrm>
          <a:prstGeom prst="straightConnector1">
            <a:avLst/>
          </a:prstGeom>
          <a:noFill/>
          <a:ln w="63500" cap="rnd" cmpd="sng">
            <a:solidFill>
              <a:srgbClr val="FF9900"/>
            </a:solidFill>
            <a:prstDash val="solid"/>
            <a:miter/>
            <a:headEnd type="stealth" w="med" len="med"/>
            <a:tailEnd type="none" w="med" len="med"/>
          </a:ln>
        </p:spPr>
      </p:cxnSp>
      <p:sp>
        <p:nvSpPr>
          <p:cNvPr id="405" name="Shape 405"/>
          <p:cNvSpPr txBox="1"/>
          <p:nvPr/>
        </p:nvSpPr>
        <p:spPr>
          <a:xfrm>
            <a:off x="1455723" y="1309675"/>
            <a:ext cx="7351799" cy="29559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x = 1 + 2 ** 3 / 4 * 5</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 </a:t>
            </a:r>
            <a:r>
              <a:rPr lang="en-US" sz="3600" i="0" u="none" strike="noStrike" cap="none" dirty="0">
                <a:solidFill>
                  <a:srgbClr val="FFFF00"/>
                </a:solidFill>
                <a:latin typeface="Courier"/>
                <a:ea typeface="Courier"/>
                <a:cs typeface="Courier"/>
                <a:sym typeface="Courier New"/>
              </a:rPr>
              <a:t>print(x)</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11.0</a:t>
            </a:r>
          </a:p>
          <a:p>
            <a:pPr marL="0" marR="0" lvl="0" indent="0" algn="l" rtl="0">
              <a:lnSpc>
                <a:spcPct val="100000"/>
              </a:lnSpc>
              <a:spcBef>
                <a:spcPts val="0"/>
              </a:spcBef>
              <a:spcAft>
                <a:spcPts val="0"/>
              </a:spcAft>
              <a:buClr>
                <a:schemeClr val="lt1"/>
              </a:buClr>
              <a:buSzPct val="25000"/>
              <a:buFont typeface="Cabin"/>
              <a:buNone/>
            </a:pPr>
            <a:r>
              <a:rPr lang="en-US" sz="3600" i="0" u="none" strike="noStrike" cap="none" dirty="0">
                <a:solidFill>
                  <a:schemeClr val="lt1"/>
                </a:solidFill>
                <a:latin typeface="Courier"/>
                <a:ea typeface="Courier"/>
                <a:cs typeface="Courier"/>
                <a:sym typeface="Courier New"/>
              </a:rPr>
              <a:t>&gt;&gt;&gt;</a:t>
            </a:r>
            <a:r>
              <a:rPr lang="en-US" sz="3600" b="1" i="0" u="none" strike="noStrike" cap="none" dirty="0">
                <a:solidFill>
                  <a:schemeClr val="lt1"/>
                </a:solidFill>
                <a:latin typeface="Courier"/>
                <a:ea typeface="Courier"/>
                <a:cs typeface="Courier"/>
                <a:sym typeface="Courier New"/>
              </a:rPr>
              <a:t> </a:t>
            </a:r>
          </a:p>
        </p:txBody>
      </p:sp>
      <p:grpSp>
        <p:nvGrpSpPr>
          <p:cNvPr id="2" name="Shape 386">
            <a:extLst>
              <a:ext uri="{FF2B5EF4-FFF2-40B4-BE49-F238E27FC236}">
                <a16:creationId xmlns:a16="http://schemas.microsoft.com/office/drawing/2014/main" id="{A5D0821A-1169-25CA-F0AE-9B71EA88C5FF}"/>
              </a:ext>
            </a:extLst>
          </p:cNvPr>
          <p:cNvGrpSpPr/>
          <p:nvPr/>
        </p:nvGrpSpPr>
        <p:grpSpPr>
          <a:xfrm>
            <a:off x="3895376" y="3860330"/>
            <a:ext cx="4199860" cy="4076215"/>
            <a:chOff x="0" y="-349272"/>
            <a:chExt cx="2522536" cy="3020428"/>
          </a:xfrm>
        </p:grpSpPr>
        <p:sp>
          <p:nvSpPr>
            <p:cNvPr id="3" name="Shape 387">
              <a:extLst>
                <a:ext uri="{FF2B5EF4-FFF2-40B4-BE49-F238E27FC236}">
                  <a16:creationId xmlns:a16="http://schemas.microsoft.com/office/drawing/2014/main" id="{3D260AA0-EB34-501F-366F-D839A30E2904}"/>
                </a:ext>
              </a:extLst>
            </p:cNvPr>
            <p:cNvSpPr txBox="1"/>
            <p:nvPr/>
          </p:nvSpPr>
          <p:spPr>
            <a:xfrm>
              <a:off x="0" y="-349272"/>
              <a:ext cx="2262187" cy="3020428"/>
            </a:xfrm>
            <a:prstGeom prst="rect">
              <a:avLst/>
            </a:prstGeom>
            <a:noFill/>
            <a:ln>
              <a:noFill/>
            </a:ln>
          </p:spPr>
          <p:txBody>
            <a:bodyPr lIns="0" tIns="0" rIns="0" bIns="0" anchor="ctr" anchorCtr="0">
              <a:noAutofit/>
            </a:bodyPr>
            <a:lstStyle/>
            <a:p>
              <a:pPr lvl="0" algn="ctr">
                <a:spcBef>
                  <a:spcPts val="1200"/>
                </a:spcBef>
                <a:spcAft>
                  <a:spcPts val="1200"/>
                </a:spcAft>
                <a:buClr>
                  <a:srgbClr val="FF00FF"/>
                </a:buClr>
                <a:buSzPct val="25000"/>
              </a:pPr>
              <a:r>
                <a:rPr lang="vi-VN" sz="3600" dirty="0">
                  <a:solidFill>
                    <a:schemeClr val="bg1"/>
                  </a:solidFill>
                  <a:latin typeface="Arial" charset="0"/>
                  <a:ea typeface="Arial" charset="0"/>
                  <a:cs typeface="Arial" charset="0"/>
                  <a:sym typeface="Cabin"/>
                </a:rPr>
                <a:t>Ngoặc đơn
Lũy thừa
Phép nhân
Phép cộng
Từ trái sang phải</a:t>
              </a:r>
              <a:endParaRPr lang="en-US" sz="3600" u="none" strike="noStrike" cap="none" dirty="0">
                <a:solidFill>
                  <a:schemeClr val="bg1"/>
                </a:solidFill>
                <a:latin typeface="Arial" charset="0"/>
                <a:ea typeface="Arial" charset="0"/>
                <a:cs typeface="Arial" charset="0"/>
                <a:sym typeface="Cabin"/>
              </a:endParaRPr>
            </a:p>
          </p:txBody>
        </p:sp>
        <p:cxnSp>
          <p:nvCxnSpPr>
            <p:cNvPr id="4" name="Shape 388">
              <a:extLst>
                <a:ext uri="{FF2B5EF4-FFF2-40B4-BE49-F238E27FC236}">
                  <a16:creationId xmlns:a16="http://schemas.microsoft.com/office/drawing/2014/main" id="{DD92E9C9-B951-FC37-B3D3-0A093A46EFA1}"/>
                </a:ext>
              </a:extLst>
            </p:cNvPr>
            <p:cNvCxnSpPr/>
            <p:nvPr/>
          </p:nvCxnSpPr>
          <p:spPr>
            <a:xfrm flipV="1">
              <a:off x="2522536" y="134936"/>
              <a:ext cx="0"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Shape 250"/>
          <p:cNvSpPr txBox="1">
            <a:spLocks noGrp="1"/>
          </p:cNvSpPr>
          <p:nvPr>
            <p:ph type="title"/>
          </p:nvPr>
        </p:nvSpPr>
        <p:spPr>
          <a:xfrm>
            <a:off x="812800" y="785812"/>
            <a:ext cx="14070626" cy="1104899"/>
          </a:xfrm>
          <a:prstGeom prst="rect">
            <a:avLst/>
          </a:prstGeom>
          <a:noFill/>
          <a:ln>
            <a:noFill/>
          </a:ln>
        </p:spPr>
        <p:txBody>
          <a:bodyPr lIns="50800" tIns="50800" rIns="50800" bIns="50800" anchor="ctr" anchorCtr="0">
            <a:noAutofit/>
          </a:bodyPr>
          <a:lstStyle/>
          <a:p>
            <a:pPr lvl="0">
              <a:buClr>
                <a:srgbClr val="FF7F00"/>
              </a:buClr>
              <a:buSzPct val="25000"/>
            </a:pPr>
            <a:r>
              <a:rPr lang="en-US" sz="7800" dirty="0" err="1">
                <a:solidFill>
                  <a:srgbClr val="FFD966"/>
                </a:solidFill>
                <a:latin typeface="Arial" charset="0"/>
                <a:ea typeface="Arial" charset="0"/>
                <a:cs typeface="Arial" charset="0"/>
                <a:sym typeface="Cabin"/>
              </a:rPr>
              <a:t>Hằng</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số</a:t>
            </a:r>
            <a:endParaRPr lang="en-US" sz="7800" u="none" strike="noStrike" cap="none" dirty="0">
              <a:solidFill>
                <a:srgbClr val="FFD966"/>
              </a:solidFill>
              <a:latin typeface="Arial" charset="0"/>
              <a:ea typeface="Arial" charset="0"/>
              <a:cs typeface="Arial" charset="0"/>
              <a:sym typeface="Cabin"/>
            </a:endParaRPr>
          </a:p>
        </p:txBody>
      </p:sp>
      <p:sp>
        <p:nvSpPr>
          <p:cNvPr id="251" name="Shape 251"/>
          <p:cNvSpPr txBox="1">
            <a:spLocks noGrp="1"/>
          </p:cNvSpPr>
          <p:nvPr>
            <p:ph type="body" idx="1"/>
          </p:nvPr>
        </p:nvSpPr>
        <p:spPr>
          <a:prstGeom prst="rect">
            <a:avLst/>
          </a:prstGeom>
          <a:noFill/>
          <a:ln>
            <a:noFill/>
          </a:ln>
        </p:spPr>
        <p:txBody>
          <a:bodyPr lIns="50800" tIns="50800" rIns="50800" bIns="50800" anchor="ctr" anchorCtr="0">
            <a:noAutofit/>
          </a:bodyPr>
          <a:lstStyle/>
          <a:p>
            <a:pPr marL="1104900" lvl="0" indent="-603377">
              <a:spcBef>
                <a:spcPts val="600"/>
              </a:spcBef>
              <a:spcAft>
                <a:spcPts val="600"/>
              </a:spcAft>
              <a:buClr>
                <a:srgbClr val="FF9900"/>
              </a:buClr>
              <a:buSzPct val="100000"/>
            </a:pPr>
            <a:r>
              <a:rPr lang="vi-VN" sz="3600" dirty="0">
                <a:solidFill>
                  <a:schemeClr val="bg1"/>
                </a:solidFill>
                <a:latin typeface="Arial" charset="0"/>
                <a:ea typeface="Arial" charset="0"/>
                <a:cs typeface="Arial" charset="0"/>
                <a:sym typeface="Cabin"/>
              </a:rPr>
              <a:t>Các giá trị cố định như số, chữ cái và chuỗi, được gọi là "hằng số" vì giá trị của chúng không thay đổi
Hằng số chuỗi sử dụng dấu nháy đơn (')</a:t>
            </a:r>
            <a:br>
              <a:rPr lang="vi-VN" sz="3600" dirty="0">
                <a:solidFill>
                  <a:schemeClr val="bg1"/>
                </a:solidFill>
                <a:latin typeface="Arial" charset="0"/>
                <a:ea typeface="Arial" charset="0"/>
                <a:cs typeface="Arial" charset="0"/>
                <a:sym typeface="Cabin"/>
              </a:rPr>
            </a:br>
            <a:r>
              <a:rPr lang="vi-VN" sz="3600" dirty="0">
                <a:solidFill>
                  <a:schemeClr val="bg1"/>
                </a:solidFill>
                <a:latin typeface="Arial" charset="0"/>
                <a:ea typeface="Arial" charset="0"/>
                <a:cs typeface="Arial" charset="0"/>
                <a:sym typeface="Cabin"/>
              </a:rPr>
              <a:t>hoặc dấu ngoặc kép (")</a:t>
            </a:r>
            <a:br>
              <a:rPr lang="en-US" sz="3600" u="none" strike="noStrike" cap="none" dirty="0">
                <a:solidFill>
                  <a:schemeClr val="lt1"/>
                </a:solidFill>
                <a:latin typeface="Arial" charset="0"/>
                <a:ea typeface="Arial" charset="0"/>
                <a:cs typeface="Arial" charset="0"/>
                <a:sym typeface="Cabin"/>
              </a:rPr>
            </a:br>
            <a:endParaRPr lang="en-US" sz="3600" u="none" strike="noStrike" cap="none" dirty="0">
              <a:solidFill>
                <a:schemeClr val="lt1"/>
              </a:solidFill>
              <a:latin typeface="Arial" charset="0"/>
              <a:ea typeface="Arial" charset="0"/>
              <a:cs typeface="Arial" charset="0"/>
              <a:sym typeface="Cabin"/>
            </a:endParaRPr>
          </a:p>
        </p:txBody>
      </p:sp>
      <p:sp>
        <p:nvSpPr>
          <p:cNvPr id="252" name="Shape 252"/>
          <p:cNvSpPr txBox="1"/>
          <p:nvPr/>
        </p:nvSpPr>
        <p:spPr>
          <a:xfrm>
            <a:off x="10048643" y="5447506"/>
            <a:ext cx="5986463" cy="3125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123</a:t>
            </a:r>
            <a:r>
              <a:rPr lang="en-US" sz="30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123</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rgbClr val="FF9900"/>
                </a:solidFill>
                <a:latin typeface="Courier"/>
                <a:ea typeface="Courier"/>
                <a:cs typeface="Courier"/>
                <a:sym typeface="Courier New"/>
              </a:rPr>
              <a:t>98.6</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98.6</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a:t>
            </a:r>
            <a:r>
              <a:rPr lang="en-US" sz="3000" i="0" u="none" strike="noStrike" cap="none" dirty="0">
                <a:solidFill>
                  <a:srgbClr val="FFFF00"/>
                </a:solidFill>
                <a:latin typeface="Courier"/>
                <a:ea typeface="Courier"/>
                <a:cs typeface="Courier"/>
                <a:sym typeface="Courier New"/>
              </a:rPr>
              <a:t> print(</a:t>
            </a:r>
            <a:r>
              <a:rPr lang="en-US" sz="3000" i="0" u="none" strike="noStrike" cap="none" dirty="0">
                <a:solidFill>
                  <a:srgbClr val="FF9900"/>
                </a:solidFill>
                <a:latin typeface="Courier"/>
                <a:ea typeface="Courier"/>
                <a:cs typeface="Courier"/>
                <a:sym typeface="Courier New"/>
              </a:rPr>
              <a:t>'Hello world'</a:t>
            </a:r>
            <a:r>
              <a:rPr lang="en-US" sz="3000" dirty="0">
                <a:solidFill>
                  <a:srgbClr val="FFFF00"/>
                </a:solidFill>
                <a:latin typeface="Courier"/>
                <a:ea typeface="Courier"/>
                <a:cs typeface="Courier"/>
                <a:sym typeface="Courier New"/>
              </a:rPr>
              <a:t>)</a:t>
            </a:r>
            <a:endParaRPr lang="en-US" sz="3000" i="0" u="none" strike="noStrike" cap="none" dirty="0">
              <a:solidFill>
                <a:srgbClr val="FF9900"/>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Hello world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Shape 410"/>
          <p:cNvSpPr txBox="1">
            <a:spLocks noGrp="1"/>
          </p:cNvSpPr>
          <p:nvPr>
            <p:ph type="title"/>
          </p:nvPr>
        </p:nvSpPr>
        <p:spPr>
          <a:xfrm>
            <a:off x="812800" y="785812"/>
            <a:ext cx="10621667" cy="1104899"/>
          </a:xfrm>
          <a:prstGeom prst="rect">
            <a:avLst/>
          </a:prstGeom>
          <a:noFill/>
          <a:ln>
            <a:noFill/>
          </a:ln>
        </p:spPr>
        <p:txBody>
          <a:bodyPr lIns="38100" tIns="38100" rIns="38100" bIns="38100" anchor="ctr" anchorCtr="0">
            <a:noAutofit/>
          </a:bodyPr>
          <a:lstStyle/>
          <a:p>
            <a:pPr lvl="0">
              <a:buClr>
                <a:srgbClr val="00FF00"/>
              </a:buClr>
              <a:buSzPct val="25000"/>
            </a:pPr>
            <a:r>
              <a:rPr lang="vi-VN" sz="7600" dirty="0">
                <a:solidFill>
                  <a:srgbClr val="FFD966"/>
                </a:solidFill>
                <a:latin typeface="Arial" charset="0"/>
                <a:ea typeface="Arial" charset="0"/>
                <a:cs typeface="Arial" charset="0"/>
                <a:sym typeface="Cabin"/>
              </a:rPr>
              <a:t>Toán tử ưu tiên</a:t>
            </a:r>
            <a:endParaRPr lang="en-US" sz="7600" u="none" strike="noStrike" cap="none" dirty="0">
              <a:solidFill>
                <a:srgbClr val="FFD966"/>
              </a:solidFill>
              <a:latin typeface="Arial" charset="0"/>
              <a:ea typeface="Arial" charset="0"/>
              <a:cs typeface="Arial" charset="0"/>
              <a:sym typeface="Cabin"/>
            </a:endParaRPr>
          </a:p>
        </p:txBody>
      </p:sp>
      <p:sp>
        <p:nvSpPr>
          <p:cNvPr id="411" name="Shape 411"/>
          <p:cNvSpPr txBox="1">
            <a:spLocks noGrp="1"/>
          </p:cNvSpPr>
          <p:nvPr>
            <p:ph type="body" idx="1"/>
          </p:nvPr>
        </p:nvSpPr>
        <p:spPr>
          <a:xfrm>
            <a:off x="812800" y="2133601"/>
            <a:ext cx="14630400" cy="5067300"/>
          </a:xfrm>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vi-VN" sz="3600" dirty="0">
                <a:solidFill>
                  <a:schemeClr val="lt1"/>
                </a:solidFill>
                <a:latin typeface="Arial" charset="0"/>
                <a:ea typeface="Arial" charset="0"/>
                <a:cs typeface="Arial" charset="0"/>
                <a:sym typeface="Cabin"/>
              </a:rPr>
              <a:t>Ghi nhớ các quy tắc từ trên xuống dưới
Khi viết mã - sử dụng dấu ngoặc đơn
Khi viết mã - hãy giữ các biểu thức toán học đủ đơn giản, dễ hiểu
Tách các phép toán dài để rõ ràng hơn</a:t>
            </a:r>
            <a:endParaRPr lang="en-US" sz="3600" u="none" strike="noStrike" cap="none" dirty="0">
              <a:solidFill>
                <a:schemeClr val="lt1"/>
              </a:solidFill>
              <a:latin typeface="Arial" charset="0"/>
              <a:ea typeface="Arial" charset="0"/>
              <a:cs typeface="Arial" charset="0"/>
              <a:sym typeface="Cabin"/>
            </a:endParaRPr>
          </a:p>
        </p:txBody>
      </p:sp>
      <p:grpSp>
        <p:nvGrpSpPr>
          <p:cNvPr id="412" name="Shape 412"/>
          <p:cNvGrpSpPr/>
          <p:nvPr/>
        </p:nvGrpSpPr>
        <p:grpSpPr>
          <a:xfrm>
            <a:off x="11767343" y="1543050"/>
            <a:ext cx="3249614" cy="2324099"/>
            <a:chOff x="0" y="0"/>
            <a:chExt cx="2541586" cy="2324099"/>
          </a:xfrm>
        </p:grpSpPr>
        <p:sp>
          <p:nvSpPr>
            <p:cNvPr id="413" name="Shape 413"/>
            <p:cNvSpPr txBox="1"/>
            <p:nvPr/>
          </p:nvSpPr>
          <p:spPr>
            <a:xfrm>
              <a:off x="0" y="0"/>
              <a:ext cx="2262187" cy="23240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3100" u="none" strike="noStrike" cap="none" dirty="0">
                  <a:solidFill>
                    <a:srgbClr val="FF00FF"/>
                  </a:solidFill>
                  <a:latin typeface="Arial" charset="0"/>
                  <a:ea typeface="Arial" charset="0"/>
                  <a:cs typeface="Arial" charset="0"/>
                  <a:sym typeface="Cabin"/>
                </a:rPr>
                <a:t>Parenthesis</a:t>
              </a:r>
            </a:p>
            <a:p>
              <a:pPr marL="0" marR="0" lvl="0" indent="0" algn="ctr" rtl="0">
                <a:lnSpc>
                  <a:spcPct val="100000"/>
                </a:lnSpc>
                <a:spcBef>
                  <a:spcPts val="0"/>
                </a:spcBef>
                <a:spcAft>
                  <a:spcPts val="0"/>
                </a:spcAft>
                <a:buClr>
                  <a:srgbClr val="FF0000"/>
                </a:buClr>
                <a:buSzPct val="25000"/>
                <a:buFont typeface="Cabin"/>
                <a:buNone/>
              </a:pPr>
              <a:r>
                <a:rPr lang="en-US" sz="3100" u="none" strike="noStrike" cap="none" dirty="0">
                  <a:solidFill>
                    <a:srgbClr val="00FFFF"/>
                  </a:solidFill>
                  <a:latin typeface="Arial" charset="0"/>
                  <a:ea typeface="Arial" charset="0"/>
                  <a:cs typeface="Arial" charset="0"/>
                  <a:sym typeface="Cabin"/>
                </a:rPr>
                <a:t>Power</a:t>
              </a:r>
            </a:p>
            <a:p>
              <a:pPr marL="0" marR="0" lvl="0" indent="0" algn="ctr" rtl="0">
                <a:lnSpc>
                  <a:spcPct val="100000"/>
                </a:lnSpc>
                <a:spcBef>
                  <a:spcPts val="0"/>
                </a:spcBef>
                <a:spcAft>
                  <a:spcPts val="0"/>
                </a:spcAft>
                <a:buClr>
                  <a:srgbClr val="00FF00"/>
                </a:buClr>
                <a:buSzPct val="25000"/>
                <a:buFont typeface="Cabin"/>
                <a:buNone/>
              </a:pPr>
              <a:r>
                <a:rPr lang="en-US" sz="3100" u="none" strike="noStrike" cap="none" dirty="0">
                  <a:solidFill>
                    <a:srgbClr val="00FF00"/>
                  </a:solidFill>
                  <a:latin typeface="Arial" charset="0"/>
                  <a:ea typeface="Arial" charset="0"/>
                  <a:cs typeface="Arial" charset="0"/>
                  <a:sym typeface="Cabin"/>
                </a:rPr>
                <a:t>Multiplication</a:t>
              </a:r>
            </a:p>
            <a:p>
              <a:pPr marL="0" marR="0" lvl="0" indent="0" algn="ctr" rtl="0">
                <a:lnSpc>
                  <a:spcPct val="100000"/>
                </a:lnSpc>
                <a:spcBef>
                  <a:spcPts val="0"/>
                </a:spcBef>
                <a:spcAft>
                  <a:spcPts val="0"/>
                </a:spcAft>
                <a:buClr>
                  <a:srgbClr val="FF7F00"/>
                </a:buClr>
                <a:buSzPct val="25000"/>
                <a:buFont typeface="Cabin"/>
                <a:buNone/>
              </a:pPr>
              <a:r>
                <a:rPr lang="en-US" sz="3100" u="none" strike="noStrike" cap="none" dirty="0">
                  <a:solidFill>
                    <a:srgbClr val="FF9900"/>
                  </a:solidFill>
                  <a:latin typeface="Arial" charset="0"/>
                  <a:ea typeface="Arial" charset="0"/>
                  <a:cs typeface="Arial" charset="0"/>
                  <a:sym typeface="Cabin"/>
                </a:rPr>
                <a:t>Addition</a:t>
              </a:r>
            </a:p>
            <a:p>
              <a:pPr marL="0" marR="0" lvl="0" indent="0" algn="ctr" rtl="0">
                <a:lnSpc>
                  <a:spcPct val="100000"/>
                </a:lnSpc>
                <a:spcBef>
                  <a:spcPts val="0"/>
                </a:spcBef>
                <a:spcAft>
                  <a:spcPts val="0"/>
                </a:spcAft>
                <a:buClr>
                  <a:srgbClr val="FFFF00"/>
                </a:buClr>
                <a:buSzPct val="25000"/>
                <a:buFont typeface="Cabin"/>
                <a:buNone/>
              </a:pPr>
              <a:r>
                <a:rPr lang="en-US" sz="3100" u="none" strike="noStrike" cap="none" dirty="0">
                  <a:solidFill>
                    <a:srgbClr val="FFFF00"/>
                  </a:solidFill>
                  <a:latin typeface="Arial" charset="0"/>
                  <a:ea typeface="Arial" charset="0"/>
                  <a:cs typeface="Arial" charset="0"/>
                  <a:sym typeface="Cabin"/>
                </a:rPr>
                <a:t>Left to Right</a:t>
              </a:r>
            </a:p>
          </p:txBody>
        </p:sp>
        <p:cxnSp>
          <p:nvCxnSpPr>
            <p:cNvPr id="414" name="Shape 414"/>
            <p:cNvCxnSpPr/>
            <p:nvPr/>
          </p:nvCxnSpPr>
          <p:spPr>
            <a:xfrm rot="10800000">
              <a:off x="2522536" y="134936"/>
              <a:ext cx="19049" cy="2051050"/>
            </a:xfrm>
            <a:prstGeom prst="straightConnector1">
              <a:avLst/>
            </a:prstGeom>
            <a:noFill/>
            <a:ln w="88900" cap="rnd" cmpd="sng">
              <a:solidFill>
                <a:schemeClr val="lt1"/>
              </a:solidFill>
              <a:prstDash val="solid"/>
              <a:miter/>
              <a:headEnd type="stealth" w="med" len="med"/>
              <a:tailEnd type="none" w="med" len="med"/>
            </a:ln>
          </p:spPr>
        </p:cxn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Shape 435"/>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n-US" sz="7600" dirty="0" err="1">
                <a:solidFill>
                  <a:srgbClr val="FFD966"/>
                </a:solidFill>
                <a:latin typeface="Arial" charset="0"/>
                <a:ea typeface="Arial" charset="0"/>
                <a:cs typeface="Arial" charset="0"/>
                <a:sym typeface="Cabin"/>
              </a:rPr>
              <a:t>Kiểu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dữ</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liệu</a:t>
            </a:r>
            <a:endParaRPr lang="en-US" sz="7600" u="none" strike="noStrike" cap="none" dirty="0">
              <a:solidFill>
                <a:srgbClr val="FFD966"/>
              </a:solidFill>
              <a:latin typeface="Arial" charset="0"/>
              <a:ea typeface="Arial" charset="0"/>
              <a:cs typeface="Arial" charset="0"/>
              <a:sym typeface="Cabin"/>
            </a:endParaRPr>
          </a:p>
        </p:txBody>
      </p:sp>
      <p:sp>
        <p:nvSpPr>
          <p:cNvPr id="436" name="Shape 436"/>
          <p:cNvSpPr txBox="1">
            <a:spLocks noGrp="1"/>
          </p:cNvSpPr>
          <p:nvPr>
            <p:ph type="body" idx="1"/>
          </p:nvPr>
        </p:nvSpPr>
        <p:spPr>
          <a:xfrm>
            <a:off x="812800" y="2133600"/>
            <a:ext cx="8540750" cy="6034087"/>
          </a:xfrm>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en-US" sz="3600" dirty="0">
                <a:solidFill>
                  <a:schemeClr val="lt1"/>
                </a:solidFill>
                <a:latin typeface="Arial" charset="0"/>
                <a:ea typeface="Arial" charset="0"/>
                <a:cs typeface="Arial" charset="0"/>
                <a:sym typeface="Cabin"/>
              </a:rPr>
              <a:t>Trong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biến</a:t>
            </a:r>
            <a:r>
              <a:rPr lang="en-US" sz="3600" dirty="0">
                <a:solidFill>
                  <a:schemeClr val="lt1"/>
                </a:solidFill>
                <a:latin typeface="Arial" charset="0"/>
                <a:ea typeface="Arial" charset="0"/>
                <a:cs typeface="Arial" charset="0"/>
                <a:sym typeface="Cabin"/>
              </a:rPr>
              <a:t> Python, </a:t>
            </a:r>
            <a:r>
              <a:rPr lang="en-US" sz="3600" dirty="0" err="1">
                <a:solidFill>
                  <a:schemeClr val="lt1"/>
                </a:solidFill>
                <a:latin typeface="Arial" charset="0"/>
                <a:ea typeface="Arial" charset="0"/>
                <a:cs typeface="Arial" charset="0"/>
                <a:sym typeface="Cabin"/>
              </a:rPr>
              <a:t>xâu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kiểu</a:t>
            </a:r>
            <a:r>
              <a:rPr lang="en-US" sz="3600" dirty="0">
                <a:solidFill>
                  <a:schemeClr val="lt1"/>
                </a:solidFill>
                <a:latin typeface="Arial" charset="0"/>
                <a:ea typeface="Arial" charset="0"/>
                <a:cs typeface="Arial" charset="0"/>
                <a:sym typeface="Cabin"/>
              </a:rPr>
              <a:t>"
Python </a:t>
            </a:r>
            <a:r>
              <a:rPr lang="en-US" sz="3600" dirty="0" err="1">
                <a:solidFill>
                  <a:schemeClr val="lt1"/>
                </a:solidFill>
                <a:latin typeface="Arial" charset="0"/>
                <a:ea typeface="Arial" charset="0"/>
                <a:cs typeface="Arial" charset="0"/>
                <a:sym typeface="Cabin"/>
              </a:rPr>
              <a:t>biết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sự</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khác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biệt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giữa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nguyên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a:t>
            </a:r>
            <a:r>
              <a:rPr lang="en-US" sz="3600" dirty="0">
                <a:solidFill>
                  <a:schemeClr val="lt1"/>
                </a:solidFill>
                <a:latin typeface="Arial" charset="0"/>
                <a:ea typeface="Arial" charset="0"/>
                <a:cs typeface="Arial" charset="0"/>
                <a:sym typeface="Cabin"/>
              </a:rPr>
              <a:t>: "+"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nghĩa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cộng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nối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xâu</a:t>
            </a:r>
            <a:r>
              <a:rPr lang="en-US" sz="3600" dirty="0">
                <a:solidFill>
                  <a:schemeClr val="lt1"/>
                </a:solidFill>
                <a:latin typeface="Arial" charset="0"/>
                <a:ea typeface="Arial" charset="0"/>
                <a:cs typeface="Arial" charset="0"/>
                <a:sym typeface="Cabin"/>
              </a:rPr>
              <a:t> </a:t>
            </a:r>
            <a:endParaRPr lang="en-US" sz="3600" u="none" strike="noStrike" cap="none" dirty="0">
              <a:solidFill>
                <a:schemeClr val="lt1"/>
              </a:solidFill>
              <a:latin typeface="Arial" charset="0"/>
              <a:ea typeface="Arial" charset="0"/>
              <a:cs typeface="Arial" charset="0"/>
              <a:sym typeface="Cabin"/>
            </a:endParaRPr>
          </a:p>
        </p:txBody>
      </p:sp>
      <p:sp>
        <p:nvSpPr>
          <p:cNvPr id="437" name="Shape 437"/>
          <p:cNvSpPr txBox="1"/>
          <p:nvPr/>
        </p:nvSpPr>
        <p:spPr>
          <a:xfrm>
            <a:off x="9696450" y="3224956"/>
            <a:ext cx="6076799" cy="32258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 = 1 + 4</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ddd</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5</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print(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hello there</a:t>
            </a:r>
          </a:p>
        </p:txBody>
      </p:sp>
      <p:sp>
        <p:nvSpPr>
          <p:cNvPr id="438" name="Shape 438"/>
          <p:cNvSpPr txBox="1"/>
          <p:nvPr/>
        </p:nvSpPr>
        <p:spPr>
          <a:xfrm>
            <a:off x="9322576" y="7694909"/>
            <a:ext cx="6214500" cy="6221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chemeClr val="lt1"/>
              </a:buClr>
              <a:buSzPct val="25000"/>
              <a:buFont typeface="Cabin"/>
              <a:buNone/>
            </a:pPr>
            <a:r>
              <a:rPr lang="en-US" sz="3600" u="none" strike="noStrike" cap="none" dirty="0">
                <a:solidFill>
                  <a:srgbClr val="00FA00"/>
                </a:solidFill>
                <a:latin typeface="Arial" charset="0"/>
                <a:ea typeface="Arial" charset="0"/>
                <a:cs typeface="Arial" charset="0"/>
                <a:sym typeface="Cabin"/>
              </a:rPr>
              <a:t>concatenate = put together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Shape 443"/>
          <p:cNvSpPr txBox="1">
            <a:spLocks noGrp="1"/>
          </p:cNvSpPr>
          <p:nvPr>
            <p:ph type="title"/>
          </p:nvPr>
        </p:nvSpPr>
        <p:spPr>
          <a:xfrm>
            <a:off x="812800" y="785812"/>
            <a:ext cx="13822827" cy="1104899"/>
          </a:xfrm>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Kiểu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dữ</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liệu</a:t>
            </a:r>
            <a:endParaRPr lang="en-US" sz="7600" u="none" strike="noStrike" cap="none" dirty="0">
              <a:solidFill>
                <a:srgbClr val="FFD966"/>
              </a:solidFill>
              <a:latin typeface="Arial" charset="0"/>
              <a:ea typeface="Arial" charset="0"/>
              <a:cs typeface="Arial" charset="0"/>
              <a:sym typeface="Cabin"/>
            </a:endParaRPr>
          </a:p>
        </p:txBody>
      </p:sp>
      <p:sp>
        <p:nvSpPr>
          <p:cNvPr id="444" name="Shape 444"/>
          <p:cNvSpPr txBox="1">
            <a:spLocks noGrp="1"/>
          </p:cNvSpPr>
          <p:nvPr>
            <p:ph type="body" idx="1"/>
          </p:nvPr>
        </p:nvSpPr>
        <p:spPr>
          <a:xfrm>
            <a:off x="812800" y="2133600"/>
            <a:ext cx="7169150" cy="6034087"/>
          </a:xfrm>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en-US" sz="3600" dirty="0">
                <a:solidFill>
                  <a:schemeClr val="lt1"/>
                </a:solidFill>
                <a:latin typeface="Arial" charset="0"/>
                <a:ea typeface="Arial" charset="0"/>
                <a:cs typeface="Arial" charset="0"/>
                <a:sym typeface="Cabin"/>
              </a:rPr>
              <a:t>Python </a:t>
            </a:r>
            <a:r>
              <a:rPr lang="en-US" sz="3600" dirty="0" err="1">
                <a:solidFill>
                  <a:schemeClr val="lt1"/>
                </a:solidFill>
                <a:latin typeface="Arial" charset="0"/>
                <a:ea typeface="Arial" charset="0"/>
                <a:cs typeface="Arial" charset="0"/>
                <a:sym typeface="Cabin"/>
              </a:rPr>
              <a:t>biết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mọi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thứ</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kiểu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gì</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hoạt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động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bị</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cấm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Không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thêm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1" </a:t>
            </a:r>
            <a:r>
              <a:rPr lang="en-US" sz="3600" dirty="0" err="1">
                <a:solidFill>
                  <a:schemeClr val="lt1"/>
                </a:solidFill>
                <a:latin typeface="Arial" charset="0"/>
                <a:ea typeface="Arial" charset="0"/>
                <a:cs typeface="Arial" charset="0"/>
                <a:sym typeface="Cabin"/>
              </a:rPr>
              <a:t>vào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một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Chúng</a:t>
            </a:r>
            <a:r>
              <a:rPr lang="en-US" sz="3600" dirty="0">
                <a:solidFill>
                  <a:schemeClr val="lt1"/>
                </a:solidFill>
                <a:latin typeface="Arial" charset="0"/>
                <a:ea typeface="Arial" charset="0"/>
                <a:cs typeface="Arial" charset="0"/>
                <a:sym typeface="Cabin"/>
              </a:rPr>
              <a:t> ta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hỏi</a:t>
            </a:r>
            <a:r>
              <a:rPr lang="en-US" sz="3600" dirty="0">
                <a:solidFill>
                  <a:schemeClr val="lt1"/>
                </a:solidFill>
                <a:latin typeface="Arial" charset="0"/>
                <a:ea typeface="Arial" charset="0"/>
                <a:cs typeface="Arial" charset="0"/>
                <a:sym typeface="Cabin"/>
              </a:rPr>
              <a:t> Python </a:t>
            </a:r>
            <a:r>
              <a:rPr lang="en-US" sz="3600" dirty="0" err="1">
                <a:solidFill>
                  <a:schemeClr val="lt1"/>
                </a:solidFill>
                <a:latin typeface="Arial" charset="0"/>
                <a:ea typeface="Arial" charset="0"/>
                <a:cs typeface="Arial" charset="0"/>
                <a:sym typeface="Cabin"/>
              </a:rPr>
              <a:t>kiểu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của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thành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nào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bằng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hàm</a:t>
            </a:r>
            <a:r>
              <a:rPr lang="en-US" sz="3600" dirty="0">
                <a:solidFill>
                  <a:schemeClr val="lt1"/>
                </a:solidFill>
                <a:latin typeface="Arial" charset="0"/>
                <a:ea typeface="Arial" charset="0"/>
                <a:cs typeface="Arial" charset="0"/>
                <a:sym typeface="Cabin"/>
              </a:rPr>
              <a:t> type()</a:t>
            </a:r>
            <a:endParaRPr lang="en-US" sz="3600" u="none" strike="noStrike" cap="none" dirty="0">
              <a:solidFill>
                <a:schemeClr val="lt1"/>
              </a:solidFill>
              <a:latin typeface="Arial" charset="0"/>
              <a:ea typeface="Arial" charset="0"/>
              <a:cs typeface="Arial" charset="0"/>
              <a:sym typeface="Cabin"/>
            </a:endParaRPr>
          </a:p>
        </p:txBody>
      </p:sp>
      <p:sp>
        <p:nvSpPr>
          <p:cNvPr id="445" name="Shape 445"/>
          <p:cNvSpPr txBox="1"/>
          <p:nvPr/>
        </p:nvSpPr>
        <p:spPr>
          <a:xfrm>
            <a:off x="8586779" y="2120900"/>
            <a:ext cx="7315200" cy="6046787"/>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 = 'hello ' + 'there'</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a:t>
            </a:r>
            <a:r>
              <a:rPr lang="en-US" sz="2800" i="0" u="none" strike="noStrike" cap="none" dirty="0" err="1">
                <a:solidFill>
                  <a:srgbClr val="00FFFF"/>
                </a:solidFill>
                <a:latin typeface="Courier"/>
                <a:ea typeface="Courier"/>
                <a:cs typeface="Courier"/>
                <a:sym typeface="Courier New"/>
              </a:rPr>
              <a:t>eee</a:t>
            </a:r>
            <a:r>
              <a:rPr lang="en-US" sz="2800" i="0" u="none" strike="noStrike" cap="none" dirty="0">
                <a:solidFill>
                  <a:srgbClr val="00FFFF"/>
                </a:solidFill>
                <a:latin typeface="Courier"/>
                <a:ea typeface="Courier"/>
                <a:cs typeface="Courier"/>
                <a:sym typeface="Courier New"/>
              </a:rPr>
              <a:t> + 1</a:t>
            </a:r>
          </a:p>
          <a:p>
            <a:pPr lvl="0">
              <a:buClr>
                <a:srgbClr val="FF0000"/>
              </a:buClr>
              <a:buSzPct val="25000"/>
            </a:pPr>
            <a:r>
              <a:rPr lang="en-US" sz="2800" dirty="0" err="1">
                <a:solidFill>
                  <a:srgbClr val="E06666"/>
                </a:solidFill>
                <a:latin typeface="Courier"/>
                <a:ea typeface="Courier"/>
                <a:cs typeface="Courier"/>
                <a:sym typeface="Courier New"/>
              </a:rPr>
              <a:t>Traceback</a:t>
            </a:r>
            <a:r>
              <a:rPr lang="en-US" sz="2800" dirty="0">
                <a:solidFill>
                  <a:srgbClr val="E06666"/>
                </a:solidFill>
                <a:latin typeface="Courier"/>
                <a:ea typeface="Courier"/>
                <a:cs typeface="Courier"/>
                <a:sym typeface="Courier New"/>
              </a:rPr>
              <a:t> (most recent call last):  File "&lt;</a:t>
            </a:r>
            <a:r>
              <a:rPr lang="en-US" sz="2800" dirty="0" err="1">
                <a:solidFill>
                  <a:srgbClr val="E06666"/>
                </a:solidFill>
                <a:latin typeface="Courier"/>
                <a:ea typeface="Courier"/>
                <a:cs typeface="Courier"/>
                <a:sym typeface="Courier New"/>
              </a:rPr>
              <a:t>stdin</a:t>
            </a:r>
            <a:r>
              <a:rPr lang="en-US" sz="2800" dirty="0">
                <a:solidFill>
                  <a:srgbClr val="E06666"/>
                </a:solidFill>
                <a:latin typeface="Courier"/>
                <a:ea typeface="Courier"/>
                <a:cs typeface="Courier"/>
                <a:sym typeface="Courier New"/>
              </a:rPr>
              <a:t>&gt;", line 1, in &lt;module&gt;</a:t>
            </a:r>
            <a:r>
              <a:rPr lang="en-US" sz="2800" dirty="0" err="1">
                <a:solidFill>
                  <a:srgbClr val="E06666"/>
                </a:solidFill>
                <a:latin typeface="Courier"/>
                <a:ea typeface="Courier"/>
                <a:cs typeface="Courier"/>
                <a:sym typeface="Courier New"/>
              </a:rPr>
              <a:t>TypeError</a:t>
            </a:r>
            <a:r>
              <a:rPr lang="en-US" sz="2800" dirty="0">
                <a:solidFill>
                  <a:srgbClr val="E06666"/>
                </a:solidFill>
                <a:latin typeface="Courier"/>
                <a:ea typeface="Courier"/>
                <a:cs typeface="Courier"/>
                <a:sym typeface="Courier New"/>
              </a:rPr>
              <a:t>: Can't convert '</a:t>
            </a:r>
            <a:r>
              <a:rPr lang="en-US" sz="2800" dirty="0" err="1">
                <a:solidFill>
                  <a:srgbClr val="E06666"/>
                </a:solidFill>
                <a:latin typeface="Courier"/>
                <a:ea typeface="Courier"/>
                <a:cs typeface="Courier"/>
                <a:sym typeface="Courier New"/>
              </a:rPr>
              <a:t>int</a:t>
            </a:r>
            <a:r>
              <a:rPr lang="en-US" sz="2800" dirty="0">
                <a:solidFill>
                  <a:srgbClr val="E06666"/>
                </a:solidFill>
                <a:latin typeface="Courier"/>
                <a:ea typeface="Courier"/>
                <a:cs typeface="Courier"/>
                <a:sym typeface="Courier New"/>
              </a:rPr>
              <a:t>' object to </a:t>
            </a:r>
            <a:r>
              <a:rPr lang="en-US" sz="2800" dirty="0" err="1">
                <a:solidFill>
                  <a:srgbClr val="E06666"/>
                </a:solidFill>
                <a:latin typeface="Courier"/>
                <a:ea typeface="Courier"/>
                <a:cs typeface="Courier"/>
                <a:sym typeface="Courier New"/>
              </a:rPr>
              <a:t>str</a:t>
            </a:r>
            <a:r>
              <a:rPr lang="en-US" sz="2800" dirty="0">
                <a:solidFill>
                  <a:srgbClr val="E06666"/>
                </a:solidFill>
                <a:latin typeface="Courier"/>
                <a:ea typeface="Courier"/>
                <a:cs typeface="Courier"/>
                <a:sym typeface="Courier New"/>
              </a:rPr>
              <a:t> implicitly</a:t>
            </a:r>
          </a:p>
          <a:p>
            <a:pPr lvl="0">
              <a:buClr>
                <a:srgbClr val="FF0000"/>
              </a:buClr>
              <a:buSzPct val="25000"/>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FFFF00"/>
                </a:solidFill>
                <a:latin typeface="Courier"/>
                <a:ea typeface="Courier"/>
                <a:cs typeface="Courier"/>
                <a:sym typeface="Courier New"/>
              </a:rPr>
              <a:t>eee</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('hello')</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class'str</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r>
              <a:rPr lang="en-US" sz="2800" i="0" u="none" strike="noStrike" cap="none" dirty="0">
                <a:solidFill>
                  <a:srgbClr val="00FF00"/>
                </a:solidFill>
                <a:latin typeface="Courier"/>
                <a:ea typeface="Courier"/>
                <a:cs typeface="Courier"/>
                <a:sym typeface="Courier New"/>
              </a:rPr>
              <a:t>type</a:t>
            </a:r>
            <a:r>
              <a:rPr lang="en-US" sz="2800" i="0" u="none" strike="noStrike" cap="none" dirty="0">
                <a:solidFill>
                  <a:srgbClr val="FFFF00"/>
                </a:solidFill>
                <a:latin typeface="Courier"/>
                <a:ea typeface="Courier"/>
                <a:cs typeface="Courier"/>
                <a:sym typeface="Courier New"/>
              </a:rPr>
              <a:t>(1)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&lt;</a:t>
            </a:r>
            <a:r>
              <a:rPr lang="en-US" sz="2800" i="0" u="none" strike="noStrike" cap="none" dirty="0" err="1">
                <a:solidFill>
                  <a:srgbClr val="FFFF00"/>
                </a:solidFill>
                <a:latin typeface="Courier"/>
                <a:ea typeface="Courier"/>
                <a:cs typeface="Courier"/>
                <a:sym typeface="Courier New"/>
              </a:rPr>
              <a:t>class'int</a:t>
            </a:r>
            <a:r>
              <a:rPr lang="en-US" sz="2800" i="0" u="none" strike="noStrike" cap="none" dirty="0">
                <a:solidFill>
                  <a:srgbClr val="FFFF00"/>
                </a:solidFill>
                <a:latin typeface="Courier"/>
                <a:ea typeface="Courier"/>
                <a:cs typeface="Courier"/>
                <a:sym typeface="Courier New"/>
              </a:rPr>
              <a:t>'&gt;</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&gt;&gt;&gt;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Shape 450"/>
          <p:cNvSpPr txBox="1">
            <a:spLocks noGrp="1"/>
          </p:cNvSpPr>
          <p:nvPr>
            <p:ph type="title"/>
          </p:nvPr>
        </p:nvSpPr>
        <p:spPr>
          <a:prstGeom prst="rect">
            <a:avLst/>
          </a:prstGeom>
          <a:noFill/>
          <a:ln>
            <a:noFill/>
          </a:ln>
        </p:spPr>
        <p:txBody>
          <a:bodyPr lIns="38100" tIns="38100" rIns="38100" bIns="38100" anchor="ctr" anchorCtr="0">
            <a:noAutofit/>
          </a:bodyPr>
          <a:lstStyle/>
          <a:p>
            <a:pPr lvl="0">
              <a:buClr>
                <a:schemeClr val="lt1"/>
              </a:buClr>
              <a:buSzPct val="25000"/>
            </a:pPr>
            <a:r>
              <a:rPr lang="en-US" sz="7600" dirty="0" err="1">
                <a:solidFill>
                  <a:srgbClr val="FFD966"/>
                </a:solidFill>
                <a:latin typeface="Arial" charset="0"/>
                <a:ea typeface="Arial" charset="0"/>
                <a:cs typeface="Arial" charset="0"/>
                <a:sym typeface="Cabin"/>
              </a:rPr>
              <a:t>Một</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kiểu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dữ</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liệu</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số</a:t>
            </a:r>
            <a:endParaRPr lang="en-US" sz="7600" u="none" strike="noStrike" cap="none" dirty="0">
              <a:solidFill>
                <a:srgbClr val="FFD966"/>
              </a:solidFill>
              <a:latin typeface="Arial" charset="0"/>
              <a:ea typeface="Arial" charset="0"/>
              <a:cs typeface="Arial" charset="0"/>
              <a:sym typeface="Cabin"/>
            </a:endParaRPr>
          </a:p>
        </p:txBody>
      </p:sp>
      <p:sp>
        <p:nvSpPr>
          <p:cNvPr id="451" name="Shape 451"/>
          <p:cNvSpPr txBox="1">
            <a:spLocks noGrp="1"/>
          </p:cNvSpPr>
          <p:nvPr>
            <p:ph type="body" idx="1"/>
          </p:nvPr>
        </p:nvSpPr>
        <p:spPr>
          <a:xfrm>
            <a:off x="812800" y="2133600"/>
            <a:ext cx="8350250" cy="6034087"/>
          </a:xfrm>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hai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kiểu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chính</a:t>
            </a:r>
            <a:endParaRPr lang="en-US" sz="3600" dirty="0">
              <a:solidFill>
                <a:schemeClr val="lt1"/>
              </a:solidFill>
              <a:latin typeface="Arial" charset="0"/>
              <a:ea typeface="Arial" charset="0"/>
              <a:cs typeface="Arial" charset="0"/>
              <a:sym typeface="Cabin"/>
            </a:endParaRPr>
          </a:p>
          <a:p>
            <a:pPr marL="378206" indent="0">
              <a:spcBef>
                <a:spcPts val="1200"/>
              </a:spcBef>
              <a:spcAft>
                <a:spcPts val="1200"/>
              </a:spcAft>
              <a:buSzPct val="100000"/>
              <a:buNone/>
            </a:pP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nguyên</a:t>
            </a:r>
            <a:r>
              <a:rPr lang="en-US" sz="3600" dirty="0">
                <a:solidFill>
                  <a:schemeClr val="lt1"/>
                </a:solidFill>
                <a:latin typeface="Arial" charset="0"/>
                <a:ea typeface="Arial" charset="0"/>
                <a:cs typeface="Arial" charset="0"/>
                <a:sym typeface="Cabin"/>
              </a:rPr>
              <a:t>: -14, -2, 0, 1, 100, 401233
-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dấu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phẩy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động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phần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thập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phân</a:t>
            </a:r>
            <a:r>
              <a:rPr lang="en-US" sz="3600" dirty="0">
                <a:solidFill>
                  <a:schemeClr val="lt1"/>
                </a:solidFill>
                <a:latin typeface="Arial" charset="0"/>
                <a:ea typeface="Arial" charset="0"/>
                <a:cs typeface="Arial" charset="0"/>
                <a:sym typeface="Cabin"/>
              </a:rPr>
              <a:t>: -2,5, 0,0, 98,6, 14,0
</a:t>
            </a:r>
            <a:r>
              <a:rPr lang="en-US" sz="3600" dirty="0" err="1">
                <a:solidFill>
                  <a:schemeClr val="lt1"/>
                </a:solidFill>
                <a:latin typeface="Arial" charset="0"/>
                <a:cs typeface="Arial" charset="0"/>
                <a:sym typeface="Cabin"/>
              </a:rPr>
              <a:t>Có</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các</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kiểu</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số</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khác</a:t>
            </a:r>
            <a:r>
              <a:rPr lang="en-US" sz="3600" dirty="0">
                <a:solidFill>
                  <a:schemeClr val="lt1"/>
                </a:solidFill>
                <a:latin typeface="Arial" charset="0"/>
                <a:cs typeface="Arial" charset="0"/>
                <a:sym typeface="Cabin"/>
              </a:rPr>
              <a:t> - </a:t>
            </a:r>
            <a:r>
              <a:rPr lang="en-US" sz="3600" dirty="0" err="1">
                <a:solidFill>
                  <a:schemeClr val="lt1"/>
                </a:solidFill>
                <a:latin typeface="Arial" charset="0"/>
                <a:cs typeface="Arial" charset="0"/>
                <a:sym typeface="Cabin"/>
              </a:rPr>
              <a:t>chúng</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là</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các</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biến</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thể</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trên</a:t>
            </a:r>
            <a:r>
              <a:rPr lang="en-US" sz="3600" dirty="0">
                <a:solidFill>
                  <a:schemeClr val="lt1"/>
                </a:solidFill>
                <a:latin typeface="Arial" charset="0"/>
                <a:cs typeface="Arial" charset="0"/>
                <a:sym typeface="Cabin"/>
              </a:rPr>
              <a:t> float </a:t>
            </a:r>
            <a:r>
              <a:rPr lang="en-US" sz="3600" dirty="0" err="1">
                <a:solidFill>
                  <a:schemeClr val="lt1"/>
                </a:solidFill>
                <a:latin typeface="Arial" charset="0"/>
                <a:cs typeface="Arial" charset="0"/>
                <a:sym typeface="Cabin"/>
              </a:rPr>
              <a:t>và</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số</a:t>
            </a:r>
            <a:r>
              <a:rPr lang="en-US" sz="3600" dirty="0">
                <a:solidFill>
                  <a:schemeClr val="lt1"/>
                </a:solidFill>
                <a:latin typeface="Arial" charset="0"/>
                <a:cs typeface="Arial" charset="0"/>
                <a:sym typeface="Cabin"/>
              </a:rPr>
              <a:t> </a:t>
            </a:r>
            <a:r>
              <a:rPr lang="en-US" sz="3600" dirty="0" err="1">
                <a:solidFill>
                  <a:schemeClr val="lt1"/>
                </a:solidFill>
                <a:latin typeface="Arial" charset="0"/>
                <a:cs typeface="Arial" charset="0"/>
                <a:sym typeface="Cabin"/>
              </a:rPr>
              <a:t>nguyên</a:t>
            </a:r>
            <a:endParaRPr lang="en-US" sz="3600" dirty="0">
              <a:solidFill>
                <a:schemeClr val="lt1"/>
              </a:solidFill>
              <a:latin typeface="Arial" charset="0"/>
              <a:cs typeface="Arial" charset="0"/>
              <a:sym typeface="Cabin"/>
            </a:endParaRPr>
          </a:p>
        </p:txBody>
      </p:sp>
      <p:sp>
        <p:nvSpPr>
          <p:cNvPr id="452" name="Shape 452"/>
          <p:cNvSpPr txBox="1"/>
          <p:nvPr/>
        </p:nvSpPr>
        <p:spPr>
          <a:xfrm>
            <a:off x="10598100" y="2235993"/>
            <a:ext cx="5238599" cy="58292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 (</a:t>
            </a:r>
            <a:r>
              <a:rPr lang="en-US" sz="3400" i="0" u="none" strike="noStrike" cap="none" dirty="0">
                <a:solidFill>
                  <a:srgbClr val="00FF00"/>
                </a:solidFill>
                <a:latin typeface="Courier"/>
                <a:ea typeface="Courier"/>
                <a:cs typeface="Courier"/>
                <a:sym typeface="Courier New"/>
              </a:rPr>
              <a:t>xx</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 = 98.6</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a:t>
            </a:r>
            <a:r>
              <a:rPr lang="en-US" sz="3400" i="0" u="none" strike="noStrike" cap="none" dirty="0">
                <a:solidFill>
                  <a:srgbClr val="00FF00"/>
                </a:solidFill>
                <a:latin typeface="Courier"/>
                <a:ea typeface="Courier"/>
                <a:cs typeface="Courier"/>
                <a:sym typeface="Courier New"/>
              </a:rPr>
              <a:t>temp</a:t>
            </a:r>
            <a:r>
              <a:rPr lang="en-US" sz="34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&lt;class '</a:t>
            </a:r>
            <a:r>
              <a:rPr lang="en-US" sz="3400" i="0" u="none" strike="noStrike" cap="none" dirty="0" err="1">
                <a:solidFill>
                  <a:schemeClr val="lt1"/>
                </a:solidFill>
                <a:latin typeface="Courier"/>
                <a:ea typeface="Courier"/>
                <a:cs typeface="Courier"/>
                <a:sym typeface="Courier New"/>
              </a:rPr>
              <a:t>int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r>
              <a:rPr lang="en-US" sz="3400" i="0" u="none" strike="noStrike" cap="none" dirty="0">
                <a:solidFill>
                  <a:srgbClr val="FFFF00"/>
                </a:solidFill>
                <a:latin typeface="Courier"/>
                <a:ea typeface="Courier"/>
                <a:cs typeface="Courier"/>
                <a:sym typeface="Courier New"/>
              </a:rPr>
              <a:t>type</a:t>
            </a:r>
            <a:r>
              <a:rPr lang="en-US" sz="3400" i="0" u="none" strike="noStrike" cap="none" dirty="0">
                <a:solidFill>
                  <a:schemeClr val="lt1"/>
                </a:solidFill>
                <a:latin typeface="Courier"/>
                <a:ea typeface="Courier"/>
                <a:cs typeface="Courier"/>
                <a:sym typeface="Courier New"/>
              </a:rPr>
              <a:t>(1.0)</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&lt;</a:t>
            </a:r>
            <a:r>
              <a:rPr lang="en-US" sz="3400" i="0" u="none" strike="noStrike" cap="none" dirty="0" err="1">
                <a:solidFill>
                  <a:schemeClr val="lt1"/>
                </a:solidFill>
                <a:latin typeface="Courier"/>
                <a:ea typeface="Courier"/>
                <a:cs typeface="Courier"/>
                <a:sym typeface="Courier New"/>
              </a:rPr>
              <a:t>class'float</a:t>
            </a:r>
            <a:r>
              <a:rPr lang="en-US" sz="34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4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Shape 457"/>
          <p:cNvSpPr txBox="1">
            <a:spLocks noGrp="1"/>
          </p:cNvSpPr>
          <p:nvPr>
            <p:ph type="title"/>
          </p:nvPr>
        </p:nvSpPr>
        <p:spPr>
          <a:prstGeom prst="rect">
            <a:avLst/>
          </a:prstGeom>
          <a:noFill/>
          <a:ln>
            <a:noFill/>
          </a:ln>
        </p:spPr>
        <p:txBody>
          <a:bodyPr lIns="38100" tIns="38100" rIns="38100" bIns="3810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7600" dirty="0" err="1">
                <a:solidFill>
                  <a:srgbClr val="FFD966"/>
                </a:solidFill>
                <a:latin typeface="Arial" charset="0"/>
                <a:ea typeface="Arial" charset="0"/>
                <a:cs typeface="Arial" charset="0"/>
                <a:sym typeface="Cabin"/>
              </a:rPr>
              <a:t>Ép</a:t>
            </a:r>
            <a:r>
              <a:rPr lang="en-US" sz="7600" u="none" strike="noStrike" cap="none" dirty="0">
                <a:solidFill>
                  <a:srgbClr val="FFD966"/>
                </a:solidFill>
                <a:latin typeface="Arial" charset="0"/>
                <a:ea typeface="Arial" charset="0"/>
                <a:cs typeface="Arial" charset="0"/>
                <a:sym typeface="Cabin"/>
              </a:rPr>
              <a:t> </a:t>
            </a:r>
            <a:r>
              <a:rPr lang="en-US" sz="7600" u="none" strike="noStrike" cap="none" dirty="0" err="1">
                <a:solidFill>
                  <a:srgbClr val="FFD966"/>
                </a:solidFill>
                <a:latin typeface="Arial" charset="0"/>
                <a:ea typeface="Arial" charset="0"/>
                <a:cs typeface="Arial" charset="0"/>
                <a:sym typeface="Cabin"/>
              </a:rPr>
              <a:t>kiểu</a:t>
            </a:r>
            <a:endParaRPr lang="en-US" sz="7600" u="none" strike="noStrike" cap="none" dirty="0">
              <a:solidFill>
                <a:srgbClr val="FFD966"/>
              </a:solidFill>
              <a:latin typeface="Arial" charset="0"/>
              <a:ea typeface="Arial" charset="0"/>
              <a:cs typeface="Arial" charset="0"/>
              <a:sym typeface="Cabin"/>
            </a:endParaRPr>
          </a:p>
        </p:txBody>
      </p:sp>
      <p:sp>
        <p:nvSpPr>
          <p:cNvPr id="458" name="Shape 458"/>
          <p:cNvSpPr txBox="1">
            <a:spLocks noGrp="1"/>
          </p:cNvSpPr>
          <p:nvPr>
            <p:ph type="body" idx="1"/>
          </p:nvPr>
        </p:nvSpPr>
        <p:spPr>
          <a:xfrm>
            <a:off x="812800" y="2133600"/>
            <a:ext cx="6921500" cy="6034087"/>
          </a:xfrm>
          <a:prstGeom prst="rect">
            <a:avLst/>
          </a:prstGeom>
          <a:noFill/>
          <a:ln>
            <a:noFill/>
          </a:ln>
        </p:spPr>
        <p:txBody>
          <a:bodyPr lIns="38100" tIns="38100" rIns="38100" bIns="38100" anchor="ctr" anchorCtr="0">
            <a:noAutofit/>
          </a:bodyPr>
          <a:lstStyle/>
          <a:p>
            <a:pPr lvl="0" indent="-533400">
              <a:spcBef>
                <a:spcPts val="1200"/>
              </a:spcBef>
              <a:spcAft>
                <a:spcPts val="1200"/>
              </a:spcAft>
              <a:buSzPct val="171000"/>
            </a:pPr>
            <a:r>
              <a:rPr lang="vi-VN" sz="3600" dirty="0">
                <a:solidFill>
                  <a:schemeClr val="lt1"/>
                </a:solidFill>
                <a:latin typeface="Arial" charset="0"/>
                <a:ea typeface="Arial" charset="0"/>
                <a:cs typeface="Arial" charset="0"/>
                <a:sym typeface="Cabin"/>
              </a:rPr>
              <a:t>Khi đặt một số nguyên và dấu phẩy động trong một biểu thức, số nguyên được chuyển đổi ngầm thành một float
Có thể kiểm soát điều này bằng các hàm tích hợp int() và float()
</a:t>
            </a:r>
            <a:endParaRPr lang="en-US" sz="3600" u="none" strike="noStrike" cap="none" dirty="0">
              <a:solidFill>
                <a:schemeClr val="lt1"/>
              </a:solidFill>
              <a:latin typeface="Arial" charset="0"/>
              <a:ea typeface="Arial" charset="0"/>
              <a:cs typeface="Arial" charset="0"/>
              <a:sym typeface="Cabin"/>
            </a:endParaRPr>
          </a:p>
        </p:txBody>
      </p:sp>
      <p:sp>
        <p:nvSpPr>
          <p:cNvPr id="459" name="Shape 459"/>
          <p:cNvSpPr txBox="1"/>
          <p:nvPr/>
        </p:nvSpPr>
        <p:spPr>
          <a:xfrm>
            <a:off x="9048750" y="1890711"/>
            <a:ext cx="7010399" cy="5981600"/>
          </a:xfrm>
          <a:prstGeom prst="rect">
            <a:avLst/>
          </a:prstGeom>
          <a:noFill/>
          <a:ln>
            <a:noFill/>
          </a:ln>
        </p:spPr>
        <p:txBody>
          <a:bodyPr lIns="0" tIns="0" rIns="0" bIns="0" anchor="ctr" anchorCtr="0">
            <a:noAutofit/>
          </a:bodyPr>
          <a:lstStyle/>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(99) </a:t>
            </a:r>
            <a:r>
              <a:rPr lang="en-US" sz="3200" i="0" u="none" strike="noStrike" cap="none" dirty="0">
                <a:solidFill>
                  <a:srgbClr val="00FFFF"/>
                </a:solidFill>
                <a:latin typeface="Courier"/>
                <a:ea typeface="Courier"/>
                <a:cs typeface="Courier"/>
                <a:sym typeface="Courier New"/>
              </a:rPr>
              <a:t>+</a:t>
            </a:r>
            <a:r>
              <a:rPr lang="en-US" sz="3200" i="0" u="none" strike="noStrike" cap="none" dirty="0">
                <a:solidFill>
                  <a:schemeClr val="lt1"/>
                </a:solidFill>
                <a:latin typeface="Courier"/>
                <a:ea typeface="Courier"/>
                <a:cs typeface="Courier"/>
                <a:sym typeface="Courier New"/>
              </a:rPr>
              <a:t> 100</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199.0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 = 42</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class'int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f = </a:t>
            </a:r>
            <a:r>
              <a:rPr lang="en-US" sz="3200" i="0" u="none" strike="noStrike" cap="none" dirty="0">
                <a:solidFill>
                  <a:srgbClr val="00FF00"/>
                </a:solidFill>
                <a:latin typeface="Courier"/>
                <a:ea typeface="Courier"/>
                <a:cs typeface="Courier"/>
                <a:sym typeface="Courier New"/>
              </a:rPr>
              <a:t>float</a:t>
            </a:r>
            <a:r>
              <a:rPr lang="en-US" sz="3200" i="0" u="none" strike="noStrike" cap="none" dirty="0">
                <a:solidFill>
                  <a:schemeClr val="lt1"/>
                </a:solidFill>
                <a:latin typeface="Courier"/>
                <a:ea typeface="Courier"/>
                <a:cs typeface="Courier"/>
                <a:sym typeface="Courier New"/>
              </a:rPr>
              <a:t>(</a:t>
            </a:r>
            <a:r>
              <a:rPr lang="en-US" sz="3200" i="0" u="none" strike="noStrike" cap="none" dirty="0" err="1">
                <a:solidFill>
                  <a:schemeClr val="lt1"/>
                </a:solidFill>
                <a:latin typeface="Courier"/>
                <a:ea typeface="Courier"/>
                <a:cs typeface="Courier"/>
                <a:sym typeface="Courier New"/>
              </a:rPr>
              <a:t>i</a:t>
            </a:r>
            <a:r>
              <a:rPr lang="en-US" sz="3200" i="0" u="none" strike="noStrike" cap="none" dirty="0">
                <a:solidFill>
                  <a:schemeClr val="lt1"/>
                </a:solidFill>
                <a:latin typeface="Courier"/>
                <a:ea typeface="Courier"/>
                <a:cs typeface="Courier"/>
                <a:sym typeface="Courier New"/>
              </a:rPr>
              <a:t>)</a:t>
            </a:r>
          </a:p>
          <a:p>
            <a:pPr lvl="0">
              <a:buClr>
                <a:schemeClr val="lt1"/>
              </a:buClr>
              <a:buSzPct val="25000"/>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FFFF00"/>
                </a:solidFill>
                <a:latin typeface="Courier"/>
                <a:ea typeface="Courier"/>
                <a:cs typeface="Courier"/>
                <a:sym typeface="Courier New"/>
              </a:rPr>
              <a:t>print(</a:t>
            </a:r>
            <a:r>
              <a:rPr lang="en-US" sz="3200" i="0" u="none" strike="noStrike" cap="none" dirty="0">
                <a:solidFill>
                  <a:schemeClr val="lt1"/>
                </a:solidFill>
                <a:latin typeface="Courier"/>
                <a:ea typeface="Courier"/>
                <a:cs typeface="Courier"/>
                <a:sym typeface="Courier New"/>
              </a:rPr>
              <a:t>f</a:t>
            </a:r>
            <a:r>
              <a:rPr lang="en-US" sz="3200" dirty="0">
                <a:solidFill>
                  <a:srgbClr val="FFFF00"/>
                </a:solidFill>
                <a:latin typeface="Courier"/>
                <a:ea typeface="Courier"/>
                <a:cs typeface="Courier"/>
                <a:sym typeface="Courier New"/>
              </a:rPr>
              <a:t>)</a:t>
            </a:r>
            <a:endParaRPr lang="en-US" sz="32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42.0</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r>
              <a:rPr lang="en-US" sz="3200" i="0" u="none" strike="noStrike" cap="none" dirty="0">
                <a:solidFill>
                  <a:srgbClr val="00FF00"/>
                </a:solidFill>
                <a:latin typeface="Courier"/>
                <a:ea typeface="Courier"/>
                <a:cs typeface="Courier"/>
                <a:sym typeface="Courier New"/>
              </a:rPr>
              <a:t>type</a:t>
            </a:r>
            <a:r>
              <a:rPr lang="en-US" sz="3200" i="0" u="none" strike="noStrike" cap="none" dirty="0">
                <a:solidFill>
                  <a:schemeClr val="lt1"/>
                </a:solidFill>
                <a:latin typeface="Courier"/>
                <a:ea typeface="Courier"/>
                <a:cs typeface="Courier"/>
                <a:sym typeface="Courier New"/>
              </a:rPr>
              <a:t>(f)</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&lt;</a:t>
            </a:r>
            <a:r>
              <a:rPr lang="en-US" sz="3200" i="0" u="none" strike="noStrike" cap="none" dirty="0" err="1">
                <a:solidFill>
                  <a:schemeClr val="lt1"/>
                </a:solidFill>
                <a:latin typeface="Courier"/>
                <a:ea typeface="Courier"/>
                <a:cs typeface="Courier"/>
                <a:sym typeface="Courier New"/>
              </a:rPr>
              <a:t>class'float</a:t>
            </a:r>
            <a:r>
              <a:rPr lang="en-US" sz="32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3200" i="0" u="none" strike="noStrike" cap="none" dirty="0">
                <a:solidFill>
                  <a:schemeClr val="lt1"/>
                </a:solidFill>
                <a:latin typeface="Courier"/>
                <a:ea typeface="Courier"/>
                <a:cs typeface="Courier"/>
                <a:sym typeface="Courier New"/>
              </a:rPr>
              <a:t>&gt;&gt;&gt;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Shape 420"/>
          <p:cNvSpPr txBox="1">
            <a:spLocks noGrp="1"/>
          </p:cNvSpPr>
          <p:nvPr>
            <p:ph type="title"/>
          </p:nvPr>
        </p:nvSpPr>
        <p:spPr>
          <a:xfrm>
            <a:off x="812800" y="785812"/>
            <a:ext cx="13791852" cy="1104899"/>
          </a:xfrm>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Phép</a:t>
            </a:r>
            <a:r>
              <a:rPr lang="en-US" sz="7600" dirty="0">
                <a:solidFill>
                  <a:srgbClr val="FFD966"/>
                </a:solidFill>
                <a:latin typeface="Arial" charset="0"/>
                <a:ea typeface="Arial" charset="0"/>
                <a:cs typeface="Arial" charset="0"/>
                <a:sym typeface="Cabin"/>
              </a:rPr>
              <a:t> chia </a:t>
            </a:r>
            <a:r>
              <a:rPr lang="en-US" sz="7600" dirty="0" err="1">
                <a:solidFill>
                  <a:srgbClr val="FFD966"/>
                </a:solidFill>
                <a:latin typeface="Arial" charset="0"/>
                <a:ea typeface="Arial" charset="0"/>
                <a:cs typeface="Arial" charset="0"/>
                <a:sym typeface="Cabin"/>
              </a:rPr>
              <a:t>số</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nguyên</a:t>
            </a:r>
            <a:endParaRPr lang="en-US" sz="7600" u="none" strike="noStrike" cap="none" dirty="0">
              <a:solidFill>
                <a:srgbClr val="FFD966"/>
              </a:solidFill>
              <a:latin typeface="Arial" charset="0"/>
              <a:ea typeface="Arial" charset="0"/>
              <a:cs typeface="Arial" charset="0"/>
              <a:sym typeface="Cabin"/>
            </a:endParaRPr>
          </a:p>
        </p:txBody>
      </p:sp>
      <p:sp>
        <p:nvSpPr>
          <p:cNvPr id="421" name="Shape 421"/>
          <p:cNvSpPr txBox="1">
            <a:spLocks noGrp="1"/>
          </p:cNvSpPr>
          <p:nvPr>
            <p:ph type="body" idx="1"/>
          </p:nvPr>
        </p:nvSpPr>
        <p:spPr>
          <a:xfrm>
            <a:off x="812800" y="2457449"/>
            <a:ext cx="8235950" cy="3905251"/>
          </a:xfrm>
          <a:prstGeom prst="rect">
            <a:avLst/>
          </a:prstGeom>
          <a:noFill/>
          <a:ln>
            <a:noFill/>
          </a:ln>
        </p:spPr>
        <p:txBody>
          <a:bodyPr lIns="38100" tIns="38100" rIns="38100" bIns="38100" anchor="ctr" anchorCtr="0">
            <a:noAutofit/>
          </a:bodyPr>
          <a:lstStyle/>
          <a:p>
            <a:pPr marL="378206" lvl="0" indent="0">
              <a:spcBef>
                <a:spcPts val="0"/>
              </a:spcBef>
              <a:buSzPct val="100000"/>
              <a:buNone/>
            </a:pPr>
            <a:r>
              <a:rPr lang="en-US" sz="3600" dirty="0">
                <a:solidFill>
                  <a:schemeClr val="lt1"/>
                </a:solidFill>
                <a:latin typeface="Arial" charset="0"/>
                <a:ea typeface="Arial" charset="0"/>
                <a:cs typeface="Arial" charset="0"/>
                <a:sym typeface="Cabin"/>
              </a:rPr>
              <a:t>Chia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nguyên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tạo</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ra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kết</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quả</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dấu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phẩy</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động</a:t>
            </a:r>
            <a:r>
              <a:rPr lang="en-US" sz="3600" dirty="0">
                <a:solidFill>
                  <a:schemeClr val="lt1"/>
                </a:solidFill>
                <a:latin typeface="Arial" charset="0"/>
                <a:ea typeface="Arial" charset="0"/>
                <a:cs typeface="Arial" charset="0"/>
                <a:sym typeface="Cabin"/>
              </a:rPr>
              <a:t>
</a:t>
            </a:r>
            <a:endParaRPr lang="en-US" sz="3600" u="none" strike="noStrike" cap="none" dirty="0">
              <a:solidFill>
                <a:schemeClr val="lt1"/>
              </a:solidFill>
              <a:latin typeface="Arial" charset="0"/>
              <a:ea typeface="Arial" charset="0"/>
              <a:cs typeface="Arial" charset="0"/>
              <a:sym typeface="Cabin"/>
            </a:endParaRPr>
          </a:p>
        </p:txBody>
      </p:sp>
      <p:sp>
        <p:nvSpPr>
          <p:cNvPr id="422" name="Shape 422"/>
          <p:cNvSpPr txBox="1"/>
          <p:nvPr/>
        </p:nvSpPr>
        <p:spPr>
          <a:xfrm>
            <a:off x="9527775" y="2647950"/>
            <a:ext cx="6417075" cy="4686301"/>
          </a:xfrm>
          <a:prstGeom prst="rect">
            <a:avLst/>
          </a:prstGeom>
          <a:noFill/>
          <a:ln>
            <a:noFill/>
          </a:ln>
        </p:spPr>
        <p:txBody>
          <a:bodyPr lIns="0" tIns="0" rIns="0" bIns="0" anchor="ctr" anchorCtr="0">
            <a:noAutofit/>
          </a:bodyPr>
          <a:lstStyle/>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4.5</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 </a:t>
            </a:r>
            <a:r>
              <a:rPr lang="en-US" sz="3000" i="0" u="none" strike="noStrike" cap="none" dirty="0">
                <a:solidFill>
                  <a:srgbClr val="00FFFF"/>
                </a:solidFill>
                <a:latin typeface="Courier"/>
                <a:ea typeface="Courier"/>
                <a:cs typeface="Courier"/>
                <a:sym typeface="Courier New"/>
              </a:rPr>
              <a:t>/ </a:t>
            </a:r>
            <a:r>
              <a:rPr lang="en-US" sz="3000" i="0" u="none" strike="noStrike" cap="none" dirty="0">
                <a:solidFill>
                  <a:schemeClr val="lt1"/>
                </a:solidFill>
                <a:latin typeface="Courier"/>
                <a:ea typeface="Courier"/>
                <a:cs typeface="Courier"/>
                <a:sym typeface="Courier New"/>
              </a:rPr>
              <a:t>100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rgbClr val="FF40FF"/>
                </a:solidFill>
                <a:latin typeface="Courier"/>
                <a:ea typeface="Courier"/>
                <a:cs typeface="Courier"/>
                <a:sym typeface="Courier New"/>
              </a:rPr>
              <a:t>0.99</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10.0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2.0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5.0</a:t>
            </a:r>
          </a:p>
          <a:p>
            <a:pPr lvl="0">
              <a:buClr>
                <a:schemeClr val="lt1"/>
              </a:buClr>
              <a:buSzPct val="25000"/>
            </a:pPr>
            <a:r>
              <a:rPr lang="en-US" sz="3000" i="0" u="none" strike="noStrike" cap="none" dirty="0">
                <a:solidFill>
                  <a:schemeClr val="lt1"/>
                </a:solidFill>
                <a:latin typeface="Courier"/>
                <a:ea typeface="Courier"/>
                <a:cs typeface="Courier"/>
                <a:sym typeface="Courier New"/>
              </a:rPr>
              <a:t>&gt;&gt;&gt; </a:t>
            </a:r>
            <a:r>
              <a:rPr lang="en-US" sz="3000" i="0" u="none" strike="noStrike" cap="none" dirty="0">
                <a:solidFill>
                  <a:srgbClr val="FFFF00"/>
                </a:solidFill>
                <a:latin typeface="Courier"/>
                <a:ea typeface="Courier"/>
                <a:cs typeface="Courier"/>
                <a:sym typeface="Courier New"/>
              </a:rPr>
              <a:t>print(</a:t>
            </a:r>
            <a:r>
              <a:rPr lang="en-US" sz="3000" i="0" u="none" strike="noStrike" cap="none" dirty="0">
                <a:solidFill>
                  <a:schemeClr val="lt1"/>
                </a:solidFill>
                <a:latin typeface="Courier"/>
                <a:ea typeface="Courier"/>
                <a:cs typeface="Courier"/>
                <a:sym typeface="Courier New"/>
              </a:rPr>
              <a:t>99.0 </a:t>
            </a:r>
            <a:r>
              <a:rPr lang="en-US" sz="3000" i="0" u="none" strike="noStrike" cap="none" dirty="0">
                <a:solidFill>
                  <a:srgbClr val="00FFFF"/>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 100.0</a:t>
            </a:r>
            <a:r>
              <a:rPr lang="en-US" sz="3000" dirty="0">
                <a:solidFill>
                  <a:srgbClr val="FFFF00"/>
                </a:solidFill>
                <a:latin typeface="Courier"/>
                <a:ea typeface="Courier"/>
                <a:cs typeface="Courier"/>
                <a:sym typeface="Courier New"/>
              </a:rPr>
              <a:t>)</a:t>
            </a:r>
            <a:r>
              <a:rPr lang="en-US" sz="3000" dirty="0">
                <a:solidFill>
                  <a:schemeClr val="lt1"/>
                </a:solidFill>
                <a:latin typeface="Courier"/>
                <a:ea typeface="Courier"/>
                <a:cs typeface="Courier"/>
                <a:sym typeface="Courier New"/>
              </a:rPr>
              <a:t> </a:t>
            </a:r>
            <a:endParaRPr lang="en-US" sz="3000" i="0" u="none" strike="noStrike" cap="none" dirty="0">
              <a:solidFill>
                <a:schemeClr val="lt1"/>
              </a:solidFill>
              <a:latin typeface="Courier"/>
              <a:ea typeface="Courier"/>
              <a:cs typeface="Courier"/>
              <a:sym typeface="Courier New"/>
            </a:endParaRPr>
          </a:p>
          <a:p>
            <a:pPr marL="0" marR="0" lvl="0" indent="0" algn="l" rtl="0">
              <a:lnSpc>
                <a:spcPct val="100000"/>
              </a:lnSpc>
              <a:spcBef>
                <a:spcPts val="0"/>
              </a:spcBef>
              <a:spcAft>
                <a:spcPts val="0"/>
              </a:spcAft>
              <a:buClr>
                <a:schemeClr val="lt1"/>
              </a:buClr>
              <a:buSzPct val="25000"/>
              <a:buFont typeface="Cabin"/>
              <a:buNone/>
            </a:pPr>
            <a:r>
              <a:rPr lang="en-US" sz="3000" i="0" u="none" strike="noStrike" cap="none" dirty="0">
                <a:solidFill>
                  <a:schemeClr val="lt1"/>
                </a:solidFill>
                <a:latin typeface="Courier"/>
                <a:ea typeface="Courier"/>
                <a:cs typeface="Courier"/>
                <a:sym typeface="Courier New"/>
              </a:rPr>
              <a:t>0.99</a:t>
            </a:r>
          </a:p>
        </p:txBody>
      </p:sp>
    </p:spTree>
    <p:extLst>
      <p:ext uri="{BB962C8B-B14F-4D97-AF65-F5344CB8AC3E}">
        <p14:creationId xmlns:p14="http://schemas.microsoft.com/office/powerpoint/2010/main" val="524514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Shape 464"/>
          <p:cNvSpPr txBox="1">
            <a:spLocks noGrp="1"/>
          </p:cNvSpPr>
          <p:nvPr>
            <p:ph type="title"/>
          </p:nvPr>
        </p:nvSpPr>
        <p:spPr>
          <a:xfrm>
            <a:off x="812800" y="785812"/>
            <a:ext cx="7283450" cy="2166938"/>
          </a:xfrm>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Chuyển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đổi</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chuỗi</a:t>
            </a:r>
            <a:endParaRPr lang="en-US" sz="7600" u="none" strike="noStrike" cap="none" dirty="0">
              <a:solidFill>
                <a:srgbClr val="FFD966"/>
              </a:solidFill>
              <a:latin typeface="Arial" charset="0"/>
              <a:ea typeface="Arial" charset="0"/>
              <a:cs typeface="Arial" charset="0"/>
              <a:sym typeface="Cabin"/>
            </a:endParaRPr>
          </a:p>
        </p:txBody>
      </p:sp>
      <p:sp>
        <p:nvSpPr>
          <p:cNvPr id="465" name="Shape 465"/>
          <p:cNvSpPr txBox="1">
            <a:spLocks noGrp="1"/>
          </p:cNvSpPr>
          <p:nvPr>
            <p:ph type="body" idx="1"/>
          </p:nvPr>
        </p:nvSpPr>
        <p:spPr>
          <a:xfrm>
            <a:off x="812800" y="3105150"/>
            <a:ext cx="7283450" cy="5062537"/>
          </a:xfrm>
          <a:prstGeom prst="rect">
            <a:avLst/>
          </a:prstGeom>
          <a:noFill/>
          <a:ln>
            <a:noFill/>
          </a:ln>
        </p:spPr>
        <p:txBody>
          <a:bodyPr lIns="38100" tIns="38100" rIns="38100" bIns="38100" anchor="ctr" anchorCtr="0">
            <a:noAutofit/>
          </a:bodyPr>
          <a:lstStyle/>
          <a:p>
            <a:pPr lvl="0" indent="-533400">
              <a:spcBef>
                <a:spcPts val="1200"/>
              </a:spcBef>
              <a:spcAft>
                <a:spcPts val="1200"/>
              </a:spcAft>
              <a:buSzPct val="171000"/>
            </a:pPr>
            <a:r>
              <a:rPr lang="en-US" sz="3600" dirty="0" err="1">
                <a:solidFill>
                  <a:schemeClr val="lt1"/>
                </a:solidFill>
                <a:latin typeface="Arial" charset="0"/>
                <a:ea typeface="Arial" charset="0"/>
                <a:cs typeface="Arial" charset="0"/>
                <a:sym typeface="Cabin"/>
              </a:rPr>
              <a:t>Vó</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int()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float() </a:t>
            </a:r>
            <a:r>
              <a:rPr lang="en-US" sz="3600" dirty="0" err="1">
                <a:solidFill>
                  <a:schemeClr val="lt1"/>
                </a:solidFill>
                <a:latin typeface="Arial" charset="0"/>
                <a:ea typeface="Arial" charset="0"/>
                <a:cs typeface="Arial" charset="0"/>
                <a:sym typeface="Cabin"/>
              </a:rPr>
              <a:t>để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chuyển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đổi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giữa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và</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nguyên</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Gặp</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nếu</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chuỗi</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không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chứa</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ký</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tự</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số</a:t>
            </a:r>
            <a:r>
              <a:rPr lang="en-US" sz="3600" dirty="0">
                <a:solidFill>
                  <a:schemeClr val="lt1"/>
                </a:solidFill>
                <a:latin typeface="Arial" charset="0"/>
                <a:ea typeface="Arial" charset="0"/>
                <a:cs typeface="Arial" charset="0"/>
                <a:sym typeface="Cabin"/>
              </a:rPr>
              <a:t>
</a:t>
            </a:r>
            <a:endParaRPr lang="en-US" sz="3600" u="none" strike="noStrike" cap="none" dirty="0">
              <a:solidFill>
                <a:schemeClr val="lt1"/>
              </a:solidFill>
              <a:latin typeface="Arial" charset="0"/>
              <a:ea typeface="Arial" charset="0"/>
              <a:cs typeface="Arial" charset="0"/>
              <a:sym typeface="Cabin"/>
            </a:endParaRPr>
          </a:p>
        </p:txBody>
      </p:sp>
      <p:sp>
        <p:nvSpPr>
          <p:cNvPr id="466" name="Shape 466"/>
          <p:cNvSpPr txBox="1"/>
          <p:nvPr/>
        </p:nvSpPr>
        <p:spPr>
          <a:xfrm>
            <a:off x="8470900" y="730250"/>
            <a:ext cx="7607300" cy="765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&gt;</a:t>
            </a:r>
            <a:r>
              <a:rPr lang="en-US" sz="2600" i="0" u="none" strike="noStrike" cap="none" dirty="0">
                <a:solidFill>
                  <a:schemeClr val="lt1"/>
                </a:solidFill>
                <a:latin typeface="Courier"/>
                <a:ea typeface="Courier"/>
                <a:cs typeface="Courier"/>
                <a:sym typeface="Courier New"/>
              </a:rPr>
              <a:t>&gt;&gt; </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 '123'</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str</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 </a:t>
            </a:r>
            <a:r>
              <a:rPr lang="en-US" sz="2600" i="0" u="none" strike="noStrike" cap="none" dirty="0">
                <a:solidFill>
                  <a:srgbClr val="00FFFF"/>
                </a:solidFill>
                <a:latin typeface="Courier"/>
                <a:ea typeface="Courier"/>
                <a:cs typeface="Courier"/>
                <a:sym typeface="Courier New"/>
              </a:rPr>
              <a:t>+</a:t>
            </a:r>
            <a:r>
              <a:rPr lang="en-US" sz="2600" i="0" u="none" strike="noStrike" cap="none" dirty="0">
                <a:solidFill>
                  <a:schemeClr val="lt1"/>
                </a:solidFill>
                <a:latin typeface="Courier"/>
                <a:ea typeface="Courier"/>
                <a:cs typeface="Courier"/>
                <a:sym typeface="Courier New"/>
              </a:rPr>
              <a:t> 1)</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TypeError</a:t>
            </a:r>
            <a:r>
              <a:rPr lang="en-US" sz="2600" dirty="0">
                <a:solidFill>
                  <a:srgbClr val="E06666"/>
                </a:solidFill>
                <a:latin typeface="Courier"/>
                <a:ea typeface="Courier"/>
                <a:cs typeface="Courier"/>
                <a:sym typeface="Courier New"/>
              </a:rPr>
              <a:t>: Can't convert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object to </a:t>
            </a:r>
            <a:r>
              <a:rPr lang="en-US" sz="2600" dirty="0" err="1">
                <a:solidFill>
                  <a:srgbClr val="E06666"/>
                </a:solidFill>
                <a:latin typeface="Courier"/>
                <a:ea typeface="Courier"/>
                <a:cs typeface="Courier"/>
                <a:sym typeface="Courier New"/>
              </a:rPr>
              <a:t>str</a:t>
            </a:r>
            <a:r>
              <a:rPr lang="en-US" sz="2600" dirty="0">
                <a:solidFill>
                  <a:srgbClr val="E06666"/>
                </a:solidFill>
                <a:latin typeface="Courier"/>
                <a:ea typeface="Courier"/>
                <a:cs typeface="Courier"/>
                <a:sym typeface="Courier New"/>
              </a:rPr>
              <a:t> implicitly</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sval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type</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&lt;class '</a:t>
            </a:r>
            <a:r>
              <a:rPr lang="en-US" sz="2600" i="0" u="none" strike="noStrike" cap="none" dirty="0" err="1">
                <a:solidFill>
                  <a:schemeClr val="lt1"/>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'&gt;</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a:solidFill>
                  <a:srgbClr val="FFFF00"/>
                </a:solidFill>
                <a:latin typeface="Courier"/>
                <a:ea typeface="Courier"/>
                <a:cs typeface="Courier"/>
                <a:sym typeface="Courier New"/>
              </a:rPr>
              <a:t>print</a:t>
            </a:r>
            <a:r>
              <a:rPr lang="en-US" sz="2600"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ival</a:t>
            </a:r>
            <a:r>
              <a:rPr lang="en-US" sz="2600" i="0" u="none" strike="noStrike" cap="none" dirty="0">
                <a:solidFill>
                  <a:schemeClr val="lt1"/>
                </a:solidFill>
                <a:latin typeface="Courier"/>
                <a:ea typeface="Courier"/>
                <a:cs typeface="Courier"/>
                <a:sym typeface="Courier New"/>
              </a:rPr>
              <a:t> + 1)</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124</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 = 'hello bob'</a:t>
            </a:r>
          </a:p>
          <a:p>
            <a:pPr marL="0" marR="0" lvl="0" indent="0" algn="l" rtl="0">
              <a:lnSpc>
                <a:spcPct val="100000"/>
              </a:lnSpc>
              <a:spcBef>
                <a:spcPts val="0"/>
              </a:spcBef>
              <a:spcAft>
                <a:spcPts val="0"/>
              </a:spcAft>
              <a:buClr>
                <a:schemeClr val="lt1"/>
              </a:buClr>
              <a:buSzPct val="25000"/>
              <a:buFont typeface="Cabin"/>
              <a:buNone/>
            </a:pPr>
            <a:r>
              <a:rPr lang="en-US" sz="2600" i="0" u="none" strike="noStrike" cap="none" dirty="0">
                <a:solidFill>
                  <a:schemeClr val="lt1"/>
                </a:solidFill>
                <a:latin typeface="Courier"/>
                <a:ea typeface="Courier"/>
                <a:cs typeface="Courier"/>
                <a:sym typeface="Courier New"/>
              </a:rPr>
              <a:t>&gt;&gt;&gt; </a:t>
            </a:r>
            <a:r>
              <a:rPr lang="en-US" sz="2600" i="0" u="none" strike="noStrike" cap="none" dirty="0" err="1">
                <a:solidFill>
                  <a:srgbClr val="00FF00"/>
                </a:solidFill>
                <a:latin typeface="Courier"/>
                <a:ea typeface="Courier"/>
                <a:cs typeface="Courier"/>
                <a:sym typeface="Courier New"/>
              </a:rPr>
              <a:t>niv</a:t>
            </a:r>
            <a:r>
              <a:rPr lang="en-US" sz="2600" i="0" u="none" strike="noStrike" cap="none" dirty="0">
                <a:solidFill>
                  <a:schemeClr val="lt1"/>
                </a:solidFill>
                <a:latin typeface="Courier"/>
                <a:ea typeface="Courier"/>
                <a:cs typeface="Courier"/>
                <a:sym typeface="Courier New"/>
              </a:rPr>
              <a:t> = </a:t>
            </a:r>
            <a:r>
              <a:rPr lang="en-US" sz="2600" i="0" u="none" strike="noStrike" cap="none" dirty="0" err="1">
                <a:solidFill>
                  <a:srgbClr val="FFFF00"/>
                </a:solidFill>
                <a:latin typeface="Courier"/>
                <a:ea typeface="Courier"/>
                <a:cs typeface="Courier"/>
                <a:sym typeface="Courier New"/>
              </a:rPr>
              <a:t>int</a:t>
            </a:r>
            <a:r>
              <a:rPr lang="en-US" sz="2600" i="0" u="none" strike="noStrike" cap="none" dirty="0">
                <a:solidFill>
                  <a:schemeClr val="lt1"/>
                </a:solidFill>
                <a:latin typeface="Courier"/>
                <a:ea typeface="Courier"/>
                <a:cs typeface="Courier"/>
                <a:sym typeface="Courier New"/>
              </a:rPr>
              <a:t>(</a:t>
            </a:r>
            <a:r>
              <a:rPr lang="en-US" sz="2600" i="0" u="none" strike="noStrike" cap="none" dirty="0" err="1">
                <a:solidFill>
                  <a:srgbClr val="00FF00"/>
                </a:solidFill>
                <a:latin typeface="Courier"/>
                <a:ea typeface="Courier"/>
                <a:cs typeface="Courier"/>
                <a:sym typeface="Courier New"/>
              </a:rPr>
              <a:t>nsv</a:t>
            </a:r>
            <a:r>
              <a:rPr lang="en-US" sz="2600" i="0" u="none" strike="noStrike" cap="none" dirty="0">
                <a:solidFill>
                  <a:schemeClr val="lt1"/>
                </a:solidFill>
                <a:latin typeface="Courier"/>
                <a:ea typeface="Courier"/>
                <a:cs typeface="Courier"/>
                <a:sym typeface="Courier New"/>
              </a:rPr>
              <a:t>)</a:t>
            </a:r>
          </a:p>
          <a:p>
            <a:pPr lvl="0">
              <a:buClr>
                <a:srgbClr val="FF0000"/>
              </a:buClr>
              <a:buSzPct val="25000"/>
            </a:pPr>
            <a:r>
              <a:rPr lang="en-US" sz="2600" dirty="0" err="1">
                <a:solidFill>
                  <a:srgbClr val="E06666"/>
                </a:solidFill>
                <a:latin typeface="Courier"/>
                <a:ea typeface="Courier"/>
                <a:cs typeface="Courier"/>
                <a:sym typeface="Courier New"/>
              </a:rPr>
              <a:t>Traceback</a:t>
            </a:r>
            <a:r>
              <a:rPr lang="en-US" sz="2600" dirty="0">
                <a:solidFill>
                  <a:srgbClr val="E06666"/>
                </a:solidFill>
                <a:latin typeface="Courier"/>
                <a:ea typeface="Courier"/>
                <a:cs typeface="Courier"/>
                <a:sym typeface="Courier New"/>
              </a:rPr>
              <a:t> (most recent call last):  File "&lt;</a:t>
            </a:r>
            <a:r>
              <a:rPr lang="en-US" sz="2600" dirty="0" err="1">
                <a:solidFill>
                  <a:srgbClr val="E06666"/>
                </a:solidFill>
                <a:latin typeface="Courier"/>
                <a:ea typeface="Courier"/>
                <a:cs typeface="Courier"/>
                <a:sym typeface="Courier New"/>
              </a:rPr>
              <a:t>stdin</a:t>
            </a:r>
            <a:r>
              <a:rPr lang="en-US" sz="2600" dirty="0">
                <a:solidFill>
                  <a:srgbClr val="E06666"/>
                </a:solidFill>
                <a:latin typeface="Courier"/>
                <a:ea typeface="Courier"/>
                <a:cs typeface="Courier"/>
                <a:sym typeface="Courier New"/>
              </a:rPr>
              <a:t>&gt;", line 1, in &lt;module&gt;</a:t>
            </a:r>
          </a:p>
          <a:p>
            <a:pPr lvl="0">
              <a:buClr>
                <a:srgbClr val="FF0000"/>
              </a:buClr>
              <a:buSzPct val="25000"/>
            </a:pPr>
            <a:r>
              <a:rPr lang="en-US" sz="2600" dirty="0" err="1">
                <a:solidFill>
                  <a:srgbClr val="E06666"/>
                </a:solidFill>
                <a:latin typeface="Courier"/>
                <a:ea typeface="Courier"/>
                <a:cs typeface="Courier"/>
                <a:sym typeface="Courier New"/>
              </a:rPr>
              <a:t>ValueError</a:t>
            </a:r>
            <a:r>
              <a:rPr lang="en-US" sz="2600" dirty="0">
                <a:solidFill>
                  <a:srgbClr val="E06666"/>
                </a:solidFill>
                <a:latin typeface="Courier"/>
                <a:ea typeface="Courier"/>
                <a:cs typeface="Courier"/>
                <a:sym typeface="Courier New"/>
              </a:rPr>
              <a:t>: invalid literal for </a:t>
            </a:r>
            <a:r>
              <a:rPr lang="en-US" sz="2600" dirty="0" err="1">
                <a:solidFill>
                  <a:srgbClr val="E06666"/>
                </a:solidFill>
                <a:latin typeface="Courier"/>
                <a:ea typeface="Courier"/>
                <a:cs typeface="Courier"/>
                <a:sym typeface="Courier New"/>
              </a:rPr>
              <a:t>int</a:t>
            </a:r>
            <a:r>
              <a:rPr lang="en-US" sz="2600" dirty="0">
                <a:solidFill>
                  <a:srgbClr val="E06666"/>
                </a:solidFill>
                <a:latin typeface="Courier"/>
                <a:ea typeface="Courier"/>
                <a:cs typeface="Courier"/>
                <a:sym typeface="Courier New"/>
              </a:rPr>
              <a:t>() with base 10: 'x'</a:t>
            </a:r>
            <a:endParaRPr lang="en-US" sz="2600" i="0" u="none" strike="noStrike" cap="none" dirty="0">
              <a:solidFill>
                <a:srgbClr val="E06666"/>
              </a:solidFill>
              <a:latin typeface="Courier"/>
              <a:ea typeface="Courier"/>
              <a:cs typeface="Courier"/>
              <a:sym typeface="Courier New"/>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Shape 471"/>
          <p:cNvSpPr txBox="1">
            <a:spLocks noGrp="1"/>
          </p:cNvSpPr>
          <p:nvPr>
            <p:ph type="title"/>
          </p:nvPr>
        </p:nvSpPr>
        <p:spPr>
          <a:xfrm>
            <a:off x="812800" y="785812"/>
            <a:ext cx="13652465" cy="1104899"/>
          </a:xfrm>
          <a:prstGeom prst="rect">
            <a:avLst/>
          </a:prstGeom>
          <a:noFill/>
          <a:ln>
            <a:noFill/>
          </a:ln>
        </p:spPr>
        <p:txBody>
          <a:bodyPr lIns="50800" tIns="50800" rIns="50800" bIns="50800" anchor="ctr" anchorCtr="0">
            <a:noAutofit/>
          </a:bodyPr>
          <a:lstStyle/>
          <a:p>
            <a:pPr lvl="0">
              <a:buClr>
                <a:srgbClr val="FF00FF"/>
              </a:buClr>
              <a:buSzPct val="25000"/>
            </a:pPr>
            <a:r>
              <a:rPr lang="vi-VN" sz="7800" dirty="0">
                <a:solidFill>
                  <a:srgbClr val="FFD966"/>
                </a:solidFill>
                <a:latin typeface="Arial" charset="0"/>
                <a:ea typeface="Arial" charset="0"/>
                <a:cs typeface="Arial" charset="0"/>
                <a:sym typeface="Cabin"/>
              </a:rPr>
              <a:t>Nhập dữ liệu vào</a:t>
            </a:r>
            <a:endParaRPr lang="en-US" sz="7800" u="none" strike="noStrike" cap="none" dirty="0">
              <a:solidFill>
                <a:srgbClr val="FFD966"/>
              </a:solidFill>
              <a:latin typeface="Arial" charset="0"/>
              <a:ea typeface="Arial" charset="0"/>
              <a:cs typeface="Arial" charset="0"/>
              <a:sym typeface="Cabin"/>
            </a:endParaRPr>
          </a:p>
        </p:txBody>
      </p:sp>
      <p:sp>
        <p:nvSpPr>
          <p:cNvPr id="472" name="Shape 472"/>
          <p:cNvSpPr txBox="1">
            <a:spLocks noGrp="1"/>
          </p:cNvSpPr>
          <p:nvPr>
            <p:ph type="body" idx="1"/>
          </p:nvPr>
        </p:nvSpPr>
        <p:spPr>
          <a:xfrm>
            <a:off x="812800" y="2133601"/>
            <a:ext cx="6864350" cy="5295900"/>
          </a:xfrm>
          <a:prstGeom prst="rect">
            <a:avLst/>
          </a:prstGeom>
          <a:noFill/>
          <a:ln>
            <a:noFill/>
          </a:ln>
        </p:spPr>
        <p:txBody>
          <a:bodyPr lIns="50800" tIns="50800" rIns="50800" bIns="50800" anchor="ctr" anchorCtr="0">
            <a:noAutofit/>
          </a:bodyPr>
          <a:lstStyle/>
          <a:p>
            <a:pPr marL="1104900" lvl="0" indent="-787400">
              <a:spcBef>
                <a:spcPts val="1200"/>
              </a:spcBef>
              <a:spcAft>
                <a:spcPts val="1200"/>
              </a:spcAft>
              <a:buSzPct val="171000"/>
            </a:pPr>
            <a:r>
              <a:rPr lang="vi-VN" sz="3800" dirty="0">
                <a:solidFill>
                  <a:schemeClr val="lt1"/>
                </a:solidFill>
                <a:latin typeface="Arial" charset="0"/>
                <a:ea typeface="Arial" charset="0"/>
                <a:cs typeface="Arial" charset="0"/>
                <a:sym typeface="Cabin"/>
              </a:rPr>
              <a:t>Có thể yêu cầu Python tạm dừng và đọc dữ liệu từ người dùng bằng hàm input()
Hàm input() trả về một chuỗi</a:t>
            </a:r>
            <a:endParaRPr lang="en-US" sz="3800" u="none" strike="noStrike" cap="none" dirty="0">
              <a:solidFill>
                <a:schemeClr val="lt1"/>
              </a:solidFill>
              <a:latin typeface="Arial" charset="0"/>
              <a:ea typeface="Arial" charset="0"/>
              <a:cs typeface="Arial" charset="0"/>
              <a:sym typeface="Cabin"/>
            </a:endParaRPr>
          </a:p>
        </p:txBody>
      </p:sp>
      <p:sp>
        <p:nvSpPr>
          <p:cNvPr id="473" name="Shape 473"/>
          <p:cNvSpPr txBox="1"/>
          <p:nvPr/>
        </p:nvSpPr>
        <p:spPr>
          <a:xfrm>
            <a:off x="8822673" y="3226594"/>
            <a:ext cx="7077727"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err="1">
                <a:solidFill>
                  <a:srgbClr val="00FF00"/>
                </a:solidFill>
                <a:latin typeface="Courier"/>
                <a:ea typeface="Courier"/>
                <a:cs typeface="Courier"/>
                <a:sym typeface="Courier New"/>
              </a:rPr>
              <a:t>nam</a:t>
            </a:r>
            <a:r>
              <a:rPr lang="en-US" sz="3000" i="0" u="none" strike="noStrike" cap="none" dirty="0">
                <a:solidFill>
                  <a:schemeClr val="lt1"/>
                </a:solidFill>
                <a:latin typeface="Courier"/>
                <a:ea typeface="Courier"/>
                <a:cs typeface="Courier"/>
                <a:sym typeface="Courier New"/>
              </a:rPr>
              <a:t> = </a:t>
            </a:r>
            <a:r>
              <a:rPr lang="en-US" sz="3000" i="0" u="none" strike="noStrike" cap="none" dirty="0">
                <a:solidFill>
                  <a:srgbClr val="FFFF00"/>
                </a:solidFill>
                <a:latin typeface="Courier"/>
                <a:ea typeface="Courier"/>
                <a:cs typeface="Courier"/>
                <a:sym typeface="Courier New"/>
              </a:rPr>
              <a:t>input</a:t>
            </a:r>
            <a:r>
              <a:rPr lang="en-US" sz="3000" i="0" u="none" strike="noStrike" cap="none" dirty="0">
                <a:solidFill>
                  <a:schemeClr val="lt1"/>
                </a:solidFill>
                <a:latin typeface="Courier"/>
                <a:ea typeface="Courier"/>
                <a:cs typeface="Courier"/>
                <a:sym typeface="Courier New"/>
              </a:rPr>
              <a:t>(</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Who are you? </a:t>
            </a:r>
            <a:r>
              <a:rPr lang="en-US" sz="3000" dirty="0">
                <a:solidFill>
                  <a:schemeClr val="lt1"/>
                </a:solidFill>
                <a:latin typeface="Courier"/>
                <a:ea typeface="Courier"/>
                <a:cs typeface="Courier"/>
                <a:sym typeface="Courier New"/>
              </a:rPr>
              <a:t>'</a:t>
            </a:r>
            <a:r>
              <a:rPr lang="en-US" sz="3000" i="0" u="none" strike="noStrike" cap="none" dirty="0">
                <a:solidFill>
                  <a:schemeClr val="lt1"/>
                </a:solidFill>
                <a:latin typeface="Courier"/>
                <a:ea typeface="Courier"/>
                <a:cs typeface="Courier"/>
                <a:sym typeface="Courier New"/>
              </a:rPr>
              <a:t>)</a:t>
            </a:r>
          </a:p>
          <a:p>
            <a:pPr lvl="0">
              <a:buClr>
                <a:srgbClr val="FFFF00"/>
              </a:buClr>
              <a:buSzPct val="25000"/>
            </a:pPr>
            <a:r>
              <a:rPr lang="en-US" sz="3000" dirty="0">
                <a:solidFill>
                  <a:srgbClr val="FFFF00"/>
                </a:solidFill>
                <a:latin typeface="Courier"/>
                <a:ea typeface="Courier"/>
                <a:cs typeface="Courier"/>
                <a:sym typeface="Courier New"/>
              </a:rPr>
              <a:t>p</a:t>
            </a:r>
            <a:r>
              <a:rPr lang="en-US" sz="3000" i="0" u="none" strike="noStrike" cap="none" dirty="0">
                <a:solidFill>
                  <a:srgbClr val="FFFF00"/>
                </a:solidFill>
                <a:latin typeface="Courier"/>
                <a:ea typeface="Courier"/>
                <a:cs typeface="Courier"/>
                <a:sym typeface="Courier New"/>
              </a:rPr>
              <a:t>rint(</a:t>
            </a:r>
            <a:r>
              <a:rPr lang="en-US" sz="3000" i="0" u="none" strike="noStrike" cap="none" dirty="0">
                <a:solidFill>
                  <a:schemeClr val="lt1"/>
                </a:solidFill>
                <a:latin typeface="Courier"/>
                <a:ea typeface="Courier"/>
                <a:cs typeface="Courier"/>
                <a:sym typeface="Courier New"/>
              </a:rPr>
              <a:t>'Welcome', </a:t>
            </a:r>
            <a:r>
              <a:rPr lang="en-US" sz="3000" i="0" u="none" strike="noStrike" cap="none" dirty="0" err="1">
                <a:solidFill>
                  <a:srgbClr val="00FF00"/>
                </a:solidFill>
                <a:latin typeface="Courier"/>
                <a:ea typeface="Courier"/>
                <a:cs typeface="Courier"/>
                <a:sym typeface="Courier New"/>
              </a:rPr>
              <a:t>nam</a:t>
            </a:r>
            <a:r>
              <a:rPr lang="en-US" sz="3000" dirty="0">
                <a:solidFill>
                  <a:srgbClr val="FFFF00"/>
                </a:solidFill>
                <a:latin typeface="Courier"/>
                <a:ea typeface="Courier"/>
                <a:cs typeface="Courier"/>
                <a:sym typeface="Courier New"/>
              </a:rPr>
              <a:t>)</a:t>
            </a:r>
            <a:endParaRPr lang="en-US" sz="3000" i="0" u="none" strike="noStrike" cap="none" dirty="0">
              <a:solidFill>
                <a:srgbClr val="00FF00"/>
              </a:solidFill>
              <a:latin typeface="Courier"/>
              <a:ea typeface="Courier"/>
              <a:cs typeface="Courier"/>
              <a:sym typeface="Courier New"/>
            </a:endParaRPr>
          </a:p>
        </p:txBody>
      </p:sp>
      <p:sp>
        <p:nvSpPr>
          <p:cNvPr id="474" name="Shape 474"/>
          <p:cNvSpPr txBox="1"/>
          <p:nvPr/>
        </p:nvSpPr>
        <p:spPr>
          <a:xfrm>
            <a:off x="9385497" y="5781676"/>
            <a:ext cx="4679870" cy="1921274"/>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Who are you? </a:t>
            </a:r>
            <a:r>
              <a:rPr lang="en-US" sz="3800" u="none" strike="noStrike" cap="none" dirty="0">
                <a:solidFill>
                  <a:srgbClr val="FFFF00"/>
                </a:solidFill>
                <a:latin typeface="Arial" charset="0"/>
                <a:ea typeface="Arial" charset="0"/>
                <a:cs typeface="Arial" charset="0"/>
                <a:sym typeface="Cabin"/>
              </a:rPr>
              <a:t>Chuck</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Arial" charset="0"/>
                <a:ea typeface="Arial" charset="0"/>
                <a:cs typeface="Arial" charset="0"/>
                <a:sym typeface="Cabin"/>
              </a:rPr>
              <a:t>Welcome Chuck</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Shape 479"/>
          <p:cNvSpPr txBox="1">
            <a:spLocks noGrp="1"/>
          </p:cNvSpPr>
          <p:nvPr>
            <p:ph type="title"/>
          </p:nvPr>
        </p:nvSpPr>
        <p:spPr>
          <a:xfrm>
            <a:off x="812800" y="785812"/>
            <a:ext cx="10521950" cy="1104899"/>
          </a:xfrm>
          <a:prstGeom prst="rect">
            <a:avLst/>
          </a:prstGeom>
          <a:noFill/>
          <a:ln>
            <a:noFill/>
          </a:ln>
        </p:spPr>
        <p:txBody>
          <a:bodyPr lIns="50800" tIns="50800" rIns="50800" bIns="50800" anchor="ctr" anchorCtr="0">
            <a:noAutofit/>
          </a:bodyPr>
          <a:lstStyle/>
          <a:p>
            <a:pPr marL="0" marR="0" lvl="0" indent="0" algn="ctr" rtl="0">
              <a:lnSpc>
                <a:spcPct val="100000"/>
              </a:lnSpc>
              <a:spcBef>
                <a:spcPts val="0"/>
              </a:spcBef>
              <a:spcAft>
                <a:spcPts val="0"/>
              </a:spcAft>
              <a:buClr>
                <a:srgbClr val="FF00FF"/>
              </a:buClr>
              <a:buSzPct val="25000"/>
              <a:buFont typeface="Cabin"/>
              <a:buNone/>
            </a:pPr>
            <a:r>
              <a:rPr lang="en-US" sz="7800" u="none" strike="noStrike" cap="none" dirty="0" err="1">
                <a:solidFill>
                  <a:srgbClr val="FFD966"/>
                </a:solidFill>
                <a:latin typeface="Arial" charset="0"/>
                <a:ea typeface="Arial" charset="0"/>
                <a:cs typeface="Arial" charset="0"/>
                <a:sym typeface="Cabin"/>
              </a:rPr>
              <a:t>Chuyển</a:t>
            </a:r>
            <a:r>
              <a:rPr lang="en-US" sz="7800" u="none" strike="noStrike" cap="none"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đổi</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dữ</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liệu</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vào</a:t>
            </a:r>
            <a:endParaRPr lang="en-US" sz="7800" u="none" strike="noStrike" cap="none" dirty="0">
              <a:solidFill>
                <a:srgbClr val="FFD966"/>
              </a:solidFill>
              <a:latin typeface="Arial" charset="0"/>
              <a:ea typeface="Arial" charset="0"/>
              <a:cs typeface="Arial" charset="0"/>
              <a:sym typeface="Cabin"/>
            </a:endParaRPr>
          </a:p>
        </p:txBody>
      </p:sp>
      <p:sp>
        <p:nvSpPr>
          <p:cNvPr id="480" name="Shape 480"/>
          <p:cNvSpPr txBox="1">
            <a:spLocks noGrp="1"/>
          </p:cNvSpPr>
          <p:nvPr>
            <p:ph type="body" idx="1"/>
          </p:nvPr>
        </p:nvSpPr>
        <p:spPr>
          <a:xfrm>
            <a:off x="812800" y="2133600"/>
            <a:ext cx="7245350" cy="6034087"/>
          </a:xfrm>
          <a:prstGeom prst="rect">
            <a:avLst/>
          </a:prstGeom>
          <a:noFill/>
          <a:ln>
            <a:noFill/>
          </a:ln>
        </p:spPr>
        <p:txBody>
          <a:bodyPr lIns="50800" tIns="50800" rIns="50800" bIns="50800" anchor="ctr" anchorCtr="0">
            <a:noAutofit/>
          </a:bodyPr>
          <a:lstStyle/>
          <a:p>
            <a:pPr marL="1104900" lvl="0" indent="-787400">
              <a:spcBef>
                <a:spcPts val="1200"/>
              </a:spcBef>
              <a:spcAft>
                <a:spcPts val="1200"/>
              </a:spcAft>
              <a:buSzPct val="171000"/>
            </a:pPr>
            <a:r>
              <a:rPr lang="vi-VN" sz="3800" dirty="0">
                <a:solidFill>
                  <a:schemeClr val="lt1"/>
                </a:solidFill>
                <a:latin typeface="Arial" charset="0"/>
                <a:ea typeface="Arial" charset="0"/>
                <a:cs typeface="Arial" charset="0"/>
                <a:sym typeface="Cabin"/>
              </a:rPr>
              <a:t>Nếu muốn đọc một số từ người dùng, chúng ta phải chuyển đổi nó từ một chuỗi thành một số bằng cách sử dụng hàm chuyển đổi kiểu
Cần phải xử lý dữ liệu đầu vào để tránh dữ liệu không như mong đợi</a:t>
            </a:r>
            <a:endParaRPr lang="en-US" sz="3800" u="none" strike="noStrike" cap="none" dirty="0">
              <a:solidFill>
                <a:schemeClr val="lt1"/>
              </a:solidFill>
              <a:latin typeface="Arial" charset="0"/>
              <a:ea typeface="Arial" charset="0"/>
              <a:cs typeface="Arial" charset="0"/>
              <a:sym typeface="Cabin"/>
            </a:endParaRPr>
          </a:p>
        </p:txBody>
      </p:sp>
      <p:sp>
        <p:nvSpPr>
          <p:cNvPr id="481" name="Shape 481"/>
          <p:cNvSpPr txBox="1"/>
          <p:nvPr/>
        </p:nvSpPr>
        <p:spPr>
          <a:xfrm>
            <a:off x="8862999" y="3683000"/>
            <a:ext cx="6831899" cy="17781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chemeClr val="lt1"/>
                </a:solidFill>
                <a:latin typeface="Courier"/>
                <a:ea typeface="Courier"/>
                <a:cs typeface="Courier"/>
                <a:sym typeface="Courier New"/>
              </a:rPr>
              <a:t> = </a:t>
            </a:r>
            <a:r>
              <a:rPr lang="en-US" sz="2800" i="0" u="none" strike="noStrike" cap="none" dirty="0">
                <a:solidFill>
                  <a:srgbClr val="FFFF00"/>
                </a:solidFill>
                <a:latin typeface="Courier"/>
                <a:ea typeface="Courier"/>
                <a:cs typeface="Courier"/>
                <a:sym typeface="Courier New"/>
              </a:rPr>
              <a:t>input(</a:t>
            </a:r>
            <a:r>
              <a:rPr lang="en-US" sz="2800" dirty="0">
                <a:solidFill>
                  <a:schemeClr val="lt1"/>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Europe floor?</a:t>
            </a:r>
            <a:r>
              <a:rPr lang="en-US" sz="2800" dirty="0">
                <a:solidFill>
                  <a:schemeClr val="lt1"/>
                </a:solidFill>
                <a:latin typeface="Courier"/>
                <a:ea typeface="Courier"/>
                <a:cs typeface="Courier"/>
                <a:sym typeface="Courier New"/>
              </a:rPr>
              <a:t>'</a:t>
            </a:r>
            <a:r>
              <a:rPr lang="en-US" sz="2800" i="0" u="none" strike="noStrike" cap="none" dirty="0">
                <a:solidFill>
                  <a:srgbClr val="FFFF00"/>
                </a:solidFill>
                <a:latin typeface="Courier"/>
                <a:ea typeface="Courier"/>
                <a:cs typeface="Courier"/>
                <a:sym typeface="Courier New"/>
              </a:rPr>
              <a:t>)</a:t>
            </a:r>
          </a:p>
          <a:p>
            <a:pPr marL="0" marR="0" lvl="0" indent="0" algn="l" rtl="0">
              <a:lnSpc>
                <a:spcPct val="100000"/>
              </a:lnSpc>
              <a:spcBef>
                <a:spcPts val="0"/>
              </a:spcBef>
              <a:spcAft>
                <a:spcPts val="0"/>
              </a:spcAft>
              <a:buClr>
                <a:srgbClr val="00FF00"/>
              </a:buClr>
              <a:buSzPct val="25000"/>
              <a:buFont typeface="Cabin"/>
              <a:buNone/>
            </a:pP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chemeClr val="lt1"/>
                </a:solidFill>
                <a:latin typeface="Courier"/>
                <a:ea typeface="Courier"/>
                <a:cs typeface="Courier"/>
                <a:sym typeface="Courier New"/>
              </a:rPr>
              <a:t> = </a:t>
            </a:r>
            <a:r>
              <a:rPr lang="en-US" sz="2800" i="0" u="none" strike="noStrike" cap="none" dirty="0" err="1">
                <a:solidFill>
                  <a:srgbClr val="FFFF00"/>
                </a:solidFill>
                <a:latin typeface="Courier"/>
                <a:ea typeface="Courier"/>
                <a:cs typeface="Courier"/>
                <a:sym typeface="Courier New"/>
              </a:rPr>
              <a:t>int</a:t>
            </a:r>
            <a:r>
              <a:rPr lang="en-US" sz="2800" i="0" u="none" strike="noStrike" cap="none" dirty="0">
                <a:solidFill>
                  <a:srgbClr val="FFFF00"/>
                </a:solidFill>
                <a:latin typeface="Courier"/>
                <a:ea typeface="Courier"/>
                <a:cs typeface="Courier"/>
                <a:sym typeface="Courier New"/>
              </a:rPr>
              <a:t>(</a:t>
            </a:r>
            <a:r>
              <a:rPr lang="en-US" sz="2800" i="0" u="none" strike="noStrike" cap="none" dirty="0" err="1">
                <a:solidFill>
                  <a:srgbClr val="00FF00"/>
                </a:solidFill>
                <a:latin typeface="Courier"/>
                <a:ea typeface="Courier"/>
                <a:cs typeface="Courier"/>
                <a:sym typeface="Courier New"/>
              </a:rPr>
              <a:t>inp</a:t>
            </a:r>
            <a:r>
              <a:rPr lang="en-US" sz="2800" i="0" u="none" strike="noStrike" cap="none" dirty="0">
                <a:solidFill>
                  <a:srgbClr val="FFFF00"/>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a:t>
            </a:r>
            <a:r>
              <a:rPr lang="en-US" sz="2800" i="0" u="none" strike="noStrike" cap="none" dirty="0">
                <a:solidFill>
                  <a:srgbClr val="00FFFF"/>
                </a:solidFill>
                <a:latin typeface="Courier"/>
                <a:ea typeface="Courier"/>
                <a:cs typeface="Courier"/>
                <a:sym typeface="Courier New"/>
              </a:rPr>
              <a:t>+</a:t>
            </a:r>
            <a:r>
              <a:rPr lang="en-US" sz="2800" i="0" u="none" strike="noStrike" cap="none" dirty="0">
                <a:solidFill>
                  <a:schemeClr val="lt1"/>
                </a:solidFill>
                <a:latin typeface="Courier"/>
                <a:ea typeface="Courier"/>
                <a:cs typeface="Courier"/>
                <a:sym typeface="Courier New"/>
              </a:rPr>
              <a:t> 1</a:t>
            </a:r>
          </a:p>
          <a:p>
            <a:pPr marL="0" marR="0" lvl="0" indent="0" algn="l" rtl="0">
              <a:lnSpc>
                <a:spcPct val="100000"/>
              </a:lnSpc>
              <a:spcBef>
                <a:spcPts val="0"/>
              </a:spcBef>
              <a:spcAft>
                <a:spcPts val="0"/>
              </a:spcAft>
              <a:buClr>
                <a:srgbClr val="FFFF00"/>
              </a:buClr>
              <a:buSzPct val="25000"/>
              <a:buFont typeface="Cabin"/>
              <a:buNone/>
            </a:pPr>
            <a:r>
              <a:rPr lang="en-US" sz="2800" i="0" u="none" strike="noStrike" cap="none" dirty="0">
                <a:solidFill>
                  <a:srgbClr val="FFFF00"/>
                </a:solidFill>
                <a:latin typeface="Courier"/>
                <a:ea typeface="Courier"/>
                <a:cs typeface="Courier"/>
                <a:sym typeface="Courier New"/>
              </a:rPr>
              <a:t>print(</a:t>
            </a:r>
            <a:r>
              <a:rPr lang="en-US" sz="2800" i="0" u="none" strike="noStrike" cap="none" dirty="0">
                <a:solidFill>
                  <a:schemeClr val="lt1"/>
                </a:solidFill>
                <a:latin typeface="Courier"/>
                <a:ea typeface="Courier"/>
                <a:cs typeface="Courier"/>
                <a:sym typeface="Courier New"/>
              </a:rPr>
              <a:t>'US floor', </a:t>
            </a:r>
            <a:r>
              <a:rPr lang="en-US" sz="2800" i="0" u="none" strike="noStrike" cap="none" dirty="0" err="1">
                <a:solidFill>
                  <a:srgbClr val="00FF00"/>
                </a:solidFill>
                <a:latin typeface="Courier"/>
                <a:ea typeface="Courier"/>
                <a:cs typeface="Courier"/>
                <a:sym typeface="Courier New"/>
              </a:rPr>
              <a:t>usf</a:t>
            </a:r>
            <a:r>
              <a:rPr lang="en-US" sz="2800" i="0" u="none" strike="noStrike" cap="none" dirty="0">
                <a:solidFill>
                  <a:srgbClr val="FFFF00"/>
                </a:solidFill>
                <a:latin typeface="Courier"/>
                <a:ea typeface="Courier"/>
                <a:cs typeface="Courier"/>
                <a:sym typeface="Courier New"/>
              </a:rPr>
              <a:t>)</a:t>
            </a:r>
          </a:p>
        </p:txBody>
      </p:sp>
      <p:sp>
        <p:nvSpPr>
          <p:cNvPr id="482" name="Shape 482"/>
          <p:cNvSpPr txBox="1"/>
          <p:nvPr/>
        </p:nvSpPr>
        <p:spPr>
          <a:xfrm>
            <a:off x="10198100" y="6515100"/>
            <a:ext cx="4569900" cy="12191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Europe floor? </a:t>
            </a:r>
            <a:r>
              <a:rPr lang="en-US" sz="3800" u="none" strike="noStrike" cap="none">
                <a:solidFill>
                  <a:srgbClr val="FFFF00"/>
                </a:solidFill>
                <a:latin typeface="Arial" charset="0"/>
                <a:ea typeface="Arial" charset="0"/>
                <a:cs typeface="Arial" charset="0"/>
                <a:sym typeface="Cabin"/>
              </a:rPr>
              <a:t>0</a:t>
            </a:r>
          </a:p>
          <a:p>
            <a:pPr marL="0" marR="0" lvl="0" indent="0" algn="l" rtl="0">
              <a:lnSpc>
                <a:spcPct val="100000"/>
              </a:lnSpc>
              <a:spcBef>
                <a:spcPts val="0"/>
              </a:spcBef>
              <a:spcAft>
                <a:spcPts val="0"/>
              </a:spcAft>
              <a:buClr>
                <a:schemeClr val="lt1"/>
              </a:buClr>
              <a:buSzPct val="25000"/>
              <a:buFont typeface="Cabin"/>
              <a:buNone/>
            </a:pPr>
            <a:r>
              <a:rPr lang="en-US" sz="3800" u="none" strike="noStrike" cap="none">
                <a:solidFill>
                  <a:schemeClr val="lt1"/>
                </a:solidFill>
                <a:latin typeface="Arial" charset="0"/>
                <a:ea typeface="Arial" charset="0"/>
                <a:cs typeface="Arial" charset="0"/>
                <a:sym typeface="Cabin"/>
              </a:rPr>
              <a:t>US floor 1</a:t>
            </a:r>
          </a:p>
        </p:txBody>
      </p:sp>
      <p:pic>
        <p:nvPicPr>
          <p:cNvPr id="483" name="Shape 483"/>
          <p:cNvPicPr preferRelativeResize="0"/>
          <p:nvPr/>
        </p:nvPicPr>
        <p:blipFill rotWithShape="1">
          <a:blip r:embed="rId3">
            <a:alphaModFix/>
          </a:blip>
          <a:srcRect/>
          <a:stretch/>
        </p:blipFill>
        <p:spPr>
          <a:xfrm>
            <a:off x="12153875" y="1193800"/>
            <a:ext cx="3174900" cy="2121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Shape 488"/>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Chú</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giải</a:t>
            </a:r>
            <a:endParaRPr lang="en-US" sz="7600" u="none" strike="noStrike" cap="none" dirty="0">
              <a:solidFill>
                <a:srgbClr val="FFD966"/>
              </a:solidFill>
              <a:latin typeface="Arial" charset="0"/>
              <a:ea typeface="Arial" charset="0"/>
              <a:cs typeface="Arial" charset="0"/>
              <a:sym typeface="Cabin"/>
            </a:endParaRPr>
          </a:p>
        </p:txBody>
      </p:sp>
      <p:sp>
        <p:nvSpPr>
          <p:cNvPr id="489" name="Shape 489"/>
          <p:cNvSpPr txBox="1">
            <a:spLocks noGrp="1"/>
          </p:cNvSpPr>
          <p:nvPr>
            <p:ph type="body" idx="1"/>
          </p:nvPr>
        </p:nvSpPr>
        <p:spPr>
          <a:prstGeom prst="rect">
            <a:avLst/>
          </a:prstGeom>
          <a:noFill/>
          <a:ln>
            <a:noFill/>
          </a:ln>
        </p:spPr>
        <p:txBody>
          <a:bodyPr lIns="38100" tIns="38100" rIns="38100" bIns="38100" anchor="ctr" anchorCtr="0">
            <a:noAutofit/>
          </a:bodyPr>
          <a:lstStyle/>
          <a:p>
            <a:pPr lvl="0" indent="-371094">
              <a:spcBef>
                <a:spcPts val="1200"/>
              </a:spcBef>
              <a:spcAft>
                <a:spcPts val="1200"/>
              </a:spcAft>
              <a:buSzPct val="100000"/>
            </a:pPr>
            <a:r>
              <a:rPr lang="vi-VN" sz="3600" dirty="0">
                <a:solidFill>
                  <a:schemeClr val="lt1"/>
                </a:solidFill>
                <a:latin typeface="Arial" charset="0"/>
                <a:ea typeface="Arial" charset="0"/>
                <a:cs typeface="Arial" charset="0"/>
                <a:sym typeface="Cabin"/>
              </a:rPr>
              <a:t>Bất cứ điều gì sau dấu thăng # đều bị Python bỏ qua
Tại sao cần</a:t>
            </a:r>
          </a:p>
          <a:p>
            <a:pPr marL="378206" lvl="0" indent="0">
              <a:spcBef>
                <a:spcPts val="1200"/>
              </a:spcBef>
              <a:spcAft>
                <a:spcPts val="1200"/>
              </a:spcAft>
              <a:buSzPct val="100000"/>
              <a:buNone/>
            </a:pPr>
            <a:r>
              <a:rPr lang="vi-VN" sz="3600" dirty="0">
                <a:solidFill>
                  <a:schemeClr val="lt1"/>
                </a:solidFill>
                <a:latin typeface="Arial" charset="0"/>
                <a:ea typeface="Arial" charset="0"/>
                <a:cs typeface="Arial" charset="0"/>
                <a:sym typeface="Cabin"/>
              </a:rPr>
              <a:t>- Mô tả những gì sẽ xảy ra trong một chuỗi mã
 - Tài liệu người viết mã hoặc thông tin phụ trợ khác
 - Tắt một dòng lệnh</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Shape 501"/>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FF00"/>
              </a:buClr>
              <a:buSzPct val="25000"/>
            </a:pPr>
            <a:r>
              <a:rPr lang="en-US" sz="7600" dirty="0" err="1">
                <a:solidFill>
                  <a:srgbClr val="FFD966"/>
                </a:solidFill>
                <a:latin typeface="Arial" charset="0"/>
                <a:ea typeface="Arial" charset="0"/>
                <a:cs typeface="Arial" charset="0"/>
                <a:sym typeface="Cabin"/>
              </a:rPr>
              <a:t>Từ</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dành</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riêng</a:t>
            </a:r>
            <a:endParaRPr lang="en-US" sz="7600" u="none" strike="noStrike" cap="none" dirty="0">
              <a:solidFill>
                <a:srgbClr val="FFD966"/>
              </a:solidFill>
              <a:latin typeface="Arial" charset="0"/>
              <a:ea typeface="Arial" charset="0"/>
              <a:cs typeface="Arial" charset="0"/>
              <a:sym typeface="Cabin"/>
            </a:endParaRPr>
          </a:p>
        </p:txBody>
      </p:sp>
      <p:sp>
        <p:nvSpPr>
          <p:cNvPr id="502" name="Shape 502"/>
          <p:cNvSpPr txBox="1">
            <a:spLocks noGrp="1"/>
          </p:cNvSpPr>
          <p:nvPr>
            <p:ph type="body" idx="1"/>
          </p:nvPr>
        </p:nvSpPr>
        <p:spPr>
          <a:xfrm>
            <a:off x="812800" y="2529191"/>
            <a:ext cx="14630400" cy="1186775"/>
          </a:xfrm>
          <a:prstGeom prst="rect">
            <a:avLst/>
          </a:prstGeom>
          <a:noFill/>
          <a:ln>
            <a:noFill/>
          </a:ln>
        </p:spPr>
        <p:txBody>
          <a:bodyPr lIns="38100" tIns="38100" rIns="38100" bIns="38100" anchor="t" anchorCtr="0">
            <a:noAutofit/>
          </a:bodyPr>
          <a:lstStyle/>
          <a:p>
            <a:pPr marL="215900" lvl="0" indent="0">
              <a:spcBef>
                <a:spcPts val="0"/>
              </a:spcBef>
              <a:buSzPct val="171000"/>
              <a:buNone/>
            </a:pPr>
            <a:r>
              <a:rPr lang="en-US" sz="3600" dirty="0" err="1">
                <a:solidFill>
                  <a:schemeClr val="lt1"/>
                </a:solidFill>
                <a:latin typeface="Arial" charset="0"/>
                <a:ea typeface="Arial" charset="0"/>
                <a:cs typeface="Arial" charset="0"/>
                <a:sym typeface="Cabin"/>
              </a:rPr>
              <a:t>Không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thể</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sử</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dụng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các</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từ</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dành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riêng</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làm</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tên</a:t>
            </a:r>
            <a:r>
              <a:rPr lang="en-US" sz="3600" dirty="0">
                <a:solidFill>
                  <a:schemeClr val="lt1"/>
                </a:solidFill>
                <a:latin typeface="Arial" charset="0"/>
                <a:ea typeface="Arial" charset="0"/>
                <a:cs typeface="Arial" charset="0"/>
                <a:sym typeface="Cabin"/>
              </a:rPr>
              <a:t> / </a:t>
            </a:r>
            <a:r>
              <a:rPr lang="en-US" sz="3600" dirty="0" err="1">
                <a:solidFill>
                  <a:schemeClr val="lt1"/>
                </a:solidFill>
                <a:latin typeface="Arial" charset="0"/>
                <a:ea typeface="Arial" charset="0"/>
                <a:cs typeface="Arial" charset="0"/>
                <a:sym typeface="Cabin"/>
              </a:rPr>
              <a:t>định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danh</a:t>
            </a:r>
            <a:r>
              <a:rPr lang="en-US" sz="3600" dirty="0">
                <a:solidFill>
                  <a:schemeClr val="lt1"/>
                </a:solidFill>
                <a:latin typeface="Arial" charset="0"/>
                <a:ea typeface="Arial" charset="0"/>
                <a:cs typeface="Arial" charset="0"/>
                <a:sym typeface="Cabin"/>
              </a:rPr>
              <a:t> </a:t>
            </a:r>
            <a:r>
              <a:rPr lang="en-US" sz="3600" dirty="0" err="1">
                <a:solidFill>
                  <a:schemeClr val="lt1"/>
                </a:solidFill>
                <a:latin typeface="Arial" charset="0"/>
                <a:ea typeface="Arial" charset="0"/>
                <a:cs typeface="Arial" charset="0"/>
                <a:sym typeface="Cabin"/>
              </a:rPr>
              <a:t>biến</a:t>
            </a:r>
            <a:r>
              <a:rPr lang="en-US" sz="3600" dirty="0">
                <a:solidFill>
                  <a:schemeClr val="lt1"/>
                </a:solidFill>
                <a:latin typeface="Arial" charset="0"/>
                <a:ea typeface="Arial" charset="0"/>
                <a:cs typeface="Arial" charset="0"/>
                <a:sym typeface="Cabin"/>
              </a:rPr>
              <a:t>
</a:t>
            </a:r>
            <a:endParaRPr lang="en-US" sz="3600" u="none" strike="noStrike" cap="none" dirty="0">
              <a:solidFill>
                <a:schemeClr val="lt1"/>
              </a:solidFill>
              <a:latin typeface="Arial" charset="0"/>
              <a:ea typeface="Arial" charset="0"/>
              <a:cs typeface="Arial" charset="0"/>
              <a:sym typeface="Cabin"/>
            </a:endParaRPr>
          </a:p>
        </p:txBody>
      </p:sp>
      <p:sp>
        <p:nvSpPr>
          <p:cNvPr id="503" name="Shape 503"/>
          <p:cNvSpPr txBox="1"/>
          <p:nvPr/>
        </p:nvSpPr>
        <p:spPr>
          <a:xfrm>
            <a:off x="3346315" y="3482501"/>
            <a:ext cx="10369686" cy="4182269"/>
          </a:xfrm>
          <a:prstGeom prst="rect">
            <a:avLst/>
          </a:prstGeom>
          <a:noFill/>
          <a:ln>
            <a:noFill/>
          </a:ln>
        </p:spPr>
        <p:txBody>
          <a:bodyPr lIns="0" tIns="0" rIns="0" bIns="0" anchor="ctr" anchorCtr="0">
            <a:noAutofit/>
          </a:bodyPr>
          <a:lstStyle/>
          <a:p>
            <a:pPr lvl="0">
              <a:buClr>
                <a:srgbClr val="FFFF00"/>
              </a:buClr>
              <a:buSzPct val="25000"/>
            </a:pPr>
            <a:r>
              <a:rPr lang="de-DE" sz="3200" dirty="0" err="1">
                <a:solidFill>
                  <a:srgbClr val="FFFF00"/>
                </a:solidFill>
                <a:latin typeface="Courier" charset="0"/>
                <a:ea typeface="Courier" charset="0"/>
                <a:cs typeface="Courier" charset="0"/>
                <a:sym typeface="Cabin"/>
              </a:rPr>
              <a:t>False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class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return</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finally</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None 	</a:t>
            </a:r>
            <a:r>
              <a:rPr lang="de-DE" sz="3200" dirty="0" err="1">
                <a:solidFill>
                  <a:srgbClr val="FFFF00"/>
                </a:solidFill>
                <a:latin typeface="Courier" charset="0"/>
                <a:ea typeface="Courier" charset="0"/>
                <a:cs typeface="Courier" charset="0"/>
                <a:sym typeface="Cabin"/>
              </a:rPr>
              <a:t>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lambda</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continue</a:t>
            </a:r>
            <a:r>
              <a:rPr lang="de-DE" sz="3200" dirty="0">
                <a:solidFill>
                  <a:srgbClr val="FFFF00"/>
                </a:solidFill>
                <a:latin typeface="Courier" charset="0"/>
                <a:ea typeface="Courier" charset="0"/>
                <a:cs typeface="Courier" charset="0"/>
                <a:sym typeface="Cabin"/>
              </a:rPr>
              <a:t> </a:t>
            </a:r>
          </a:p>
          <a:p>
            <a:pPr lvl="0">
              <a:buClr>
                <a:srgbClr val="FFFF00"/>
              </a:buClr>
              <a:buSzPct val="25000"/>
            </a:pPr>
            <a:r>
              <a:rPr lang="de-DE" sz="3200" dirty="0">
                <a:solidFill>
                  <a:srgbClr val="FFFF00"/>
                </a:solidFill>
                <a:latin typeface="Courier" charset="0"/>
                <a:ea typeface="Courier" charset="0"/>
                <a:cs typeface="Courier" charset="0"/>
                <a:sym typeface="Cabin"/>
              </a:rPr>
              <a:t>True 	</a:t>
            </a:r>
            <a:r>
              <a:rPr lang="de-DE" sz="3200" dirty="0" err="1">
                <a:solidFill>
                  <a:srgbClr val="FFFF00"/>
                </a:solidFill>
                <a:latin typeface="Courier" charset="0"/>
                <a:ea typeface="Courier" charset="0"/>
                <a:cs typeface="Courier" charset="0"/>
                <a:sym typeface="Cabin"/>
              </a:rPr>
              <a:t>def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from</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while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nonlocal</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and</a:t>
            </a:r>
            <a:r>
              <a:rPr lang="de-DE" sz="3200" dirty="0">
                <a:solidFill>
                  <a:srgbClr val="FFFF00"/>
                </a:solidFill>
                <a:latin typeface="Courier" charset="0"/>
                <a:ea typeface="Courier" charset="0"/>
                <a:cs typeface="Courier" charset="0"/>
                <a:sym typeface="Cabin"/>
              </a:rPr>
              <a:t> 	del 	global 	not 	</a:t>
            </a:r>
            <a:r>
              <a:rPr lang="de-DE" sz="3200" dirty="0" err="1">
                <a:solidFill>
                  <a:srgbClr val="FFFF00"/>
                </a:solidFill>
                <a:latin typeface="Courier" charset="0"/>
                <a:ea typeface="Courier" charset="0"/>
                <a:cs typeface="Courier" charset="0"/>
                <a:sym typeface="Cabin"/>
              </a:rPr>
              <a:t>with</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elif</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try</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or</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yield</a:t>
            </a:r>
            <a:endParaRPr lang="de-DE" sz="3200" dirty="0">
              <a:solidFill>
                <a:srgbClr val="FFFF00"/>
              </a:solidFill>
              <a:latin typeface="Courier" charset="0"/>
              <a:ea typeface="Courier" charset="0"/>
              <a:cs typeface="Courier" charset="0"/>
              <a:sym typeface="Cabin"/>
            </a:endParaRPr>
          </a:p>
          <a:p>
            <a:pPr lvl="0">
              <a:buClr>
                <a:srgbClr val="FFFF00"/>
              </a:buClr>
              <a:buSzPct val="25000"/>
            </a:pPr>
            <a:r>
              <a:rPr lang="de-DE" sz="3200" dirty="0" err="1">
                <a:solidFill>
                  <a:srgbClr val="FFFF00"/>
                </a:solidFill>
                <a:latin typeface="Courier" charset="0"/>
                <a:ea typeface="Courier" charset="0"/>
                <a:cs typeface="Courier" charset="0"/>
                <a:sym typeface="Cabin"/>
              </a:rPr>
              <a:t>assert</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else</a:t>
            </a:r>
            <a:r>
              <a:rPr lang="de-DE" sz="3200" dirty="0">
                <a:solidFill>
                  <a:srgbClr val="FFFF00"/>
                </a:solidFill>
                <a:latin typeface="Courier" charset="0"/>
                <a:ea typeface="Courier" charset="0"/>
                <a:cs typeface="Courier" charset="0"/>
                <a:sym typeface="Cabin"/>
              </a:rPr>
              <a:t> 	</a:t>
            </a:r>
            <a:r>
              <a:rPr lang="de-DE" sz="3200" dirty="0" err="1">
                <a:solidFill>
                  <a:srgbClr val="FFFF00"/>
                </a:solidFill>
                <a:latin typeface="Courier" charset="0"/>
                <a:ea typeface="Courier" charset="0"/>
                <a:cs typeface="Courier" charset="0"/>
                <a:sym typeface="Cabin"/>
              </a:rPr>
              <a:t>import</a:t>
            </a:r>
            <a:r>
              <a:rPr lang="de-DE" sz="3200" dirty="0">
                <a:solidFill>
                  <a:srgbClr val="FFFF00"/>
                </a:solidFill>
                <a:latin typeface="Courier" charset="0"/>
                <a:ea typeface="Courier" charset="0"/>
                <a:cs typeface="Courier" charset="0"/>
                <a:sym typeface="Cabin"/>
              </a:rPr>
              <a:t> 	pass</a:t>
            </a:r>
          </a:p>
          <a:p>
            <a:pPr lvl="0">
              <a:buClr>
                <a:srgbClr val="FFFF00"/>
              </a:buClr>
              <a:buSzPct val="25000"/>
            </a:pPr>
            <a:r>
              <a:rPr lang="de-DE" sz="3200" dirty="0">
                <a:solidFill>
                  <a:srgbClr val="FFFF00"/>
                </a:solidFill>
                <a:latin typeface="Courier" charset="0"/>
                <a:ea typeface="Courier" charset="0"/>
                <a:cs typeface="Courier" charset="0"/>
                <a:sym typeface="Cabin"/>
              </a:rPr>
              <a:t>break 	</a:t>
            </a:r>
            <a:r>
              <a:rPr lang="de-DE" sz="3200" dirty="0" err="1">
                <a:solidFill>
                  <a:srgbClr val="FFFF00"/>
                </a:solidFill>
                <a:latin typeface="Courier" charset="0"/>
                <a:ea typeface="Courier" charset="0"/>
                <a:cs typeface="Courier" charset="0"/>
                <a:sym typeface="Cabin"/>
              </a:rPr>
              <a:t>except</a:t>
            </a:r>
            <a:r>
              <a:rPr lang="de-DE" sz="3200" dirty="0">
                <a:solidFill>
                  <a:srgbClr val="FFFF00"/>
                </a:solidFill>
                <a:latin typeface="Courier" charset="0"/>
                <a:ea typeface="Courier" charset="0"/>
                <a:cs typeface="Courier" charset="0"/>
                <a:sym typeface="Cabin"/>
              </a:rPr>
              <a:t> 	in 		</a:t>
            </a:r>
            <a:r>
              <a:rPr lang="de-DE" sz="3200" dirty="0" err="1">
                <a:solidFill>
                  <a:srgbClr val="FFFF00"/>
                </a:solidFill>
                <a:latin typeface="Courier" charset="0"/>
                <a:ea typeface="Courier" charset="0"/>
                <a:cs typeface="Courier" charset="0"/>
                <a:sym typeface="Cabin"/>
              </a:rPr>
              <a:t>raise</a:t>
            </a:r>
            <a:endParaRPr lang="en-US" sz="3200" u="none" strike="noStrike" cap="none" dirty="0">
              <a:solidFill>
                <a:srgbClr val="FFFF00"/>
              </a:solidFill>
              <a:latin typeface="Courier" charset="0"/>
              <a:ea typeface="Courier" charset="0"/>
              <a:cs typeface="Courier" charset="0"/>
              <a:sym typeface="Cabin"/>
            </a:endParaRPr>
          </a:p>
        </p:txBody>
      </p:sp>
    </p:spTree>
    <p:extLst>
      <p:ext uri="{BB962C8B-B14F-4D97-AF65-F5344CB8AC3E}">
        <p14:creationId xmlns:p14="http://schemas.microsoft.com/office/powerpoint/2010/main" val="1975938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Shape 494"/>
          <p:cNvSpPr txBox="1"/>
          <p:nvPr/>
        </p:nvSpPr>
        <p:spPr>
          <a:xfrm>
            <a:off x="4241800" y="685801"/>
            <a:ext cx="8234400" cy="76200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Get the name of the file and open it</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name = input('Enter file:')</a:t>
            </a:r>
          </a:p>
          <a:p>
            <a:pPr marL="0" marR="0" lvl="0" indent="0" algn="l" rtl="0">
              <a:lnSpc>
                <a:spcPct val="100000"/>
              </a:lnSpc>
              <a:spcBef>
                <a:spcPts val="0"/>
              </a:spcBef>
              <a:spcAft>
                <a:spcPts val="0"/>
              </a:spcAft>
              <a:buClr>
                <a:schemeClr val="lt1"/>
              </a:buClr>
              <a:buSzPct val="25000"/>
              <a:buFont typeface="Cabin"/>
              <a:buNone/>
            </a:pPr>
            <a:r>
              <a:rPr lang="en-US" sz="2400" i="0" u="none" strike="noStrike" cap="none" dirty="0">
                <a:solidFill>
                  <a:schemeClr val="lt1"/>
                </a:solidFill>
                <a:latin typeface="Courier"/>
                <a:ea typeface="Courier"/>
                <a:cs typeface="Courier"/>
                <a:sym typeface="Courier New"/>
              </a:rPr>
              <a:t>handle = open(name, 'r')</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Count word frequency</a:t>
            </a:r>
          </a:p>
          <a:p>
            <a:pPr lvl="0">
              <a:buClr>
                <a:srgbClr val="FFFFFF"/>
              </a:buClr>
              <a:buSzPct val="25000"/>
            </a:pPr>
            <a:r>
              <a:rPr lang="en-US" sz="2400" dirty="0">
                <a:solidFill>
                  <a:srgbClr val="FFFFFF"/>
                </a:solidFill>
                <a:latin typeface="Courier"/>
                <a:ea typeface="Courier"/>
                <a:cs typeface="Courier"/>
                <a:sym typeface="Courier New"/>
              </a:rPr>
              <a:t>counts = </a:t>
            </a:r>
            <a:r>
              <a:rPr lang="en-US" sz="2400" dirty="0" err="1">
                <a:solidFill>
                  <a:srgbClr val="FFFFFF"/>
                </a:solidFill>
                <a:latin typeface="Courier"/>
                <a:ea typeface="Courier"/>
                <a:cs typeface="Courier"/>
                <a:sym typeface="Courier New"/>
              </a:rPr>
              <a:t>dict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for line in handle:</a:t>
            </a:r>
          </a:p>
          <a:p>
            <a:pPr lvl="0">
              <a:buClr>
                <a:srgbClr val="FFFFFF"/>
              </a:buClr>
              <a:buSzPct val="25000"/>
            </a:pPr>
            <a:r>
              <a:rPr lang="en-US" sz="2400" dirty="0">
                <a:solidFill>
                  <a:srgbClr val="FFFFFF"/>
                </a:solidFill>
                <a:latin typeface="Courier"/>
                <a:ea typeface="Courier"/>
                <a:cs typeface="Courier"/>
                <a:sym typeface="Courier New"/>
              </a:rPr>
              <a:t>    words = </a:t>
            </a:r>
            <a:r>
              <a:rPr lang="en-US" sz="2400" dirty="0" err="1">
                <a:solidFill>
                  <a:srgbClr val="FFFFFF"/>
                </a:solidFill>
                <a:latin typeface="Courier"/>
                <a:ea typeface="Courier"/>
                <a:cs typeface="Courier"/>
                <a:sym typeface="Courier New"/>
              </a:rPr>
              <a:t>line.split</a:t>
            </a:r>
            <a:r>
              <a:rPr lang="en-US" sz="2400" dirty="0">
                <a:solidFill>
                  <a:srgbClr val="FFFFFF"/>
                </a:solidFill>
                <a:latin typeface="Courier"/>
                <a:ea typeface="Courier"/>
                <a:cs typeface="Courier"/>
                <a:sym typeface="Courier New"/>
              </a:rPr>
              <a:t>()</a:t>
            </a:r>
          </a:p>
          <a:p>
            <a:pPr lvl="0">
              <a:buClr>
                <a:srgbClr val="FFFFFF"/>
              </a:buClr>
              <a:buSzPct val="25000"/>
            </a:pPr>
            <a:r>
              <a:rPr lang="en-US" sz="2400" dirty="0">
                <a:solidFill>
                  <a:srgbClr val="FFFFFF"/>
                </a:solidFill>
                <a:latin typeface="Courier"/>
                <a:ea typeface="Courier"/>
                <a:cs typeface="Courier"/>
                <a:sym typeface="Courier New"/>
              </a:rPr>
              <a:t>    for word in words:</a:t>
            </a:r>
          </a:p>
          <a:p>
            <a:pPr lvl="0">
              <a:buClr>
                <a:srgbClr val="FFFFFF"/>
              </a:buClr>
              <a:buSzPct val="25000"/>
            </a:pPr>
            <a:r>
              <a:rPr lang="en-US" sz="2400" dirty="0">
                <a:solidFill>
                  <a:srgbClr val="FFFFFF"/>
                </a:solidFill>
                <a:latin typeface="Courier"/>
                <a:ea typeface="Courier"/>
                <a:cs typeface="Courier"/>
                <a:sym typeface="Courier New"/>
              </a:rPr>
              <a:t>        counts[word] = </a:t>
            </a:r>
            <a:r>
              <a:rPr lang="en-US" sz="2400" dirty="0" err="1">
                <a:solidFill>
                  <a:srgbClr val="FFFFFF"/>
                </a:solidFill>
                <a:latin typeface="Courier"/>
                <a:ea typeface="Courier"/>
                <a:cs typeface="Courier"/>
                <a:sym typeface="Courier New"/>
              </a:rPr>
              <a:t>counts.get</a:t>
            </a:r>
            <a:r>
              <a:rPr lang="en-US" sz="2400" dirty="0">
                <a:solidFill>
                  <a:srgbClr val="FFFFFF"/>
                </a:solidFill>
                <a:latin typeface="Courier"/>
                <a:ea typeface="Courier"/>
                <a:cs typeface="Courier"/>
                <a:sym typeface="Courier New"/>
              </a:rPr>
              <a:t>(word,0) + 1</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Find the most common word</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 None</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for </a:t>
            </a:r>
            <a:r>
              <a:rPr lang="en-US" sz="2400" i="0" u="none" strike="noStrike" cap="none" dirty="0" err="1">
                <a:solidFill>
                  <a:srgbClr val="FFFFFF"/>
                </a:solidFill>
                <a:latin typeface="Courier"/>
                <a:ea typeface="Courier"/>
                <a:cs typeface="Courier"/>
                <a:sym typeface="Courier New"/>
              </a:rPr>
              <a:t>word,count</a:t>
            </a:r>
            <a:r>
              <a:rPr lang="en-US" sz="2400" i="0" u="none" strike="noStrike" cap="none" dirty="0">
                <a:solidFill>
                  <a:srgbClr val="FFFFFF"/>
                </a:solidFill>
                <a:latin typeface="Courier"/>
                <a:ea typeface="Courier"/>
                <a:cs typeface="Courier"/>
                <a:sym typeface="Courier New"/>
              </a:rPr>
              <a:t> in </a:t>
            </a:r>
            <a:r>
              <a:rPr lang="en-US" sz="2400" i="0" u="none" strike="noStrike" cap="none" dirty="0" err="1">
                <a:solidFill>
                  <a:srgbClr val="FFFFFF"/>
                </a:solidFill>
                <a:latin typeface="Courier"/>
                <a:ea typeface="Courier"/>
                <a:cs typeface="Courier"/>
                <a:sym typeface="Courier New"/>
              </a:rPr>
              <a:t>counts.items</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if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is None or count &gt;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 word</a:t>
            </a:r>
          </a:p>
          <a:p>
            <a:pPr marL="0" marR="0" lvl="0" indent="0" algn="l" rtl="0">
              <a:lnSpc>
                <a:spcPct val="100000"/>
              </a:lnSpc>
              <a:spcBef>
                <a:spcPts val="0"/>
              </a:spcBef>
              <a:spcAft>
                <a:spcPts val="0"/>
              </a:spcAft>
              <a:buClr>
                <a:srgbClr val="FFFFFF"/>
              </a:buClr>
              <a:buSzPct val="25000"/>
              <a:buFont typeface="Cabin"/>
              <a:buNone/>
            </a:pP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 = count</a:t>
            </a:r>
          </a:p>
          <a:p>
            <a:pPr marL="0" marR="0" lvl="0" indent="0" algn="ctr" rtl="0">
              <a:lnSpc>
                <a:spcPct val="100000"/>
              </a:lnSpc>
              <a:spcBef>
                <a:spcPts val="0"/>
              </a:spcBef>
              <a:spcAft>
                <a:spcPts val="0"/>
              </a:spcAft>
              <a:buNone/>
            </a:pPr>
            <a:endParaRPr sz="2400" i="0" u="none" strike="noStrike" cap="none" dirty="0">
              <a:solidFill>
                <a:srgbClr val="FFFF00"/>
              </a:solidFill>
              <a:latin typeface="Courier"/>
              <a:ea typeface="Courier"/>
              <a:cs typeface="Courier"/>
              <a:sym typeface="Courier New"/>
            </a:endParaRPr>
          </a:p>
          <a:p>
            <a:pPr marL="0" marR="0" lvl="0" indent="0" algn="l" rtl="0">
              <a:lnSpc>
                <a:spcPct val="100000"/>
              </a:lnSpc>
              <a:spcBef>
                <a:spcPts val="0"/>
              </a:spcBef>
              <a:spcAft>
                <a:spcPts val="0"/>
              </a:spcAft>
              <a:buClr>
                <a:srgbClr val="FFFF00"/>
              </a:buClr>
              <a:buSzPct val="25000"/>
              <a:buFont typeface="Cabin"/>
              <a:buNone/>
            </a:pPr>
            <a:r>
              <a:rPr lang="en-US" sz="2400" i="0" u="none" strike="noStrike" cap="none" dirty="0">
                <a:solidFill>
                  <a:srgbClr val="FFFF00"/>
                </a:solidFill>
                <a:latin typeface="Courier"/>
                <a:ea typeface="Courier"/>
                <a:cs typeface="Courier"/>
                <a:sym typeface="Courier New"/>
              </a:rPr>
              <a:t># All </a:t>
            </a:r>
            <a:r>
              <a:rPr lang="en-US" sz="2400" dirty="0">
                <a:solidFill>
                  <a:srgbClr val="FFFF00"/>
                </a:solidFill>
                <a:latin typeface="Courier"/>
                <a:ea typeface="Courier"/>
                <a:cs typeface="Courier"/>
                <a:sym typeface="Courier New"/>
              </a:rPr>
              <a:t>d</a:t>
            </a:r>
            <a:r>
              <a:rPr lang="en-US" sz="2400" i="0" u="none" strike="noStrike" cap="none" dirty="0">
                <a:solidFill>
                  <a:srgbClr val="FFFF00"/>
                </a:solidFill>
                <a:latin typeface="Courier"/>
                <a:ea typeface="Courier"/>
                <a:cs typeface="Courier"/>
                <a:sym typeface="Courier New"/>
              </a:rPr>
              <a:t>one</a:t>
            </a:r>
          </a:p>
          <a:p>
            <a:pPr marL="0" marR="0" lvl="0" indent="0" algn="l" rtl="0">
              <a:lnSpc>
                <a:spcPct val="100000"/>
              </a:lnSpc>
              <a:spcBef>
                <a:spcPts val="0"/>
              </a:spcBef>
              <a:spcAft>
                <a:spcPts val="0"/>
              </a:spcAft>
              <a:buClr>
                <a:srgbClr val="FFFFFF"/>
              </a:buClr>
              <a:buSzPct val="25000"/>
              <a:buFont typeface="Cabin"/>
              <a:buNone/>
            </a:pPr>
            <a:r>
              <a:rPr lang="en-US" sz="2400" dirty="0">
                <a:solidFill>
                  <a:srgbClr val="FFFFFF"/>
                </a:solidFill>
                <a:latin typeface="Courier"/>
                <a:ea typeface="Courier"/>
                <a:cs typeface="Courier"/>
                <a:sym typeface="Courier New"/>
              </a:rPr>
              <a:t>p</a:t>
            </a:r>
            <a:r>
              <a:rPr lang="en-US" sz="2400" i="0" u="none" strike="noStrike" cap="none" dirty="0">
                <a:solidFill>
                  <a:srgbClr val="FFFFFF"/>
                </a:solidFill>
                <a:latin typeface="Courier"/>
                <a:ea typeface="Courier"/>
                <a:cs typeface="Courier"/>
                <a:sym typeface="Courier New"/>
              </a:rPr>
              <a:t>rint(</a:t>
            </a:r>
            <a:r>
              <a:rPr lang="en-US" sz="2400" i="0" u="none" strike="noStrike" cap="none" dirty="0" err="1">
                <a:solidFill>
                  <a:srgbClr val="FFFFFF"/>
                </a:solidFill>
                <a:latin typeface="Courier"/>
                <a:ea typeface="Courier"/>
                <a:cs typeface="Courier"/>
                <a:sym typeface="Courier New"/>
              </a:rPr>
              <a:t>bigword</a:t>
            </a:r>
            <a:r>
              <a:rPr lang="en-US" sz="2400" i="0" u="none" strike="noStrike" cap="none" dirty="0">
                <a:solidFill>
                  <a:srgbClr val="FFFFFF"/>
                </a:solidFill>
                <a:latin typeface="Courier"/>
                <a:ea typeface="Courier"/>
                <a:cs typeface="Courier"/>
                <a:sym typeface="Courier New"/>
              </a:rPr>
              <a:t>, </a:t>
            </a:r>
            <a:r>
              <a:rPr lang="en-US" sz="2400" i="0" u="none" strike="noStrike" cap="none" dirty="0" err="1">
                <a:solidFill>
                  <a:srgbClr val="FFFFFF"/>
                </a:solidFill>
                <a:latin typeface="Courier"/>
                <a:ea typeface="Courier"/>
                <a:cs typeface="Courier"/>
                <a:sym typeface="Courier New"/>
              </a:rPr>
              <a:t>bigcount</a:t>
            </a:r>
            <a:r>
              <a:rPr lang="en-US" sz="2400" i="0" u="none" strike="noStrike" cap="none" dirty="0">
                <a:solidFill>
                  <a:srgbClr val="FFFFFF"/>
                </a:solidFill>
                <a:latin typeface="Courier"/>
                <a:ea typeface="Courier"/>
                <a:cs typeface="Courier"/>
                <a:sym typeface="Courier New"/>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Shape 540"/>
          <p:cNvSpPr txBox="1">
            <a:spLocks noGrp="1"/>
          </p:cNvSpPr>
          <p:nvPr>
            <p:ph type="title"/>
          </p:nvPr>
        </p:nvSpPr>
        <p:spPr>
          <a:xfrm>
            <a:off x="812800" y="785812"/>
            <a:ext cx="13745390" cy="1104899"/>
          </a:xfrm>
          <a:prstGeom prst="rect">
            <a:avLst/>
          </a:prstGeom>
          <a:noFill/>
          <a:ln>
            <a:noFill/>
          </a:ln>
        </p:spPr>
        <p:txBody>
          <a:bodyPr lIns="38100" tIns="38100" rIns="38100" bIns="38100" anchor="ctr" anchorCtr="0">
            <a:noAutofit/>
          </a:bodyPr>
          <a:lstStyle/>
          <a:p>
            <a:pPr lvl="0">
              <a:buClr>
                <a:srgbClr val="FF7F00"/>
              </a:buClr>
              <a:buSzPct val="25000"/>
            </a:pPr>
            <a:r>
              <a:rPr lang="en-US" sz="7600" dirty="0" err="1">
                <a:solidFill>
                  <a:srgbClr val="FFD966"/>
                </a:solidFill>
                <a:latin typeface="Arial" charset="0"/>
                <a:ea typeface="Arial" charset="0"/>
                <a:cs typeface="Arial" charset="0"/>
                <a:sym typeface="Cabin"/>
              </a:rPr>
              <a:t>Tóm</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tắt</a:t>
            </a:r>
            <a:endParaRPr lang="en-US" sz="7600" u="none" strike="noStrike" cap="none" dirty="0">
              <a:solidFill>
                <a:srgbClr val="FFD966"/>
              </a:solidFill>
              <a:latin typeface="Arial" charset="0"/>
              <a:ea typeface="Arial" charset="0"/>
              <a:cs typeface="Arial" charset="0"/>
              <a:sym typeface="Cabin"/>
            </a:endParaRPr>
          </a:p>
        </p:txBody>
      </p:sp>
      <p:sp>
        <p:nvSpPr>
          <p:cNvPr id="541" name="Shape 541"/>
          <p:cNvSpPr txBox="1">
            <a:spLocks noGrp="1"/>
          </p:cNvSpPr>
          <p:nvPr>
            <p:ph type="body" idx="1"/>
          </p:nvPr>
        </p:nvSpPr>
        <p:spPr>
          <a:xfrm>
            <a:off x="1362894" y="2659529"/>
            <a:ext cx="6427286" cy="5508158"/>
          </a:xfrm>
          <a:prstGeom prst="rect">
            <a:avLst/>
          </a:prstGeom>
          <a:noFill/>
          <a:ln>
            <a:noFill/>
          </a:ln>
        </p:spPr>
        <p:txBody>
          <a:bodyPr lIns="38100" tIns="38100" rIns="38100" bIns="38100" anchor="t" anchorCtr="0">
            <a:noAutofit/>
          </a:bodyPr>
          <a:lstStyle/>
          <a:p>
            <a:pPr marL="685800" lvl="0" indent="-329311">
              <a:spcBef>
                <a:spcPts val="1200"/>
              </a:spcBef>
              <a:spcAft>
                <a:spcPts val="1200"/>
              </a:spcAft>
              <a:buSzPct val="100000"/>
            </a:pPr>
            <a:r>
              <a:rPr lang="vi-VN" sz="3600" dirty="0">
                <a:solidFill>
                  <a:schemeClr val="lt1"/>
                </a:solidFill>
                <a:latin typeface="Arial" charset="0"/>
                <a:ea typeface="Arial" charset="0"/>
                <a:cs typeface="Arial" charset="0"/>
                <a:sym typeface="Cabin"/>
              </a:rPr>
              <a:t>Kiểu
Từ dành riêng
Biến (ghi nhớ)
Toán tử
Ưu tiên toán tử</a:t>
            </a:r>
            <a:endParaRPr sz="3600" dirty="0"/>
          </a:p>
        </p:txBody>
      </p:sp>
      <p:sp>
        <p:nvSpPr>
          <p:cNvPr id="543" name="Shape 543"/>
          <p:cNvSpPr txBox="1">
            <a:spLocks noGrp="1"/>
          </p:cNvSpPr>
          <p:nvPr>
            <p:ph type="body" idx="4294967295"/>
          </p:nvPr>
        </p:nvSpPr>
        <p:spPr>
          <a:xfrm>
            <a:off x="8753402" y="2659529"/>
            <a:ext cx="6532697" cy="5395913"/>
          </a:xfrm>
          <a:prstGeom prst="rect">
            <a:avLst/>
          </a:prstGeom>
          <a:noFill/>
          <a:ln>
            <a:noFill/>
          </a:ln>
        </p:spPr>
        <p:txBody>
          <a:bodyPr lIns="38100" tIns="38100" rIns="38100" bIns="38100" anchor="t" anchorCtr="0">
            <a:noAutofit/>
          </a:bodyPr>
          <a:lstStyle/>
          <a:p>
            <a:pPr marL="685800" lvl="0" indent="-329311" algn="l">
              <a:spcBef>
                <a:spcPts val="1200"/>
              </a:spcBef>
              <a:spcAft>
                <a:spcPts val="1200"/>
              </a:spcAft>
              <a:buClr>
                <a:schemeClr val="lt1"/>
              </a:buClr>
              <a:buSzPct val="100000"/>
              <a:buFont typeface="Cabin"/>
              <a:buChar char="•"/>
            </a:pPr>
            <a:r>
              <a:rPr lang="vi-VN" sz="3600" dirty="0">
                <a:solidFill>
                  <a:schemeClr val="lt1"/>
                </a:solidFill>
                <a:latin typeface="Arial" charset="0"/>
                <a:ea typeface="Arial" charset="0"/>
                <a:cs typeface="Arial" charset="0"/>
                <a:sym typeface="Cabin"/>
              </a:rPr>
              <a:t>Phép chia số nguyên
Chuyển đổi giữa các kiểu
Nhập dữ liệu vào
Chú giải (#)</a:t>
            </a:r>
            <a:endParaRPr lang="en-US" sz="3600" u="none" strike="noStrike" cap="none" dirty="0">
              <a:solidFill>
                <a:schemeClr val="lt1"/>
              </a:solidFill>
              <a:latin typeface="Arial" charset="0"/>
              <a:ea typeface="Arial" charset="0"/>
              <a:cs typeface="Arial" charset="0"/>
              <a:sym typeface="Cabi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Shape 534"/>
          <p:cNvSpPr txBox="1"/>
          <p:nvPr/>
        </p:nvSpPr>
        <p:spPr>
          <a:xfrm>
            <a:off x="687387" y="985837"/>
            <a:ext cx="4040730" cy="6603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3800" u="none" strike="noStrike" cap="none" dirty="0" err="1">
                <a:solidFill>
                  <a:srgbClr val="FFFF00"/>
                </a:solidFill>
                <a:latin typeface="Arial" charset="0"/>
                <a:ea typeface="Arial" charset="0"/>
                <a:cs typeface="Arial" charset="0"/>
                <a:sym typeface="Cabin"/>
              </a:rPr>
              <a:t>Bài</a:t>
            </a:r>
            <a:r>
              <a:rPr lang="en-US" sz="3800" u="none" strike="noStrike" cap="none" dirty="0">
                <a:solidFill>
                  <a:srgbClr val="FFFF00"/>
                </a:solidFill>
                <a:latin typeface="Arial" charset="0"/>
                <a:ea typeface="Arial" charset="0"/>
                <a:cs typeface="Arial" charset="0"/>
                <a:sym typeface="Cabin"/>
              </a:rPr>
              <a:t> </a:t>
            </a:r>
            <a:r>
              <a:rPr lang="en-US" sz="3800" u="none" strike="noStrike" cap="none" dirty="0" err="1">
                <a:solidFill>
                  <a:srgbClr val="FFFF00"/>
                </a:solidFill>
                <a:latin typeface="Arial" charset="0"/>
                <a:ea typeface="Arial" charset="0"/>
                <a:cs typeface="Arial" charset="0"/>
                <a:sym typeface="Cabin"/>
              </a:rPr>
              <a:t>tập</a:t>
            </a:r>
            <a:r>
              <a:rPr lang="en-US" sz="3800" u="none" strike="noStrike" cap="none" dirty="0">
                <a:solidFill>
                  <a:srgbClr val="FFFF00"/>
                </a:solidFill>
                <a:latin typeface="Arial" charset="0"/>
                <a:ea typeface="Arial" charset="0"/>
                <a:cs typeface="Arial" charset="0"/>
                <a:sym typeface="Cabin"/>
              </a:rPr>
              <a:t> </a:t>
            </a:r>
            <a:r>
              <a:rPr lang="en-US" sz="3800" u="none" strike="noStrike" cap="none" dirty="0" err="1">
                <a:solidFill>
                  <a:srgbClr val="FFFF00"/>
                </a:solidFill>
                <a:latin typeface="Arial" charset="0"/>
                <a:ea typeface="Arial" charset="0"/>
                <a:cs typeface="Arial" charset="0"/>
                <a:sym typeface="Cabin"/>
              </a:rPr>
              <a:t>tại</a:t>
            </a:r>
            <a:r>
              <a:rPr lang="en-US" sz="3800" u="none" strike="noStrike" cap="none" dirty="0">
                <a:solidFill>
                  <a:srgbClr val="FFFF00"/>
                </a:solidFill>
                <a:latin typeface="Arial" charset="0"/>
                <a:ea typeface="Arial" charset="0"/>
                <a:cs typeface="Arial" charset="0"/>
                <a:sym typeface="Cabin"/>
              </a:rPr>
              <a:t> </a:t>
            </a:r>
            <a:r>
              <a:rPr lang="en-US" sz="3800" u="none" strike="noStrike" cap="none" dirty="0" err="1">
                <a:solidFill>
                  <a:srgbClr val="FFFF00"/>
                </a:solidFill>
                <a:latin typeface="Arial" charset="0"/>
                <a:ea typeface="Arial" charset="0"/>
                <a:cs typeface="Arial" charset="0"/>
                <a:sym typeface="Cabin"/>
              </a:rPr>
              <a:t>lớp</a:t>
            </a:r>
            <a:endParaRPr lang="en-US" sz="3800" u="none" strike="noStrike" cap="none" dirty="0">
              <a:solidFill>
                <a:srgbClr val="FFFF00"/>
              </a:solidFill>
              <a:latin typeface="Arial" charset="0"/>
              <a:ea typeface="Arial" charset="0"/>
              <a:cs typeface="Arial" charset="0"/>
              <a:sym typeface="Cabin"/>
            </a:endParaRPr>
          </a:p>
        </p:txBody>
      </p:sp>
      <p:sp>
        <p:nvSpPr>
          <p:cNvPr id="535" name="Shape 535"/>
          <p:cNvSpPr txBox="1"/>
          <p:nvPr/>
        </p:nvSpPr>
        <p:spPr>
          <a:xfrm>
            <a:off x="2908300" y="2413000"/>
            <a:ext cx="10706100" cy="4449669"/>
          </a:xfrm>
          <a:prstGeom prst="rect">
            <a:avLst/>
          </a:prstGeom>
          <a:noFill/>
          <a:ln>
            <a:noFill/>
          </a:ln>
        </p:spPr>
        <p:txBody>
          <a:bodyPr lIns="0" tIns="0" rIns="0" bIns="0" anchor="ctr" anchorCtr="0">
            <a:noAutofit/>
          </a:bodyPr>
          <a:lstStyle/>
          <a:p>
            <a:pPr marL="457200" lvl="0">
              <a:buClr>
                <a:schemeClr val="lt1"/>
              </a:buClr>
              <a:buSzPct val="25000"/>
            </a:pPr>
            <a:r>
              <a:rPr lang="vi-VN" sz="3800" dirty="0">
                <a:solidFill>
                  <a:schemeClr val="lt1"/>
                </a:solidFill>
                <a:latin typeface="Arial" charset="0"/>
                <a:ea typeface="Arial" charset="0"/>
                <a:cs typeface="Arial" charset="0"/>
                <a:sym typeface="Cabin"/>
              </a:rPr>
              <a:t>Viết một chương trình nhập giờ và tỷ lệ mỗi giờ để tính tổng lương.</a:t>
            </a:r>
            <a:br>
              <a:rPr lang="vi-VN" sz="3800" dirty="0">
                <a:solidFill>
                  <a:schemeClr val="lt1"/>
                </a:solidFill>
                <a:latin typeface="Arial" charset="0"/>
                <a:ea typeface="Arial" charset="0"/>
                <a:cs typeface="Arial" charset="0"/>
                <a:sym typeface="Cabin"/>
              </a:rPr>
            </a:br>
            <a:r>
              <a:rPr lang="vi-VN" sz="3800" dirty="0">
                <a:solidFill>
                  <a:schemeClr val="lt1"/>
                </a:solidFill>
                <a:latin typeface="Arial" charset="0"/>
                <a:ea typeface="Arial" charset="0"/>
                <a:cs typeface="Arial" charset="0"/>
                <a:sym typeface="Cabin"/>
              </a:rPr>
              <a:t>
</a:t>
            </a:r>
            <a:r>
              <a:rPr lang="en-US" sz="3800" u="none" strike="noStrike" cap="none" dirty="0">
                <a:solidFill>
                  <a:schemeClr val="lt1"/>
                </a:solidFill>
                <a:latin typeface="Courier" charset="0"/>
                <a:ea typeface="Courier" charset="0"/>
                <a:cs typeface="Courier" charset="0"/>
                <a:sym typeface="Cabin"/>
              </a:rPr>
              <a:t>Enter Hours: </a:t>
            </a:r>
            <a:r>
              <a:rPr lang="en-US" sz="3800" u="none" strike="noStrike" cap="none" dirty="0">
                <a:solidFill>
                  <a:srgbClr val="FFFF00"/>
                </a:solidFill>
                <a:latin typeface="Courier" charset="0"/>
                <a:ea typeface="Courier" charset="0"/>
                <a:cs typeface="Courier" charset="0"/>
                <a:sym typeface="Cabin"/>
              </a:rPr>
              <a:t>35</a:t>
            </a:r>
            <a:r>
              <a:rPr lang="en-US" sz="3800" u="none" strike="noStrike" cap="none" dirty="0">
                <a:solidFill>
                  <a:schemeClr val="lt1"/>
                </a:solidFill>
                <a:latin typeface="Courier" charset="0"/>
                <a:ea typeface="Courier" charset="0"/>
                <a:cs typeface="Courier" charset="0"/>
                <a:sym typeface="Cabin"/>
              </a:rPr>
              <a:t> </a:t>
            </a: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Enter Rate: </a:t>
            </a:r>
            <a:r>
              <a:rPr lang="en-US" sz="3800" u="none" strike="noStrike" cap="none" dirty="0">
                <a:solidFill>
                  <a:srgbClr val="FFFF00"/>
                </a:solidFill>
                <a:latin typeface="Courier" charset="0"/>
                <a:ea typeface="Courier" charset="0"/>
                <a:cs typeface="Courier" charset="0"/>
                <a:sym typeface="Cabin"/>
              </a:rPr>
              <a:t>2.75 </a:t>
            </a:r>
          </a:p>
          <a:p>
            <a:pPr marL="457200" marR="0" lvl="0" indent="0" algn="l" rtl="0">
              <a:lnSpc>
                <a:spcPct val="100000"/>
              </a:lnSpc>
              <a:spcBef>
                <a:spcPts val="0"/>
              </a:spcBef>
              <a:spcAft>
                <a:spcPts val="0"/>
              </a:spcAft>
              <a:buClr>
                <a:schemeClr val="lt1"/>
              </a:buClr>
              <a:buSzPct val="25000"/>
              <a:buFont typeface="Cabin"/>
              <a:buNone/>
            </a:pPr>
            <a:endParaRPr lang="en-US" sz="3800" u="none" strike="noStrike" cap="none" dirty="0">
              <a:solidFill>
                <a:srgbClr val="FFFF00"/>
              </a:solidFill>
              <a:latin typeface="Courier" charset="0"/>
              <a:ea typeface="Courier" charset="0"/>
              <a:cs typeface="Courier" charset="0"/>
              <a:sym typeface="Cabin"/>
            </a:endParaRPr>
          </a:p>
          <a:p>
            <a:pPr marL="457200" marR="0" lvl="0" indent="0" algn="l" rtl="0">
              <a:lnSpc>
                <a:spcPct val="100000"/>
              </a:lnSpc>
              <a:spcBef>
                <a:spcPts val="0"/>
              </a:spcBef>
              <a:spcAft>
                <a:spcPts val="0"/>
              </a:spcAft>
              <a:buClr>
                <a:schemeClr val="lt1"/>
              </a:buClr>
              <a:buSzPct val="25000"/>
              <a:buFont typeface="Cabin"/>
              <a:buNone/>
            </a:pPr>
            <a:r>
              <a:rPr lang="en-US" sz="3800" u="none" strike="noStrike" cap="none" dirty="0">
                <a:solidFill>
                  <a:schemeClr val="lt1"/>
                </a:solidFill>
                <a:latin typeface="Courier" charset="0"/>
                <a:ea typeface="Courier" charset="0"/>
                <a:cs typeface="Courier" charset="0"/>
                <a:sym typeface="Cabin"/>
              </a:rPr>
              <a:t>Pay: 96.25</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24CAA-28F7-CF83-C931-ECBE09F8161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ACE98AA9-C6A0-C057-4181-1EDE16D8ECDF}"/>
              </a:ext>
            </a:extLst>
          </p:cNvPr>
          <p:cNvSpPr>
            <a:spLocks noGrp="1"/>
          </p:cNvSpPr>
          <p:nvPr>
            <p:ph type="body" idx="1"/>
          </p:nvPr>
        </p:nvSpPr>
        <p:spPr/>
        <p:txBody>
          <a:bodyPr/>
          <a:lstStyle/>
          <a:p>
            <a:r>
              <a:rPr lang="en-US">
                <a:solidFill>
                  <a:schemeClr val="bg1"/>
                </a:solidFill>
              </a:rPr>
              <a:t>N9, 23/08</a:t>
            </a:r>
            <a:endParaRPr lang="en-US" dirty="0">
              <a:solidFill>
                <a:schemeClr val="bg1"/>
              </a:solidFill>
            </a:endParaRPr>
          </a:p>
        </p:txBody>
      </p:sp>
    </p:spTree>
    <p:extLst>
      <p:ext uri="{BB962C8B-B14F-4D97-AF65-F5344CB8AC3E}">
        <p14:creationId xmlns:p14="http://schemas.microsoft.com/office/powerpoint/2010/main" val="22095390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Shape 548"/>
          <p:cNvSpPr txBox="1">
            <a:spLocks noGrp="1"/>
          </p:cNvSpPr>
          <p:nvPr>
            <p:ph type="title"/>
          </p:nvPr>
        </p:nvSpPr>
        <p:spPr>
          <a:prstGeom prst="rect">
            <a:avLst/>
          </a:prstGeom>
        </p:spPr>
        <p:txBody>
          <a:bodyPr lIns="91425" tIns="91425" rIns="91425" bIns="91425" anchor="ctr" anchorCtr="0">
            <a:noAutofit/>
          </a:bodyPr>
          <a:lstStyle/>
          <a:p>
            <a:pPr lvl="0" rtl="0">
              <a:spcBef>
                <a:spcPts val="0"/>
              </a:spcBef>
              <a:buNone/>
            </a:pPr>
            <a:r>
              <a:rPr lang="en-US" sz="3600" dirty="0">
                <a:solidFill>
                  <a:srgbClr val="FFFF00"/>
                </a:solidFill>
              </a:rPr>
              <a:t>Acknowledgements / Contributions</a:t>
            </a:r>
          </a:p>
        </p:txBody>
      </p:sp>
      <p:sp>
        <p:nvSpPr>
          <p:cNvPr id="549" name="Shape 549"/>
          <p:cNvSpPr txBox="1"/>
          <p:nvPr/>
        </p:nvSpPr>
        <p:spPr>
          <a:xfrm>
            <a:off x="1155700" y="2171403"/>
            <a:ext cx="13675422" cy="5943897"/>
          </a:xfrm>
          <a:prstGeom prst="rect">
            <a:avLst/>
          </a:prstGeom>
          <a:noFill/>
          <a:ln>
            <a:noFill/>
          </a:ln>
        </p:spPr>
        <p:txBody>
          <a:bodyPr lIns="91425" tIns="91425" rIns="91425" bIns="91425" anchor="t" anchorCtr="0">
            <a:noAutofit/>
          </a:bodyPr>
          <a:lstStyle/>
          <a:p>
            <a:pPr lvl="0" rtl="0">
              <a:spcBef>
                <a:spcPts val="0"/>
              </a:spcBef>
              <a:buNone/>
            </a:pPr>
            <a:r>
              <a:rPr lang="en-US" sz="2400" dirty="0">
                <a:solidFill>
                  <a:srgbClr val="FFFFFF"/>
                </a:solidFill>
              </a:rPr>
              <a:t>These slides are Copyright 2010-  Charles R. Severance (</a:t>
            </a:r>
            <a:r>
              <a:rPr lang="en-US" sz="2400" u="sng" dirty="0">
                <a:solidFill>
                  <a:srgbClr val="FFFF00"/>
                </a:solidFill>
                <a:hlinkClick r:id="rId3"/>
              </a:rPr>
              <a:t>www.dr-chuck.com</a:t>
            </a:r>
            <a:r>
              <a:rPr lang="en-US" sz="2400" dirty="0">
                <a:solidFill>
                  <a:srgbClr val="FFFFFF"/>
                </a:solidFill>
              </a:rPr>
              <a:t>) of the University of Michigan School of Information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lvl="0" rtl="0">
              <a:spcBef>
                <a:spcPts val="0"/>
              </a:spcBef>
              <a:buNone/>
            </a:pPr>
            <a:endParaRPr sz="2400" dirty="0">
              <a:solidFill>
                <a:srgbClr val="FFFFFF"/>
              </a:solidFill>
            </a:endParaRPr>
          </a:p>
          <a:p>
            <a:pPr lvl="0" rtl="0">
              <a:spcBef>
                <a:spcPts val="0"/>
              </a:spcBef>
              <a:buNone/>
            </a:pPr>
            <a:r>
              <a:rPr lang="en-US" sz="2400" dirty="0">
                <a:solidFill>
                  <a:srgbClr val="FFFFFF"/>
                </a:solidFill>
              </a:rPr>
              <a:t>Initial Development: Charles Severance, University of Michigan School of Information</a:t>
            </a:r>
          </a:p>
          <a:p>
            <a:pPr lvl="0" rtl="0">
              <a:spcBef>
                <a:spcPts val="0"/>
              </a:spcBef>
              <a:buNone/>
            </a:pPr>
            <a:endParaRPr sz="2400" dirty="0">
              <a:solidFill>
                <a:srgbClr val="FFFFFF"/>
              </a:solidFill>
            </a:endParaRPr>
          </a:p>
          <a:p>
            <a:pPr lvl="0" rtl="0">
              <a:spcBef>
                <a:spcPts val="0"/>
              </a:spcBef>
              <a:buClr>
                <a:schemeClr val="dk2"/>
              </a:buClr>
              <a:buSzPct val="61111"/>
              <a:buFont typeface="Arial"/>
              <a:buNone/>
            </a:pPr>
            <a:r>
              <a:rPr lang="en-US" sz="2400" dirty="0">
                <a:solidFill>
                  <a:schemeClr val="lt1"/>
                </a:solidFill>
              </a:rPr>
              <a:t>… Insert new Contributors and Translators here</a:t>
            </a:r>
          </a:p>
          <a:p>
            <a:pPr lvl="0" rtl="0">
              <a:spcBef>
                <a:spcPts val="0"/>
              </a:spcBef>
              <a:buNone/>
            </a:pPr>
            <a:endParaRPr sz="2400" dirty="0">
              <a:solidFill>
                <a:srgbClr val="FFFFFF"/>
              </a:solidFill>
            </a:endParaRPr>
          </a:p>
        </p:txBody>
      </p:sp>
      <p:pic>
        <p:nvPicPr>
          <p:cNvPr id="551" name="Shape 551"/>
          <p:cNvPicPr preferRelativeResize="0"/>
          <p:nvPr/>
        </p:nvPicPr>
        <p:blipFill rotWithShape="1">
          <a:blip r:embed="rId4">
            <a:alphaModFix/>
          </a:blip>
          <a:srcRect/>
          <a:stretch/>
        </p:blipFill>
        <p:spPr>
          <a:xfrm>
            <a:off x="13897687" y="1170103"/>
            <a:ext cx="1968599" cy="668400"/>
          </a:xfrm>
          <a:prstGeom prst="rect">
            <a:avLst/>
          </a:prstGeom>
          <a:noFill/>
          <a:ln>
            <a:noFill/>
          </a:ln>
        </p:spPr>
      </p:pic>
      <p:sp>
        <p:nvSpPr>
          <p:cNvPr id="552" name="Shape 552"/>
          <p:cNvSpPr txBox="1"/>
          <p:nvPr/>
        </p:nvSpPr>
        <p:spPr>
          <a:xfrm>
            <a:off x="8704400" y="2369453"/>
            <a:ext cx="6797699" cy="5745847"/>
          </a:xfrm>
          <a:prstGeom prst="rect">
            <a:avLst/>
          </a:prstGeom>
          <a:noFill/>
          <a:ln>
            <a:noFill/>
          </a:ln>
        </p:spPr>
        <p:txBody>
          <a:bodyPr lIns="91425" tIns="91425" rIns="91425" bIns="91425" anchor="t" anchorCtr="0">
            <a:noAutofit/>
          </a:bodyPr>
          <a:lstStyle/>
          <a:p>
            <a:pPr lvl="0" rtl="0">
              <a:spcBef>
                <a:spcPts val="0"/>
              </a:spcBef>
              <a:buNone/>
            </a:pPr>
            <a:r>
              <a:rPr lang="en-US" sz="1800">
                <a:solidFill>
                  <a:srgbClr val="FFFFFF"/>
                </a:solidFill>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Biến</a:t>
            </a:r>
            <a:endParaRPr lang="en-US" sz="7600" u="none" strike="noStrike" cap="none" dirty="0">
              <a:solidFill>
                <a:srgbClr val="FFD966"/>
              </a:solidFill>
              <a:latin typeface="Arial" charset="0"/>
              <a:ea typeface="Arial" charset="0"/>
              <a:cs typeface="Arial" charset="0"/>
              <a:sym typeface="Cabin"/>
            </a:endParaRPr>
          </a:p>
        </p:txBody>
      </p:sp>
      <p:sp>
        <p:nvSpPr>
          <p:cNvPr id="258" name="Shape 258"/>
          <p:cNvSpPr txBox="1">
            <a:spLocks noGrp="1"/>
          </p:cNvSpPr>
          <p:nvPr>
            <p:ph type="body" idx="1"/>
          </p:nvPr>
        </p:nvSpPr>
        <p:spPr>
          <a:xfrm>
            <a:off x="812800" y="2133601"/>
            <a:ext cx="14630400" cy="2674938"/>
          </a:xfrm>
          <a:prstGeom prst="rect">
            <a:avLst/>
          </a:prstGeom>
          <a:noFill/>
          <a:ln>
            <a:noFill/>
          </a:ln>
        </p:spPr>
        <p:txBody>
          <a:bodyPr lIns="38100" tIns="38100" rIns="38100" bIns="38100" anchor="ctr" anchorCtr="0">
            <a:noAutofit/>
          </a:bodyPr>
          <a:lstStyle/>
          <a:p>
            <a:pPr lvl="0" indent="-371094">
              <a:spcBef>
                <a:spcPts val="600"/>
              </a:spcBef>
              <a:spcAft>
                <a:spcPts val="600"/>
              </a:spcAft>
              <a:buSzPct val="100000"/>
            </a:pPr>
            <a:r>
              <a:rPr lang="vi-VN" sz="3200" dirty="0">
                <a:solidFill>
                  <a:schemeClr val="lt1"/>
                </a:solidFill>
                <a:latin typeface="Arial" charset="0"/>
                <a:ea typeface="Arial" charset="0"/>
                <a:cs typeface="Arial" charset="0"/>
                <a:sym typeface="Cabin"/>
              </a:rPr>
              <a:t>Biến là một vị trí được đặt tên trong bộ nhớ nơi lập trình viên có thể lưu trữ dữ liệu và sau đó truy xuất dữ liệu bằng cách sử dụng biến "tên"
Lập trình viên có thể chọn tên của các biến
Bạn có thể thay đổi nội dung của một biến trong câu lệnh sau</a:t>
            </a:r>
            <a:endParaRPr lang="en-US" sz="3200" u="none" strike="noStrike" cap="none" dirty="0">
              <a:solidFill>
                <a:schemeClr val="lt1"/>
              </a:solidFill>
              <a:latin typeface="Arial" charset="0"/>
              <a:ea typeface="Arial" charset="0"/>
              <a:cs typeface="Arial" charset="0"/>
              <a:sym typeface="Cabin"/>
            </a:endParaRPr>
          </a:p>
        </p:txBody>
      </p:sp>
      <p:sp>
        <p:nvSpPr>
          <p:cNvPr id="259" name="Shape 259"/>
          <p:cNvSpPr txBox="1"/>
          <p:nvPr/>
        </p:nvSpPr>
        <p:spPr>
          <a:xfrm>
            <a:off x="10388600" y="5083164"/>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280014"/>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6721464"/>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6924664"/>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sp>
        <p:nvSpPr>
          <p:cNvPr id="263" name="Shape 263"/>
          <p:cNvSpPr txBox="1"/>
          <p:nvPr/>
        </p:nvSpPr>
        <p:spPr>
          <a:xfrm>
            <a:off x="2624125" y="5314827"/>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pPr marL="0" marR="0" lvl="0" indent="0" algn="ctr" rtl="0">
              <a:lnSpc>
                <a:spcPct val="100000"/>
              </a:lnSpc>
              <a:spcBef>
                <a:spcPts val="0"/>
              </a:spcBef>
              <a:spcAft>
                <a:spcPts val="0"/>
              </a:spcAft>
              <a:buNone/>
            </a:pPr>
            <a:endParaRPr sz="4800" b="1" dirty="0">
              <a:latin typeface="Courier"/>
              <a:ea typeface="Courier"/>
              <a:cs typeface="Courier"/>
              <a:sym typeface="Courier New"/>
            </a:endParaRPr>
          </a:p>
        </p:txBody>
      </p:sp>
      <p:sp>
        <p:nvSpPr>
          <p:cNvPr id="264" name="Shape 264"/>
          <p:cNvSpPr txBox="1"/>
          <p:nvPr/>
        </p:nvSpPr>
        <p:spPr>
          <a:xfrm>
            <a:off x="2624125" y="8034325"/>
            <a:ext cx="3789000" cy="863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Font typeface="Cabin"/>
              <a:buNone/>
            </a:pPr>
            <a:endParaRPr sz="4800">
              <a:latin typeface="Courier"/>
              <a:ea typeface="Courier"/>
              <a:cs typeface="Courier"/>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Shape 257"/>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00FF00"/>
              </a:buClr>
              <a:buSzPct val="25000"/>
            </a:pPr>
            <a:r>
              <a:rPr lang="en-US" sz="7600" dirty="0" err="1">
                <a:solidFill>
                  <a:srgbClr val="FFD966"/>
                </a:solidFill>
                <a:latin typeface="Arial" charset="0"/>
                <a:ea typeface="Arial" charset="0"/>
                <a:cs typeface="Arial" charset="0"/>
                <a:sym typeface="Cabin"/>
              </a:rPr>
              <a:t>Biến</a:t>
            </a:r>
            <a:endParaRPr lang="en-US" sz="7600" u="none" strike="noStrike" cap="none" dirty="0">
              <a:solidFill>
                <a:srgbClr val="FFD966"/>
              </a:solidFill>
              <a:latin typeface="Arial" charset="0"/>
              <a:ea typeface="Arial" charset="0"/>
              <a:cs typeface="Arial" charset="0"/>
              <a:sym typeface="Cabin"/>
            </a:endParaRPr>
          </a:p>
        </p:txBody>
      </p:sp>
      <p:sp>
        <p:nvSpPr>
          <p:cNvPr id="259" name="Shape 259"/>
          <p:cNvSpPr txBox="1"/>
          <p:nvPr/>
        </p:nvSpPr>
        <p:spPr>
          <a:xfrm>
            <a:off x="10388600" y="5083164"/>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12.2</a:t>
            </a:r>
          </a:p>
        </p:txBody>
      </p:sp>
      <p:sp>
        <p:nvSpPr>
          <p:cNvPr id="260" name="Shape 260"/>
          <p:cNvSpPr txBox="1"/>
          <p:nvPr/>
        </p:nvSpPr>
        <p:spPr>
          <a:xfrm>
            <a:off x="9534525" y="5280014"/>
            <a:ext cx="444500"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x</a:t>
            </a:r>
          </a:p>
        </p:txBody>
      </p:sp>
      <p:sp>
        <p:nvSpPr>
          <p:cNvPr id="261" name="Shape 261"/>
          <p:cNvSpPr txBox="1"/>
          <p:nvPr/>
        </p:nvSpPr>
        <p:spPr>
          <a:xfrm>
            <a:off x="10350500" y="6721464"/>
            <a:ext cx="5016500" cy="1270000"/>
          </a:xfrm>
          <a:prstGeom prst="rect">
            <a:avLst/>
          </a:prstGeom>
          <a:noFill/>
          <a:ln w="76200" cap="flat" cmpd="sng">
            <a:solidFill>
              <a:srgbClr val="00FFFF"/>
            </a:solidFill>
            <a:prstDash val="solid"/>
            <a:round/>
            <a:headEnd type="none" w="med" len="med"/>
            <a:tailEnd type="none" w="med" len="med"/>
          </a:ln>
        </p:spPr>
        <p:txBody>
          <a:bodyPr lIns="0" tIns="0" rIns="0" bIns="0" anchor="ctr" anchorCtr="0">
            <a:noAutofit/>
          </a:bodyPr>
          <a:lstStyle/>
          <a:p>
            <a:pPr marL="0" marR="0" lvl="0" indent="0" algn="l" rtl="0">
              <a:lnSpc>
                <a:spcPct val="100000"/>
              </a:lnSpc>
              <a:spcBef>
                <a:spcPts val="0"/>
              </a:spcBef>
              <a:spcAft>
                <a:spcPts val="0"/>
              </a:spcAft>
              <a:buClr>
                <a:srgbClr val="FF7F00"/>
              </a:buClr>
              <a:buSzPct val="25000"/>
              <a:buFont typeface="Cabin"/>
              <a:buNone/>
            </a:pPr>
            <a:r>
              <a:rPr lang="en-US" sz="4900">
                <a:solidFill>
                  <a:schemeClr val="lt1"/>
                </a:solidFill>
                <a:latin typeface="Arial" charset="0"/>
                <a:ea typeface="Arial" charset="0"/>
                <a:cs typeface="Arial" charset="0"/>
                <a:sym typeface="Cabin"/>
              </a:rPr>
              <a:t> </a:t>
            </a:r>
            <a:r>
              <a:rPr lang="en-US" sz="4900" u="none" strike="noStrike" cap="none">
                <a:solidFill>
                  <a:schemeClr val="lt1"/>
                </a:solidFill>
                <a:latin typeface="Arial" charset="0"/>
                <a:ea typeface="Arial" charset="0"/>
                <a:cs typeface="Arial" charset="0"/>
                <a:sym typeface="Cabin"/>
              </a:rPr>
              <a:t>14               </a:t>
            </a:r>
          </a:p>
        </p:txBody>
      </p:sp>
      <p:sp>
        <p:nvSpPr>
          <p:cNvPr id="262" name="Shape 262"/>
          <p:cNvSpPr txBox="1"/>
          <p:nvPr/>
        </p:nvSpPr>
        <p:spPr>
          <a:xfrm>
            <a:off x="9518650" y="6924664"/>
            <a:ext cx="404811" cy="863599"/>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00FF00"/>
              </a:buClr>
              <a:buSzPct val="25000"/>
              <a:buFont typeface="Cabin"/>
              <a:buNone/>
            </a:pPr>
            <a:r>
              <a:rPr lang="en-US" sz="5200" u="none" strike="noStrike" cap="none">
                <a:solidFill>
                  <a:srgbClr val="00FF00"/>
                </a:solidFill>
                <a:latin typeface="Arial" charset="0"/>
                <a:ea typeface="Arial" charset="0"/>
                <a:cs typeface="Arial" charset="0"/>
                <a:sym typeface="Cabin"/>
              </a:rPr>
              <a:t>y</a:t>
            </a:r>
          </a:p>
        </p:txBody>
      </p:sp>
      <p:grpSp>
        <p:nvGrpSpPr>
          <p:cNvPr id="10" name="Shape 276"/>
          <p:cNvGrpSpPr/>
          <p:nvPr/>
        </p:nvGrpSpPr>
        <p:grpSpPr>
          <a:xfrm>
            <a:off x="10690224" y="5319702"/>
            <a:ext cx="763600" cy="903398"/>
            <a:chOff x="0" y="0"/>
            <a:chExt cx="762000" cy="901775"/>
          </a:xfrm>
        </p:grpSpPr>
        <p:cxnSp>
          <p:nvCxnSpPr>
            <p:cNvPr id="11" name="Shape 277"/>
            <p:cNvCxnSpPr/>
            <p:nvPr/>
          </p:nvCxnSpPr>
          <p:spPr>
            <a:xfrm flipH="1">
              <a:off x="0" y="15875"/>
              <a:ext cx="762000" cy="885900"/>
            </a:xfrm>
            <a:prstGeom prst="straightConnector1">
              <a:avLst/>
            </a:prstGeom>
            <a:noFill/>
            <a:ln w="63500" cap="rnd" cmpd="sng">
              <a:solidFill>
                <a:srgbClr val="FFFF00"/>
              </a:solidFill>
              <a:prstDash val="solid"/>
              <a:miter/>
              <a:headEnd type="none" w="med" len="med"/>
              <a:tailEnd type="none" w="med" len="med"/>
            </a:ln>
          </p:spPr>
        </p:cxnSp>
        <p:cxnSp>
          <p:nvCxnSpPr>
            <p:cNvPr id="12" name="Shape 278"/>
            <p:cNvCxnSpPr/>
            <p:nvPr/>
          </p:nvCxnSpPr>
          <p:spPr>
            <a:xfrm>
              <a:off x="0" y="0"/>
              <a:ext cx="571500" cy="796799"/>
            </a:xfrm>
            <a:prstGeom prst="straightConnector1">
              <a:avLst/>
            </a:prstGeom>
            <a:noFill/>
            <a:ln w="63500" cap="rnd" cmpd="sng">
              <a:solidFill>
                <a:srgbClr val="FFFF00"/>
              </a:solidFill>
              <a:prstDash val="solid"/>
              <a:miter/>
              <a:headEnd type="none" w="med" len="med"/>
              <a:tailEnd type="none" w="med" len="med"/>
            </a:ln>
          </p:spPr>
        </p:cxnSp>
      </p:grpSp>
      <p:sp>
        <p:nvSpPr>
          <p:cNvPr id="13" name="Shape 279"/>
          <p:cNvSpPr txBox="1"/>
          <p:nvPr/>
        </p:nvSpPr>
        <p:spPr>
          <a:xfrm>
            <a:off x="11852275" y="5256202"/>
            <a:ext cx="1669799" cy="939900"/>
          </a:xfrm>
          <a:prstGeom prst="rect">
            <a:avLst/>
          </a:prstGeom>
          <a:noFill/>
          <a:ln>
            <a:noFill/>
          </a:ln>
        </p:spPr>
        <p:txBody>
          <a:bodyPr lIns="0" tIns="0" rIns="0" bIns="0" anchor="ctr" anchorCtr="0">
            <a:noAutofit/>
          </a:bodyPr>
          <a:lstStyle/>
          <a:p>
            <a:pPr marL="0" marR="0" lvl="0" indent="0" algn="ctr" rtl="0">
              <a:lnSpc>
                <a:spcPct val="100000"/>
              </a:lnSpc>
              <a:spcBef>
                <a:spcPts val="0"/>
              </a:spcBef>
              <a:spcAft>
                <a:spcPts val="0"/>
              </a:spcAft>
              <a:buClr>
                <a:srgbClr val="FF7F00"/>
              </a:buClr>
              <a:buSzPct val="25000"/>
              <a:buFont typeface="Cabin"/>
              <a:buNone/>
            </a:pPr>
            <a:r>
              <a:rPr lang="en-US" sz="5800" u="none" strike="noStrike" cap="none">
                <a:solidFill>
                  <a:schemeClr val="lt1"/>
                </a:solidFill>
                <a:latin typeface="Arial" charset="0"/>
                <a:ea typeface="Arial" charset="0"/>
                <a:cs typeface="Arial" charset="0"/>
                <a:sym typeface="Cabin"/>
              </a:rPr>
              <a:t>100</a:t>
            </a:r>
          </a:p>
        </p:txBody>
      </p:sp>
      <p:sp>
        <p:nvSpPr>
          <p:cNvPr id="14" name="Shape 263"/>
          <p:cNvSpPr txBox="1"/>
          <p:nvPr/>
        </p:nvSpPr>
        <p:spPr>
          <a:xfrm>
            <a:off x="2624125" y="5314827"/>
            <a:ext cx="4038900" cy="2387699"/>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x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12.2</a:t>
            </a:r>
          </a:p>
          <a:p>
            <a:pPr marL="0" marR="0" lvl="0" indent="0" algn="l" rtl="0">
              <a:lnSpc>
                <a:spcPct val="100000"/>
              </a:lnSpc>
              <a:spcBef>
                <a:spcPts val="0"/>
              </a:spcBef>
              <a:spcAft>
                <a:spcPts val="0"/>
              </a:spcAft>
              <a:buClr>
                <a:srgbClr val="00FF00"/>
              </a:buClr>
              <a:buSzPct val="25000"/>
              <a:buFont typeface="Cabin"/>
              <a:buNone/>
            </a:pPr>
            <a:r>
              <a:rPr lang="en-US" sz="4800" i="0" u="none" strike="noStrike" cap="none" dirty="0">
                <a:solidFill>
                  <a:srgbClr val="00FF00"/>
                </a:solidFill>
                <a:latin typeface="Courier"/>
                <a:ea typeface="Courier"/>
                <a:cs typeface="Courier"/>
                <a:sym typeface="Courier New"/>
              </a:rPr>
              <a:t>y</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FFFF"/>
                </a:solidFill>
                <a:latin typeface="Courier"/>
                <a:ea typeface="Courier"/>
                <a:cs typeface="Courier"/>
                <a:sym typeface="Courier New"/>
              </a:rPr>
              <a:t>=</a:t>
            </a:r>
            <a:r>
              <a:rPr lang="en-US" sz="4800" i="0" u="none" strike="noStrike" cap="none" dirty="0">
                <a:solidFill>
                  <a:srgbClr val="FFFF00"/>
                </a:solidFill>
                <a:latin typeface="Courier"/>
                <a:ea typeface="Courier"/>
                <a:cs typeface="Courier"/>
                <a:sym typeface="Courier New"/>
              </a:rPr>
              <a:t> </a:t>
            </a:r>
            <a:r>
              <a:rPr lang="en-US" sz="4800" i="0" u="none" strike="noStrike" cap="none" dirty="0">
                <a:solidFill>
                  <a:srgbClr val="FF9900"/>
                </a:solidFill>
                <a:latin typeface="Courier"/>
                <a:ea typeface="Courier"/>
                <a:cs typeface="Courier"/>
                <a:sym typeface="Courier New"/>
              </a:rPr>
              <a:t>14</a:t>
            </a:r>
          </a:p>
          <a:p>
            <a:r>
              <a:rPr lang="en-US" sz="4800" dirty="0">
                <a:solidFill>
                  <a:srgbClr val="00FF00"/>
                </a:solidFill>
                <a:latin typeface="Courier"/>
                <a:ea typeface="Courier"/>
                <a:cs typeface="Courier"/>
                <a:sym typeface="Courier New"/>
              </a:rPr>
              <a:t>x </a:t>
            </a:r>
            <a:r>
              <a:rPr lang="en-US" sz="4800" dirty="0">
                <a:solidFill>
                  <a:srgbClr val="FFFFFF"/>
                </a:solidFill>
                <a:latin typeface="Courier"/>
                <a:ea typeface="Courier"/>
                <a:cs typeface="Courier"/>
                <a:sym typeface="Courier New"/>
              </a:rPr>
              <a:t>=</a:t>
            </a:r>
            <a:r>
              <a:rPr lang="en-US" sz="4800" dirty="0">
                <a:solidFill>
                  <a:srgbClr val="FFFF00"/>
                </a:solidFill>
                <a:latin typeface="Courier"/>
                <a:ea typeface="Courier"/>
                <a:cs typeface="Courier"/>
                <a:sym typeface="Courier New"/>
              </a:rPr>
              <a:t> </a:t>
            </a:r>
            <a:r>
              <a:rPr lang="en-US" sz="4800" dirty="0">
                <a:solidFill>
                  <a:srgbClr val="FF9900"/>
                </a:solidFill>
                <a:latin typeface="Courier"/>
                <a:ea typeface="Courier"/>
                <a:cs typeface="Courier"/>
                <a:sym typeface="Courier New"/>
              </a:rPr>
              <a:t>100</a:t>
            </a:r>
          </a:p>
        </p:txBody>
      </p:sp>
      <p:sp>
        <p:nvSpPr>
          <p:cNvPr id="3" name="Text Placeholder 2">
            <a:extLst>
              <a:ext uri="{FF2B5EF4-FFF2-40B4-BE49-F238E27FC236}">
                <a16:creationId xmlns:a16="http://schemas.microsoft.com/office/drawing/2014/main" id="{2DDE5A6F-E46A-6ADB-11C0-3FD698AFF7FE}"/>
              </a:ext>
            </a:extLst>
          </p:cNvPr>
          <p:cNvSpPr>
            <a:spLocks noGrp="1"/>
          </p:cNvSpPr>
          <p:nvPr>
            <p:ph type="body" idx="1"/>
          </p:nvPr>
        </p:nvSpPr>
        <p:spPr/>
        <p:txBody>
          <a:bodyPr/>
          <a:lstStyle/>
          <a:p>
            <a:endParaRPr lang="en-US"/>
          </a:p>
        </p:txBody>
      </p:sp>
      <p:sp>
        <p:nvSpPr>
          <p:cNvPr id="4" name="Shape 258">
            <a:extLst>
              <a:ext uri="{FF2B5EF4-FFF2-40B4-BE49-F238E27FC236}">
                <a16:creationId xmlns:a16="http://schemas.microsoft.com/office/drawing/2014/main" id="{7FAA4F17-5962-48EC-B38D-33E1D27BF510}"/>
              </a:ext>
            </a:extLst>
          </p:cNvPr>
          <p:cNvSpPr txBox="1">
            <a:spLocks/>
          </p:cNvSpPr>
          <p:nvPr/>
        </p:nvSpPr>
        <p:spPr>
          <a:xfrm>
            <a:off x="812800" y="2133601"/>
            <a:ext cx="14630400" cy="2674938"/>
          </a:xfrm>
          <a:prstGeom prst="rect">
            <a:avLst/>
          </a:prstGeom>
          <a:noFill/>
          <a:ln>
            <a:noFill/>
          </a:ln>
        </p:spPr>
        <p:txBody>
          <a:bodyPr lIns="38100" tIns="38100" rIns="38100" bIns="38100" anchor="ctr" anchorCtr="0">
            <a:noAutofit/>
          </a:bodyPr>
          <a:lstStyle>
            <a:defPPr marR="0" lvl="0" algn="l" rtl="0">
              <a:lnSpc>
                <a:spcPct val="100000"/>
              </a:lnSpc>
              <a:spcBef>
                <a:spcPts val="0"/>
              </a:spcBef>
              <a:spcAft>
                <a:spcPts val="0"/>
              </a:spcAft>
            </a:defPPr>
            <a:lvl1pPr marL="749300" marR="0" lvl="0" indent="-142494" algn="l" rtl="0">
              <a:lnSpc>
                <a:spcPct val="100000"/>
              </a:lnSpc>
              <a:spcBef>
                <a:spcPts val="3500"/>
              </a:spcBef>
              <a:spcAft>
                <a:spcPts val="0"/>
              </a:spcAft>
              <a:buClr>
                <a:schemeClr val="lt1"/>
              </a:buClr>
              <a:buFont typeface="Cabin"/>
              <a:buChar char="•"/>
              <a:defRPr sz="4000" b="0" i="0" u="none" strike="noStrike" cap="none">
                <a:solidFill>
                  <a:srgbClr val="000000"/>
                </a:solidFill>
                <a:latin typeface="Arial"/>
                <a:ea typeface="Arial"/>
                <a:cs typeface="Arial"/>
                <a:sym typeface="Arial"/>
              </a:defRPr>
            </a:lvl1pPr>
            <a:lvl2pPr marL="1041400" marR="0" lvl="1"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2pPr>
            <a:lvl3pPr marL="1333500" marR="0" lvl="2"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3pPr>
            <a:lvl4pPr marL="1638300" marR="0" lvl="3"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4pPr>
            <a:lvl5pPr marL="1930400" marR="0" lvl="4"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5pPr>
            <a:lvl6pPr marL="2387600" marR="0" lvl="5"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6pPr>
            <a:lvl7pPr marL="2844800" marR="0" lvl="6"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7pPr>
            <a:lvl8pPr marL="3302000" marR="0" lvl="7"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8pPr>
            <a:lvl9pPr marL="3759200" marR="0" lvl="8" indent="-142494" algn="l" rtl="0">
              <a:lnSpc>
                <a:spcPct val="100000"/>
              </a:lnSpc>
              <a:spcBef>
                <a:spcPts val="3500"/>
              </a:spcBef>
              <a:spcAft>
                <a:spcPts val="0"/>
              </a:spcAft>
              <a:buClr>
                <a:schemeClr val="lt1"/>
              </a:buClr>
              <a:buFont typeface="Cabin"/>
              <a:buChar char="•"/>
              <a:defRPr sz="1400" b="0" i="0" u="none" strike="noStrike" cap="none">
                <a:solidFill>
                  <a:srgbClr val="000000"/>
                </a:solidFill>
                <a:latin typeface="Arial"/>
                <a:ea typeface="Arial"/>
                <a:cs typeface="Arial"/>
                <a:sym typeface="Arial"/>
              </a:defRPr>
            </a:lvl9pPr>
          </a:lstStyle>
          <a:p>
            <a:pPr indent="-371094">
              <a:spcBef>
                <a:spcPts val="600"/>
              </a:spcBef>
              <a:spcAft>
                <a:spcPts val="600"/>
              </a:spcAft>
              <a:buSzPct val="100000"/>
            </a:pPr>
            <a:r>
              <a:rPr lang="vi-VN" sz="3200">
                <a:solidFill>
                  <a:schemeClr val="lt1"/>
                </a:solidFill>
                <a:latin typeface="Arial" charset="0"/>
                <a:ea typeface="Arial" charset="0"/>
                <a:cs typeface="Arial" charset="0"/>
                <a:sym typeface="Cabin"/>
              </a:rPr>
              <a:t>Biến là một vị trí được đặt tên trong bộ nhớ nơi lập trình viên có thể lưu trữ dữ liệu và sau đó truy xuất dữ liệu bằng cách sử dụng biến "tên"
Lập trình viên có thể chọn tên của các biến
Bạn có thể thay đổi nội dung của một biến trong câu lệnh sau</a:t>
            </a:r>
            <a:endParaRPr lang="en-US" sz="3200" dirty="0">
              <a:solidFill>
                <a:schemeClr val="lt1"/>
              </a:solidFill>
              <a:latin typeface="Arial" charset="0"/>
              <a:ea typeface="Arial" charset="0"/>
              <a:cs typeface="Arial" charset="0"/>
              <a:sym typeface="Cabin"/>
            </a:endParaRPr>
          </a:p>
        </p:txBody>
      </p:sp>
    </p:spTree>
    <p:extLst>
      <p:ext uri="{BB962C8B-B14F-4D97-AF65-F5344CB8AC3E}">
        <p14:creationId xmlns:p14="http://schemas.microsoft.com/office/powerpoint/2010/main" val="804962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Shape 285"/>
          <p:cNvSpPr txBox="1">
            <a:spLocks noGrp="1"/>
          </p:cNvSpPr>
          <p:nvPr>
            <p:ph type="title"/>
          </p:nvPr>
        </p:nvSpPr>
        <p:spPr>
          <a:prstGeom prst="rect">
            <a:avLst/>
          </a:prstGeom>
          <a:noFill/>
          <a:ln>
            <a:noFill/>
          </a:ln>
        </p:spPr>
        <p:txBody>
          <a:bodyPr lIns="38100" tIns="38100" rIns="38100" bIns="38100" anchor="ctr" anchorCtr="0">
            <a:noAutofit/>
          </a:bodyPr>
          <a:lstStyle/>
          <a:p>
            <a:pPr lvl="0">
              <a:buClr>
                <a:srgbClr val="FF7F00"/>
              </a:buClr>
              <a:buSzPct val="25000"/>
            </a:pPr>
            <a:r>
              <a:rPr lang="en-US" sz="7600" dirty="0" err="1">
                <a:solidFill>
                  <a:srgbClr val="FFD966"/>
                </a:solidFill>
                <a:latin typeface="Arial" charset="0"/>
                <a:ea typeface="Arial" charset="0"/>
                <a:cs typeface="Arial" charset="0"/>
                <a:sym typeface="Cabin"/>
              </a:rPr>
              <a:t>Quy</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tắc</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tên</a:t>
            </a:r>
            <a:r>
              <a:rPr lang="en-US" sz="7600" dirty="0">
                <a:solidFill>
                  <a:srgbClr val="FFD966"/>
                </a:solidFill>
                <a:latin typeface="Arial" charset="0"/>
                <a:ea typeface="Arial" charset="0"/>
                <a:cs typeface="Arial" charset="0"/>
                <a:sym typeface="Cabin"/>
              </a:rPr>
              <a:t> </a:t>
            </a:r>
            <a:r>
              <a:rPr lang="en-US" sz="7600" dirty="0" err="1">
                <a:solidFill>
                  <a:srgbClr val="FFD966"/>
                </a:solidFill>
                <a:latin typeface="Arial" charset="0"/>
                <a:ea typeface="Arial" charset="0"/>
                <a:cs typeface="Arial" charset="0"/>
                <a:sym typeface="Cabin"/>
              </a:rPr>
              <a:t>biến</a:t>
            </a:r>
            <a:r>
              <a:rPr lang="en-US" sz="7600" dirty="0">
                <a:solidFill>
                  <a:srgbClr val="FFD966"/>
                </a:solidFill>
                <a:latin typeface="Arial" charset="0"/>
                <a:ea typeface="Arial" charset="0"/>
                <a:cs typeface="Arial" charset="0"/>
                <a:sym typeface="Cabin"/>
              </a:rPr>
              <a:t> Python</a:t>
            </a:r>
            <a:endParaRPr lang="en-US" sz="7600" u="none" strike="noStrike" cap="none" dirty="0">
              <a:solidFill>
                <a:srgbClr val="FFD966"/>
              </a:solidFill>
              <a:latin typeface="Arial" charset="0"/>
              <a:ea typeface="Arial" charset="0"/>
              <a:cs typeface="Arial" charset="0"/>
              <a:sym typeface="Cabin"/>
            </a:endParaRPr>
          </a:p>
        </p:txBody>
      </p:sp>
      <p:sp>
        <p:nvSpPr>
          <p:cNvPr id="286" name="Shape 286"/>
          <p:cNvSpPr txBox="1">
            <a:spLocks noGrp="1"/>
          </p:cNvSpPr>
          <p:nvPr>
            <p:ph type="body" idx="1"/>
          </p:nvPr>
        </p:nvSpPr>
        <p:spPr>
          <a:xfrm>
            <a:off x="812800" y="2133601"/>
            <a:ext cx="14630400" cy="3124200"/>
          </a:xfrm>
          <a:prstGeom prst="rect">
            <a:avLst/>
          </a:prstGeom>
          <a:noFill/>
          <a:ln>
            <a:noFill/>
          </a:ln>
        </p:spPr>
        <p:txBody>
          <a:bodyPr lIns="38100" tIns="38100" rIns="38100" bIns="38100" anchor="ctr" anchorCtr="0">
            <a:noAutofit/>
          </a:bodyPr>
          <a:lstStyle/>
          <a:p>
            <a:pPr marL="949706" indent="-571500">
              <a:spcBef>
                <a:spcPts val="1200"/>
              </a:spcBef>
              <a:spcAft>
                <a:spcPts val="1200"/>
              </a:spcAft>
              <a:buSzPct val="100000"/>
            </a:pPr>
            <a:r>
              <a:rPr lang="vi-VN" sz="3600" dirty="0">
                <a:solidFill>
                  <a:schemeClr val="lt1"/>
                </a:solidFill>
                <a:latin typeface="Arial" charset="0"/>
                <a:ea typeface="Arial" charset="0"/>
                <a:cs typeface="Arial" charset="0"/>
                <a:sym typeface="Cabin"/>
              </a:rPr>
              <a:t>Phải bắt đầu bằng một chữ cái hoặc gạch dưới _ 
Phải bao gồm chữ cái, số và dấu gạch dưới
Phân biệt chữ hoa chữ thường</a:t>
            </a:r>
            <a:br>
              <a:rPr lang="en-US" sz="3600" dirty="0">
                <a:solidFill>
                  <a:schemeClr val="lt1"/>
                </a:solidFill>
                <a:latin typeface="Arial" charset="0"/>
                <a:ea typeface="Arial" charset="0"/>
                <a:cs typeface="Arial" charset="0"/>
                <a:sym typeface="Cabin"/>
              </a:rPr>
            </a:br>
            <a:endParaRPr lang="en-US" sz="3600" dirty="0">
              <a:solidFill>
                <a:schemeClr val="lt1"/>
              </a:solidFill>
              <a:latin typeface="Arial" charset="0"/>
              <a:ea typeface="Arial" charset="0"/>
              <a:cs typeface="Arial" charset="0"/>
              <a:sym typeface="Cabin"/>
            </a:endParaRPr>
          </a:p>
        </p:txBody>
      </p:sp>
      <p:sp>
        <p:nvSpPr>
          <p:cNvPr id="3" name="TextBox 2"/>
          <p:cNvSpPr txBox="1"/>
          <p:nvPr/>
        </p:nvSpPr>
        <p:spPr>
          <a:xfrm>
            <a:off x="2234291" y="5500691"/>
            <a:ext cx="11551560" cy="1754326"/>
          </a:xfrm>
          <a:prstGeom prst="rect">
            <a:avLst/>
          </a:prstGeom>
          <a:noFill/>
        </p:spPr>
        <p:txBody>
          <a:bodyPr wrap="none" rtlCol="0">
            <a:spAutoFit/>
          </a:bodyPr>
          <a:lstStyle/>
          <a:p>
            <a:r>
              <a:rPr lang="en-US" sz="3600" dirty="0">
                <a:solidFill>
                  <a:srgbClr val="00FA00"/>
                </a:solidFill>
                <a:latin typeface="Courier" charset="0"/>
                <a:ea typeface="Courier" charset="0"/>
                <a:cs typeface="Courier" charset="0"/>
              </a:rPr>
              <a:t>Good:    </a:t>
            </a:r>
            <a:r>
              <a:rPr lang="en-US" sz="3600" dirty="0">
                <a:solidFill>
                  <a:schemeClr val="bg1"/>
                </a:solidFill>
                <a:latin typeface="Courier" charset="0"/>
                <a:ea typeface="Courier" charset="0"/>
                <a:cs typeface="Courier" charset="0"/>
              </a:rPr>
              <a:t>spam    eggs   spam23    _speed</a:t>
            </a:r>
          </a:p>
          <a:p>
            <a:r>
              <a:rPr lang="en-US" sz="3600" dirty="0">
                <a:solidFill>
                  <a:srgbClr val="FF545A"/>
                </a:solidFill>
                <a:latin typeface="Courier" charset="0"/>
                <a:ea typeface="Courier" charset="0"/>
                <a:cs typeface="Courier" charset="0"/>
              </a:rPr>
              <a:t>Bad:</a:t>
            </a:r>
            <a:r>
              <a:rPr lang="en-US" sz="3600" dirty="0">
                <a:solidFill>
                  <a:srgbClr val="FF0000"/>
                </a:solidFill>
                <a:latin typeface="Courier" charset="0"/>
                <a:ea typeface="Courier" charset="0"/>
                <a:cs typeface="Courier" charset="0"/>
              </a:rPr>
              <a:t>     </a:t>
            </a:r>
            <a:r>
              <a:rPr lang="en-US" sz="3600" dirty="0">
                <a:solidFill>
                  <a:schemeClr val="bg1"/>
                </a:solidFill>
                <a:latin typeface="Courier" charset="0"/>
                <a:ea typeface="Courier" charset="0"/>
                <a:cs typeface="Courier" charset="0"/>
              </a:rPr>
              <a:t>23spam     #sign  var.12</a:t>
            </a:r>
          </a:p>
          <a:p>
            <a:r>
              <a:rPr lang="en-US" sz="3600" dirty="0">
                <a:solidFill>
                  <a:srgbClr val="00FDFF"/>
                </a:solidFill>
                <a:latin typeface="Courier" charset="0"/>
                <a:ea typeface="Courier" charset="0"/>
                <a:cs typeface="Courier" charset="0"/>
              </a:rPr>
              <a:t>Different:    </a:t>
            </a:r>
            <a:r>
              <a:rPr lang="en-US" sz="3600" dirty="0">
                <a:solidFill>
                  <a:schemeClr val="bg1"/>
                </a:solidFill>
                <a:latin typeface="Courier" charset="0"/>
                <a:ea typeface="Courier" charset="0"/>
                <a:cs typeface="Courier" charset="0"/>
              </a:rPr>
              <a:t>spam   Spam   SPAM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Shape 513"/>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14" name="Shape 514"/>
          <p:cNvSpPr txBox="1"/>
          <p:nvPr/>
        </p:nvSpPr>
        <p:spPr>
          <a:xfrm>
            <a:off x="1536700" y="6057900"/>
            <a:ext cx="3860400" cy="1219199"/>
          </a:xfrm>
          <a:prstGeom prst="rect">
            <a:avLst/>
          </a:prstGeom>
          <a:noFill/>
          <a:ln>
            <a:noFill/>
          </a:ln>
        </p:spPr>
        <p:txBody>
          <a:bodyPr lIns="0" tIns="0" rIns="0" bIns="0" anchor="ctr" anchorCtr="0">
            <a:noAutofit/>
          </a:bodyPr>
          <a:lstStyle/>
          <a:p>
            <a:pPr lvl="0" algn="ctr">
              <a:buClr>
                <a:schemeClr val="lt1"/>
              </a:buClr>
              <a:buSzPct val="25000"/>
            </a:pPr>
            <a:r>
              <a:rPr lang="en-US" sz="3800" dirty="0" err="1">
                <a:solidFill>
                  <a:schemeClr val="lt1"/>
                </a:solidFill>
                <a:latin typeface="Arial" charset="0"/>
                <a:ea typeface="Arial" charset="0"/>
                <a:cs typeface="Arial" charset="0"/>
                <a:sym typeface="Cabin"/>
              </a:rPr>
              <a:t>Đoạn</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mã</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này</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đang</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làm</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gì</a:t>
            </a:r>
            <a:r>
              <a:rPr lang="en-US" sz="3800" dirty="0">
                <a:solidFill>
                  <a:schemeClr val="lt1"/>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p:txBody>
      </p:sp>
      <p:sp>
        <p:nvSpPr>
          <p:cNvPr id="2" name="Shape 506">
            <a:extLst>
              <a:ext uri="{FF2B5EF4-FFF2-40B4-BE49-F238E27FC236}">
                <a16:creationId xmlns:a16="http://schemas.microsoft.com/office/drawing/2014/main" id="{7EEA9BA1-7F41-13B6-8134-89B43DC94539}"/>
              </a:ext>
            </a:extLst>
          </p:cNvPr>
          <p:cNvSpPr txBox="1">
            <a:spLocks/>
          </p:cNvSpPr>
          <p:nvPr/>
        </p:nvSpPr>
        <p:spPr>
          <a:xfrm>
            <a:off x="812800" y="571501"/>
            <a:ext cx="14630400" cy="1104899"/>
          </a:xfrm>
          <a:prstGeom prst="rect">
            <a:avLst/>
          </a:prstGeom>
          <a:noFill/>
          <a:ln>
            <a:noFill/>
          </a:ln>
        </p:spPr>
        <p:txBody>
          <a:bodyPr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a:lstStyle>
          <a:p>
            <a:pPr algn="ctr">
              <a:buClr>
                <a:srgbClr val="00FF00"/>
              </a:buClr>
              <a:buSzPct val="25000"/>
            </a:pPr>
            <a:r>
              <a:rPr lang="en-US" sz="7800" dirty="0" err="1">
                <a:solidFill>
                  <a:srgbClr val="FFD966"/>
                </a:solidFill>
                <a:latin typeface="Arial" charset="0"/>
                <a:ea typeface="Arial" charset="0"/>
                <a:cs typeface="Arial" charset="0"/>
                <a:sym typeface="Cabin"/>
              </a:rPr>
              <a:t>Tên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biến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ghi</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nhớ</a:t>
            </a:r>
            <a:endParaRPr lang="en-US" sz="7800" dirty="0">
              <a:solidFill>
                <a:srgbClr val="FFD966"/>
              </a:solidFill>
              <a:latin typeface="Arial" charset="0"/>
              <a:ea typeface="Arial" charset="0"/>
              <a:cs typeface="Arial" charset="0"/>
              <a:sym typeface="Cabin"/>
            </a:endParaRPr>
          </a:p>
        </p:txBody>
      </p:sp>
    </p:spTree>
    <p:extLst>
      <p:ext uri="{BB962C8B-B14F-4D97-AF65-F5344CB8AC3E}">
        <p14:creationId xmlns:p14="http://schemas.microsoft.com/office/powerpoint/2010/main" val="153841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Shape 519"/>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0" name="Shape 520"/>
          <p:cNvSpPr txBox="1"/>
          <p:nvPr/>
        </p:nvSpPr>
        <p:spPr>
          <a:xfrm>
            <a:off x="11531600" y="1676400"/>
            <a:ext cx="21098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1" name="Shape 521"/>
          <p:cNvSpPr txBox="1"/>
          <p:nvPr/>
        </p:nvSpPr>
        <p:spPr>
          <a:xfrm>
            <a:off x="1536700" y="6057900"/>
            <a:ext cx="4186416" cy="1219199"/>
          </a:xfrm>
          <a:prstGeom prst="rect">
            <a:avLst/>
          </a:prstGeom>
          <a:noFill/>
          <a:ln>
            <a:noFill/>
          </a:ln>
        </p:spPr>
        <p:txBody>
          <a:bodyPr lIns="0" tIns="0" rIns="0" bIns="0" anchor="ctr" anchorCtr="0">
            <a:noAutofit/>
          </a:bodyPr>
          <a:lstStyle/>
          <a:p>
            <a:pPr lvl="0" algn="ctr">
              <a:buClr>
                <a:schemeClr val="lt1"/>
              </a:buClr>
              <a:buSzPct val="25000"/>
            </a:pPr>
            <a:r>
              <a:rPr lang="en-US" sz="3800" dirty="0" err="1">
                <a:solidFill>
                  <a:schemeClr val="lt1"/>
                </a:solidFill>
                <a:latin typeface="Arial" charset="0"/>
                <a:ea typeface="Arial" charset="0"/>
                <a:cs typeface="Arial" charset="0"/>
                <a:sym typeface="Cabin"/>
              </a:rPr>
              <a:t>Những</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đoạn</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mã</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này</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đang</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làm</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gì</a:t>
            </a:r>
            <a:r>
              <a:rPr lang="en-US" sz="3800" dirty="0">
                <a:solidFill>
                  <a:schemeClr val="lt1"/>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p:txBody>
      </p:sp>
      <p:sp>
        <p:nvSpPr>
          <p:cNvPr id="2" name="Shape 506">
            <a:extLst>
              <a:ext uri="{FF2B5EF4-FFF2-40B4-BE49-F238E27FC236}">
                <a16:creationId xmlns:a16="http://schemas.microsoft.com/office/drawing/2014/main" id="{A21B18B4-5F8D-13A3-29F0-7A063C96DD4D}"/>
              </a:ext>
            </a:extLst>
          </p:cNvPr>
          <p:cNvSpPr txBox="1">
            <a:spLocks/>
          </p:cNvSpPr>
          <p:nvPr/>
        </p:nvSpPr>
        <p:spPr>
          <a:xfrm>
            <a:off x="812800" y="571501"/>
            <a:ext cx="14630400" cy="1104899"/>
          </a:xfrm>
          <a:prstGeom prst="rect">
            <a:avLst/>
          </a:prstGeom>
          <a:noFill/>
          <a:ln>
            <a:noFill/>
          </a:ln>
        </p:spPr>
        <p:txBody>
          <a:bodyPr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a:lstStyle>
          <a:p>
            <a:pPr algn="ctr">
              <a:buClr>
                <a:srgbClr val="00FF00"/>
              </a:buClr>
              <a:buSzPct val="25000"/>
            </a:pPr>
            <a:r>
              <a:rPr lang="en-US" sz="7800" dirty="0" err="1">
                <a:solidFill>
                  <a:srgbClr val="FFD966"/>
                </a:solidFill>
                <a:latin typeface="Arial" charset="0"/>
                <a:ea typeface="Arial" charset="0"/>
                <a:cs typeface="Arial" charset="0"/>
                <a:sym typeface="Cabin"/>
              </a:rPr>
              <a:t>Tên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biến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ghi</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nhớ</a:t>
            </a:r>
            <a:endParaRPr lang="en-US" sz="7800" dirty="0">
              <a:solidFill>
                <a:srgbClr val="FFD966"/>
              </a:solidFill>
              <a:latin typeface="Arial" charset="0"/>
              <a:ea typeface="Arial" charset="0"/>
              <a:cs typeface="Arial" charset="0"/>
              <a:sym typeface="Cabin"/>
            </a:endParaRPr>
          </a:p>
        </p:txBody>
      </p:sp>
    </p:spTree>
    <p:extLst>
      <p:ext uri="{BB962C8B-B14F-4D97-AF65-F5344CB8AC3E}">
        <p14:creationId xmlns:p14="http://schemas.microsoft.com/office/powerpoint/2010/main" val="1435388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Shape 526"/>
          <p:cNvSpPr txBox="1"/>
          <p:nvPr/>
        </p:nvSpPr>
        <p:spPr>
          <a:xfrm>
            <a:off x="1208073" y="1676400"/>
            <a:ext cx="83414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x1q3z9ocd = 35.0 </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x1q3z9afd = 12.50</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x1q3p9afd = x1q3z9ocd * x1q3z9afd</a:t>
            </a:r>
          </a:p>
          <a:p>
            <a:pPr marL="0" marR="0" lvl="0" indent="0" algn="l" rtl="0">
              <a:lnSpc>
                <a:spcPct val="100000"/>
              </a:lnSpc>
              <a:spcBef>
                <a:spcPts val="0"/>
              </a:spcBef>
              <a:spcAft>
                <a:spcPts val="0"/>
              </a:spcAft>
              <a:buClr>
                <a:srgbClr val="FFFF00"/>
              </a:buClr>
              <a:buSzPct val="25000"/>
              <a:buFont typeface="Cabin"/>
              <a:buNone/>
            </a:pPr>
            <a:r>
              <a:rPr lang="en-US" sz="3000" i="0" u="none" strike="noStrike" cap="none" dirty="0">
                <a:solidFill>
                  <a:srgbClr val="FFFF00"/>
                </a:solidFill>
                <a:latin typeface="Courier"/>
                <a:ea typeface="Courier"/>
                <a:cs typeface="Courier"/>
                <a:sym typeface="Courier New"/>
              </a:rPr>
              <a:t>print(x1q3p9afd)</a:t>
            </a:r>
          </a:p>
        </p:txBody>
      </p:sp>
      <p:sp>
        <p:nvSpPr>
          <p:cNvPr id="527" name="Shape 527"/>
          <p:cNvSpPr txBox="1"/>
          <p:nvPr/>
        </p:nvSpPr>
        <p:spPr>
          <a:xfrm>
            <a:off x="7137400" y="5499100"/>
            <a:ext cx="5208599" cy="23367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hours = 35.0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rate = 12.50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pay = hours * rate </a:t>
            </a:r>
          </a:p>
          <a:p>
            <a:pPr marL="0" marR="0" lvl="0" indent="0" algn="l" rtl="0">
              <a:lnSpc>
                <a:spcPct val="100000"/>
              </a:lnSpc>
              <a:spcBef>
                <a:spcPts val="0"/>
              </a:spcBef>
              <a:spcAft>
                <a:spcPts val="0"/>
              </a:spcAft>
              <a:buClr>
                <a:srgbClr val="00FF00"/>
              </a:buClr>
              <a:buSzPct val="25000"/>
              <a:buFont typeface="Cabin"/>
              <a:buNone/>
            </a:pPr>
            <a:r>
              <a:rPr lang="en-US" sz="3000" i="0" u="none" strike="noStrike" cap="none" dirty="0">
                <a:solidFill>
                  <a:srgbClr val="00FF00"/>
                </a:solidFill>
                <a:latin typeface="Courier"/>
                <a:ea typeface="Courier"/>
                <a:cs typeface="Courier"/>
                <a:sym typeface="Courier New"/>
              </a:rPr>
              <a:t>print(pay)</a:t>
            </a:r>
          </a:p>
        </p:txBody>
      </p:sp>
      <p:sp>
        <p:nvSpPr>
          <p:cNvPr id="528" name="Shape 528"/>
          <p:cNvSpPr txBox="1"/>
          <p:nvPr/>
        </p:nvSpPr>
        <p:spPr>
          <a:xfrm>
            <a:off x="11531600" y="1676400"/>
            <a:ext cx="2109786" cy="2336800"/>
          </a:xfrm>
          <a:prstGeom prst="rect">
            <a:avLst/>
          </a:prstGeom>
          <a:noFill/>
          <a:ln>
            <a:noFill/>
          </a:ln>
        </p:spPr>
        <p:txBody>
          <a:bodyPr lIns="0" tIns="0" rIns="0" bIns="0" anchor="ctr" anchorCtr="0">
            <a:noAutofit/>
          </a:bodyPr>
          <a:lstStyle/>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a = 35.0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b = 12.50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c = a * b </a:t>
            </a:r>
          </a:p>
          <a:p>
            <a:pPr marL="0" marR="0" lvl="0" indent="0" algn="l" rtl="0">
              <a:lnSpc>
                <a:spcPct val="100000"/>
              </a:lnSpc>
              <a:spcBef>
                <a:spcPts val="0"/>
              </a:spcBef>
              <a:spcAft>
                <a:spcPts val="0"/>
              </a:spcAft>
              <a:buClr>
                <a:srgbClr val="FF00FF"/>
              </a:buClr>
              <a:buSzPct val="25000"/>
              <a:buFont typeface="Cabin"/>
              <a:buNone/>
            </a:pPr>
            <a:r>
              <a:rPr lang="en-US" sz="3000" i="0" u="none" strike="noStrike" cap="none" dirty="0">
                <a:solidFill>
                  <a:srgbClr val="00FFFF"/>
                </a:solidFill>
                <a:latin typeface="Courier"/>
                <a:ea typeface="Courier"/>
                <a:cs typeface="Courier"/>
                <a:sym typeface="Courier New"/>
              </a:rPr>
              <a:t>print(c)</a:t>
            </a:r>
          </a:p>
        </p:txBody>
      </p:sp>
      <p:sp>
        <p:nvSpPr>
          <p:cNvPr id="529" name="Shape 529"/>
          <p:cNvSpPr txBox="1"/>
          <p:nvPr/>
        </p:nvSpPr>
        <p:spPr>
          <a:xfrm>
            <a:off x="1505339" y="6057900"/>
            <a:ext cx="4249136" cy="1219199"/>
          </a:xfrm>
          <a:prstGeom prst="rect">
            <a:avLst/>
          </a:prstGeom>
          <a:noFill/>
          <a:ln>
            <a:noFill/>
          </a:ln>
        </p:spPr>
        <p:txBody>
          <a:bodyPr lIns="0" tIns="0" rIns="0" bIns="0" anchor="ctr" anchorCtr="0">
            <a:noAutofit/>
          </a:bodyPr>
          <a:lstStyle/>
          <a:p>
            <a:pPr lvl="0" algn="ctr">
              <a:buClr>
                <a:schemeClr val="lt1"/>
              </a:buClr>
              <a:buSzPct val="25000"/>
            </a:pPr>
            <a:r>
              <a:rPr lang="en-US" sz="3800" dirty="0" err="1">
                <a:solidFill>
                  <a:schemeClr val="lt1"/>
                </a:solidFill>
                <a:latin typeface="Arial" charset="0"/>
                <a:ea typeface="Arial" charset="0"/>
                <a:cs typeface="Arial" charset="0"/>
                <a:sym typeface="Cabin"/>
              </a:rPr>
              <a:t>Những</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đoạn</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mã</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này</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đang</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làm</a:t>
            </a:r>
            <a:r>
              <a:rPr lang="en-US" sz="3800" dirty="0">
                <a:solidFill>
                  <a:schemeClr val="lt1"/>
                </a:solidFill>
                <a:latin typeface="Arial" charset="0"/>
                <a:ea typeface="Arial" charset="0"/>
                <a:cs typeface="Arial" charset="0"/>
                <a:sym typeface="Cabin"/>
              </a:rPr>
              <a:t> </a:t>
            </a:r>
            <a:r>
              <a:rPr lang="en-US" sz="3800" dirty="0" err="1">
                <a:solidFill>
                  <a:schemeClr val="lt1"/>
                </a:solidFill>
                <a:latin typeface="Arial" charset="0"/>
                <a:ea typeface="Arial" charset="0"/>
                <a:cs typeface="Arial" charset="0"/>
                <a:sym typeface="Cabin"/>
              </a:rPr>
              <a:t>gì</a:t>
            </a:r>
            <a:r>
              <a:rPr lang="en-US" sz="3800" dirty="0">
                <a:solidFill>
                  <a:schemeClr val="lt1"/>
                </a:solidFill>
                <a:latin typeface="Arial" charset="0"/>
                <a:ea typeface="Arial" charset="0"/>
                <a:cs typeface="Arial" charset="0"/>
                <a:sym typeface="Cabin"/>
              </a:rPr>
              <a:t>?
</a:t>
            </a:r>
            <a:endParaRPr lang="en-US" sz="3800" u="none" strike="noStrike" cap="none" dirty="0">
              <a:solidFill>
                <a:schemeClr val="lt1"/>
              </a:solidFill>
              <a:latin typeface="Arial" charset="0"/>
              <a:ea typeface="Arial" charset="0"/>
              <a:cs typeface="Arial" charset="0"/>
              <a:sym typeface="Cabin"/>
            </a:endParaRPr>
          </a:p>
        </p:txBody>
      </p:sp>
      <p:sp>
        <p:nvSpPr>
          <p:cNvPr id="2" name="Shape 506">
            <a:extLst>
              <a:ext uri="{FF2B5EF4-FFF2-40B4-BE49-F238E27FC236}">
                <a16:creationId xmlns:a16="http://schemas.microsoft.com/office/drawing/2014/main" id="{96BEBAFA-265C-C92D-D0F5-27FC39A23807}"/>
              </a:ext>
            </a:extLst>
          </p:cNvPr>
          <p:cNvSpPr txBox="1">
            <a:spLocks/>
          </p:cNvSpPr>
          <p:nvPr/>
        </p:nvSpPr>
        <p:spPr>
          <a:xfrm>
            <a:off x="812800" y="571501"/>
            <a:ext cx="14630400" cy="1104899"/>
          </a:xfrm>
          <a:prstGeom prst="rect">
            <a:avLst/>
          </a:prstGeom>
          <a:noFill/>
          <a:ln>
            <a:noFill/>
          </a:ln>
        </p:spPr>
        <p:txBody>
          <a:bodyPr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5400" b="0" i="0" u="none" strike="noStrike" cap="none">
                <a:solidFill>
                  <a:srgbClr val="000000"/>
                </a:solidFill>
                <a:latin typeface="Arial"/>
                <a:ea typeface="Arial"/>
                <a:cs typeface="Arial"/>
                <a:sym typeface="Arial"/>
              </a:defRPr>
            </a:lvl1pPr>
          </a:lstStyle>
          <a:p>
            <a:pPr algn="ctr">
              <a:buClr>
                <a:srgbClr val="00FF00"/>
              </a:buClr>
              <a:buSzPct val="25000"/>
            </a:pPr>
            <a:r>
              <a:rPr lang="en-US" sz="7800" dirty="0" err="1">
                <a:solidFill>
                  <a:srgbClr val="FFD966"/>
                </a:solidFill>
                <a:latin typeface="Arial" charset="0"/>
                <a:ea typeface="Arial" charset="0"/>
                <a:cs typeface="Arial" charset="0"/>
                <a:sym typeface="Cabin"/>
              </a:rPr>
              <a:t>Tên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biến</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ghi</a:t>
            </a:r>
            <a:r>
              <a:rPr lang="en-US" sz="7800" dirty="0">
                <a:solidFill>
                  <a:srgbClr val="FFD966"/>
                </a:solidFill>
                <a:latin typeface="Arial" charset="0"/>
                <a:ea typeface="Arial" charset="0"/>
                <a:cs typeface="Arial" charset="0"/>
                <a:sym typeface="Cabin"/>
              </a:rPr>
              <a:t> </a:t>
            </a:r>
            <a:r>
              <a:rPr lang="en-US" sz="7800" dirty="0" err="1">
                <a:solidFill>
                  <a:srgbClr val="FFD966"/>
                </a:solidFill>
                <a:latin typeface="Arial" charset="0"/>
                <a:ea typeface="Arial" charset="0"/>
                <a:cs typeface="Arial" charset="0"/>
                <a:sym typeface="Cabin"/>
              </a:rPr>
              <a:t>nhớ</a:t>
            </a:r>
            <a:endParaRPr lang="en-US" sz="7800" dirty="0">
              <a:solidFill>
                <a:srgbClr val="FFD966"/>
              </a:solidFill>
              <a:latin typeface="Arial" charset="0"/>
              <a:ea typeface="Arial" charset="0"/>
              <a:cs typeface="Arial" charset="0"/>
              <a:sym typeface="Cabin"/>
            </a:endParaRPr>
          </a:p>
        </p:txBody>
      </p:sp>
    </p:spTree>
    <p:extLst>
      <p:ext uri="{BB962C8B-B14F-4D97-AF65-F5344CB8AC3E}">
        <p14:creationId xmlns:p14="http://schemas.microsoft.com/office/powerpoint/2010/main" val="972378399"/>
      </p:ext>
    </p:extLst>
  </p:cSld>
  <p:clrMapOvr>
    <a:masterClrMapping/>
  </p:clrMapOvr>
</p:sld>
</file>

<file path=ppt/theme/theme1.xml><?xml version="1.0" encoding="utf-8"?>
<a:theme xmlns:a="http://schemas.openxmlformats.org/drawingml/2006/main" name="Title &amp; Subtitle">
  <a:themeElements>
    <a:clrScheme name="">
      <a:dk1>
        <a:srgbClr val="808080"/>
      </a:dk1>
      <a:lt1>
        <a:srgbClr val="FFFFFF"/>
      </a:lt1>
      <a:dk2>
        <a:srgbClr val="000000"/>
      </a:dk2>
      <a:lt2>
        <a:srgbClr val="000000"/>
      </a:lt2>
      <a:accent1>
        <a:srgbClr val="BBE0E3"/>
      </a:accent1>
      <a:accent2>
        <a:srgbClr val="333399"/>
      </a:accent2>
      <a:accent3>
        <a:srgbClr val="AAAAAA"/>
      </a:accent3>
      <a:accent4>
        <a:srgbClr val="DADADA"/>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PTIT</Template>
  <TotalTime>580</TotalTime>
  <Words>2239</Words>
  <Application>Microsoft Macintosh PowerPoint</Application>
  <PresentationFormat>Custom</PresentationFormat>
  <Paragraphs>311</Paragraphs>
  <Slides>34</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Cabin</vt:lpstr>
      <vt:lpstr>Courier</vt:lpstr>
      <vt:lpstr>Gill Sans</vt:lpstr>
      <vt:lpstr>Title &amp; Subtitle</vt:lpstr>
      <vt:lpstr>Biến, biểu thức và câu lệnh</vt:lpstr>
      <vt:lpstr>Hằng số</vt:lpstr>
      <vt:lpstr>Từ dành riêng</vt:lpstr>
      <vt:lpstr>Biến</vt:lpstr>
      <vt:lpstr>Biến</vt:lpstr>
      <vt:lpstr>Quy tắc tên biến Python</vt:lpstr>
      <vt:lpstr>PowerPoint Presentation</vt:lpstr>
      <vt:lpstr>PowerPoint Presentation</vt:lpstr>
      <vt:lpstr>PowerPoint Presentation</vt:lpstr>
      <vt:lpstr>Dòng lệnh</vt:lpstr>
      <vt:lpstr>Lệnh gán</vt:lpstr>
      <vt:lpstr>PowerPoint Presentation</vt:lpstr>
      <vt:lpstr>PowerPoint Presentation</vt:lpstr>
      <vt:lpstr>Biểu thức...</vt:lpstr>
      <vt:lpstr>Biểu thức số học</vt:lpstr>
      <vt:lpstr>Biểu thức số học</vt:lpstr>
      <vt:lpstr>Trình tự đánh giá</vt:lpstr>
      <vt:lpstr>Quy tắc ưu tiên</vt:lpstr>
      <vt:lpstr>PowerPoint Presentation</vt:lpstr>
      <vt:lpstr>Toán tử ưu tiên</vt:lpstr>
      <vt:lpstr>Kiểu dữ liệu</vt:lpstr>
      <vt:lpstr>Kiểu dữ liệu</vt:lpstr>
      <vt:lpstr>Một số kiểu dữ liệu số</vt:lpstr>
      <vt:lpstr>Ép kiểu</vt:lpstr>
      <vt:lpstr>Phép chia số nguyên</vt:lpstr>
      <vt:lpstr>Chuyển đổi chuỗi</vt:lpstr>
      <vt:lpstr>Nhập dữ liệu vào</vt:lpstr>
      <vt:lpstr>Chuyển đổi dữ liệu vào</vt:lpstr>
      <vt:lpstr>Chú giải</vt:lpstr>
      <vt:lpstr>PowerPoint Presentation</vt:lpstr>
      <vt:lpstr>Tóm tắt</vt:lpstr>
      <vt:lpstr>PowerPoint Presentation</vt:lpstr>
      <vt:lpstr>PowerPoint Presentation</vt:lpstr>
      <vt:lpstr>Acknowledgements / Contributions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Variables, Expressions, and Statements</dc:title>
  <cp:lastModifiedBy>Nguyen Quynh Chi</cp:lastModifiedBy>
  <cp:revision>122</cp:revision>
  <cp:lastPrinted>2016-11-29T05:21:41Z</cp:lastPrinted>
  <dcterms:modified xsi:type="dcterms:W3CDTF">2024-08-15T06:09:22Z</dcterms:modified>
</cp:coreProperties>
</file>