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49"/>
  </p:notesMasterIdLst>
  <p:sldIdLst>
    <p:sldId id="282" r:id="rId2"/>
    <p:sldId id="257" r:id="rId3"/>
    <p:sldId id="258" r:id="rId4"/>
    <p:sldId id="259" r:id="rId5"/>
    <p:sldId id="260" r:id="rId6"/>
    <p:sldId id="261" r:id="rId7"/>
    <p:sldId id="280" r:id="rId8"/>
    <p:sldId id="263" r:id="rId9"/>
    <p:sldId id="264" r:id="rId10"/>
    <p:sldId id="281" r:id="rId11"/>
    <p:sldId id="265" r:id="rId12"/>
    <p:sldId id="266" r:id="rId13"/>
    <p:sldId id="267" r:id="rId14"/>
    <p:sldId id="268" r:id="rId15"/>
    <p:sldId id="269" r:id="rId16"/>
    <p:sldId id="270" r:id="rId17"/>
    <p:sldId id="287" r:id="rId18"/>
    <p:sldId id="288" r:id="rId19"/>
    <p:sldId id="293" r:id="rId20"/>
    <p:sldId id="294" r:id="rId21"/>
    <p:sldId id="295" r:id="rId22"/>
    <p:sldId id="262" r:id="rId23"/>
    <p:sldId id="297" r:id="rId24"/>
    <p:sldId id="298" r:id="rId25"/>
    <p:sldId id="296" r:id="rId26"/>
    <p:sldId id="274" r:id="rId27"/>
    <p:sldId id="283" r:id="rId28"/>
    <p:sldId id="284" r:id="rId29"/>
    <p:sldId id="271" r:id="rId30"/>
    <p:sldId id="272" r:id="rId31"/>
    <p:sldId id="286" r:id="rId32"/>
    <p:sldId id="273" r:id="rId33"/>
    <p:sldId id="285" r:id="rId34"/>
    <p:sldId id="299" r:id="rId35"/>
    <p:sldId id="300" r:id="rId36"/>
    <p:sldId id="301" r:id="rId37"/>
    <p:sldId id="302" r:id="rId38"/>
    <p:sldId id="303" r:id="rId39"/>
    <p:sldId id="289" r:id="rId40"/>
    <p:sldId id="290" r:id="rId41"/>
    <p:sldId id="275" r:id="rId42"/>
    <p:sldId id="304" r:id="rId43"/>
    <p:sldId id="305" r:id="rId44"/>
    <p:sldId id="278" r:id="rId45"/>
    <p:sldId id="277" r:id="rId46"/>
    <p:sldId id="306" r:id="rId47"/>
    <p:sldId id="279" r:id="rId48"/>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F00"/>
    <a:srgbClr val="00FDFF"/>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66"/>
    <p:restoredTop sz="93662"/>
  </p:normalViewPr>
  <p:slideViewPr>
    <p:cSldViewPr snapToGrid="0" snapToObjects="1">
      <p:cViewPr varScale="1">
        <p:scale>
          <a:sx n="49" d="100"/>
          <a:sy n="49" d="100"/>
        </p:scale>
        <p:origin x="656" y="184"/>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00041769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retain the acknowledgement page(s).</a:t>
            </a:r>
          </a:p>
        </p:txBody>
      </p:sp>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477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3741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1506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8469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5317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7" name="Shape 3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9218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7975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Chúng ta thường sẽ thấy hữu ích khi truyền một danh sách vào một hàm, cho dù đó là danh sách tên, số hay các đối tượng phức tạp hơn, chẳng hạn như từ điển.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Khi ta truyền một danh sách cho một hàm, hàm sẽ có quyền truy cập trực tiếp vào nội dung của danh sách. Hãy sử dụng các hàm để làm việc với danh sách hiệu quả hơn.</a:t>
            </a:r>
          </a:p>
          <a:p>
            <a:endParaRPr lang="en-US"/>
          </a:p>
          <a:p>
            <a:r>
              <a:rPr lang="en-US" sz="1200" kern="1200">
                <a:solidFill>
                  <a:schemeClr val="tx1"/>
                </a:solidFill>
                <a:effectLst/>
                <a:latin typeface="+mn-lt"/>
                <a:ea typeface="+mn-ea"/>
                <a:cs typeface="+mn-cs"/>
              </a:rPr>
              <a:t>Chúng ta định nghĩa greet_users() vì vậy nó mong đợi một danh sách các tên, mà nó sẽ gán cho các tham số names. Hàm lặp qua danh sách mà nó nhận được và in lời chào cho mỗi người dùng. Sau đó chúng ta định nghĩa một danh sách người dùng và truyền các tên người dùng trong danh sách tới greet_users() trong lời gọi hàm</a:t>
            </a:r>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17</a:t>
            </a:fld>
            <a:endParaRPr lang="en-US"/>
          </a:p>
        </p:txBody>
      </p:sp>
    </p:spTree>
    <p:extLst>
      <p:ext uri="{BB962C8B-B14F-4D97-AF65-F5344CB8AC3E}">
        <p14:creationId xmlns:p14="http://schemas.microsoft.com/office/powerpoint/2010/main" val="1828986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Hãy xem xét một công ty tạo ra các mô hình in 3D của các thiết kế mà người dùng gửi. Các thiết kế cần in sẽ được lưu trữ trong một danh sách và sau khi in chúng sẽ được chuyển sang một danh sách riêng. Đoạn code sau thực hiện điều này mà không cần sử dụng các hàm:</a:t>
            </a:r>
          </a:p>
          <a:p>
            <a:endParaRPr lang="en-US"/>
          </a:p>
          <a:p>
            <a:r>
              <a:rPr lang="en-US" sz="1200" kern="1200">
                <a:solidFill>
                  <a:schemeClr val="tx1"/>
                </a:solidFill>
                <a:effectLst/>
                <a:latin typeface="+mn-lt"/>
                <a:ea typeface="+mn-ea"/>
                <a:cs typeface="+mn-cs"/>
              </a:rPr>
              <a:t>Chương trình này bắt đầu với một danh sách các thiết kế cần được in và một danh sách trống được gọi là các completed_models đã hoàn thành mà mỗi thiết kế sẽ được chuyển đến sau khi nó được in. Miễn là các thiết kế vẫn ở trong unprinted_designs, vòng lặp while mô phỏng việc in từng thiết kế bằng cách xóa thiết kế khỏi cuối danh sách, lưu trữ thiết kế đó trong current_design và hiển thị thông báo rằng thiết kế hiện tại đang được in. </a:t>
            </a:r>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18</a:t>
            </a:fld>
            <a:endParaRPr lang="en-US"/>
          </a:p>
        </p:txBody>
      </p:sp>
    </p:spTree>
    <p:extLst>
      <p:ext uri="{BB962C8B-B14F-4D97-AF65-F5344CB8AC3E}">
        <p14:creationId xmlns:p14="http://schemas.microsoft.com/office/powerpoint/2010/main" val="1367864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Chúng ta định nghĩa hàm print_models() với hai tham số: unprinted_designs và completed_models. Với hai danh sách này, hàm mô phỏng việc in từng thiết kế bằng cách làm trống danh sách các thiết kế chưa in và điền vào danh sách các mô hình đã hoàn thành.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Tại hàm thứ 2, định nghĩa hàm show_completed_models() với một tham số: completed_models. Với danh sách này, show_completed_models() hiển thị tên của từng mô hình đã được in.</a:t>
            </a:r>
          </a:p>
          <a:p>
            <a:endParaRPr lang="en-US"/>
          </a:p>
          <a:p>
            <a:r>
              <a:rPr lang="en-US" sz="1200" kern="1200">
                <a:solidFill>
                  <a:schemeClr val="tx1"/>
                </a:solidFill>
                <a:effectLst/>
                <a:latin typeface="+mn-lt"/>
                <a:ea typeface="+mn-ea"/>
                <a:cs typeface="+mn-cs"/>
              </a:rPr>
              <a:t>Chương trình này có đầu ra giống với phiên bản không có hàm, nhưng code được tổ chức hơn nhiều. Code thực hiện hầu hết công việc đã được chuyển sang hai hàm riêng biệt, điều này làm cho phần chính của chương trình dễ hiểu hơn. Nhìn vào phần nội dung của chương trình để biết chương trình này đang làm gì dễ dàng hơn nhiều so với phần trên</a:t>
            </a:r>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20</a:t>
            </a:fld>
            <a:endParaRPr lang="en-US"/>
          </a:p>
        </p:txBody>
      </p:sp>
    </p:spTree>
    <p:extLst>
      <p:ext uri="{BB962C8B-B14F-4D97-AF65-F5344CB8AC3E}">
        <p14:creationId xmlns:p14="http://schemas.microsoft.com/office/powerpoint/2010/main" val="3580006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Hàm print_models() có thể thực hiện công việc của nó vì nó vẫn nhận được tên của tất cả các thiết kế chưa được in. Nhưng lần này nó sử dụng một bản sao của danh sách thiết kế chưa in ban đầu, không phải danh sách unprinted_designs thực tế. Danh sách complete_models sẽ điền tên các mẫu đã in giống như trước đây, nhưng danh sách ban đầu của các mẫu thiết kế chưa in sẽ không bị ảnh hưởng bởi hàm.</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Mặc dù ta có thể bảo toàn nội dung của một danh sách bằng cách chuyển một bản sao của nó cho các hàm của mình, nhưng ta nên chuyển danh sách gốc cho các hàm trừ khi ta có một lý do cụ thể để chuyển một bản sao. Sẽ hiệu quả hơn khi một hàm làm việc với danh sách hiện có để tránh sử dụng thời gian và bộ nhớ cần thiết để tạo một bản sao riêng biệt, đặc biệt khi ta đang làm việc với các danh sách lớn.</a:t>
            </a: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21</a:t>
            </a:fld>
            <a:endParaRPr lang="en-US"/>
          </a:p>
        </p:txBody>
      </p:sp>
    </p:spTree>
    <p:extLst>
      <p:ext uri="{BB962C8B-B14F-4D97-AF65-F5344CB8AC3E}">
        <p14:creationId xmlns:p14="http://schemas.microsoft.com/office/powerpoint/2010/main" val="2231802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4120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Nó xử lý các lần gọi khác nhau một cách tương tự. Lưu ý rằng Python đóng gói các đối số thành một bộ, ngay cả khi hàm chỉ nhận một giá trị:</a:t>
            </a: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22</a:t>
            </a:fld>
            <a:endParaRPr lang="en-US"/>
          </a:p>
        </p:txBody>
      </p:sp>
    </p:spTree>
    <p:extLst>
      <p:ext uri="{BB962C8B-B14F-4D97-AF65-F5344CB8AC3E}">
        <p14:creationId xmlns:p14="http://schemas.microsoft.com/office/powerpoint/2010/main" val="3240715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Định nghĩa của build_profile() yêu cầu họ và tên, sau đó nó cho phép người dùng chuyển nhiều cặp tên-giá trị tùy thích.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Dấu hoa thị kép trước tham số ** user_info khiến Python tạo một từ điển trống có tên là user_info và đóng gói bất kỳ cặp tên-giá trị nào mà nó nhận được vào từ điển này.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hàm, ta có thể truy cập các cặp khóa-giá trị trong user_info giống như cách làm đối với bất kỳ từ điển nào.</a:t>
            </a: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24</a:t>
            </a:fld>
            <a:endParaRPr lang="en-US"/>
          </a:p>
        </p:txBody>
      </p:sp>
    </p:spTree>
    <p:extLst>
      <p:ext uri="{BB962C8B-B14F-4D97-AF65-F5344CB8AC3E}">
        <p14:creationId xmlns:p14="http://schemas.microsoft.com/office/powerpoint/2010/main" val="1207040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Có thể kết hợp các giá trị vị trí, từ khóa và tùy ý theo nhiều cách khác nhau khi viết các hàm của riêng mình.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Sẽ rất hữu ích khi biết rằng tất cả các loại đối số này đều tồn tại vì ta sẽ thấy chúng thường xuyên khi ta bắt đầu đọc code của người khác.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Cần thực hành để học cách sử dụng các loại khác nhau một cách chính xác và biết khi nào sử dụng mỗi loại. Hiện tại, hãy nhớ sử dụng cách tiếp cận đơn giản nhất để hoàn thành công việc. </a:t>
            </a: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25</a:t>
            </a:fld>
            <a:endParaRPr lang="en-US"/>
          </a:p>
        </p:txBody>
      </p:sp>
    </p:spTree>
    <p:extLst>
      <p:ext uri="{BB962C8B-B14F-4D97-AF65-F5344CB8AC3E}">
        <p14:creationId xmlns:p14="http://schemas.microsoft.com/office/powerpoint/2010/main" val="7314664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7642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Chúng ta đã thay đổi định nghĩa của description_pet() với animal_type='dog'. Bây giờ, khi hàm được gọi mà không có animal_type nào được chỉ định, Python biết cách sử dụng giá trị 'dog' cho tham số này: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Lưu ý rằng thứ tự của các tham số trong định nghĩa hàm phải được thay đổi. Vì giá trị mặc định khiến việc chỉ định một loại động vật làm đối số là không cần thiết, đối số duy nhất còn lại trong lệnh gọi hàm là pet_name. Python vẫn hiểu đây là một đối số vị trí, vì vậy nếu hàm được gọi chỉ với pet_name, đối số đó sẽ khớp với tham số đầu tiên được liệt kê trong định nghĩa của hàm. Đây là lý do tại sao tham số đầu tiên cần phải là pet_name.</a:t>
            </a:r>
          </a:p>
          <a:p>
            <a:r>
              <a:rPr lang="en-US" sz="1200" kern="1200">
                <a:solidFill>
                  <a:schemeClr val="tx1"/>
                </a:solidFill>
                <a:effectLst/>
                <a:latin typeface="+mn-lt"/>
                <a:ea typeface="+mn-ea"/>
                <a:cs typeface="+mn-cs"/>
              </a:rPr>
              <a:t>Cách đơn giản nhất để sử dụng hàm này bây giờ là chỉ cung cấp tên của một chú chó trong lệnh gọi hàm:</a:t>
            </a:r>
          </a:p>
          <a:p>
            <a:r>
              <a:rPr lang="en-US" sz="1200" kern="1200">
                <a:solidFill>
                  <a:schemeClr val="tx1"/>
                </a:solidFill>
                <a:effectLst/>
                <a:latin typeface="+mn-lt"/>
                <a:ea typeface="+mn-ea"/>
                <a:cs typeface="+mn-cs"/>
              </a:rPr>
              <a:t>describe_pet('willie')</a:t>
            </a: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27</a:t>
            </a:fld>
            <a:endParaRPr lang="en-US"/>
          </a:p>
        </p:txBody>
      </p:sp>
    </p:spTree>
    <p:extLst>
      <p:ext uri="{BB962C8B-B14F-4D97-AF65-F5344CB8AC3E}">
        <p14:creationId xmlns:p14="http://schemas.microsoft.com/office/powerpoint/2010/main" val="2872448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Với định nghĩa này, một đối số luôn cần được cung cấp cho pet_name và giá trị này có thể được cung cấp bằng cách sử dụng định dạng vị trí hoặc từ khóa. Nếu con vật được mô tả không phải là con chó, thì một đối số cho animal_type phải bao gồm trong lệnh gọi và đối số này cũng có thể được chỉ định bằng cách sử dụng định dạng vị trí hoặc từ khoá.</a:t>
            </a: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28</a:t>
            </a:fld>
            <a:endParaRPr lang="en-US"/>
          </a:p>
        </p:txBody>
      </p:sp>
    </p:spTree>
    <p:extLst>
      <p:ext uri="{BB962C8B-B14F-4D97-AF65-F5344CB8AC3E}">
        <p14:creationId xmlns:p14="http://schemas.microsoft.com/office/powerpoint/2010/main" val="22798382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3" name="Shape 3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01522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1" name="Shape 3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4148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Hàm build_person() nhận họ và tên, và đưa các giá trị này vào từ điển. Giá trị của first_name được lưu trữ với khóa 'first' và giá trị của last_name được lưu trữ với khóa 'last'.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Toàn bộ từ điển đại diện cho người được trả về. Giá trị trả về được in với hai phần thông tin văn bản ban đầu hiện được lưu trữ trong từ điển:</a:t>
            </a: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31</a:t>
            </a:fld>
            <a:endParaRPr lang="en-US"/>
          </a:p>
        </p:txBody>
      </p:sp>
    </p:spTree>
    <p:extLst>
      <p:ext uri="{BB962C8B-B14F-4D97-AF65-F5344CB8AC3E}">
        <p14:creationId xmlns:p14="http://schemas.microsoft.com/office/powerpoint/2010/main" val="4040336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597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53871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Tại dòng File "pets.py", line 6, in &lt;module&gt;, traceback cho chúng ta biết vị trí của vấn đề, cho phép chúng ta nhìn lại và thấy rằng có điều gì đó không ổn trong lệnh gọi hàm.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Tại dòng describe_pet(), lệnh gọi hàm vi phạm được viết ra để chúng ta xem.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 Tại TypeError: describe_pet() missing 2 required positional arguments: 'animal_ type' and 'pet_name', traceback cho chúng ta biết đang bị thiếu hai đối số và thông tin tên của các đối số bị thiếu.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Nếu hàm này nằm trong một tệp riêng biệt, chúng ta có thể viết lại lệnh gọi một cách chính xác mà không cần phải mở tệp đó và đọc code hàm.</a:t>
            </a: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33</a:t>
            </a:fld>
            <a:endParaRPr lang="en-US"/>
          </a:p>
        </p:txBody>
      </p:sp>
    </p:spTree>
    <p:extLst>
      <p:ext uri="{BB962C8B-B14F-4D97-AF65-F5344CB8AC3E}">
        <p14:creationId xmlns:p14="http://schemas.microsoft.com/office/powerpoint/2010/main" val="32270841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Để tạo mô-đun này, chúng ta sẽ xóa mọi thứ khỏi tệp pizza.py ngoại trừ hàm make_pizza():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Bây giờ chúng ta sẽ tạo một tệp riêng có tên là making_pizzas.py trong cùng thư mục với pizza.py. Tệp này import mô-đun chúng ta vừa tạo và sau đó thực hiện hai lệnh gọi đến make_pizza():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Khi Python đọc tệp này, dòng import pizza yêu cầu Python mở tệp pizza.py và sao chép tất cả các hàm của nó vào chương trình này.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Ta không thực sự thấy code được sao chép giữa các tệp vì Python sao chép code phía sau ngay trước khi chương trình chạy.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Tất cả những gì ta cần biết là bất kỳ hàm nào được định nghĩa trong pizza.py bây giờ sẽ có sẵn trong make_pizzas.py.</a:t>
            </a: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35</a:t>
            </a:fld>
            <a:endParaRPr lang="en-US"/>
          </a:p>
        </p:txBody>
      </p:sp>
    </p:spTree>
    <p:extLst>
      <p:ext uri="{BB962C8B-B14F-4D97-AF65-F5344CB8AC3E}">
        <p14:creationId xmlns:p14="http://schemas.microsoft.com/office/powerpoint/2010/main" val="27700545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pc="-20">
                <a:latin typeface="Times New Roman" panose="02020603050405020304" pitchFamily="18" charset="0"/>
                <a:ea typeface="SimSun" panose="02010600030101010101" pitchFamily="2" charset="-122"/>
              </a:rPr>
              <a:t>Với cú pháp này, ta không cần sử dụng ký hiệu dấu chấm khi gọi một hàm. Vì chúng ta đã import hàm make_pizza() một cách rõ ràng trong câu lệnh import, nên chúng ta có thể gọi nó theo tên khi sử dụng hàm.</a:t>
            </a: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37</a:t>
            </a:fld>
            <a:endParaRPr lang="en-US"/>
          </a:p>
        </p:txBody>
      </p:sp>
    </p:spTree>
    <p:extLst>
      <p:ext uri="{BB962C8B-B14F-4D97-AF65-F5344CB8AC3E}">
        <p14:creationId xmlns:p14="http://schemas.microsoft.com/office/powerpoint/2010/main" val="25178655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Câu lệnh import được hiển thị ở đây đổi tên hàm make_pizza() thành mp() trong chương trình này. Bất cứ khi nào chúng ta muốn gọi make_pizza(), chúng ta có thể chỉ cần viết mp() và Python sẽ chạy code trong make_pizza() đồng thời tránh bất kỳ sự nhầm lẫn nào với một hàm make_pizza() khác mà ta có thể ghi trong tệp chương trình này.</a:t>
            </a: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38</a:t>
            </a:fld>
            <a:endParaRPr lang="en-US"/>
          </a:p>
        </p:txBody>
      </p:sp>
    </p:spTree>
    <p:extLst>
      <p:ext uri="{BB962C8B-B14F-4D97-AF65-F5344CB8AC3E}">
        <p14:creationId xmlns:p14="http://schemas.microsoft.com/office/powerpoint/2010/main" val="38174095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a:solidFill>
                  <a:schemeClr val="tx1"/>
                </a:solidFill>
                <a:effectLst/>
                <a:latin typeface="+mn-lt"/>
                <a:ea typeface="+mn-ea"/>
                <a:cs typeface="+mn-cs"/>
              </a:rPr>
              <a:t>Tuy nhiên, tốt nhất là không nên sử dụng phương pháp này khi đang làm việc với các mô-đun lớn hơn mà </a:t>
            </a:r>
            <a:r>
              <a:rPr lang="en-US" sz="1200" kern="1200">
                <a:solidFill>
                  <a:schemeClr val="tx1"/>
                </a:solidFill>
                <a:effectLst/>
                <a:latin typeface="+mn-lt"/>
                <a:ea typeface="+mn-ea"/>
                <a:cs typeface="+mn-cs"/>
              </a:rPr>
              <a:t>ta</a:t>
            </a:r>
            <a:r>
              <a:rPr lang="vi-VN" sz="1200" kern="1200">
                <a:solidFill>
                  <a:schemeClr val="tx1"/>
                </a:solidFill>
                <a:effectLst/>
                <a:latin typeface="+mn-lt"/>
                <a:ea typeface="+mn-ea"/>
                <a:cs typeface="+mn-cs"/>
              </a:rPr>
              <a:t> không viết: nếu mô-đun có tên hàm khớp với tên hiện có trong dự án đang viết, </a:t>
            </a:r>
            <a:r>
              <a:rPr lang="en-US" sz="1200" kern="1200">
                <a:solidFill>
                  <a:schemeClr val="tx1"/>
                </a:solidFill>
                <a:effectLst/>
                <a:latin typeface="+mn-lt"/>
                <a:ea typeface="+mn-ea"/>
                <a:cs typeface="+mn-cs"/>
              </a:rPr>
              <a:t>ta</a:t>
            </a:r>
            <a:r>
              <a:rPr lang="vi-VN" sz="1200" kern="1200">
                <a:solidFill>
                  <a:schemeClr val="tx1"/>
                </a:solidFill>
                <a:effectLst/>
                <a:latin typeface="+mn-lt"/>
                <a:ea typeface="+mn-ea"/>
                <a:cs typeface="+mn-cs"/>
              </a:rPr>
              <a:t> có thể nhận được một số kết quả không mong muốn. Python có thể thấy một số hàm hoặc biến có cùng tên và thay vì nhập tất cả các hàm một cách riêng biệt, nó sẽ ghi đè lên các hàm.</a:t>
            </a: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kern="1200">
                <a:solidFill>
                  <a:schemeClr val="tx1"/>
                </a:solidFill>
                <a:effectLst/>
                <a:latin typeface="+mn-lt"/>
                <a:ea typeface="+mn-ea"/>
                <a:cs typeface="+mn-cs"/>
              </a:rPr>
              <a:t>Cách tiếp cận tốt nhất là import hàm hoặc các hàm </a:t>
            </a:r>
            <a:r>
              <a:rPr lang="en-US" sz="1200" kern="1200">
                <a:solidFill>
                  <a:schemeClr val="tx1"/>
                </a:solidFill>
                <a:effectLst/>
                <a:latin typeface="+mn-lt"/>
                <a:ea typeface="+mn-ea"/>
                <a:cs typeface="+mn-cs"/>
              </a:rPr>
              <a:t>ta</a:t>
            </a:r>
            <a:r>
              <a:rPr lang="vi-VN" sz="1200" kern="1200">
                <a:solidFill>
                  <a:schemeClr val="tx1"/>
                </a:solidFill>
                <a:effectLst/>
                <a:latin typeface="+mn-lt"/>
                <a:ea typeface="+mn-ea"/>
                <a:cs typeface="+mn-cs"/>
              </a:rPr>
              <a:t> muốn hoặc import toàn bộ mô-đun và sử dụng ký hiệu dấu chấm. Điều này dẫn đến mã rõ ràng, dễ đọc và dễ hiểu.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69B9513A-7ACD-4DEE-9A61-E79DFC0C18C3}" type="slidenum">
              <a:rPr lang="en-US" smtClean="0"/>
              <a:t>40</a:t>
            </a:fld>
            <a:endParaRPr lang="en-US"/>
          </a:p>
        </p:txBody>
      </p:sp>
    </p:spTree>
    <p:extLst>
      <p:ext uri="{BB962C8B-B14F-4D97-AF65-F5344CB8AC3E}">
        <p14:creationId xmlns:p14="http://schemas.microsoft.com/office/powerpoint/2010/main" val="17535392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1634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1" name="Shape 4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61464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Shape 3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4" name="Shape 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37136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8" name="Shape 4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53577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912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Shape 2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2315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7551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6230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6364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473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sz="40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03564"/>
            <a:ext cx="13932000" cy="1736336"/>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196" name="Shape 196"/>
          <p:cNvSpPr txBox="1">
            <a:spLocks noGrp="1"/>
          </p:cNvSpPr>
          <p:nvPr>
            <p:ph type="body" idx="1"/>
          </p:nvPr>
        </p:nvSpPr>
        <p:spPr>
          <a:xfrm>
            <a:off x="1155700" y="2603500"/>
            <a:ext cx="13932000" cy="57023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sz="4000"/>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1155700" y="803564"/>
            <a:ext cx="13932000" cy="1736336"/>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969016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6443010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5"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8"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701" r:id="rId2"/>
    <p:sldLayoutId id="2147483704"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3.jpg"/><Relationship Id="rId4" Type="http://schemas.openxmlformats.org/officeDocument/2006/relationships/hyperlink" Target="http://open.umich.edu/"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Functions</a:t>
            </a:r>
          </a:p>
        </p:txBody>
      </p:sp>
      <p:pic>
        <p:nvPicPr>
          <p:cNvPr id="245" name="Shape 245"/>
          <p:cNvPicPr preferRelativeResize="0"/>
          <p:nvPr/>
        </p:nvPicPr>
        <p:blipFill rotWithShape="1">
          <a:blip r:embed="rId3">
            <a:alphaModFix/>
          </a:blip>
          <a:srcRect/>
          <a:stretch/>
        </p:blipFill>
        <p:spPr>
          <a:xfrm>
            <a:off x="13800662" y="7483947"/>
            <a:ext cx="1968599" cy="668400"/>
          </a:xfrm>
          <a:prstGeom prst="rect">
            <a:avLst/>
          </a:prstGeom>
          <a:noFill/>
          <a:ln>
            <a:noFill/>
          </a:ln>
        </p:spPr>
      </p:pic>
      <p:pic>
        <p:nvPicPr>
          <p:cNvPr id="2" name="Picture 7">
            <a:extLst>
              <a:ext uri="{FF2B5EF4-FFF2-40B4-BE49-F238E27FC236}">
                <a16:creationId xmlns:a16="http://schemas.microsoft.com/office/drawing/2014/main" id="{F3CAB6F0-B08A-2703-1B98-93792B06AA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405" y="6868094"/>
            <a:ext cx="929290" cy="123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solidFill>
                  <a:srgbClr val="FFD966"/>
                </a:solidFill>
                <a:latin typeface="Arial" charset="0"/>
                <a:ea typeface="Arial" charset="0"/>
                <a:cs typeface="Arial" charset="0"/>
                <a:sym typeface="Cabin"/>
              </a:rPr>
              <a:t>Xây</a:t>
            </a:r>
            <a:r>
              <a:rPr lang="en-US" dirty="0">
                <a:solidFill>
                  <a:srgbClr val="FFD966"/>
                </a:solidFill>
                <a:latin typeface="Arial" charset="0"/>
                <a:ea typeface="Arial" charset="0"/>
                <a:cs typeface="Arial" charset="0"/>
                <a:sym typeface="Cabin"/>
              </a:rPr>
              <a:t> </a:t>
            </a:r>
            <a:r>
              <a:rPr lang="en-US" dirty="0" err="1">
                <a:solidFill>
                  <a:srgbClr val="FFD966"/>
                </a:solidFill>
                <a:latin typeface="Arial" charset="0"/>
                <a:ea typeface="Arial" charset="0"/>
                <a:cs typeface="Arial" charset="0"/>
                <a:sym typeface="Cabin"/>
              </a:rPr>
              <a:t>dựng</a:t>
            </a:r>
            <a:r>
              <a:rPr lang="en-US" dirty="0">
                <a:solidFill>
                  <a:srgbClr val="FFD966"/>
                </a:solidFill>
                <a:latin typeface="Arial" charset="0"/>
                <a:ea typeface="Arial" charset="0"/>
                <a:cs typeface="Arial" charset="0"/>
                <a:sym typeface="Cabin"/>
              </a:rPr>
              <a:t> </a:t>
            </a:r>
            <a:r>
              <a:rPr lang="en-US" dirty="0" err="1">
                <a:solidFill>
                  <a:srgbClr val="FFD966"/>
                </a:solidFill>
                <a:latin typeface="Arial" charset="0"/>
                <a:ea typeface="Arial" charset="0"/>
                <a:cs typeface="Arial" charset="0"/>
                <a:sym typeface="Cabin"/>
              </a:rPr>
              <a:t>hàm</a:t>
            </a:r>
            <a:r>
              <a:rPr lang="en-US" dirty="0">
                <a:solidFill>
                  <a:srgbClr val="FFD966"/>
                </a:solidFill>
                <a:latin typeface="Arial" charset="0"/>
                <a:ea typeface="Arial" charset="0"/>
                <a:cs typeface="Arial" charset="0"/>
                <a:sym typeface="Cabin"/>
              </a:rPr>
              <a:t>...</a:t>
            </a:r>
            <a:endParaRPr lang="en-US" sz="7200" dirty="0">
              <a:solidFill>
                <a:srgbClr val="FFD966"/>
              </a:solidFill>
            </a:endParaRPr>
          </a:p>
        </p:txBody>
      </p:sp>
    </p:spTree>
    <p:extLst>
      <p:ext uri="{BB962C8B-B14F-4D97-AF65-F5344CB8AC3E}">
        <p14:creationId xmlns:p14="http://schemas.microsoft.com/office/powerpoint/2010/main" val="196329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Xây</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dựng</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hàm</a:t>
            </a:r>
            <a:endParaRPr lang="en-US" sz="7600" u="none" strike="noStrike" cap="none" dirty="0">
              <a:solidFill>
                <a:srgbClr val="FFD966"/>
              </a:solidFill>
              <a:latin typeface="Arial" charset="0"/>
              <a:ea typeface="Arial" charset="0"/>
              <a:cs typeface="Arial" charset="0"/>
              <a:sym typeface="Cabin"/>
            </a:endParaRPr>
          </a:p>
        </p:txBody>
      </p:sp>
      <p:sp>
        <p:nvSpPr>
          <p:cNvPr id="302" name="Shape 302"/>
          <p:cNvSpPr txBox="1">
            <a:spLocks noGrp="1"/>
          </p:cNvSpPr>
          <p:nvPr>
            <p:ph type="body" idx="1"/>
          </p:nvPr>
        </p:nvSpPr>
        <p:spPr>
          <a:xfrm>
            <a:off x="1155700" y="2603500"/>
            <a:ext cx="13932000" cy="3725863"/>
          </a:xfrm>
          <a:prstGeom prst="rect">
            <a:avLst/>
          </a:prstGeom>
          <a:noFill/>
          <a:ln>
            <a:noFill/>
          </a:ln>
        </p:spPr>
        <p:txBody>
          <a:bodyPr lIns="38100" tIns="38100" rIns="38100" bIns="38100" anchor="ctr" anchorCtr="0">
            <a:noAutofit/>
          </a:bodyPr>
          <a:lstStyle/>
          <a:p>
            <a:pPr marL="749300" lvl="0" indent="-371094">
              <a:spcBef>
                <a:spcPts val="0"/>
              </a:spcBef>
              <a:buSzPct val="100000"/>
            </a:pPr>
            <a:r>
              <a:rPr lang="vi-VN" sz="3600" dirty="0">
                <a:solidFill>
                  <a:schemeClr val="lt1"/>
                </a:solidFill>
                <a:latin typeface="Arial" charset="0"/>
                <a:ea typeface="Arial" charset="0"/>
                <a:cs typeface="Arial" charset="0"/>
                <a:sym typeface="Cabin"/>
              </a:rPr>
              <a:t>Tạo một hàm mới bằng cách sử dụng từ khóa def theo sau là các tham số tùy chọn trong ngoặc đơn</a:t>
            </a:r>
            <a:endParaRPr lang="en-US" sz="3600" u="none" strike="noStrike" cap="none" dirty="0">
              <a:solidFill>
                <a:schemeClr val="lt1"/>
              </a:solidFill>
              <a:latin typeface="Arial" charset="0"/>
              <a:ea typeface="Arial" charset="0"/>
              <a:cs typeface="Arial" charset="0"/>
              <a:sym typeface="Cabin"/>
            </a:endParaRPr>
          </a:p>
          <a:p>
            <a:pPr marL="749300" lvl="0" indent="-371094">
              <a:buSzPct val="100000"/>
            </a:pPr>
            <a:r>
              <a:rPr lang="en-US" sz="3600" dirty="0" err="1">
                <a:solidFill>
                  <a:schemeClr val="lt1"/>
                </a:solidFill>
                <a:latin typeface="Arial" charset="0"/>
                <a:ea typeface="Arial" charset="0"/>
                <a:cs typeface="Arial" charset="0"/>
                <a:sym typeface="Cabin"/>
              </a:rPr>
              <a:t>Thụt</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lề</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phần</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thân</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của</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hàm</a:t>
            </a:r>
            <a:endParaRPr lang="en-US" sz="3600" u="none" strike="noStrike" cap="none" dirty="0">
              <a:solidFill>
                <a:schemeClr val="lt1"/>
              </a:solidFill>
              <a:latin typeface="Arial" charset="0"/>
              <a:ea typeface="Arial" charset="0"/>
              <a:cs typeface="Arial" charset="0"/>
              <a:sym typeface="Cabin"/>
            </a:endParaRPr>
          </a:p>
          <a:p>
            <a:pPr marL="749300" lvl="0" indent="-371094">
              <a:buSzPct val="100000"/>
            </a:pPr>
            <a:r>
              <a:rPr lang="vi-VN" sz="3600" dirty="0">
                <a:solidFill>
                  <a:schemeClr val="lt1"/>
                </a:solidFill>
                <a:latin typeface="Arial" charset="0"/>
                <a:ea typeface="Arial" charset="0"/>
                <a:cs typeface="Arial" charset="0"/>
                <a:sym typeface="Cabin"/>
              </a:rPr>
              <a:t>Điều này xác định hàm nhưng không chạy phần thân của hàm</a:t>
            </a:r>
            <a:endParaRPr lang="en-US" sz="3600" u="none" strike="noStrike" cap="none" dirty="0">
              <a:solidFill>
                <a:schemeClr val="lt1"/>
              </a:solidFill>
              <a:latin typeface="Arial" charset="0"/>
              <a:ea typeface="Arial" charset="0"/>
              <a:cs typeface="Arial" charset="0"/>
              <a:sym typeface="Cabin"/>
            </a:endParaRPr>
          </a:p>
        </p:txBody>
      </p:sp>
      <p:sp>
        <p:nvSpPr>
          <p:cNvPr id="303" name="Shape 303"/>
          <p:cNvSpPr txBox="1"/>
          <p:nvPr/>
        </p:nvSpPr>
        <p:spPr>
          <a:xfrm>
            <a:off x="3817000" y="6633900"/>
            <a:ext cx="9938399"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err="1">
                <a:solidFill>
                  <a:srgbClr val="FFFF00"/>
                </a:solidFill>
                <a:latin typeface="Courier"/>
                <a:ea typeface="Courier"/>
                <a:cs typeface="Courier"/>
                <a:sym typeface="Courier New"/>
              </a:rPr>
              <a:t>def</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rgbClr val="00FF00"/>
                </a:solidFill>
                <a:latin typeface="Courier"/>
                <a:ea typeface="Courier"/>
                <a:cs typeface="Courier"/>
                <a:sym typeface="Courier New"/>
              </a:rPr>
              <a:t>print_lyrics</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"I'm a lumberjack, and I'm okay.</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'I sleep all night and I work all day.')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p:nvPr/>
        </p:nvSpPr>
        <p:spPr>
          <a:xfrm>
            <a:off x="1061599" y="1935150"/>
            <a:ext cx="10739875" cy="5540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x</a:t>
            </a:r>
            <a:r>
              <a:rPr lang="en-US" sz="2800" i="0" u="none" strike="noStrike" cap="none" dirty="0">
                <a:solidFill>
                  <a:schemeClr val="lt1"/>
                </a:solidFill>
                <a:latin typeface="Courier"/>
                <a:ea typeface="Courier"/>
                <a:cs typeface="Courier"/>
                <a:sym typeface="Courier New"/>
              </a:rPr>
              <a:t> = 5</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'Hello')</a:t>
            </a:r>
          </a:p>
          <a:p>
            <a:pPr marL="0" marR="0" lvl="0" indent="0" algn="ctr" rtl="0">
              <a:lnSpc>
                <a:spcPct val="100000"/>
              </a:lnSpc>
              <a:spcBef>
                <a:spcPts val="0"/>
              </a:spcBef>
              <a:spcAft>
                <a:spcPts val="0"/>
              </a:spcAft>
              <a:buNone/>
            </a:pPr>
            <a:endParaRPr sz="28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err="1">
                <a:solidFill>
                  <a:srgbClr val="FFFF00"/>
                </a:solidFill>
                <a:latin typeface="Courier"/>
                <a:ea typeface="Courier"/>
                <a:cs typeface="Courier"/>
                <a:sym typeface="Courier New"/>
              </a:rPr>
              <a:t>def</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rgbClr val="00FF00"/>
                </a:solidFill>
                <a:latin typeface="Courier"/>
                <a:ea typeface="Courier"/>
                <a:cs typeface="Courier"/>
                <a:sym typeface="Courier New"/>
              </a:rPr>
              <a:t>print_lyrics</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"I'm a lumberjack, and I'm okay.</a:t>
            </a:r>
            <a:r>
              <a:rPr lang="en-US" sz="28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'I sleep all night and I work all day.')</a:t>
            </a:r>
          </a:p>
          <a:p>
            <a:pPr marL="0" marR="0" lvl="0" indent="0" algn="ctr" rtl="0">
              <a:lnSpc>
                <a:spcPct val="100000"/>
              </a:lnSpc>
              <a:spcBef>
                <a:spcPts val="0"/>
              </a:spcBef>
              <a:spcAft>
                <a:spcPts val="0"/>
              </a:spcAft>
              <a:buNone/>
            </a:pPr>
            <a:endParaRPr sz="28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a:t>
            </a:r>
            <a:r>
              <a:rPr lang="en-US" sz="2800" i="0" u="none" strike="noStrike" cap="none" dirty="0" err="1">
                <a:solidFill>
                  <a:schemeClr val="lt1"/>
                </a:solidFill>
                <a:latin typeface="Courier"/>
                <a:ea typeface="Courier"/>
                <a:cs typeface="Courier"/>
                <a:sym typeface="Courier New"/>
              </a:rPr>
              <a:t>Yo</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x</a:t>
            </a:r>
            <a:r>
              <a:rPr lang="en-US" sz="2800" i="0" u="none" strike="noStrike" cap="none" dirty="0">
                <a:solidFill>
                  <a:schemeClr val="lt1"/>
                </a:solidFill>
                <a:latin typeface="Courier"/>
                <a:ea typeface="Courier"/>
                <a:cs typeface="Courier"/>
                <a:sym typeface="Courier New"/>
              </a:rPr>
              <a:t> = </a:t>
            </a:r>
            <a:r>
              <a:rPr lang="en-US" sz="2800" i="0" u="none" strike="noStrike" cap="none" dirty="0">
                <a:solidFill>
                  <a:srgbClr val="00FF00"/>
                </a:solidFill>
                <a:latin typeface="Courier"/>
                <a:ea typeface="Courier"/>
                <a:cs typeface="Courier"/>
                <a:sym typeface="Courier New"/>
              </a:rPr>
              <a:t>x</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2</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rgbClr val="00FF00"/>
                </a:solidFill>
                <a:latin typeface="Courier"/>
                <a:ea typeface="Courier"/>
                <a:cs typeface="Courier"/>
                <a:sym typeface="Courier New"/>
              </a:rPr>
              <a:t>x</a:t>
            </a:r>
            <a:r>
              <a:rPr lang="en-US" sz="2800" i="0" u="none" strike="noStrike" cap="none" dirty="0">
                <a:solidFill>
                  <a:schemeClr val="bg1"/>
                </a:solidFill>
                <a:latin typeface="Courier"/>
                <a:ea typeface="Courier"/>
                <a:cs typeface="Courier"/>
                <a:sym typeface="Courier New"/>
              </a:rPr>
              <a:t>)</a:t>
            </a:r>
          </a:p>
        </p:txBody>
      </p:sp>
      <p:sp>
        <p:nvSpPr>
          <p:cNvPr id="309" name="Shape 309"/>
          <p:cNvSpPr txBox="1"/>
          <p:nvPr/>
        </p:nvSpPr>
        <p:spPr>
          <a:xfrm>
            <a:off x="13681075" y="4229901"/>
            <a:ext cx="1119187" cy="16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Hello</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err="1">
                <a:solidFill>
                  <a:srgbClr val="00FF00"/>
                </a:solidFill>
                <a:latin typeface="Arial" charset="0"/>
                <a:ea typeface="Arial" charset="0"/>
                <a:cs typeface="Arial" charset="0"/>
                <a:sym typeface="Cabin"/>
              </a:rPr>
              <a:t>Yo</a:t>
            </a:r>
            <a:endParaRPr lang="en-US" sz="3600" u="none" strike="noStrike" cap="none" dirty="0">
              <a:solidFill>
                <a:srgbClr val="00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7</a:t>
            </a:r>
          </a:p>
        </p:txBody>
      </p:sp>
      <p:sp>
        <p:nvSpPr>
          <p:cNvPr id="310" name="Shape 310"/>
          <p:cNvSpPr txBox="1"/>
          <p:nvPr/>
        </p:nvSpPr>
        <p:spPr>
          <a:xfrm>
            <a:off x="9626600" y="1174754"/>
            <a:ext cx="6218238" cy="14731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u="none" strike="noStrike" cap="none" dirty="0">
                <a:solidFill>
                  <a:schemeClr val="lt1"/>
                </a:solidFill>
                <a:latin typeface="Arial" charset="0"/>
                <a:ea typeface="Arial" charset="0"/>
                <a:cs typeface="Arial" charset="0"/>
                <a:sym typeface="Cabin"/>
              </a:rPr>
              <a:t>    </a:t>
            </a:r>
            <a:r>
              <a:rPr lang="en-US" sz="2500" u="none" strike="noStrike" cap="none" dirty="0">
                <a:solidFill>
                  <a:srgbClr val="FFFF00"/>
                </a:solidFill>
                <a:latin typeface="Arial" charset="0"/>
                <a:ea typeface="Arial" charset="0"/>
                <a:cs typeface="Arial" charset="0"/>
                <a:sym typeface="Cabin"/>
              </a:rPr>
              <a:t>print(</a:t>
            </a:r>
            <a:r>
              <a:rPr lang="en-US" sz="2500" u="none" strike="noStrike" cap="none" dirty="0">
                <a:solidFill>
                  <a:schemeClr val="lt1"/>
                </a:solidFill>
                <a:latin typeface="Arial" charset="0"/>
                <a:ea typeface="Arial" charset="0"/>
                <a:cs typeface="Arial" charset="0"/>
                <a:sym typeface="Cabin"/>
              </a:rPr>
              <a:t>"I'm a lumberjack, and I'm okay."</a:t>
            </a:r>
            <a:r>
              <a:rPr lang="en-US" sz="2500" u="none" strike="noStrike" cap="none" dirty="0">
                <a:solidFill>
                  <a:srgbClr val="FFFF00"/>
                </a:solidFill>
                <a:latin typeface="Arial" charset="0"/>
                <a:ea typeface="Arial" charset="0"/>
                <a:cs typeface="Arial" charset="0"/>
                <a:sym typeface="Cabin"/>
              </a:rPr>
              <a:t>)</a:t>
            </a:r>
            <a:r>
              <a:rPr lang="en-US" sz="2500" u="none" strike="noStrike" cap="none" dirty="0">
                <a:solidFill>
                  <a:schemeClr val="lt1"/>
                </a:solidFill>
                <a:latin typeface="Arial" charset="0"/>
                <a:ea typeface="Arial" charset="0"/>
                <a:cs typeface="Arial" charset="0"/>
                <a:sym typeface="Cabin"/>
              </a:rPr>
              <a:t>    </a:t>
            </a:r>
          </a:p>
          <a:p>
            <a:pPr marL="0" marR="0" lvl="0" indent="0" algn="l" rtl="0">
              <a:lnSpc>
                <a:spcPct val="100000"/>
              </a:lnSpc>
              <a:spcBef>
                <a:spcPts val="0"/>
              </a:spcBef>
              <a:spcAft>
                <a:spcPts val="0"/>
              </a:spcAft>
              <a:buClr>
                <a:schemeClr val="lt1"/>
              </a:buClr>
              <a:buSzPct val="25000"/>
              <a:buFont typeface="Cabin"/>
              <a:buNone/>
            </a:pPr>
            <a:r>
              <a:rPr lang="en-US" sz="2500" u="none" strike="noStrike" cap="none" dirty="0">
                <a:solidFill>
                  <a:schemeClr val="lt1"/>
                </a:solidFill>
                <a:latin typeface="Arial" charset="0"/>
                <a:ea typeface="Arial" charset="0"/>
                <a:cs typeface="Arial" charset="0"/>
                <a:sym typeface="Cabin"/>
              </a:rPr>
              <a:t>    </a:t>
            </a:r>
            <a:r>
              <a:rPr lang="en-US" sz="2500" u="none" strike="noStrike" cap="none" dirty="0">
                <a:solidFill>
                  <a:srgbClr val="FFFF00"/>
                </a:solidFill>
                <a:latin typeface="Arial" charset="0"/>
                <a:ea typeface="Arial" charset="0"/>
                <a:cs typeface="Arial" charset="0"/>
                <a:sym typeface="Cabin"/>
              </a:rPr>
              <a:t>print(</a:t>
            </a:r>
            <a:r>
              <a:rPr lang="en-US" sz="2500" u="none" strike="noStrike" cap="none" dirty="0">
                <a:solidFill>
                  <a:schemeClr val="lt1"/>
                </a:solidFill>
                <a:latin typeface="Arial" charset="0"/>
                <a:ea typeface="Arial" charset="0"/>
                <a:cs typeface="Arial" charset="0"/>
                <a:sym typeface="Cabin"/>
              </a:rPr>
              <a:t>'I sleep all night and I work all day.'</a:t>
            </a:r>
            <a:r>
              <a:rPr lang="en-US" sz="2500" u="none" strike="noStrike" cap="none" dirty="0">
                <a:solidFill>
                  <a:srgbClr val="FFFF00"/>
                </a:solidFill>
                <a:latin typeface="Arial" charset="0"/>
                <a:ea typeface="Arial" charset="0"/>
                <a:cs typeface="Arial" charset="0"/>
                <a:sym typeface="Cabin"/>
              </a:rPr>
              <a:t>)</a:t>
            </a:r>
          </a:p>
        </p:txBody>
      </p:sp>
      <p:sp>
        <p:nvSpPr>
          <p:cNvPr id="311" name="Shape 311"/>
          <p:cNvSpPr txBox="1"/>
          <p:nvPr/>
        </p:nvSpPr>
        <p:spPr>
          <a:xfrm>
            <a:off x="7416799" y="1657354"/>
            <a:ext cx="2180091" cy="508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err="1">
                <a:solidFill>
                  <a:srgbClr val="00FF00"/>
                </a:solidFill>
                <a:latin typeface="Arial" charset="0"/>
                <a:ea typeface="Arial" charset="0"/>
                <a:cs typeface="Arial" charset="0"/>
                <a:sym typeface="Cabin"/>
              </a:rPr>
              <a:t>print_lyrics</a:t>
            </a:r>
            <a:r>
              <a:rPr lang="en-US" sz="28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FF00FF"/>
              </a:buClr>
              <a:buSzPct val="25000"/>
            </a:pPr>
            <a:r>
              <a:rPr lang="en-US" sz="7600" dirty="0" err="1">
                <a:solidFill>
                  <a:srgbClr val="FFD966"/>
                </a:solidFill>
                <a:latin typeface="Arial" charset="0"/>
                <a:ea typeface="Arial" charset="0"/>
                <a:cs typeface="Arial" charset="0"/>
                <a:sym typeface="Cabin"/>
              </a:rPr>
              <a:t>Định</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nghĩa</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và</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sử</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dụng</a:t>
            </a:r>
            <a:endParaRPr lang="en-US" sz="7600" u="none" strike="noStrike" cap="none" dirty="0">
              <a:solidFill>
                <a:srgbClr val="FFD966"/>
              </a:solidFill>
              <a:latin typeface="Arial" charset="0"/>
              <a:ea typeface="Arial" charset="0"/>
              <a:cs typeface="Arial" charset="0"/>
              <a:sym typeface="Cabin"/>
            </a:endParaRPr>
          </a:p>
        </p:txBody>
      </p:sp>
      <p:sp>
        <p:nvSpPr>
          <p:cNvPr id="317" name="Shape 317"/>
          <p:cNvSpPr txBox="1">
            <a:spLocks noGrp="1"/>
          </p:cNvSpPr>
          <p:nvPr>
            <p:ph type="body" idx="1"/>
          </p:nvPr>
        </p:nvSpPr>
        <p:spPr>
          <a:xfrm>
            <a:off x="1155700" y="2482253"/>
            <a:ext cx="13932000" cy="3916538"/>
          </a:xfrm>
          <a:prstGeom prst="rect">
            <a:avLst/>
          </a:prstGeom>
          <a:noFill/>
          <a:ln>
            <a:noFill/>
          </a:ln>
        </p:spPr>
        <p:txBody>
          <a:bodyPr lIns="38100" tIns="38100" rIns="38100" bIns="38100" anchor="ctr" anchorCtr="0">
            <a:noAutofit/>
          </a:bodyPr>
          <a:lstStyle/>
          <a:p>
            <a:pPr marL="749300" lvl="0" indent="-371094">
              <a:lnSpc>
                <a:spcPct val="115000"/>
              </a:lnSpc>
              <a:spcBef>
                <a:spcPts val="0"/>
              </a:spcBef>
              <a:buSzPct val="100000"/>
            </a:pPr>
            <a:r>
              <a:rPr lang="en-US" sz="3600" dirty="0">
                <a:solidFill>
                  <a:schemeClr val="lt1"/>
                </a:solidFill>
                <a:latin typeface="Arial" charset="0"/>
                <a:ea typeface="Arial" charset="0"/>
                <a:cs typeface="Arial" charset="0"/>
                <a:sym typeface="Cabin"/>
              </a:rPr>
              <a:t>Khi </a:t>
            </a:r>
            <a:r>
              <a:rPr lang="en-US" sz="3600" dirty="0" err="1">
                <a:solidFill>
                  <a:schemeClr val="lt1"/>
                </a:solidFill>
                <a:latin typeface="Arial" charset="0"/>
                <a:ea typeface="Arial" charset="0"/>
                <a:cs typeface="Arial" charset="0"/>
                <a:sym typeface="Cabin"/>
              </a:rPr>
              <a:t>chúng</a:t>
            </a:r>
            <a:r>
              <a:rPr lang="en-US" sz="3600" dirty="0">
                <a:solidFill>
                  <a:schemeClr val="lt1"/>
                </a:solidFill>
                <a:latin typeface="Arial" charset="0"/>
                <a:ea typeface="Arial" charset="0"/>
                <a:cs typeface="Arial" charset="0"/>
                <a:sym typeface="Cabin"/>
              </a:rPr>
              <a:t> ta </a:t>
            </a:r>
            <a:r>
              <a:rPr lang="en-US" sz="3600" dirty="0" err="1">
                <a:solidFill>
                  <a:schemeClr val="lt1"/>
                </a:solidFill>
                <a:latin typeface="Arial" charset="0"/>
                <a:ea typeface="Arial" charset="0"/>
                <a:cs typeface="Arial" charset="0"/>
                <a:sym typeface="Cabin"/>
              </a:rPr>
              <a:t>đã</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định</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nghĩa</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một</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hàm</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chúng</a:t>
            </a:r>
            <a:r>
              <a:rPr lang="en-US" sz="3600" dirty="0">
                <a:solidFill>
                  <a:schemeClr val="lt1"/>
                </a:solidFill>
                <a:latin typeface="Arial" charset="0"/>
                <a:ea typeface="Arial" charset="0"/>
                <a:cs typeface="Arial" charset="0"/>
                <a:sym typeface="Cabin"/>
              </a:rPr>
              <a:t> ta </a:t>
            </a:r>
            <a:r>
              <a:rPr lang="en-US" sz="3600" dirty="0" err="1">
                <a:solidFill>
                  <a:schemeClr val="lt1"/>
                </a:solidFill>
                <a:latin typeface="Arial" charset="0"/>
                <a:ea typeface="Arial" charset="0"/>
                <a:cs typeface="Arial" charset="0"/>
                <a:sym typeface="Cabin"/>
              </a:rPr>
              <a:t>có</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thể</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gọi</a:t>
            </a:r>
            <a:r>
              <a:rPr lang="en-US" sz="3600" dirty="0">
                <a:solidFill>
                  <a:schemeClr val="lt1"/>
                </a:solidFill>
                <a:latin typeface="Arial" charset="0"/>
                <a:ea typeface="Arial" charset="0"/>
                <a:cs typeface="Arial" charset="0"/>
                <a:sym typeface="Cabin"/>
              </a:rPr>
              <a:t> bao </a:t>
            </a:r>
            <a:r>
              <a:rPr lang="en-US" sz="3600" dirty="0" err="1">
                <a:solidFill>
                  <a:schemeClr val="lt1"/>
                </a:solidFill>
                <a:latin typeface="Arial" charset="0"/>
                <a:ea typeface="Arial" charset="0"/>
                <a:cs typeface="Arial" charset="0"/>
                <a:sym typeface="Cabin"/>
              </a:rPr>
              <a:t>nhiêu</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lần</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tùy</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thích</a:t>
            </a:r>
            <a:endParaRPr lang="en-US" sz="3600" u="none" strike="noStrike" cap="none" dirty="0">
              <a:solidFill>
                <a:schemeClr val="lt1"/>
              </a:solidFill>
              <a:latin typeface="Arial" charset="0"/>
              <a:ea typeface="Arial" charset="0"/>
              <a:cs typeface="Arial" charset="0"/>
              <a:sym typeface="Cabin"/>
            </a:endParaRPr>
          </a:p>
          <a:p>
            <a:pPr marL="749300" lvl="0" indent="-371094">
              <a:lnSpc>
                <a:spcPct val="115000"/>
              </a:lnSpc>
              <a:buSzPct val="100000"/>
            </a:pPr>
            <a:r>
              <a:rPr lang="vi-VN" sz="3600" dirty="0">
                <a:solidFill>
                  <a:schemeClr val="lt1"/>
                </a:solidFill>
                <a:latin typeface="Arial" charset="0"/>
                <a:ea typeface="Arial" charset="0"/>
                <a:cs typeface="Arial" charset="0"/>
                <a:sym typeface="Cabin"/>
              </a:rPr>
              <a:t>Đây là mô hình lưu trữ và tái sử dụng</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p:nvPr/>
        </p:nvSpPr>
        <p:spPr>
          <a:xfrm>
            <a:off x="1078375" y="985825"/>
            <a:ext cx="11715899" cy="6092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5</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'Hello')</a:t>
            </a:r>
          </a:p>
          <a:p>
            <a:pPr marL="0" marR="0" lvl="0" indent="0" algn="ctr" rtl="0">
              <a:lnSpc>
                <a:spcPct val="100000"/>
              </a:lnSpc>
              <a:spcBef>
                <a:spcPts val="0"/>
              </a:spcBef>
              <a:spcAft>
                <a:spcPts val="0"/>
              </a:spcAft>
              <a:buNone/>
            </a:pPr>
            <a:endParaRPr sz="30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def</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print_lyrics</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"I'm a lumberjack, and I'm okay.</a:t>
            </a:r>
            <a:r>
              <a:rPr lang="en-US" sz="30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'I sleep all night and I work all day.')</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chemeClr val="lt1"/>
                </a:solidFill>
                <a:latin typeface="Courier"/>
                <a:ea typeface="Courier"/>
                <a:cs typeface="Courier"/>
                <a:sym typeface="Courier New"/>
              </a:rPr>
              <a:t>Yo</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print_lyrics</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2</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x</a:t>
            </a:r>
            <a:r>
              <a:rPr lang="en-US" sz="3000" i="0" u="none" strike="noStrike" cap="none" dirty="0">
                <a:solidFill>
                  <a:schemeClr val="bg1"/>
                </a:solidFill>
                <a:latin typeface="Courier"/>
                <a:ea typeface="Courier"/>
                <a:cs typeface="Courier"/>
                <a:sym typeface="Courier New"/>
              </a:rPr>
              <a:t>)</a:t>
            </a:r>
          </a:p>
        </p:txBody>
      </p:sp>
      <p:sp>
        <p:nvSpPr>
          <p:cNvPr id="323" name="Shape 323"/>
          <p:cNvSpPr txBox="1"/>
          <p:nvPr/>
        </p:nvSpPr>
        <p:spPr>
          <a:xfrm>
            <a:off x="8877300" y="5327650"/>
            <a:ext cx="6913685"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Hello</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err="1">
                <a:solidFill>
                  <a:srgbClr val="FFFF00"/>
                </a:solidFill>
                <a:latin typeface="Arial" charset="0"/>
                <a:ea typeface="Arial" charset="0"/>
                <a:cs typeface="Arial" charset="0"/>
                <a:sym typeface="Cabin"/>
              </a:rPr>
              <a:t>Yo</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I'm a lumberjack, and I'm okay.</a:t>
            </a:r>
          </a:p>
          <a:p>
            <a:pPr marL="0" marR="0" lvl="0" indent="0" algn="l"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I sleep all night and I work all day.</a:t>
            </a:r>
          </a:p>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7</a:t>
            </a:r>
          </a:p>
        </p:txBody>
      </p:sp>
      <p:cxnSp>
        <p:nvCxnSpPr>
          <p:cNvPr id="324" name="Shape 324"/>
          <p:cNvCxnSpPr/>
          <p:nvPr/>
        </p:nvCxnSpPr>
        <p:spPr>
          <a:xfrm rot="10800000">
            <a:off x="4334486" y="5532361"/>
            <a:ext cx="4353900" cy="1343099"/>
          </a:xfrm>
          <a:prstGeom prst="straightConnector1">
            <a:avLst/>
          </a:prstGeom>
          <a:noFill/>
          <a:ln w="88900" cap="rnd" cmpd="sng">
            <a:solidFill>
              <a:srgbClr val="00FF00"/>
            </a:solidFill>
            <a:prstDash val="solid"/>
            <a:miter/>
            <a:headEnd type="stealth"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title"/>
          </p:nvPr>
        </p:nvSpPr>
        <p:spPr>
          <a:xfrm>
            <a:off x="1155700" y="803564"/>
            <a:ext cx="13627100" cy="1736336"/>
          </a:xfrm>
          <a:prstGeom prst="rect">
            <a:avLst/>
          </a:prstGeom>
          <a:noFill/>
          <a:ln>
            <a:noFill/>
          </a:ln>
        </p:spPr>
        <p:txBody>
          <a:bodyPr lIns="38100" tIns="38100" rIns="38100" bIns="38100" anchor="ctr" anchorCtr="0">
            <a:noAutofit/>
          </a:bodyPr>
          <a:lstStyle/>
          <a:p>
            <a:pPr lvl="0">
              <a:buClr>
                <a:srgbClr val="FF7F00"/>
              </a:buClr>
              <a:buSzPct val="25000"/>
            </a:pPr>
            <a:r>
              <a:rPr lang="en-US" sz="7600" dirty="0" err="1">
                <a:solidFill>
                  <a:srgbClr val="FFD966"/>
                </a:solidFill>
                <a:latin typeface="Arial" charset="0"/>
                <a:ea typeface="Arial" charset="0"/>
                <a:cs typeface="Arial" charset="0"/>
                <a:sym typeface="Cabin"/>
              </a:rPr>
              <a:t>Đối</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số</a:t>
            </a:r>
            <a:endParaRPr lang="en-US" sz="7600" u="none" strike="noStrike" cap="none" dirty="0">
              <a:solidFill>
                <a:srgbClr val="FFD966"/>
              </a:solidFill>
              <a:latin typeface="Arial" charset="0"/>
              <a:ea typeface="Arial" charset="0"/>
              <a:cs typeface="Arial" charset="0"/>
              <a:sym typeface="Cabin"/>
            </a:endParaRPr>
          </a:p>
        </p:txBody>
      </p:sp>
      <p:sp>
        <p:nvSpPr>
          <p:cNvPr id="330" name="Shape 330"/>
          <p:cNvSpPr txBox="1">
            <a:spLocks noGrp="1"/>
          </p:cNvSpPr>
          <p:nvPr>
            <p:ph type="body" idx="1"/>
          </p:nvPr>
        </p:nvSpPr>
        <p:spPr>
          <a:xfrm>
            <a:off x="1155700" y="2603501"/>
            <a:ext cx="13932000" cy="3911600"/>
          </a:xfrm>
          <a:prstGeom prst="rect">
            <a:avLst/>
          </a:prstGeom>
          <a:noFill/>
          <a:ln>
            <a:noFill/>
          </a:ln>
        </p:spPr>
        <p:txBody>
          <a:bodyPr lIns="38100" tIns="38100" rIns="38100" bIns="38100" anchor="ctr" anchorCtr="0">
            <a:noAutofit/>
          </a:bodyPr>
          <a:lstStyle/>
          <a:p>
            <a:pPr marL="749300" lvl="0" indent="-371094">
              <a:lnSpc>
                <a:spcPct val="120000"/>
              </a:lnSpc>
              <a:spcBef>
                <a:spcPts val="0"/>
              </a:spcBef>
              <a:buSzPct val="100000"/>
            </a:pPr>
            <a:r>
              <a:rPr lang="vi-VN" sz="3600" dirty="0">
                <a:solidFill>
                  <a:schemeClr val="lt1"/>
                </a:solidFill>
                <a:latin typeface="Arial" charset="0"/>
                <a:ea typeface="Arial" charset="0"/>
                <a:cs typeface="Arial" charset="0"/>
                <a:sym typeface="Cabin"/>
              </a:rPr>
              <a:t>Đối số là một giá trị được truyền vào hàm, làm đầu vào khi gọi hàm
Sử dụng các đối số để có thể hướng hàm thực hiện các loại công việc khác nha, khi gọi nó vào những thời điểm khác nhau
Đối số được đặt trong ngoặc đơn sau tên của hàm</a:t>
            </a:r>
            <a:endParaRPr lang="en-US" sz="3600" u="none" strike="noStrike" cap="none" dirty="0">
              <a:solidFill>
                <a:schemeClr val="lt1"/>
              </a:solidFill>
              <a:latin typeface="Arial" charset="0"/>
              <a:ea typeface="Arial" charset="0"/>
              <a:cs typeface="Arial" charset="0"/>
              <a:sym typeface="Cabin"/>
            </a:endParaRPr>
          </a:p>
        </p:txBody>
      </p:sp>
      <p:sp>
        <p:nvSpPr>
          <p:cNvPr id="331" name="Shape 331"/>
          <p:cNvSpPr txBox="1"/>
          <p:nvPr/>
        </p:nvSpPr>
        <p:spPr>
          <a:xfrm>
            <a:off x="4635500" y="6718296"/>
            <a:ext cx="7580313" cy="812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900" u="none" strike="noStrike" cap="none" dirty="0">
                <a:solidFill>
                  <a:srgbClr val="00FF00"/>
                </a:solidFill>
                <a:latin typeface="Arial" charset="0"/>
                <a:ea typeface="Arial" charset="0"/>
                <a:cs typeface="Arial" charset="0"/>
                <a:sym typeface="Cabin"/>
              </a:rPr>
              <a:t>big</a:t>
            </a:r>
            <a:r>
              <a:rPr lang="en-US" sz="4900" u="none" strike="noStrike" cap="none" dirty="0">
                <a:solidFill>
                  <a:schemeClr val="lt1"/>
                </a:solidFill>
                <a:latin typeface="Arial" charset="0"/>
                <a:ea typeface="Arial" charset="0"/>
                <a:cs typeface="Arial" charset="0"/>
                <a:sym typeface="Cabin"/>
              </a:rPr>
              <a:t> = </a:t>
            </a:r>
            <a:r>
              <a:rPr lang="en-US" sz="4900" u="none" strike="noStrike" cap="none" dirty="0">
                <a:solidFill>
                  <a:srgbClr val="FF00FF"/>
                </a:solidFill>
                <a:latin typeface="Arial" charset="0"/>
                <a:ea typeface="Arial" charset="0"/>
                <a:cs typeface="Arial" charset="0"/>
                <a:sym typeface="Cabin"/>
              </a:rPr>
              <a:t>max</a:t>
            </a:r>
            <a:r>
              <a:rPr lang="en-US" sz="4900" u="none" strike="noStrike" cap="none" dirty="0">
                <a:solidFill>
                  <a:schemeClr val="lt1"/>
                </a:solidFill>
                <a:latin typeface="Arial" charset="0"/>
                <a:ea typeface="Arial" charset="0"/>
                <a:cs typeface="Arial" charset="0"/>
                <a:sym typeface="Cabin"/>
              </a:rPr>
              <a:t>(</a:t>
            </a:r>
            <a:r>
              <a:rPr lang="en-US" sz="4900" u="none" strike="noStrike" cap="none" dirty="0">
                <a:solidFill>
                  <a:srgbClr val="FF7F00"/>
                </a:solidFill>
                <a:latin typeface="Arial" charset="0"/>
                <a:ea typeface="Arial" charset="0"/>
                <a:cs typeface="Arial" charset="0"/>
                <a:sym typeface="Cabin"/>
              </a:rPr>
              <a:t>'Hello world'</a:t>
            </a:r>
            <a:r>
              <a:rPr lang="en-US" sz="4900" u="none" strike="noStrike" cap="none" dirty="0">
                <a:solidFill>
                  <a:schemeClr val="lt1"/>
                </a:solidFill>
                <a:latin typeface="Arial" charset="0"/>
                <a:ea typeface="Arial" charset="0"/>
                <a:cs typeface="Arial" charset="0"/>
                <a:sym typeface="Cabin"/>
              </a:rPr>
              <a:t>)</a:t>
            </a:r>
          </a:p>
        </p:txBody>
      </p:sp>
      <p:sp>
        <p:nvSpPr>
          <p:cNvPr id="332" name="Shape 332"/>
          <p:cNvSpPr txBox="1"/>
          <p:nvPr/>
        </p:nvSpPr>
        <p:spPr>
          <a:xfrm>
            <a:off x="11498261" y="7823196"/>
            <a:ext cx="244633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Argument</a:t>
            </a:r>
          </a:p>
        </p:txBody>
      </p:sp>
      <p:cxnSp>
        <p:nvCxnSpPr>
          <p:cNvPr id="333" name="Shape 333"/>
          <p:cNvCxnSpPr/>
          <p:nvPr/>
        </p:nvCxnSpPr>
        <p:spPr>
          <a:xfrm>
            <a:off x="10014325" y="7538196"/>
            <a:ext cx="1288800" cy="638999"/>
          </a:xfrm>
          <a:prstGeom prst="straightConnector1">
            <a:avLst/>
          </a:prstGeom>
          <a:noFill/>
          <a:ln w="76200" cap="rnd" cmpd="sng">
            <a:solidFill>
              <a:srgbClr val="FF7F00"/>
            </a:solidFill>
            <a:prstDash val="solid"/>
            <a:miter/>
            <a:headEnd type="stealth"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1155700" y="803564"/>
            <a:ext cx="13203767"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7600" u="none" strike="noStrike" cap="none" dirty="0" err="1">
                <a:solidFill>
                  <a:srgbClr val="FFD966"/>
                </a:solidFill>
                <a:latin typeface="Arial" charset="0"/>
                <a:ea typeface="Arial" charset="0"/>
                <a:cs typeface="Arial" charset="0"/>
                <a:sym typeface="Cabin"/>
              </a:rPr>
              <a:t>Tham</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số</a:t>
            </a:r>
            <a:endParaRPr lang="en-US" sz="7600" u="none" strike="noStrike" cap="none" dirty="0">
              <a:solidFill>
                <a:srgbClr val="FFD966"/>
              </a:solidFill>
              <a:latin typeface="Arial" charset="0"/>
              <a:ea typeface="Arial" charset="0"/>
              <a:cs typeface="Arial" charset="0"/>
              <a:sym typeface="Cabin"/>
            </a:endParaRPr>
          </a:p>
        </p:txBody>
      </p:sp>
      <p:sp>
        <p:nvSpPr>
          <p:cNvPr id="339" name="Shape 339"/>
          <p:cNvSpPr txBox="1">
            <a:spLocks noGrp="1"/>
          </p:cNvSpPr>
          <p:nvPr>
            <p:ph type="body" idx="1"/>
          </p:nvPr>
        </p:nvSpPr>
        <p:spPr>
          <a:xfrm>
            <a:off x="1155700" y="2603500"/>
            <a:ext cx="6988175" cy="5050367"/>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endParaRPr sz="3600" dirty="0">
              <a:solidFill>
                <a:schemeClr val="lt1"/>
              </a:solidFill>
              <a:latin typeface="Arial" charset="0"/>
              <a:ea typeface="Arial" charset="0"/>
              <a:cs typeface="Arial" charset="0"/>
              <a:sym typeface="Cabin"/>
            </a:endParaRPr>
          </a:p>
          <a:p>
            <a:pPr marL="215900" indent="0">
              <a:lnSpc>
                <a:spcPct val="115000"/>
              </a:lnSpc>
              <a:spcBef>
                <a:spcPts val="0"/>
              </a:spcBef>
              <a:buSzPct val="171000"/>
              <a:buNone/>
            </a:pP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Tham</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số</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là</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một</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biến</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được</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sử</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dụng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trong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định</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nghĩa</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hàm</a:t>
            </a:r>
            <a:r>
              <a:rPr lang="en-US" sz="3600" dirty="0">
                <a:solidFill>
                  <a:schemeClr val="lt1"/>
                </a:solidFill>
                <a:latin typeface="Arial" charset="0"/>
                <a:ea typeface="Arial" charset="0"/>
                <a:cs typeface="Arial" charset="0"/>
                <a:sym typeface="Cabin"/>
              </a:rPr>
              <a:t>. </a:t>
            </a:r>
          </a:p>
          <a:p>
            <a:pPr marL="215900" indent="0">
              <a:lnSpc>
                <a:spcPct val="115000"/>
              </a:lnSpc>
              <a:spcBef>
                <a:spcPts val="0"/>
              </a:spcBef>
              <a:buSzPct val="171000"/>
              <a:buNone/>
            </a:pPr>
            <a:r>
              <a:rPr lang="en-US" sz="3600" dirty="0">
                <a:solidFill>
                  <a:schemeClr val="lt1"/>
                </a:solidFill>
                <a:latin typeface="Arial" charset="0"/>
                <a:ea typeface="Arial" charset="0"/>
                <a:cs typeface="Arial" charset="0"/>
                <a:sym typeface="Cabin"/>
              </a:rPr>
              <a:t>- "handle" </a:t>
            </a:r>
            <a:r>
              <a:rPr lang="en-US" sz="3600" dirty="0" err="1">
                <a:solidFill>
                  <a:schemeClr val="lt1"/>
                </a:solidFill>
                <a:latin typeface="Arial" charset="0"/>
                <a:ea typeface="Arial" charset="0"/>
                <a:cs typeface="Arial" charset="0"/>
                <a:sym typeface="Cabin"/>
              </a:rPr>
              <a:t>cho</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phép</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mã</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trong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hàm</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truy</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cập</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các</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đối</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số</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cho</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một</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lệnh</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gọi</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hàm</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cụ</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thể</a:t>
            </a:r>
            <a:r>
              <a:rPr lang="en-US" sz="3600" dirty="0">
                <a:solidFill>
                  <a:schemeClr val="lt1"/>
                </a:solidFill>
                <a:latin typeface="Arial" charset="0"/>
                <a:ea typeface="Arial" charset="0"/>
                <a:cs typeface="Arial" charset="0"/>
                <a:sym typeface="Cabin"/>
              </a:rPr>
              <a:t>.</a:t>
            </a:r>
          </a:p>
          <a:p>
            <a:pPr marL="0" marR="0" lvl="0" indent="0" algn="l" rtl="0">
              <a:lnSpc>
                <a:spcPct val="100000"/>
              </a:lnSpc>
              <a:spcBef>
                <a:spcPts val="0"/>
              </a:spcBef>
              <a:spcAft>
                <a:spcPts val="0"/>
              </a:spcAft>
              <a:buNone/>
            </a:pPr>
            <a:endParaRPr sz="3600" dirty="0">
              <a:solidFill>
                <a:schemeClr val="lt1"/>
              </a:solidFill>
              <a:latin typeface="Arial" charset="0"/>
              <a:ea typeface="Arial" charset="0"/>
              <a:cs typeface="Arial" charset="0"/>
              <a:sym typeface="Cabin"/>
            </a:endParaRPr>
          </a:p>
        </p:txBody>
      </p:sp>
      <p:sp>
        <p:nvSpPr>
          <p:cNvPr id="340" name="Shape 340"/>
          <p:cNvSpPr txBox="1"/>
          <p:nvPr/>
        </p:nvSpPr>
        <p:spPr>
          <a:xfrm>
            <a:off x="9867323" y="2188908"/>
            <a:ext cx="5713800" cy="6648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err="1">
                <a:solidFill>
                  <a:srgbClr val="FFFF00"/>
                </a:solidFill>
                <a:latin typeface="Courier"/>
                <a:ea typeface="Courier"/>
                <a:cs typeface="Courier"/>
                <a:sym typeface="Courier New"/>
              </a:rPr>
              <a:t>def</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greet</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FF"/>
                </a:solidFill>
                <a:latin typeface="Courier"/>
                <a:ea typeface="Courier"/>
                <a:cs typeface="Courier"/>
                <a:sym typeface="Courier New"/>
              </a:rPr>
              <a:t>lang</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if</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lang</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chemeClr val="lt1"/>
                </a:solidFill>
                <a:latin typeface="Courier"/>
                <a:ea typeface="Courier"/>
                <a:cs typeface="Courier"/>
                <a:sym typeface="Courier New"/>
              </a:rPr>
              <a:t>es</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chemeClr val="lt1"/>
                </a:solidFill>
                <a:latin typeface="Courier"/>
                <a:ea typeface="Courier"/>
                <a:cs typeface="Courier"/>
                <a:sym typeface="Courier New"/>
              </a:rPr>
              <a:t>Hola</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rgbClr val="FFFF00"/>
                </a:solidFill>
                <a:latin typeface="Courier"/>
                <a:ea typeface="Courier"/>
                <a:cs typeface="Courier"/>
                <a:sym typeface="Courier New"/>
              </a:rPr>
              <a:t>elif</a:t>
            </a: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lang</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chemeClr val="lt1"/>
                </a:solidFill>
                <a:latin typeface="Courier"/>
                <a:ea typeface="Courier"/>
                <a:cs typeface="Courier"/>
                <a:sym typeface="Courier New"/>
              </a:rPr>
              <a:t>fr</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'Bonjour</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else:</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   print</a:t>
            </a:r>
            <a:r>
              <a:rPr lang="en-US" sz="2600" dirty="0">
                <a:solidFill>
                  <a:schemeClr val="lt1"/>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'Hello</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00FF00"/>
                </a:solidFill>
                <a:latin typeface="Courier"/>
                <a:ea typeface="Courier"/>
                <a:cs typeface="Courier"/>
                <a:sym typeface="Courier New"/>
              </a:rPr>
              <a:t>greet</a:t>
            </a:r>
            <a:r>
              <a:rPr lang="en-US" sz="2600" i="0" u="none" strike="noStrike" cap="none" dirty="0">
                <a:solidFill>
                  <a:schemeClr val="lt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t>
            </a:r>
            <a:r>
              <a:rPr lang="en-US" sz="2600" i="0" u="none" strike="noStrike" cap="none" dirty="0" err="1">
                <a:solidFill>
                  <a:srgbClr val="FF7F00"/>
                </a:solidFill>
                <a:latin typeface="Courier"/>
                <a:ea typeface="Courier"/>
                <a:cs typeface="Courier"/>
                <a:sym typeface="Courier New"/>
              </a:rPr>
              <a:t>en</a:t>
            </a:r>
            <a:r>
              <a:rPr lang="en-US" sz="2600" i="0" u="none" strike="noStrike" cap="none" dirty="0">
                <a:solidFill>
                  <a:srgbClr val="FF7F00"/>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Hello</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00FF00"/>
                </a:solidFill>
                <a:latin typeface="Courier"/>
                <a:ea typeface="Courier"/>
                <a:cs typeface="Courier"/>
                <a:sym typeface="Courier New"/>
              </a:rPr>
              <a:t>greet</a:t>
            </a:r>
            <a:r>
              <a:rPr lang="en-US" sz="2600" i="0" u="none" strike="noStrike" cap="none" dirty="0">
                <a:solidFill>
                  <a:schemeClr val="lt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t>
            </a:r>
            <a:r>
              <a:rPr lang="en-US" sz="2600" i="0" u="none" strike="noStrike" cap="none" dirty="0" err="1">
                <a:solidFill>
                  <a:srgbClr val="FF7F00"/>
                </a:solidFill>
                <a:latin typeface="Courier"/>
                <a:ea typeface="Courier"/>
                <a:cs typeface="Courier"/>
                <a:sym typeface="Courier New"/>
              </a:rPr>
              <a:t>es</a:t>
            </a:r>
            <a:r>
              <a:rPr lang="en-US" sz="2600" i="0" u="none" strike="noStrike" cap="none" dirty="0">
                <a:solidFill>
                  <a:srgbClr val="FF7F00"/>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err="1">
                <a:solidFill>
                  <a:schemeClr val="lt1"/>
                </a:solidFill>
                <a:latin typeface="Courier"/>
                <a:ea typeface="Courier"/>
                <a:cs typeface="Courier"/>
                <a:sym typeface="Courier New"/>
              </a:rPr>
              <a:t>Hola</a:t>
            </a:r>
            <a:endParaRPr lang="en-US" sz="2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00FF00"/>
                </a:solidFill>
                <a:latin typeface="Courier"/>
                <a:ea typeface="Courier"/>
                <a:cs typeface="Courier"/>
                <a:sym typeface="Courier New"/>
              </a:rPr>
              <a:t>greet</a:t>
            </a:r>
            <a:r>
              <a:rPr lang="en-US" sz="2600" i="0" u="none" strike="noStrike" cap="none" dirty="0">
                <a:solidFill>
                  <a:schemeClr val="lt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t>
            </a:r>
            <a:r>
              <a:rPr lang="en-US" sz="2600" i="0" u="none" strike="noStrike" cap="none" dirty="0" err="1">
                <a:solidFill>
                  <a:srgbClr val="FF7F00"/>
                </a:solidFill>
                <a:latin typeface="Courier"/>
                <a:ea typeface="Courier"/>
                <a:cs typeface="Courier"/>
                <a:sym typeface="Courier New"/>
              </a:rPr>
              <a:t>fr</a:t>
            </a:r>
            <a:r>
              <a:rPr lang="en-US" sz="2600" i="0" u="none" strike="noStrike" cap="none" dirty="0">
                <a:solidFill>
                  <a:srgbClr val="FF7F00"/>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Bonjour</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170121" y="2603500"/>
            <a:ext cx="15915757" cy="1508621"/>
          </a:xfrm>
        </p:spPr>
        <p:txBody>
          <a:bodyPr/>
          <a:lstStyle/>
          <a:p>
            <a:pPr algn="just"/>
            <a:r>
              <a:rPr lang="vi-VN" sz="3200" dirty="0">
                <a:solidFill>
                  <a:schemeClr val="bg1"/>
                </a:solidFill>
              </a:rPr>
              <a:t>Giả sử chúng ta có một danh sách người dùng và muốn in lời chào cho mỗi người dùng. Ví dụ sau đây gửi một danh sách các tên đến một hàm có tên gọi là greet_users(), hàm này chào từng người trong danh sách:</a:t>
            </a:r>
            <a:endParaRPr lang="en-US" sz="3200" dirty="0">
              <a:solidFill>
                <a:schemeClr val="bg1"/>
              </a:solidFill>
            </a:endParaRPr>
          </a:p>
        </p:txBody>
      </p:sp>
      <p:sp>
        <p:nvSpPr>
          <p:cNvPr id="7" name="Rectangle 6"/>
          <p:cNvSpPr/>
          <p:nvPr/>
        </p:nvSpPr>
        <p:spPr>
          <a:xfrm>
            <a:off x="723014" y="4400896"/>
            <a:ext cx="11121656" cy="4401205"/>
          </a:xfrm>
          <a:prstGeom prst="rect">
            <a:avLst/>
          </a:prstGeom>
          <a:ln>
            <a:solidFill>
              <a:schemeClr val="bg1"/>
            </a:solidFill>
          </a:ln>
        </p:spPr>
        <p:txBody>
          <a:bodyPr wrap="square">
            <a:spAutoFit/>
          </a:bodyPr>
          <a:lstStyle/>
          <a:p>
            <a:pPr algn="just">
              <a:spcBef>
                <a:spcPts val="400"/>
              </a:spcBef>
              <a:spcAft>
                <a:spcPts val="400"/>
              </a:spcAft>
            </a:pPr>
            <a:r>
              <a:rPr lang="en-US" sz="3000" spc="-27" dirty="0">
                <a:solidFill>
                  <a:schemeClr val="bg1"/>
                </a:solidFill>
                <a:latin typeface="Courier" pitchFamily="2" charset="0"/>
                <a:ea typeface="SimSun" panose="02010600030101010101" pitchFamily="2" charset="-122"/>
              </a:rPr>
              <a:t>def </a:t>
            </a:r>
            <a:r>
              <a:rPr lang="en-US" sz="3000" spc="-27" dirty="0" err="1">
                <a:solidFill>
                  <a:schemeClr val="bg1"/>
                </a:solidFill>
                <a:latin typeface="Courier" pitchFamily="2" charset="0"/>
                <a:ea typeface="SimSun" panose="02010600030101010101" pitchFamily="2" charset="-122"/>
              </a:rPr>
              <a:t>greet_users</a:t>
            </a:r>
            <a:r>
              <a:rPr lang="en-US" sz="3000" spc="-27" dirty="0">
                <a:solidFill>
                  <a:schemeClr val="bg1"/>
                </a:solidFill>
                <a:latin typeface="Courier" pitchFamily="2" charset="0"/>
                <a:ea typeface="SimSun" panose="02010600030101010101" pitchFamily="2" charset="-122"/>
              </a:rPr>
              <a:t>(names):</a:t>
            </a:r>
          </a:p>
          <a:p>
            <a:pPr algn="just">
              <a:spcBef>
                <a:spcPts val="400"/>
              </a:spcBef>
              <a:spcAft>
                <a:spcPts val="400"/>
              </a:spcAft>
            </a:pPr>
            <a:r>
              <a:rPr lang="en-US" sz="3000" spc="-27" dirty="0">
                <a:solidFill>
                  <a:schemeClr val="bg1"/>
                </a:solidFill>
                <a:latin typeface="Courier" pitchFamily="2" charset="0"/>
                <a:ea typeface="SimSun" panose="02010600030101010101" pitchFamily="2" charset="-122"/>
              </a:rPr>
              <a:t>	"""Print a simple greeting to each user in the list. """</a:t>
            </a:r>
          </a:p>
          <a:p>
            <a:pPr algn="just">
              <a:spcBef>
                <a:spcPts val="400"/>
              </a:spcBef>
              <a:spcAft>
                <a:spcPts val="400"/>
              </a:spcAft>
            </a:pPr>
            <a:r>
              <a:rPr lang="en-US" sz="3000" spc="-27" dirty="0">
                <a:solidFill>
                  <a:schemeClr val="bg1"/>
                </a:solidFill>
                <a:latin typeface="Courier" pitchFamily="2" charset="0"/>
                <a:ea typeface="SimSun" panose="02010600030101010101" pitchFamily="2" charset="-122"/>
              </a:rPr>
              <a:t>	for name in names:</a:t>
            </a:r>
          </a:p>
          <a:p>
            <a:pPr algn="just">
              <a:spcBef>
                <a:spcPts val="400"/>
              </a:spcBef>
              <a:spcAft>
                <a:spcPts val="400"/>
              </a:spcAft>
            </a:pPr>
            <a:r>
              <a:rPr lang="en-US" sz="3000" spc="-27" dirty="0">
                <a:solidFill>
                  <a:schemeClr val="bg1"/>
                </a:solidFill>
                <a:latin typeface="Courier" pitchFamily="2" charset="0"/>
                <a:ea typeface="SimSun" panose="02010600030101010101" pitchFamily="2" charset="-122"/>
              </a:rPr>
              <a:t>		msg = </a:t>
            </a:r>
            <a:r>
              <a:rPr lang="en-US" sz="3000" spc="-27" dirty="0" err="1">
                <a:solidFill>
                  <a:schemeClr val="bg1"/>
                </a:solidFill>
                <a:latin typeface="Courier" pitchFamily="2" charset="0"/>
                <a:ea typeface="SimSun" panose="02010600030101010101" pitchFamily="2" charset="-122"/>
              </a:rPr>
              <a:t>f"Hello</a:t>
            </a:r>
            <a:r>
              <a:rPr lang="en-US" sz="3000" spc="-27" dirty="0">
                <a:solidFill>
                  <a:schemeClr val="bg1"/>
                </a:solidFill>
                <a:latin typeface="Courier" pitchFamily="2" charset="0"/>
                <a:ea typeface="SimSun" panose="02010600030101010101" pitchFamily="2" charset="-122"/>
              </a:rPr>
              <a:t>, {</a:t>
            </a:r>
            <a:r>
              <a:rPr lang="en-US" sz="3000" spc="-27" dirty="0" err="1">
                <a:solidFill>
                  <a:schemeClr val="bg1"/>
                </a:solidFill>
                <a:latin typeface="Courier" pitchFamily="2" charset="0"/>
                <a:ea typeface="SimSun" panose="02010600030101010101" pitchFamily="2" charset="-122"/>
              </a:rPr>
              <a:t>name.title</a:t>
            </a:r>
            <a:r>
              <a:rPr lang="en-US" sz="3000" spc="-27" dirty="0">
                <a:solidFill>
                  <a:schemeClr val="bg1"/>
                </a:solidFill>
                <a:latin typeface="Courier" pitchFamily="2" charset="0"/>
                <a:ea typeface="SimSun" panose="02010600030101010101" pitchFamily="2" charset="-122"/>
              </a:rPr>
              <a:t>()}!"</a:t>
            </a:r>
          </a:p>
          <a:p>
            <a:pPr algn="just">
              <a:spcBef>
                <a:spcPts val="400"/>
              </a:spcBef>
              <a:spcAft>
                <a:spcPts val="400"/>
              </a:spcAft>
            </a:pPr>
            <a:r>
              <a:rPr lang="en-US" sz="3000" spc="-27" dirty="0">
                <a:solidFill>
                  <a:schemeClr val="bg1"/>
                </a:solidFill>
                <a:latin typeface="Courier" pitchFamily="2" charset="0"/>
                <a:ea typeface="SimSun" panose="02010600030101010101" pitchFamily="2" charset="-122"/>
              </a:rPr>
              <a:t>		print(msg)</a:t>
            </a:r>
          </a:p>
          <a:p>
            <a:pPr algn="just">
              <a:spcBef>
                <a:spcPts val="400"/>
              </a:spcBef>
              <a:spcAft>
                <a:spcPts val="400"/>
              </a:spcAft>
            </a:pPr>
            <a:r>
              <a:rPr lang="en-US" sz="3000" spc="-27" dirty="0">
                <a:solidFill>
                  <a:schemeClr val="bg1"/>
                </a:solidFill>
                <a:latin typeface="Courier" pitchFamily="2" charset="0"/>
                <a:ea typeface="SimSun" panose="02010600030101010101" pitchFamily="2" charset="-122"/>
              </a:rPr>
              <a:t>usernames = ['</a:t>
            </a:r>
            <a:r>
              <a:rPr lang="en-US" sz="3000" spc="-27" dirty="0" err="1">
                <a:solidFill>
                  <a:schemeClr val="bg1"/>
                </a:solidFill>
                <a:latin typeface="Courier" pitchFamily="2" charset="0"/>
                <a:ea typeface="SimSun" panose="02010600030101010101" pitchFamily="2" charset="-122"/>
              </a:rPr>
              <a:t>hannah</a:t>
            </a:r>
            <a:r>
              <a:rPr lang="en-US" sz="3000" spc="-27" dirty="0">
                <a:solidFill>
                  <a:schemeClr val="bg1"/>
                </a:solidFill>
                <a:latin typeface="Courier" pitchFamily="2" charset="0"/>
                <a:ea typeface="SimSun" panose="02010600030101010101" pitchFamily="2" charset="-122"/>
              </a:rPr>
              <a:t>', 'ty', '</a:t>
            </a:r>
            <a:r>
              <a:rPr lang="en-US" sz="3000" spc="-27" dirty="0" err="1">
                <a:solidFill>
                  <a:schemeClr val="bg1"/>
                </a:solidFill>
                <a:latin typeface="Courier" pitchFamily="2" charset="0"/>
                <a:ea typeface="SimSun" panose="02010600030101010101" pitchFamily="2" charset="-122"/>
              </a:rPr>
              <a:t>margot</a:t>
            </a:r>
            <a:r>
              <a:rPr lang="en-US" sz="3000" spc="-27" dirty="0">
                <a:solidFill>
                  <a:schemeClr val="bg1"/>
                </a:solidFill>
                <a:latin typeface="Courier" pitchFamily="2" charset="0"/>
                <a:ea typeface="SimSun" panose="02010600030101010101" pitchFamily="2" charset="-122"/>
              </a:rPr>
              <a:t>'] </a:t>
            </a:r>
          </a:p>
          <a:p>
            <a:pPr algn="just">
              <a:spcBef>
                <a:spcPts val="400"/>
              </a:spcBef>
              <a:spcAft>
                <a:spcPts val="400"/>
              </a:spcAft>
            </a:pPr>
            <a:r>
              <a:rPr lang="en-US" sz="3000" spc="-27" dirty="0" err="1">
                <a:solidFill>
                  <a:schemeClr val="bg1"/>
                </a:solidFill>
                <a:latin typeface="Courier" pitchFamily="2" charset="0"/>
                <a:ea typeface="SimSun" panose="02010600030101010101" pitchFamily="2" charset="-122"/>
              </a:rPr>
              <a:t>greet_users</a:t>
            </a:r>
            <a:r>
              <a:rPr lang="en-US" sz="3000" spc="-27" dirty="0">
                <a:solidFill>
                  <a:schemeClr val="bg1"/>
                </a:solidFill>
                <a:latin typeface="Courier" pitchFamily="2" charset="0"/>
                <a:ea typeface="SimSun" panose="02010600030101010101" pitchFamily="2" charset="-122"/>
              </a:rPr>
              <a:t>(usernames) </a:t>
            </a:r>
          </a:p>
        </p:txBody>
      </p:sp>
      <p:sp>
        <p:nvSpPr>
          <p:cNvPr id="9" name="Rectangle 8"/>
          <p:cNvSpPr/>
          <p:nvPr/>
        </p:nvSpPr>
        <p:spPr>
          <a:xfrm>
            <a:off x="12405933" y="5230831"/>
            <a:ext cx="3127053" cy="1856470"/>
          </a:xfrm>
          <a:prstGeom prst="rect">
            <a:avLst/>
          </a:prstGeom>
          <a:ln>
            <a:solidFill>
              <a:schemeClr val="bg1"/>
            </a:solidFill>
          </a:ln>
        </p:spPr>
        <p:txBody>
          <a:bodyPr wrap="square">
            <a:spAutoFit/>
          </a:bodyPr>
          <a:lstStyle/>
          <a:p>
            <a:pPr algn="just">
              <a:lnSpc>
                <a:spcPct val="115000"/>
              </a:lnSpc>
              <a:spcBef>
                <a:spcPts val="400"/>
              </a:spcBef>
              <a:spcAft>
                <a:spcPts val="400"/>
              </a:spcAft>
            </a:pPr>
            <a:r>
              <a:rPr lang="en-US" sz="3000" spc="-27" dirty="0">
                <a:solidFill>
                  <a:schemeClr val="bg1"/>
                </a:solidFill>
                <a:latin typeface="Consolas" panose="020B0609020204030204" pitchFamily="49" charset="0"/>
                <a:ea typeface="SimSun" panose="02010600030101010101" pitchFamily="2" charset="-122"/>
                <a:cs typeface="Times New Roman" panose="02020603050405020304" pitchFamily="18" charset="0"/>
              </a:rPr>
              <a:t>Hello, Hannah!</a:t>
            </a:r>
          </a:p>
          <a:p>
            <a:pPr algn="just">
              <a:lnSpc>
                <a:spcPct val="115000"/>
              </a:lnSpc>
              <a:spcBef>
                <a:spcPts val="400"/>
              </a:spcBef>
              <a:spcAft>
                <a:spcPts val="400"/>
              </a:spcAft>
            </a:pPr>
            <a:r>
              <a:rPr lang="en-US" sz="3000" spc="-27" dirty="0">
                <a:solidFill>
                  <a:schemeClr val="bg1"/>
                </a:solidFill>
                <a:latin typeface="Consolas" panose="020B0609020204030204" pitchFamily="49" charset="0"/>
                <a:ea typeface="SimSun" panose="02010600030101010101" pitchFamily="2" charset="-122"/>
                <a:cs typeface="Times New Roman" panose="02020603050405020304" pitchFamily="18" charset="0"/>
              </a:rPr>
              <a:t>Hello, Ty!</a:t>
            </a:r>
          </a:p>
          <a:p>
            <a:pPr algn="just">
              <a:lnSpc>
                <a:spcPct val="115000"/>
              </a:lnSpc>
              <a:spcBef>
                <a:spcPts val="400"/>
              </a:spcBef>
              <a:spcAft>
                <a:spcPts val="400"/>
              </a:spcAft>
            </a:pPr>
            <a:r>
              <a:rPr lang="en-US" sz="3000" spc="-27" dirty="0">
                <a:solidFill>
                  <a:schemeClr val="bg1"/>
                </a:solidFill>
                <a:latin typeface="Consolas" panose="020B0609020204030204" pitchFamily="49" charset="0"/>
                <a:ea typeface="SimSun" panose="02010600030101010101" pitchFamily="2" charset="-122"/>
                <a:cs typeface="Times New Roman" panose="02020603050405020304" pitchFamily="18" charset="0"/>
              </a:rPr>
              <a:t>Hello, Margot!</a:t>
            </a:r>
          </a:p>
        </p:txBody>
      </p:sp>
      <p:sp>
        <p:nvSpPr>
          <p:cNvPr id="5" name="Title 4">
            <a:extLst>
              <a:ext uri="{FF2B5EF4-FFF2-40B4-BE49-F238E27FC236}">
                <a16:creationId xmlns:a16="http://schemas.microsoft.com/office/drawing/2014/main" id="{524411CA-B9D7-BA2A-204F-E3DE74DA002E}"/>
              </a:ext>
            </a:extLst>
          </p:cNvPr>
          <p:cNvSpPr>
            <a:spLocks noGrp="1"/>
          </p:cNvSpPr>
          <p:nvPr>
            <p:ph type="title"/>
          </p:nvPr>
        </p:nvSpPr>
        <p:spPr/>
        <p:txBody>
          <a:bodyPr/>
          <a:lstStyle/>
          <a:p>
            <a:r>
              <a:rPr lang="en-US" dirty="0" err="1">
                <a:solidFill>
                  <a:schemeClr val="bg1"/>
                </a:solidFill>
              </a:rPr>
              <a:t>Truyền</a:t>
            </a:r>
            <a:r>
              <a:rPr lang="en-US" dirty="0">
                <a:solidFill>
                  <a:schemeClr val="bg1"/>
                </a:solidFill>
              </a:rPr>
              <a:t> </a:t>
            </a:r>
            <a:r>
              <a:rPr lang="en-US" dirty="0" err="1">
                <a:solidFill>
                  <a:schemeClr val="bg1"/>
                </a:solidFill>
              </a:rPr>
              <a:t>dữ</a:t>
            </a:r>
            <a:r>
              <a:rPr lang="en-US" dirty="0">
                <a:solidFill>
                  <a:schemeClr val="bg1"/>
                </a:solidFill>
              </a:rPr>
              <a:t> </a:t>
            </a:r>
            <a:r>
              <a:rPr lang="en-US" dirty="0" err="1">
                <a:solidFill>
                  <a:schemeClr val="bg1"/>
                </a:solidFill>
              </a:rPr>
              <a:t>liệu</a:t>
            </a:r>
            <a:r>
              <a:rPr lang="en-US" dirty="0">
                <a:solidFill>
                  <a:schemeClr val="bg1"/>
                </a:solidFill>
              </a:rPr>
              <a:t> </a:t>
            </a:r>
            <a:r>
              <a:rPr lang="en-US" dirty="0" err="1">
                <a:solidFill>
                  <a:schemeClr val="bg1"/>
                </a:solidFill>
              </a:rPr>
              <a:t>liệu</a:t>
            </a:r>
            <a:r>
              <a:rPr lang="en-US" dirty="0">
                <a:solidFill>
                  <a:schemeClr val="bg1"/>
                </a:solidFill>
              </a:rPr>
              <a:t> </a:t>
            </a:r>
            <a:r>
              <a:rPr lang="en-US" dirty="0" err="1">
                <a:solidFill>
                  <a:schemeClr val="bg1"/>
                </a:solidFill>
              </a:rPr>
              <a:t>phức</a:t>
            </a:r>
            <a:endParaRPr lang="en-US" dirty="0">
              <a:solidFill>
                <a:schemeClr val="bg1"/>
              </a:solidFill>
            </a:endParaRPr>
          </a:p>
        </p:txBody>
      </p:sp>
    </p:spTree>
    <p:extLst>
      <p:ext uri="{BB962C8B-B14F-4D97-AF65-F5344CB8AC3E}">
        <p14:creationId xmlns:p14="http://schemas.microsoft.com/office/powerpoint/2010/main" val="3402689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sz="5400" dirty="0" err="1">
                <a:solidFill>
                  <a:schemeClr val="bg1"/>
                </a:solidFill>
              </a:rPr>
              <a:t>Sửa</a:t>
            </a:r>
            <a:r>
              <a:rPr lang="en-US" sz="5400" dirty="0">
                <a:solidFill>
                  <a:schemeClr val="bg1"/>
                </a:solidFill>
              </a:rPr>
              <a:t> </a:t>
            </a:r>
            <a:r>
              <a:rPr lang="en-US" sz="5400" dirty="0" err="1">
                <a:solidFill>
                  <a:schemeClr val="bg1"/>
                </a:solidFill>
              </a:rPr>
              <a:t>đổi</a:t>
            </a:r>
            <a:r>
              <a:rPr lang="en-US" sz="5400" dirty="0">
                <a:solidFill>
                  <a:schemeClr val="bg1"/>
                </a:solidFill>
              </a:rPr>
              <a:t> </a:t>
            </a:r>
            <a:r>
              <a:rPr lang="en-US" sz="5400" dirty="0" err="1">
                <a:solidFill>
                  <a:schemeClr val="bg1"/>
                </a:solidFill>
              </a:rPr>
              <a:t>danh</a:t>
            </a:r>
            <a:r>
              <a:rPr lang="en-US" sz="5400" dirty="0">
                <a:solidFill>
                  <a:schemeClr val="bg1"/>
                </a:solidFill>
              </a:rPr>
              <a:t> </a:t>
            </a:r>
            <a:r>
              <a:rPr lang="en-US" sz="5400" dirty="0" err="1">
                <a:solidFill>
                  <a:schemeClr val="bg1"/>
                </a:solidFill>
              </a:rPr>
              <a:t>sách</a:t>
            </a:r>
            <a:r>
              <a:rPr lang="en-US" sz="5400" dirty="0">
                <a:solidFill>
                  <a:schemeClr val="bg1"/>
                </a:solidFill>
              </a:rPr>
              <a:t> </a:t>
            </a:r>
            <a:r>
              <a:rPr lang="en-US" sz="5400" dirty="0" err="1">
                <a:solidFill>
                  <a:schemeClr val="bg1"/>
                </a:solidFill>
              </a:rPr>
              <a:t>trong</a:t>
            </a:r>
            <a:r>
              <a:rPr lang="en-US" sz="5400" dirty="0">
                <a:solidFill>
                  <a:schemeClr val="bg1"/>
                </a:solidFill>
              </a:rPr>
              <a:t> </a:t>
            </a:r>
            <a:r>
              <a:rPr lang="en-US" sz="5400" dirty="0" err="1">
                <a:solidFill>
                  <a:schemeClr val="bg1"/>
                </a:solidFill>
              </a:rPr>
              <a:t>một</a:t>
            </a:r>
            <a:r>
              <a:rPr lang="en-US" sz="5400" dirty="0">
                <a:solidFill>
                  <a:schemeClr val="bg1"/>
                </a:solidFill>
              </a:rPr>
              <a:t> </a:t>
            </a:r>
            <a:r>
              <a:rPr lang="en-US" sz="5400" dirty="0" err="1">
                <a:solidFill>
                  <a:schemeClr val="bg1"/>
                </a:solidFill>
              </a:rPr>
              <a:t>hàm</a:t>
            </a:r>
            <a:endParaRPr lang="en-US" sz="5400" dirty="0">
              <a:solidFill>
                <a:schemeClr val="bg1"/>
              </a:solidFill>
            </a:endParaRPr>
          </a:p>
        </p:txBody>
      </p:sp>
      <p:sp>
        <p:nvSpPr>
          <p:cNvPr id="3" name="Content Placeholder 2"/>
          <p:cNvSpPr>
            <a:spLocks noGrp="1"/>
          </p:cNvSpPr>
          <p:nvPr>
            <p:ph type="body" idx="1"/>
          </p:nvPr>
        </p:nvSpPr>
        <p:spPr>
          <a:xfrm>
            <a:off x="962356" y="2181503"/>
            <a:ext cx="14601751" cy="1983154"/>
          </a:xfrm>
        </p:spPr>
        <p:txBody>
          <a:bodyPr/>
          <a:lstStyle/>
          <a:p>
            <a:pPr>
              <a:spcBef>
                <a:spcPts val="500"/>
              </a:spcBef>
            </a:pPr>
            <a:r>
              <a:rPr lang="vi-VN" sz="3600" dirty="0">
                <a:solidFill>
                  <a:schemeClr val="bg1"/>
                </a:solidFill>
              </a:rPr>
              <a:t>Truyền danh sách vào hàm, hàm có thể sửa đổi danh sách. </a:t>
            </a:r>
            <a:endParaRPr lang="en-US" sz="3600" dirty="0">
              <a:solidFill>
                <a:schemeClr val="bg1"/>
              </a:solidFill>
            </a:endParaRPr>
          </a:p>
          <a:p>
            <a:pPr>
              <a:spcBef>
                <a:spcPts val="500"/>
              </a:spcBef>
            </a:pPr>
            <a:r>
              <a:rPr lang="vi-VN" sz="3600" dirty="0">
                <a:solidFill>
                  <a:schemeClr val="bg1"/>
                </a:solidFill>
              </a:rPr>
              <a:t>Mọi thay đổi được thực hiện đối với danh sách là vĩnh viễn, </a:t>
            </a:r>
            <a:endParaRPr lang="en-US" sz="3600" dirty="0">
              <a:solidFill>
                <a:schemeClr val="bg1"/>
              </a:solidFill>
            </a:endParaRPr>
          </a:p>
        </p:txBody>
      </p:sp>
      <p:sp>
        <p:nvSpPr>
          <p:cNvPr id="7" name="Rectangle 6"/>
          <p:cNvSpPr/>
          <p:nvPr/>
        </p:nvSpPr>
        <p:spPr>
          <a:xfrm>
            <a:off x="858314" y="4164657"/>
            <a:ext cx="9455267" cy="4439742"/>
          </a:xfrm>
          <a:prstGeom prst="rect">
            <a:avLst/>
          </a:prstGeom>
          <a:ln>
            <a:solidFill>
              <a:schemeClr val="bg1"/>
            </a:solidFill>
          </a:ln>
        </p:spPr>
        <p:txBody>
          <a:bodyPr wrap="square">
            <a:spAutoFit/>
          </a:bodyPr>
          <a:lstStyle/>
          <a:p>
            <a:pPr algn="just">
              <a:lnSpc>
                <a:spcPct val="115000"/>
              </a:lnSpc>
              <a:spcBef>
                <a:spcPts val="400"/>
              </a:spcBef>
              <a:spcAft>
                <a:spcPts val="400"/>
              </a:spcAft>
            </a:pPr>
            <a:r>
              <a:rPr lang="en-US" sz="2000" spc="-27" dirty="0">
                <a:solidFill>
                  <a:schemeClr val="bg1"/>
                </a:solidFill>
                <a:latin typeface="Courier" pitchFamily="2" charset="0"/>
                <a:ea typeface="SimSun" panose="02010600030101010101" pitchFamily="2" charset="-122"/>
              </a:rPr>
              <a:t># Start with some designs that need to be printed.</a:t>
            </a:r>
          </a:p>
          <a:p>
            <a:pPr algn="just">
              <a:lnSpc>
                <a:spcPct val="115000"/>
              </a:lnSpc>
              <a:spcBef>
                <a:spcPts val="400"/>
              </a:spcBef>
              <a:spcAft>
                <a:spcPts val="400"/>
              </a:spcAft>
            </a:pPr>
            <a:r>
              <a:rPr lang="en-US" sz="2000" spc="-27" dirty="0" err="1">
                <a:solidFill>
                  <a:schemeClr val="bg1"/>
                </a:solidFill>
                <a:latin typeface="Courier" pitchFamily="2" charset="0"/>
                <a:ea typeface="SimSun" panose="02010600030101010101" pitchFamily="2" charset="-122"/>
              </a:rPr>
              <a:t>unprinted_designs</a:t>
            </a:r>
            <a:r>
              <a:rPr lang="en-US" sz="2000" spc="-27" dirty="0">
                <a:solidFill>
                  <a:schemeClr val="bg1"/>
                </a:solidFill>
                <a:latin typeface="Courier" pitchFamily="2" charset="0"/>
                <a:ea typeface="SimSun" panose="02010600030101010101" pitchFamily="2" charset="-122"/>
              </a:rPr>
              <a:t> = ['phone case', 'robot pendant', 'dodecahedron']</a:t>
            </a:r>
          </a:p>
          <a:p>
            <a:pPr algn="just">
              <a:lnSpc>
                <a:spcPct val="115000"/>
              </a:lnSpc>
              <a:spcBef>
                <a:spcPts val="400"/>
              </a:spcBef>
              <a:spcAft>
                <a:spcPts val="400"/>
              </a:spcAft>
            </a:pPr>
            <a:r>
              <a:rPr lang="en-US" sz="2000" spc="-27" dirty="0" err="1">
                <a:solidFill>
                  <a:schemeClr val="bg1"/>
                </a:solidFill>
                <a:latin typeface="Courier" pitchFamily="2" charset="0"/>
                <a:ea typeface="SimSun" panose="02010600030101010101" pitchFamily="2" charset="-122"/>
              </a:rPr>
              <a:t>completed_models</a:t>
            </a:r>
            <a:r>
              <a:rPr lang="en-US" sz="2000" spc="-27" dirty="0">
                <a:solidFill>
                  <a:schemeClr val="bg1"/>
                </a:solidFill>
                <a:latin typeface="Courier" pitchFamily="2" charset="0"/>
                <a:ea typeface="SimSun" panose="02010600030101010101" pitchFamily="2" charset="-122"/>
              </a:rPr>
              <a:t> = []</a:t>
            </a:r>
          </a:p>
          <a:p>
            <a:pPr algn="just">
              <a:lnSpc>
                <a:spcPct val="115000"/>
              </a:lnSpc>
              <a:spcBef>
                <a:spcPts val="400"/>
              </a:spcBef>
              <a:spcAft>
                <a:spcPts val="400"/>
              </a:spcAft>
            </a:pPr>
            <a:r>
              <a:rPr lang="en-US" sz="2000" spc="-27" dirty="0">
                <a:solidFill>
                  <a:schemeClr val="bg1"/>
                </a:solidFill>
                <a:latin typeface="Courier" pitchFamily="2" charset="0"/>
                <a:ea typeface="SimSun" panose="02010600030101010101" pitchFamily="2" charset="-122"/>
              </a:rPr>
              <a:t># Simulate printing each design, until none are left.</a:t>
            </a:r>
          </a:p>
          <a:p>
            <a:pPr algn="just">
              <a:lnSpc>
                <a:spcPct val="115000"/>
              </a:lnSpc>
              <a:spcBef>
                <a:spcPts val="400"/>
              </a:spcBef>
              <a:spcAft>
                <a:spcPts val="400"/>
              </a:spcAft>
            </a:pPr>
            <a:r>
              <a:rPr lang="en-US" sz="2000" spc="-27" dirty="0">
                <a:solidFill>
                  <a:schemeClr val="bg1"/>
                </a:solidFill>
                <a:latin typeface="Courier" pitchFamily="2" charset="0"/>
                <a:ea typeface="SimSun" panose="02010600030101010101" pitchFamily="2" charset="-122"/>
              </a:rPr>
              <a:t>#  Move each design to </a:t>
            </a:r>
            <a:r>
              <a:rPr lang="en-US" sz="2000" spc="-27" dirty="0" err="1">
                <a:solidFill>
                  <a:schemeClr val="bg1"/>
                </a:solidFill>
                <a:latin typeface="Courier" pitchFamily="2" charset="0"/>
                <a:ea typeface="SimSun" panose="02010600030101010101" pitchFamily="2" charset="-122"/>
              </a:rPr>
              <a:t>completed_models</a:t>
            </a:r>
            <a:r>
              <a:rPr lang="en-US" sz="2000" spc="-27" dirty="0">
                <a:solidFill>
                  <a:schemeClr val="bg1"/>
                </a:solidFill>
                <a:latin typeface="Courier" pitchFamily="2" charset="0"/>
                <a:ea typeface="SimSun" panose="02010600030101010101" pitchFamily="2" charset="-122"/>
              </a:rPr>
              <a:t> after printing.</a:t>
            </a:r>
          </a:p>
          <a:p>
            <a:pPr algn="just">
              <a:lnSpc>
                <a:spcPct val="115000"/>
              </a:lnSpc>
              <a:spcBef>
                <a:spcPts val="400"/>
              </a:spcBef>
              <a:spcAft>
                <a:spcPts val="400"/>
              </a:spcAft>
            </a:pPr>
            <a:r>
              <a:rPr lang="en-US" sz="2000" spc="-27" dirty="0">
                <a:solidFill>
                  <a:schemeClr val="bg1"/>
                </a:solidFill>
                <a:latin typeface="Courier" pitchFamily="2" charset="0"/>
                <a:ea typeface="SimSun" panose="02010600030101010101" pitchFamily="2" charset="-122"/>
              </a:rPr>
              <a:t>while </a:t>
            </a:r>
            <a:r>
              <a:rPr lang="en-US" sz="2000" spc="-27" dirty="0" err="1">
                <a:solidFill>
                  <a:schemeClr val="bg1"/>
                </a:solidFill>
                <a:latin typeface="Courier" pitchFamily="2" charset="0"/>
                <a:ea typeface="SimSun" panose="02010600030101010101" pitchFamily="2" charset="-122"/>
              </a:rPr>
              <a:t>unprinted_designs</a:t>
            </a:r>
            <a:r>
              <a:rPr lang="en-US" sz="2000" spc="-27" dirty="0">
                <a:solidFill>
                  <a:schemeClr val="bg1"/>
                </a:solidFill>
                <a:latin typeface="Courier" pitchFamily="2" charset="0"/>
                <a:ea typeface="SimSun" panose="02010600030101010101" pitchFamily="2" charset="-122"/>
              </a:rPr>
              <a:t>:</a:t>
            </a:r>
          </a:p>
          <a:p>
            <a:pPr algn="just">
              <a:lnSpc>
                <a:spcPct val="115000"/>
              </a:lnSpc>
              <a:spcBef>
                <a:spcPts val="400"/>
              </a:spcBef>
              <a:spcAft>
                <a:spcPts val="400"/>
              </a:spcAft>
            </a:pPr>
            <a:r>
              <a:rPr lang="en-US" sz="2000" spc="-27" dirty="0">
                <a:solidFill>
                  <a:schemeClr val="bg1"/>
                </a:solidFill>
                <a:latin typeface="Courier" pitchFamily="2" charset="0"/>
                <a:ea typeface="SimSun" panose="02010600030101010101" pitchFamily="2" charset="-122"/>
              </a:rPr>
              <a:t>	</a:t>
            </a:r>
            <a:r>
              <a:rPr lang="en-US" sz="2000" spc="-27" dirty="0" err="1">
                <a:solidFill>
                  <a:schemeClr val="bg1"/>
                </a:solidFill>
                <a:latin typeface="Courier" pitchFamily="2" charset="0"/>
                <a:ea typeface="SimSun" panose="02010600030101010101" pitchFamily="2" charset="-122"/>
              </a:rPr>
              <a:t>current_design</a:t>
            </a:r>
            <a:r>
              <a:rPr lang="en-US" sz="2000" spc="-27" dirty="0">
                <a:solidFill>
                  <a:schemeClr val="bg1"/>
                </a:solidFill>
                <a:latin typeface="Courier" pitchFamily="2" charset="0"/>
                <a:ea typeface="SimSun" panose="02010600030101010101" pitchFamily="2" charset="-122"/>
              </a:rPr>
              <a:t> = </a:t>
            </a:r>
            <a:r>
              <a:rPr lang="en-US" sz="2000" spc="-27" dirty="0" err="1">
                <a:solidFill>
                  <a:schemeClr val="bg1"/>
                </a:solidFill>
                <a:latin typeface="Courier" pitchFamily="2" charset="0"/>
                <a:ea typeface="SimSun" panose="02010600030101010101" pitchFamily="2" charset="-122"/>
              </a:rPr>
              <a:t>unprinted_designs.pop</a:t>
            </a:r>
            <a:r>
              <a:rPr lang="en-US" sz="2000" spc="-27" dirty="0">
                <a:solidFill>
                  <a:schemeClr val="bg1"/>
                </a:solidFill>
                <a:latin typeface="Courier" pitchFamily="2" charset="0"/>
                <a:ea typeface="SimSun" panose="02010600030101010101" pitchFamily="2" charset="-122"/>
              </a:rPr>
              <a:t>()</a:t>
            </a:r>
          </a:p>
          <a:p>
            <a:pPr algn="just">
              <a:lnSpc>
                <a:spcPct val="115000"/>
              </a:lnSpc>
              <a:spcBef>
                <a:spcPts val="400"/>
              </a:spcBef>
              <a:spcAft>
                <a:spcPts val="400"/>
              </a:spcAft>
            </a:pPr>
            <a:r>
              <a:rPr lang="en-US" sz="2000" spc="-27" dirty="0">
                <a:solidFill>
                  <a:schemeClr val="bg1"/>
                </a:solidFill>
                <a:latin typeface="Courier" pitchFamily="2" charset="0"/>
                <a:ea typeface="SimSun" panose="02010600030101010101" pitchFamily="2" charset="-122"/>
              </a:rPr>
              <a:t>	print(</a:t>
            </a:r>
            <a:r>
              <a:rPr lang="en-US" sz="2000" spc="-27" dirty="0" err="1">
                <a:solidFill>
                  <a:schemeClr val="bg1"/>
                </a:solidFill>
                <a:latin typeface="Courier" pitchFamily="2" charset="0"/>
                <a:ea typeface="SimSun" panose="02010600030101010101" pitchFamily="2" charset="-122"/>
              </a:rPr>
              <a:t>f"Printing</a:t>
            </a:r>
            <a:r>
              <a:rPr lang="en-US" sz="2000" spc="-27" dirty="0">
                <a:solidFill>
                  <a:schemeClr val="bg1"/>
                </a:solidFill>
                <a:latin typeface="Courier" pitchFamily="2" charset="0"/>
                <a:ea typeface="SimSun" panose="02010600030101010101" pitchFamily="2" charset="-122"/>
              </a:rPr>
              <a:t> model: {</a:t>
            </a:r>
            <a:r>
              <a:rPr lang="en-US" sz="2000" spc="-27" dirty="0" err="1">
                <a:solidFill>
                  <a:schemeClr val="bg1"/>
                </a:solidFill>
                <a:latin typeface="Courier" pitchFamily="2" charset="0"/>
                <a:ea typeface="SimSun" panose="02010600030101010101" pitchFamily="2" charset="-122"/>
              </a:rPr>
              <a:t>current_design</a:t>
            </a:r>
            <a:r>
              <a:rPr lang="en-US" sz="2000" spc="-27" dirty="0">
                <a:solidFill>
                  <a:schemeClr val="bg1"/>
                </a:solidFill>
                <a:latin typeface="Courier" pitchFamily="2" charset="0"/>
                <a:ea typeface="SimSun" panose="02010600030101010101" pitchFamily="2" charset="-122"/>
              </a:rPr>
              <a:t>}”)</a:t>
            </a:r>
          </a:p>
          <a:p>
            <a:pPr algn="just">
              <a:lnSpc>
                <a:spcPct val="115000"/>
              </a:lnSpc>
              <a:spcBef>
                <a:spcPts val="400"/>
              </a:spcBef>
              <a:spcAft>
                <a:spcPts val="400"/>
              </a:spcAft>
            </a:pPr>
            <a:r>
              <a:rPr lang="en-US" sz="2000" spc="-27" dirty="0">
                <a:solidFill>
                  <a:schemeClr val="bg1"/>
                </a:solidFill>
                <a:latin typeface="Courier" pitchFamily="2" charset="0"/>
                <a:ea typeface="SimSun" panose="02010600030101010101" pitchFamily="2" charset="-122"/>
              </a:rPr>
              <a:t>	</a:t>
            </a:r>
            <a:r>
              <a:rPr lang="en-US" sz="2000" spc="-27" dirty="0" err="1">
                <a:solidFill>
                  <a:schemeClr val="bg1"/>
                </a:solidFill>
                <a:latin typeface="Courier" pitchFamily="2" charset="0"/>
                <a:ea typeface="SimSun" panose="02010600030101010101" pitchFamily="2" charset="-122"/>
              </a:rPr>
              <a:t>completed_models.append</a:t>
            </a:r>
            <a:r>
              <a:rPr lang="en-US" sz="2000" spc="-27" dirty="0">
                <a:solidFill>
                  <a:schemeClr val="bg1"/>
                </a:solidFill>
                <a:latin typeface="Courier" pitchFamily="2" charset="0"/>
                <a:ea typeface="SimSun" panose="02010600030101010101" pitchFamily="2" charset="-122"/>
              </a:rPr>
              <a:t>(</a:t>
            </a:r>
            <a:r>
              <a:rPr lang="en-US" sz="2000" spc="-27" dirty="0" err="1">
                <a:solidFill>
                  <a:schemeClr val="bg1"/>
                </a:solidFill>
                <a:latin typeface="Courier" pitchFamily="2" charset="0"/>
                <a:ea typeface="SimSun" panose="02010600030101010101" pitchFamily="2" charset="-122"/>
              </a:rPr>
              <a:t>current_design</a:t>
            </a:r>
            <a:r>
              <a:rPr lang="en-US" sz="2000" spc="-27" dirty="0">
                <a:solidFill>
                  <a:schemeClr val="bg1"/>
                </a:solidFill>
                <a:latin typeface="Courier" pitchFamily="2" charset="0"/>
                <a:ea typeface="SimSun" panose="02010600030101010101" pitchFamily="2" charset="-122"/>
              </a:rPr>
              <a:t>)</a:t>
            </a:r>
          </a:p>
        </p:txBody>
      </p:sp>
      <p:sp>
        <p:nvSpPr>
          <p:cNvPr id="12" name="Rectangle 11"/>
          <p:cNvSpPr/>
          <p:nvPr/>
        </p:nvSpPr>
        <p:spPr>
          <a:xfrm>
            <a:off x="10513227" y="4572000"/>
            <a:ext cx="5296205" cy="3432735"/>
          </a:xfrm>
          <a:prstGeom prst="rect">
            <a:avLst/>
          </a:prstGeom>
          <a:ln>
            <a:solidFill>
              <a:schemeClr val="bg1"/>
            </a:solidFill>
          </a:ln>
        </p:spPr>
        <p:txBody>
          <a:bodyPr wrap="square">
            <a:spAutoFit/>
          </a:bodyPr>
          <a:lstStyle/>
          <a:p>
            <a:pPr algn="just">
              <a:lnSpc>
                <a:spcPct val="115000"/>
              </a:lnSpc>
              <a:spcBef>
                <a:spcPts val="400"/>
              </a:spcBef>
              <a:spcAft>
                <a:spcPts val="400"/>
              </a:spcAft>
            </a:pPr>
            <a:r>
              <a:rPr lang="en-US" sz="1867" spc="-27" dirty="0">
                <a:solidFill>
                  <a:schemeClr val="bg1"/>
                </a:solidFill>
                <a:latin typeface="Consolas" panose="020B0609020204030204" pitchFamily="49" charset="0"/>
                <a:ea typeface="SimSun" panose="02010600030101010101" pitchFamily="2" charset="-122"/>
                <a:cs typeface="Times New Roman" panose="02020603050405020304" pitchFamily="18" charset="0"/>
              </a:rPr>
              <a:t>Printing model: dodecahedron</a:t>
            </a:r>
          </a:p>
          <a:p>
            <a:pPr algn="just">
              <a:lnSpc>
                <a:spcPct val="115000"/>
              </a:lnSpc>
              <a:spcBef>
                <a:spcPts val="400"/>
              </a:spcBef>
              <a:spcAft>
                <a:spcPts val="400"/>
              </a:spcAft>
            </a:pPr>
            <a:r>
              <a:rPr lang="en-US" sz="1867" spc="-27" dirty="0">
                <a:solidFill>
                  <a:schemeClr val="bg1"/>
                </a:solidFill>
                <a:latin typeface="Consolas" panose="020B0609020204030204" pitchFamily="49" charset="0"/>
                <a:ea typeface="SimSun" panose="02010600030101010101" pitchFamily="2" charset="-122"/>
                <a:cs typeface="Times New Roman" panose="02020603050405020304" pitchFamily="18" charset="0"/>
              </a:rPr>
              <a:t>Printing model: robot pendant</a:t>
            </a:r>
          </a:p>
          <a:p>
            <a:pPr algn="just">
              <a:lnSpc>
                <a:spcPct val="115000"/>
              </a:lnSpc>
              <a:spcBef>
                <a:spcPts val="400"/>
              </a:spcBef>
              <a:spcAft>
                <a:spcPts val="400"/>
              </a:spcAft>
            </a:pPr>
            <a:r>
              <a:rPr lang="en-US" sz="1867" spc="-27" dirty="0">
                <a:solidFill>
                  <a:schemeClr val="bg1"/>
                </a:solidFill>
                <a:latin typeface="Consolas" panose="020B0609020204030204" pitchFamily="49" charset="0"/>
                <a:ea typeface="SimSun" panose="02010600030101010101" pitchFamily="2" charset="-122"/>
                <a:cs typeface="Times New Roman" panose="02020603050405020304" pitchFamily="18" charset="0"/>
              </a:rPr>
              <a:t>Printing model: phone case</a:t>
            </a:r>
          </a:p>
          <a:p>
            <a:pPr algn="just">
              <a:lnSpc>
                <a:spcPct val="115000"/>
              </a:lnSpc>
              <a:spcBef>
                <a:spcPts val="400"/>
              </a:spcBef>
              <a:spcAft>
                <a:spcPts val="400"/>
              </a:spcAft>
            </a:pPr>
            <a:r>
              <a:rPr lang="en-US" sz="1867" spc="-27" dirty="0">
                <a:solidFill>
                  <a:schemeClr val="bg1"/>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400"/>
              </a:spcBef>
              <a:spcAft>
                <a:spcPts val="400"/>
              </a:spcAft>
            </a:pPr>
            <a:r>
              <a:rPr lang="en-US" sz="1867" spc="-27" dirty="0">
                <a:solidFill>
                  <a:schemeClr val="bg1"/>
                </a:solidFill>
                <a:latin typeface="Consolas" panose="020B0609020204030204" pitchFamily="49" charset="0"/>
                <a:ea typeface="SimSun" panose="02010600030101010101" pitchFamily="2" charset="-122"/>
                <a:cs typeface="Times New Roman" panose="02020603050405020304" pitchFamily="18" charset="0"/>
              </a:rPr>
              <a:t>The following models have been printed:</a:t>
            </a:r>
          </a:p>
          <a:p>
            <a:pPr algn="just">
              <a:lnSpc>
                <a:spcPct val="115000"/>
              </a:lnSpc>
              <a:spcBef>
                <a:spcPts val="400"/>
              </a:spcBef>
              <a:spcAft>
                <a:spcPts val="400"/>
              </a:spcAft>
            </a:pPr>
            <a:r>
              <a:rPr lang="en-US" sz="1867" spc="-27" dirty="0">
                <a:solidFill>
                  <a:schemeClr val="bg1"/>
                </a:solidFill>
                <a:latin typeface="Consolas" panose="020B0609020204030204" pitchFamily="49" charset="0"/>
                <a:ea typeface="SimSun" panose="02010600030101010101" pitchFamily="2" charset="-122"/>
                <a:cs typeface="Times New Roman" panose="02020603050405020304" pitchFamily="18" charset="0"/>
              </a:rPr>
              <a:t>dodecahedron</a:t>
            </a:r>
          </a:p>
          <a:p>
            <a:pPr algn="just">
              <a:lnSpc>
                <a:spcPct val="115000"/>
              </a:lnSpc>
              <a:spcBef>
                <a:spcPts val="400"/>
              </a:spcBef>
              <a:spcAft>
                <a:spcPts val="400"/>
              </a:spcAft>
            </a:pPr>
            <a:r>
              <a:rPr lang="en-US" sz="1867" spc="-27" dirty="0">
                <a:solidFill>
                  <a:schemeClr val="bg1"/>
                </a:solidFill>
                <a:latin typeface="Consolas" panose="020B0609020204030204" pitchFamily="49" charset="0"/>
                <a:ea typeface="SimSun" panose="02010600030101010101" pitchFamily="2" charset="-122"/>
                <a:cs typeface="Times New Roman" panose="02020603050405020304" pitchFamily="18" charset="0"/>
              </a:rPr>
              <a:t>robot pendant</a:t>
            </a:r>
          </a:p>
          <a:p>
            <a:pPr algn="just">
              <a:lnSpc>
                <a:spcPct val="115000"/>
              </a:lnSpc>
              <a:spcBef>
                <a:spcPts val="400"/>
              </a:spcBef>
              <a:spcAft>
                <a:spcPts val="400"/>
              </a:spcAft>
            </a:pPr>
            <a:r>
              <a:rPr lang="en-US" sz="1867" spc="-27" dirty="0">
                <a:solidFill>
                  <a:schemeClr val="bg1"/>
                </a:solidFill>
                <a:latin typeface="Consolas" panose="020B0609020204030204" pitchFamily="49" charset="0"/>
                <a:ea typeface="SimSun" panose="02010600030101010101" pitchFamily="2" charset="-122"/>
                <a:cs typeface="Times New Roman" panose="02020603050405020304" pitchFamily="18" charset="0"/>
              </a:rPr>
              <a:t>phone case</a:t>
            </a:r>
          </a:p>
        </p:txBody>
      </p:sp>
    </p:spTree>
    <p:extLst>
      <p:ext uri="{BB962C8B-B14F-4D97-AF65-F5344CB8AC3E}">
        <p14:creationId xmlns:p14="http://schemas.microsoft.com/office/powerpoint/2010/main" val="4253778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err="1">
                <a:solidFill>
                  <a:schemeClr val="bg1"/>
                </a:solidFill>
              </a:rPr>
              <a:t>Sửa</a:t>
            </a:r>
            <a:r>
              <a:rPr lang="en-US" sz="5400" dirty="0">
                <a:solidFill>
                  <a:schemeClr val="bg1"/>
                </a:solidFill>
              </a:rPr>
              <a:t> </a:t>
            </a:r>
            <a:r>
              <a:rPr lang="en-US" sz="5400" dirty="0" err="1">
                <a:solidFill>
                  <a:schemeClr val="bg1"/>
                </a:solidFill>
              </a:rPr>
              <a:t>đổi</a:t>
            </a:r>
            <a:r>
              <a:rPr lang="en-US" sz="5400" dirty="0">
                <a:solidFill>
                  <a:schemeClr val="bg1"/>
                </a:solidFill>
              </a:rPr>
              <a:t> </a:t>
            </a:r>
            <a:r>
              <a:rPr lang="en-US" sz="5400" dirty="0" err="1">
                <a:solidFill>
                  <a:schemeClr val="bg1"/>
                </a:solidFill>
              </a:rPr>
              <a:t>danh</a:t>
            </a:r>
            <a:r>
              <a:rPr lang="en-US" sz="5400" dirty="0">
                <a:solidFill>
                  <a:schemeClr val="bg1"/>
                </a:solidFill>
              </a:rPr>
              <a:t> </a:t>
            </a:r>
            <a:r>
              <a:rPr lang="en-US" sz="5400" dirty="0" err="1">
                <a:solidFill>
                  <a:schemeClr val="bg1"/>
                </a:solidFill>
              </a:rPr>
              <a:t>sách</a:t>
            </a:r>
            <a:r>
              <a:rPr lang="en-US" sz="5400" dirty="0">
                <a:solidFill>
                  <a:schemeClr val="bg1"/>
                </a:solidFill>
              </a:rPr>
              <a:t> </a:t>
            </a:r>
            <a:r>
              <a:rPr lang="en-US" sz="5400" dirty="0" err="1">
                <a:solidFill>
                  <a:schemeClr val="bg1"/>
                </a:solidFill>
              </a:rPr>
              <a:t>trong</a:t>
            </a:r>
            <a:r>
              <a:rPr lang="en-US" sz="5400" dirty="0">
                <a:solidFill>
                  <a:schemeClr val="bg1"/>
                </a:solidFill>
              </a:rPr>
              <a:t> </a:t>
            </a:r>
            <a:r>
              <a:rPr lang="en-US" sz="5400" dirty="0" err="1">
                <a:solidFill>
                  <a:schemeClr val="bg1"/>
                </a:solidFill>
              </a:rPr>
              <a:t>một</a:t>
            </a:r>
            <a:r>
              <a:rPr lang="en-US" sz="5400" dirty="0">
                <a:solidFill>
                  <a:schemeClr val="bg1"/>
                </a:solidFill>
              </a:rPr>
              <a:t> </a:t>
            </a:r>
            <a:r>
              <a:rPr lang="en-US" sz="5400" dirty="0" err="1">
                <a:solidFill>
                  <a:schemeClr val="bg1"/>
                </a:solidFill>
              </a:rPr>
              <a:t>hàm</a:t>
            </a:r>
            <a:endParaRPr lang="en-US" sz="5400" dirty="0">
              <a:solidFill>
                <a:schemeClr val="bg1"/>
              </a:solidFill>
            </a:endParaRPr>
          </a:p>
        </p:txBody>
      </p:sp>
      <p:sp>
        <p:nvSpPr>
          <p:cNvPr id="3" name="Content Placeholder 2"/>
          <p:cNvSpPr>
            <a:spLocks noGrp="1"/>
          </p:cNvSpPr>
          <p:nvPr>
            <p:ph type="body" idx="1"/>
          </p:nvPr>
        </p:nvSpPr>
        <p:spPr>
          <a:xfrm>
            <a:off x="1155700" y="2603501"/>
            <a:ext cx="13932000" cy="1185848"/>
          </a:xfrm>
        </p:spPr>
        <p:txBody>
          <a:bodyPr/>
          <a:lstStyle/>
          <a:p>
            <a:r>
              <a:rPr lang="en-US" dirty="0" err="1">
                <a:solidFill>
                  <a:schemeClr val="bg1"/>
                </a:solidFill>
              </a:rPr>
              <a:t>Tổ</a:t>
            </a:r>
            <a:r>
              <a:rPr lang="en-US" dirty="0">
                <a:solidFill>
                  <a:schemeClr val="bg1"/>
                </a:solidFill>
              </a:rPr>
              <a:t> </a:t>
            </a:r>
            <a:r>
              <a:rPr lang="en-US" dirty="0" err="1">
                <a:solidFill>
                  <a:schemeClr val="bg1"/>
                </a:solidFill>
              </a:rPr>
              <a:t>chức</a:t>
            </a:r>
            <a:r>
              <a:rPr lang="en-US" dirty="0">
                <a:solidFill>
                  <a:schemeClr val="bg1"/>
                </a:solidFill>
              </a:rPr>
              <a:t> </a:t>
            </a:r>
            <a:r>
              <a:rPr lang="en-US" dirty="0" err="1">
                <a:solidFill>
                  <a:schemeClr val="bg1"/>
                </a:solidFill>
              </a:rPr>
              <a:t>lại</a:t>
            </a:r>
            <a:r>
              <a:rPr lang="en-US" dirty="0">
                <a:solidFill>
                  <a:schemeClr val="bg1"/>
                </a:solidFill>
              </a:rPr>
              <a:t> </a:t>
            </a:r>
            <a:r>
              <a:rPr lang="en-US" dirty="0" err="1">
                <a:solidFill>
                  <a:schemeClr val="bg1"/>
                </a:solidFill>
              </a:rPr>
              <a:t>đoạn</a:t>
            </a:r>
            <a:r>
              <a:rPr lang="en-US" dirty="0">
                <a:solidFill>
                  <a:schemeClr val="bg1"/>
                </a:solidFill>
              </a:rPr>
              <a:t> code </a:t>
            </a:r>
            <a:r>
              <a:rPr lang="en-US" dirty="0" err="1">
                <a:solidFill>
                  <a:schemeClr val="bg1"/>
                </a:solidFill>
              </a:rPr>
              <a:t>bằng</a:t>
            </a:r>
            <a:r>
              <a:rPr lang="en-US" dirty="0">
                <a:solidFill>
                  <a:schemeClr val="bg1"/>
                </a:solidFill>
              </a:rPr>
              <a:t> </a:t>
            </a:r>
            <a:r>
              <a:rPr lang="en-US" dirty="0" err="1">
                <a:solidFill>
                  <a:schemeClr val="bg1"/>
                </a:solidFill>
              </a:rPr>
              <a:t>cách</a:t>
            </a:r>
            <a:r>
              <a:rPr lang="en-US" dirty="0">
                <a:solidFill>
                  <a:schemeClr val="bg1"/>
                </a:solidFill>
              </a:rPr>
              <a:t> </a:t>
            </a:r>
            <a:r>
              <a:rPr lang="en-US" dirty="0" err="1">
                <a:solidFill>
                  <a:schemeClr val="bg1"/>
                </a:solidFill>
              </a:rPr>
              <a:t>viết</a:t>
            </a:r>
            <a:r>
              <a:rPr lang="en-US" dirty="0">
                <a:solidFill>
                  <a:schemeClr val="bg1"/>
                </a:solidFill>
              </a:rPr>
              <a:t> </a:t>
            </a:r>
            <a:r>
              <a:rPr lang="en-US" dirty="0" err="1">
                <a:solidFill>
                  <a:schemeClr val="bg1"/>
                </a:solidFill>
              </a:rPr>
              <a:t>hai</a:t>
            </a:r>
            <a:r>
              <a:rPr lang="en-US" dirty="0">
                <a:solidFill>
                  <a:schemeClr val="bg1"/>
                </a:solidFill>
              </a:rPr>
              <a:t> </a:t>
            </a:r>
            <a:r>
              <a:rPr lang="en-US" dirty="0" err="1">
                <a:solidFill>
                  <a:schemeClr val="bg1"/>
                </a:solidFill>
              </a:rPr>
              <a:t>hàm</a:t>
            </a:r>
            <a:endParaRPr lang="en-US" dirty="0">
              <a:solidFill>
                <a:schemeClr val="bg1"/>
              </a:solidFill>
            </a:endParaRPr>
          </a:p>
        </p:txBody>
      </p:sp>
      <p:sp>
        <p:nvSpPr>
          <p:cNvPr id="11" name="Rectangle 10"/>
          <p:cNvSpPr/>
          <p:nvPr/>
        </p:nvSpPr>
        <p:spPr>
          <a:xfrm>
            <a:off x="1463040" y="4516821"/>
            <a:ext cx="13932000" cy="3983206"/>
          </a:xfrm>
          <a:prstGeom prst="rect">
            <a:avLst/>
          </a:prstGeom>
          <a:ln>
            <a:solidFill>
              <a:schemeClr val="bg1"/>
            </a:solidFill>
          </a:ln>
        </p:spPr>
        <p:txBody>
          <a:bodyPr wrap="square">
            <a:spAutoFit/>
          </a:bodyPr>
          <a:lstStyle/>
          <a:p>
            <a:pPr algn="just">
              <a:lnSpc>
                <a:spcPct val="115000"/>
              </a:lnSpc>
              <a:spcBef>
                <a:spcPts val="400"/>
              </a:spcBef>
              <a:spcAft>
                <a:spcPts val="400"/>
              </a:spcAft>
            </a:pPr>
            <a:r>
              <a:rPr lang="en-US" sz="2000" spc="-27" dirty="0">
                <a:solidFill>
                  <a:schemeClr val="bg1"/>
                </a:solidFill>
                <a:latin typeface="Courier" pitchFamily="2" charset="0"/>
                <a:ea typeface="SimSun" panose="02010600030101010101" pitchFamily="2" charset="-122"/>
              </a:rPr>
              <a:t>def </a:t>
            </a:r>
            <a:r>
              <a:rPr lang="en-US" sz="2000" spc="-27" dirty="0" err="1">
                <a:solidFill>
                  <a:schemeClr val="bg1"/>
                </a:solidFill>
                <a:latin typeface="Courier" pitchFamily="2" charset="0"/>
                <a:ea typeface="SimSun" panose="02010600030101010101" pitchFamily="2" charset="-122"/>
              </a:rPr>
              <a:t>print_models</a:t>
            </a:r>
            <a:r>
              <a:rPr lang="en-US" sz="2000" spc="-27" dirty="0">
                <a:solidFill>
                  <a:schemeClr val="bg1"/>
                </a:solidFill>
                <a:latin typeface="Courier" pitchFamily="2" charset="0"/>
                <a:ea typeface="SimSun" panose="02010600030101010101" pitchFamily="2" charset="-122"/>
              </a:rPr>
              <a:t>(</a:t>
            </a:r>
            <a:r>
              <a:rPr lang="en-US" sz="2000" spc="-27" dirty="0" err="1">
                <a:solidFill>
                  <a:schemeClr val="bg1"/>
                </a:solidFill>
                <a:latin typeface="Courier" pitchFamily="2" charset="0"/>
                <a:ea typeface="SimSun" panose="02010600030101010101" pitchFamily="2" charset="-122"/>
              </a:rPr>
              <a:t>unprinted_designs</a:t>
            </a:r>
            <a:r>
              <a:rPr lang="en-US" sz="2000" spc="-27" dirty="0">
                <a:solidFill>
                  <a:schemeClr val="bg1"/>
                </a:solidFill>
                <a:latin typeface="Courier" pitchFamily="2" charset="0"/>
                <a:ea typeface="SimSun" panose="02010600030101010101" pitchFamily="2" charset="-122"/>
              </a:rPr>
              <a:t>, </a:t>
            </a:r>
            <a:r>
              <a:rPr lang="en-US" sz="2000" spc="-27" dirty="0" err="1">
                <a:solidFill>
                  <a:schemeClr val="bg1"/>
                </a:solidFill>
                <a:latin typeface="Courier" pitchFamily="2" charset="0"/>
                <a:ea typeface="SimSun" panose="02010600030101010101" pitchFamily="2" charset="-122"/>
              </a:rPr>
              <a:t>completed_models</a:t>
            </a:r>
            <a:r>
              <a:rPr lang="en-US" sz="2000" spc="-27" dirty="0">
                <a:solidFill>
                  <a:schemeClr val="bg1"/>
                </a:solidFill>
                <a:latin typeface="Courier" pitchFamily="2" charset="0"/>
                <a:ea typeface="SimSun" panose="02010600030101010101" pitchFamily="2" charset="-122"/>
              </a:rPr>
              <a:t>): </a:t>
            </a:r>
          </a:p>
          <a:p>
            <a:pPr algn="just">
              <a:lnSpc>
                <a:spcPct val="115000"/>
              </a:lnSpc>
              <a:spcBef>
                <a:spcPts val="400"/>
              </a:spcBef>
              <a:spcAft>
                <a:spcPts val="400"/>
              </a:spcAft>
            </a:pPr>
            <a:r>
              <a:rPr lang="en-US" sz="2000" spc="-27" dirty="0">
                <a:solidFill>
                  <a:schemeClr val="bg1"/>
                </a:solidFill>
                <a:latin typeface="Courier" pitchFamily="2" charset="0"/>
                <a:ea typeface="SimSun" panose="02010600030101010101" pitchFamily="2" charset="-122"/>
              </a:rPr>
              <a:t>	"""</a:t>
            </a:r>
          </a:p>
          <a:p>
            <a:pPr algn="just">
              <a:lnSpc>
                <a:spcPct val="115000"/>
              </a:lnSpc>
              <a:spcBef>
                <a:spcPts val="400"/>
              </a:spcBef>
              <a:spcAft>
                <a:spcPts val="400"/>
              </a:spcAft>
            </a:pPr>
            <a:r>
              <a:rPr lang="en-US" sz="2000" spc="-27" dirty="0">
                <a:solidFill>
                  <a:schemeClr val="bg1"/>
                </a:solidFill>
                <a:latin typeface="Courier" pitchFamily="2" charset="0"/>
                <a:ea typeface="SimSun" panose="02010600030101010101" pitchFamily="2" charset="-122"/>
              </a:rPr>
              <a:t>	Simulate printing each design, until none are left. Move each design to </a:t>
            </a:r>
            <a:r>
              <a:rPr lang="en-US" sz="2000" spc="-27" dirty="0" err="1">
                <a:solidFill>
                  <a:schemeClr val="bg1"/>
                </a:solidFill>
                <a:latin typeface="Courier" pitchFamily="2" charset="0"/>
                <a:ea typeface="SimSun" panose="02010600030101010101" pitchFamily="2" charset="-122"/>
              </a:rPr>
              <a:t>completed_models</a:t>
            </a:r>
            <a:r>
              <a:rPr lang="en-US" sz="2000" spc="-27" dirty="0">
                <a:solidFill>
                  <a:schemeClr val="bg1"/>
                </a:solidFill>
                <a:latin typeface="Courier" pitchFamily="2" charset="0"/>
                <a:ea typeface="SimSun" panose="02010600030101010101" pitchFamily="2" charset="-122"/>
              </a:rPr>
              <a:t> after printing.</a:t>
            </a:r>
          </a:p>
          <a:p>
            <a:pPr algn="just">
              <a:lnSpc>
                <a:spcPct val="115000"/>
              </a:lnSpc>
              <a:spcBef>
                <a:spcPts val="400"/>
              </a:spcBef>
              <a:spcAft>
                <a:spcPts val="400"/>
              </a:spcAft>
            </a:pPr>
            <a:r>
              <a:rPr lang="en-US" sz="2000" spc="-27" dirty="0">
                <a:solidFill>
                  <a:schemeClr val="bg1"/>
                </a:solidFill>
                <a:latin typeface="Courier" pitchFamily="2" charset="0"/>
                <a:ea typeface="SimSun" panose="02010600030101010101" pitchFamily="2" charset="-122"/>
              </a:rPr>
              <a:t>	"""</a:t>
            </a:r>
          </a:p>
          <a:p>
            <a:pPr algn="just">
              <a:lnSpc>
                <a:spcPct val="115000"/>
              </a:lnSpc>
              <a:spcBef>
                <a:spcPts val="400"/>
              </a:spcBef>
              <a:spcAft>
                <a:spcPts val="400"/>
              </a:spcAft>
            </a:pPr>
            <a:r>
              <a:rPr lang="en-US" sz="2000" spc="-27" dirty="0">
                <a:solidFill>
                  <a:schemeClr val="bg1"/>
                </a:solidFill>
                <a:latin typeface="Courier" pitchFamily="2" charset="0"/>
                <a:ea typeface="SimSun" panose="02010600030101010101" pitchFamily="2" charset="-122"/>
              </a:rPr>
              <a:t>	while </a:t>
            </a:r>
            <a:r>
              <a:rPr lang="en-US" sz="2000" spc="-27" dirty="0" err="1">
                <a:solidFill>
                  <a:schemeClr val="bg1"/>
                </a:solidFill>
                <a:latin typeface="Courier" pitchFamily="2" charset="0"/>
                <a:ea typeface="SimSun" panose="02010600030101010101" pitchFamily="2" charset="-122"/>
              </a:rPr>
              <a:t>unprinted_designs</a:t>
            </a:r>
            <a:r>
              <a:rPr lang="en-US" sz="2000" spc="-27" dirty="0">
                <a:solidFill>
                  <a:schemeClr val="bg1"/>
                </a:solidFill>
                <a:latin typeface="Courier" pitchFamily="2" charset="0"/>
                <a:ea typeface="SimSun" panose="02010600030101010101" pitchFamily="2" charset="-122"/>
              </a:rPr>
              <a:t>:</a:t>
            </a:r>
          </a:p>
          <a:p>
            <a:pPr algn="just">
              <a:lnSpc>
                <a:spcPct val="115000"/>
              </a:lnSpc>
              <a:spcBef>
                <a:spcPts val="400"/>
              </a:spcBef>
              <a:spcAft>
                <a:spcPts val="400"/>
              </a:spcAft>
            </a:pPr>
            <a:r>
              <a:rPr lang="en-US" sz="2000" spc="-27" dirty="0">
                <a:solidFill>
                  <a:schemeClr val="bg1"/>
                </a:solidFill>
                <a:latin typeface="Courier" pitchFamily="2" charset="0"/>
                <a:ea typeface="SimSun" panose="02010600030101010101" pitchFamily="2" charset="-122"/>
              </a:rPr>
              <a:t>		</a:t>
            </a:r>
            <a:r>
              <a:rPr lang="en-US" sz="2000" spc="-27" dirty="0" err="1">
                <a:solidFill>
                  <a:schemeClr val="bg1"/>
                </a:solidFill>
                <a:latin typeface="Courier" pitchFamily="2" charset="0"/>
                <a:ea typeface="SimSun" panose="02010600030101010101" pitchFamily="2" charset="-122"/>
              </a:rPr>
              <a:t>current_design</a:t>
            </a:r>
            <a:r>
              <a:rPr lang="en-US" sz="2000" spc="-27" dirty="0">
                <a:solidFill>
                  <a:schemeClr val="bg1"/>
                </a:solidFill>
                <a:latin typeface="Courier" pitchFamily="2" charset="0"/>
                <a:ea typeface="SimSun" panose="02010600030101010101" pitchFamily="2" charset="-122"/>
              </a:rPr>
              <a:t> = </a:t>
            </a:r>
            <a:r>
              <a:rPr lang="en-US" sz="2000" spc="-27" dirty="0" err="1">
                <a:solidFill>
                  <a:schemeClr val="bg1"/>
                </a:solidFill>
                <a:latin typeface="Courier" pitchFamily="2" charset="0"/>
                <a:ea typeface="SimSun" panose="02010600030101010101" pitchFamily="2" charset="-122"/>
              </a:rPr>
              <a:t>unprinted_designs.pop</a:t>
            </a:r>
            <a:r>
              <a:rPr lang="en-US" sz="2000" spc="-27" dirty="0">
                <a:solidFill>
                  <a:schemeClr val="bg1"/>
                </a:solidFill>
                <a:latin typeface="Courier" pitchFamily="2" charset="0"/>
                <a:ea typeface="SimSun" panose="02010600030101010101" pitchFamily="2" charset="-122"/>
              </a:rPr>
              <a:t>()</a:t>
            </a:r>
          </a:p>
          <a:p>
            <a:pPr algn="just">
              <a:lnSpc>
                <a:spcPct val="115000"/>
              </a:lnSpc>
              <a:spcBef>
                <a:spcPts val="400"/>
              </a:spcBef>
              <a:spcAft>
                <a:spcPts val="400"/>
              </a:spcAft>
            </a:pPr>
            <a:r>
              <a:rPr lang="en-US" sz="2000" spc="-27" dirty="0">
                <a:solidFill>
                  <a:schemeClr val="bg1"/>
                </a:solidFill>
                <a:latin typeface="Courier" pitchFamily="2" charset="0"/>
                <a:ea typeface="SimSun" panose="02010600030101010101" pitchFamily="2" charset="-122"/>
              </a:rPr>
              <a:t>		print(</a:t>
            </a:r>
            <a:r>
              <a:rPr lang="en-US" sz="2000" spc="-27" dirty="0" err="1">
                <a:solidFill>
                  <a:schemeClr val="bg1"/>
                </a:solidFill>
                <a:latin typeface="Courier" pitchFamily="2" charset="0"/>
                <a:ea typeface="SimSun" panose="02010600030101010101" pitchFamily="2" charset="-122"/>
              </a:rPr>
              <a:t>f"Printing</a:t>
            </a:r>
            <a:r>
              <a:rPr lang="en-US" sz="2000" spc="-27" dirty="0">
                <a:solidFill>
                  <a:schemeClr val="bg1"/>
                </a:solidFill>
                <a:latin typeface="Courier" pitchFamily="2" charset="0"/>
                <a:ea typeface="SimSun" panose="02010600030101010101" pitchFamily="2" charset="-122"/>
              </a:rPr>
              <a:t> model: {</a:t>
            </a:r>
            <a:r>
              <a:rPr lang="en-US" sz="2000" spc="-27" dirty="0" err="1">
                <a:solidFill>
                  <a:schemeClr val="bg1"/>
                </a:solidFill>
                <a:latin typeface="Courier" pitchFamily="2" charset="0"/>
                <a:ea typeface="SimSun" panose="02010600030101010101" pitchFamily="2" charset="-122"/>
              </a:rPr>
              <a:t>current_design</a:t>
            </a:r>
            <a:r>
              <a:rPr lang="en-US" sz="2000" spc="-27" dirty="0">
                <a:solidFill>
                  <a:schemeClr val="bg1"/>
                </a:solidFill>
                <a:latin typeface="Courier" pitchFamily="2" charset="0"/>
                <a:ea typeface="SimSun" panose="02010600030101010101" pitchFamily="2" charset="-122"/>
              </a:rPr>
              <a:t>}")</a:t>
            </a:r>
          </a:p>
          <a:p>
            <a:pPr algn="just">
              <a:lnSpc>
                <a:spcPct val="115000"/>
              </a:lnSpc>
              <a:spcBef>
                <a:spcPts val="400"/>
              </a:spcBef>
              <a:spcAft>
                <a:spcPts val="400"/>
              </a:spcAft>
            </a:pPr>
            <a:r>
              <a:rPr lang="en-US" sz="2000" spc="-27" dirty="0">
                <a:solidFill>
                  <a:schemeClr val="bg1"/>
                </a:solidFill>
                <a:latin typeface="Courier" pitchFamily="2" charset="0"/>
                <a:ea typeface="SimSun" panose="02010600030101010101" pitchFamily="2" charset="-122"/>
              </a:rPr>
              <a:t>		</a:t>
            </a:r>
            <a:r>
              <a:rPr lang="en-US" sz="2000" spc="-27" dirty="0" err="1">
                <a:solidFill>
                  <a:schemeClr val="bg1"/>
                </a:solidFill>
                <a:latin typeface="Courier" pitchFamily="2" charset="0"/>
                <a:ea typeface="SimSun" panose="02010600030101010101" pitchFamily="2" charset="-122"/>
              </a:rPr>
              <a:t>completed_models.append</a:t>
            </a:r>
            <a:r>
              <a:rPr lang="en-US" sz="2000" spc="-27" dirty="0">
                <a:solidFill>
                  <a:schemeClr val="bg1"/>
                </a:solidFill>
                <a:latin typeface="Courier" pitchFamily="2" charset="0"/>
                <a:ea typeface="SimSun" panose="02010600030101010101" pitchFamily="2" charset="-122"/>
              </a:rPr>
              <a:t>(</a:t>
            </a:r>
            <a:r>
              <a:rPr lang="en-US" sz="2000" spc="-27" dirty="0" err="1">
                <a:solidFill>
                  <a:schemeClr val="bg1"/>
                </a:solidFill>
                <a:latin typeface="Courier" pitchFamily="2" charset="0"/>
                <a:ea typeface="SimSun" panose="02010600030101010101" pitchFamily="2" charset="-122"/>
              </a:rPr>
              <a:t>current_design</a:t>
            </a:r>
            <a:r>
              <a:rPr lang="en-US" sz="2000" spc="-27" dirty="0">
                <a:solidFill>
                  <a:schemeClr val="bg1"/>
                </a:solidFill>
                <a:latin typeface="Courier" pitchFamily="2" charset="0"/>
                <a:ea typeface="SimSun" panose="02010600030101010101" pitchFamily="2" charset="-122"/>
              </a:rPr>
              <a:t>)</a:t>
            </a:r>
          </a:p>
        </p:txBody>
      </p:sp>
      <p:sp>
        <p:nvSpPr>
          <p:cNvPr id="12" name="Rectangle 11"/>
          <p:cNvSpPr/>
          <p:nvPr/>
        </p:nvSpPr>
        <p:spPr>
          <a:xfrm>
            <a:off x="1463040" y="3789349"/>
            <a:ext cx="2437590" cy="379656"/>
          </a:xfrm>
          <a:prstGeom prst="rect">
            <a:avLst/>
          </a:prstGeom>
        </p:spPr>
        <p:txBody>
          <a:bodyPr wrap="none">
            <a:spAutoFit/>
          </a:bodyPr>
          <a:lstStyle/>
          <a:p>
            <a:r>
              <a:rPr lang="en-US" sz="1867" b="1" spc="-27" dirty="0" err="1">
                <a:solidFill>
                  <a:schemeClr val="bg1"/>
                </a:solidFill>
                <a:latin typeface="Courier New" panose="02070309020205020404" pitchFamily="49" charset="0"/>
                <a:ea typeface="SimSun" panose="02010600030101010101" pitchFamily="2" charset="-122"/>
              </a:rPr>
              <a:t>Hàm</a:t>
            </a:r>
            <a:r>
              <a:rPr lang="en-US" sz="1867" b="1" spc="-27" dirty="0">
                <a:solidFill>
                  <a:schemeClr val="bg1"/>
                </a:solidFill>
                <a:latin typeface="Courier New" panose="02070309020205020404" pitchFamily="49" charset="0"/>
                <a:ea typeface="SimSun" panose="02010600030101010101" pitchFamily="2" charset="-122"/>
              </a:rPr>
              <a:t> </a:t>
            </a:r>
            <a:r>
              <a:rPr lang="en-US" sz="1867" b="1" spc="-27" dirty="0" err="1">
                <a:solidFill>
                  <a:schemeClr val="bg1"/>
                </a:solidFill>
                <a:latin typeface="Courier New" panose="02070309020205020404" pitchFamily="49" charset="0"/>
                <a:ea typeface="SimSun" panose="02010600030101010101" pitchFamily="2" charset="-122"/>
              </a:rPr>
              <a:t>print_models</a:t>
            </a:r>
            <a:endParaRPr lang="en-US" sz="1867" b="1" dirty="0">
              <a:solidFill>
                <a:schemeClr val="bg1"/>
              </a:solidFill>
            </a:endParaRPr>
          </a:p>
        </p:txBody>
      </p:sp>
    </p:spTree>
    <p:extLst>
      <p:ext uri="{BB962C8B-B14F-4D97-AF65-F5344CB8AC3E}">
        <p14:creationId xmlns:p14="http://schemas.microsoft.com/office/powerpoint/2010/main" val="596375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vi-VN" sz="6000" dirty="0">
                <a:solidFill>
                  <a:srgbClr val="FFD966"/>
                </a:solidFill>
                <a:latin typeface="Arial" charset="0"/>
                <a:ea typeface="Arial" charset="0"/>
                <a:cs typeface="Arial" charset="0"/>
                <a:sym typeface="Cabin"/>
              </a:rPr>
              <a:t>Các bước được lưu trữ (và tái sử dụng)</a:t>
            </a:r>
            <a:endParaRPr lang="en-US" sz="7600" u="none" strike="noStrike" cap="none" dirty="0">
              <a:solidFill>
                <a:srgbClr val="FFD966"/>
              </a:solidFill>
              <a:latin typeface="Arial" charset="0"/>
              <a:ea typeface="Arial" charset="0"/>
              <a:cs typeface="Arial" charset="0"/>
              <a:sym typeface="Cabin"/>
            </a:endParaRPr>
          </a:p>
        </p:txBody>
      </p:sp>
      <p:sp>
        <p:nvSpPr>
          <p:cNvPr id="214" name="Shape 214"/>
          <p:cNvSpPr txBox="1"/>
          <p:nvPr/>
        </p:nvSpPr>
        <p:spPr>
          <a:xfrm>
            <a:off x="12869861" y="3721100"/>
            <a:ext cx="3162300" cy="3746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00FF00"/>
                </a:solidFill>
                <a:latin typeface="Arial" charset="0"/>
                <a:ea typeface="Arial" charset="0"/>
                <a:cs typeface="Arial" charset="0"/>
                <a:sym typeface="Cabin"/>
              </a:rPr>
              <a:t>Hello</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00FF00"/>
                </a:solidFill>
                <a:latin typeface="Arial" charset="0"/>
                <a:ea typeface="Arial" charset="0"/>
                <a:cs typeface="Arial" charset="0"/>
                <a:sym typeface="Cabin"/>
              </a:rPr>
              <a:t>Fun</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Zip</a:t>
            </a:r>
          </a:p>
          <a:p>
            <a:pPr marL="0" marR="0" lvl="0" indent="0" algn="l" rtl="0">
              <a:lnSpc>
                <a:spcPct val="100000"/>
              </a:lnSpc>
              <a:spcBef>
                <a:spcPts val="0"/>
              </a:spcBef>
              <a:spcAft>
                <a:spcPts val="0"/>
              </a:spcAft>
              <a:buClr>
                <a:srgbClr val="FF0000"/>
              </a:buClr>
              <a:buSzPct val="25000"/>
              <a:buFont typeface="Cabin"/>
              <a:buNone/>
            </a:pPr>
            <a:r>
              <a:rPr lang="en-US" sz="3600" u="none" strike="noStrike" cap="none">
                <a:solidFill>
                  <a:srgbClr val="00FF00"/>
                </a:solidFill>
                <a:latin typeface="Arial" charset="0"/>
                <a:ea typeface="Arial" charset="0"/>
                <a:cs typeface="Arial" charset="0"/>
                <a:sym typeface="Cabin"/>
              </a:rPr>
              <a:t>Hello</a:t>
            </a:r>
          </a:p>
          <a:p>
            <a:pPr marL="0" marR="0" lvl="0" indent="0" algn="l" rtl="0">
              <a:lnSpc>
                <a:spcPct val="100000"/>
              </a:lnSpc>
              <a:spcBef>
                <a:spcPts val="0"/>
              </a:spcBef>
              <a:spcAft>
                <a:spcPts val="0"/>
              </a:spcAft>
              <a:buClr>
                <a:srgbClr val="FF0000"/>
              </a:buClr>
              <a:buSzPct val="25000"/>
              <a:buFont typeface="Cabin"/>
              <a:buNone/>
            </a:pPr>
            <a:r>
              <a:rPr lang="en-US" sz="3600" u="none" strike="noStrike" cap="none">
                <a:solidFill>
                  <a:srgbClr val="00FF00"/>
                </a:solidFill>
                <a:latin typeface="Arial" charset="0"/>
                <a:ea typeface="Arial" charset="0"/>
                <a:cs typeface="Arial" charset="0"/>
                <a:sym typeface="Cabin"/>
              </a:rPr>
              <a:t>Fun</a:t>
            </a:r>
          </a:p>
        </p:txBody>
      </p:sp>
      <p:sp>
        <p:nvSpPr>
          <p:cNvPr id="215" name="Shape 215"/>
          <p:cNvSpPr txBox="1"/>
          <p:nvPr/>
        </p:nvSpPr>
        <p:spPr>
          <a:xfrm>
            <a:off x="7899399" y="2971800"/>
            <a:ext cx="3586161" cy="380047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FF00"/>
              </a:buClr>
              <a:buSzPct val="25000"/>
              <a:buFont typeface="Courier New"/>
              <a:buNone/>
            </a:pPr>
            <a:r>
              <a:rPr lang="en-US" sz="2500" i="0" u="none" strike="noStrike" cap="none" dirty="0" err="1">
                <a:solidFill>
                  <a:srgbClr val="FFFF00"/>
                </a:solidFill>
                <a:latin typeface="Courier"/>
                <a:ea typeface="Courier"/>
                <a:cs typeface="Courier"/>
                <a:sym typeface="Courier New"/>
              </a:rPr>
              <a:t>def</a:t>
            </a:r>
            <a:r>
              <a:rPr lang="en-US" sz="2500" i="0" u="none" strike="noStrike" cap="none" dirty="0">
                <a:solidFill>
                  <a:srgbClr val="FF7F00"/>
                </a:solidFill>
                <a:latin typeface="Courier"/>
                <a:ea typeface="Courier"/>
                <a:cs typeface="Courier"/>
                <a:sym typeface="Courier New"/>
              </a:rPr>
              <a:t> thing():</a:t>
            </a:r>
          </a:p>
          <a:p>
            <a:pPr marL="0" marR="0" lvl="0" indent="0" algn="l" rtl="0">
              <a:lnSpc>
                <a:spcPct val="100000"/>
              </a:lnSpc>
              <a:spcBef>
                <a:spcPts val="0"/>
              </a:spcBef>
              <a:spcAft>
                <a:spcPts val="0"/>
              </a:spcAft>
              <a:buClr>
                <a:srgbClr val="FF7F00"/>
              </a:buClr>
              <a:buSzPct val="25000"/>
              <a:buFont typeface="Courier New"/>
              <a:buNone/>
            </a:pPr>
            <a:r>
              <a:rPr lang="en-US" sz="2500" i="0" u="none" strike="noStrike" cap="none" dirty="0">
                <a:solidFill>
                  <a:srgbClr val="FF7F00"/>
                </a:solidFill>
                <a:latin typeface="Courier"/>
                <a:ea typeface="Courier"/>
                <a:cs typeface="Courier"/>
                <a:sym typeface="Courier New"/>
              </a:rPr>
              <a:t>    </a:t>
            </a:r>
            <a:r>
              <a:rPr lang="en-US" sz="2500" i="0" u="none" strike="noStrike" cap="none" dirty="0">
                <a:solidFill>
                  <a:srgbClr val="FFFF00"/>
                </a:solidFill>
                <a:latin typeface="Courier"/>
                <a:ea typeface="Courier"/>
                <a:cs typeface="Courier"/>
                <a:sym typeface="Courier New"/>
              </a:rPr>
              <a:t>print</a:t>
            </a:r>
            <a:r>
              <a:rPr lang="en-US" sz="2500" dirty="0">
                <a:solidFill>
                  <a:srgbClr val="FF7F00"/>
                </a:solidFill>
                <a:latin typeface="Courier"/>
                <a:ea typeface="Courier"/>
                <a:cs typeface="Courier"/>
                <a:sym typeface="Courier New"/>
              </a:rPr>
              <a:t>(</a:t>
            </a:r>
            <a:r>
              <a:rPr lang="en-US" sz="2500" i="0" u="none" strike="noStrike" cap="none" dirty="0">
                <a:solidFill>
                  <a:srgbClr val="FF7F00"/>
                </a:solidFill>
                <a:latin typeface="Courier"/>
                <a:ea typeface="Courier"/>
                <a:cs typeface="Courier"/>
                <a:sym typeface="Courier New"/>
              </a:rPr>
              <a:t>'Hello</a:t>
            </a:r>
            <a:r>
              <a:rPr lang="en-US" sz="25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rgbClr val="FF7F00"/>
              </a:buClr>
              <a:buSzPct val="25000"/>
              <a:buFont typeface="Courier New"/>
              <a:buNone/>
            </a:pPr>
            <a:r>
              <a:rPr lang="en-US" sz="2500" i="0" u="none" strike="noStrike" cap="none" dirty="0">
                <a:solidFill>
                  <a:srgbClr val="FF7F00"/>
                </a:solidFill>
                <a:latin typeface="Courier"/>
                <a:ea typeface="Courier"/>
                <a:cs typeface="Courier"/>
                <a:sym typeface="Courier New"/>
              </a:rPr>
              <a:t>    </a:t>
            </a:r>
            <a:r>
              <a:rPr lang="en-US" sz="2500" i="0" u="none" strike="noStrike" cap="none" dirty="0">
                <a:solidFill>
                  <a:srgbClr val="FFFF00"/>
                </a:solidFill>
                <a:latin typeface="Courier"/>
                <a:ea typeface="Courier"/>
                <a:cs typeface="Courier"/>
                <a:sym typeface="Courier New"/>
              </a:rPr>
              <a:t>print</a:t>
            </a:r>
            <a:r>
              <a:rPr lang="en-US" sz="2500" dirty="0">
                <a:solidFill>
                  <a:srgbClr val="FF7F00"/>
                </a:solidFill>
                <a:latin typeface="Courier"/>
                <a:ea typeface="Courier"/>
                <a:cs typeface="Courier"/>
                <a:sym typeface="Courier New"/>
              </a:rPr>
              <a:t>(</a:t>
            </a:r>
            <a:r>
              <a:rPr lang="en-US" sz="2500" i="0" u="none" strike="noStrike" cap="none" dirty="0">
                <a:solidFill>
                  <a:srgbClr val="FF7F00"/>
                </a:solidFill>
                <a:latin typeface="Courier"/>
                <a:ea typeface="Courier"/>
                <a:cs typeface="Courier"/>
                <a:sym typeface="Courier New"/>
              </a:rPr>
              <a:t>'Fun</a:t>
            </a:r>
            <a:r>
              <a:rPr lang="en-US" sz="25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rgbClr val="FF7F00"/>
              </a:buClr>
              <a:buSzPct val="25000"/>
              <a:buFont typeface="Courier New"/>
              <a:buNone/>
            </a:pPr>
            <a:r>
              <a:rPr lang="en-US" sz="2500" b="1" i="0" u="none" strike="noStrike" cap="none" dirty="0">
                <a:solidFill>
                  <a:srgbClr val="FF7F00"/>
                </a:solidFill>
                <a:latin typeface="Courier"/>
                <a:ea typeface="Courier"/>
                <a:cs typeface="Courier"/>
                <a:sym typeface="Courier New"/>
              </a:rPr>
              <a:t> </a:t>
            </a:r>
          </a:p>
          <a:p>
            <a:pPr marL="0" marR="0" lvl="0" indent="0" algn="l" rtl="0">
              <a:lnSpc>
                <a:spcPct val="100000"/>
              </a:lnSpc>
              <a:spcBef>
                <a:spcPts val="0"/>
              </a:spcBef>
              <a:spcAft>
                <a:spcPts val="0"/>
              </a:spcAft>
              <a:buClr>
                <a:srgbClr val="FF7F00"/>
              </a:buClr>
              <a:buSzPct val="25000"/>
              <a:buFont typeface="Courier New"/>
              <a:buNone/>
            </a:pPr>
            <a:r>
              <a:rPr lang="en-US" sz="2500" i="0" u="none" strike="noStrike" cap="none" dirty="0">
                <a:solidFill>
                  <a:srgbClr val="FF7F00"/>
                </a:solidFill>
                <a:latin typeface="Courier"/>
                <a:ea typeface="Courier"/>
                <a:cs typeface="Courier"/>
                <a:sym typeface="Courier New"/>
              </a:rPr>
              <a:t>thing()</a:t>
            </a:r>
          </a:p>
          <a:p>
            <a:pPr marL="0" marR="0" lvl="0" indent="0" algn="l" rtl="0">
              <a:lnSpc>
                <a:spcPct val="100000"/>
              </a:lnSpc>
              <a:spcBef>
                <a:spcPts val="0"/>
              </a:spcBef>
              <a:spcAft>
                <a:spcPts val="0"/>
              </a:spcAft>
              <a:buClr>
                <a:srgbClr val="FFFF00"/>
              </a:buClr>
              <a:buSzPct val="25000"/>
              <a:buFont typeface="Courier New"/>
              <a:buNone/>
            </a:pPr>
            <a:r>
              <a:rPr lang="en-US" sz="2500" i="0" u="none" strike="noStrike" cap="none" dirty="0">
                <a:solidFill>
                  <a:srgbClr val="FFFF00"/>
                </a:solidFill>
                <a:latin typeface="Courier"/>
                <a:ea typeface="Courier"/>
                <a:cs typeface="Courier"/>
                <a:sym typeface="Courier New"/>
              </a:rPr>
              <a:t>print</a:t>
            </a:r>
            <a:r>
              <a:rPr lang="en-US" sz="2500" dirty="0">
                <a:solidFill>
                  <a:srgbClr val="FF7F00"/>
                </a:solidFill>
                <a:latin typeface="Courier"/>
                <a:ea typeface="Courier"/>
                <a:cs typeface="Courier"/>
                <a:sym typeface="Courier New"/>
              </a:rPr>
              <a:t>(</a:t>
            </a:r>
            <a:r>
              <a:rPr lang="en-US" sz="2500" i="0" u="none" strike="noStrike" cap="none" dirty="0">
                <a:solidFill>
                  <a:srgbClr val="FF7F00"/>
                </a:solidFill>
                <a:latin typeface="Courier"/>
                <a:ea typeface="Courier"/>
                <a:cs typeface="Courier"/>
                <a:sym typeface="Courier New"/>
              </a:rPr>
              <a:t>'Zip</a:t>
            </a:r>
            <a:r>
              <a:rPr lang="en-US" sz="2500" dirty="0">
                <a:solidFill>
                  <a:srgbClr val="FF7F00"/>
                </a:solidFill>
                <a:latin typeface="Courier"/>
                <a:ea typeface="Courier"/>
                <a:cs typeface="Courier"/>
                <a:sym typeface="Courier New"/>
              </a:rPr>
              <a:t>')</a:t>
            </a:r>
          </a:p>
          <a:p>
            <a:pPr marL="0" marR="0" lvl="0" indent="0" algn="l" rtl="0">
              <a:lnSpc>
                <a:spcPct val="100000"/>
              </a:lnSpc>
              <a:spcBef>
                <a:spcPts val="0"/>
              </a:spcBef>
              <a:spcAft>
                <a:spcPts val="0"/>
              </a:spcAft>
              <a:buClr>
                <a:srgbClr val="FF7F00"/>
              </a:buClr>
              <a:buSzPct val="25000"/>
              <a:buFont typeface="Courier New"/>
              <a:buNone/>
            </a:pPr>
            <a:r>
              <a:rPr lang="en-US" sz="2500" i="0" u="none" strike="noStrike" cap="none" dirty="0">
                <a:solidFill>
                  <a:srgbClr val="FF7F00"/>
                </a:solidFill>
                <a:latin typeface="Courier"/>
                <a:ea typeface="Courier"/>
                <a:cs typeface="Courier"/>
                <a:sym typeface="Courier New"/>
              </a:rPr>
              <a:t>thing()</a:t>
            </a:r>
          </a:p>
        </p:txBody>
      </p:sp>
      <p:sp>
        <p:nvSpPr>
          <p:cNvPr id="216" name="Shape 216"/>
          <p:cNvSpPr txBox="1"/>
          <p:nvPr/>
        </p:nvSpPr>
        <p:spPr>
          <a:xfrm>
            <a:off x="762000" y="27305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500" u="none" strike="noStrike" cap="none">
                <a:solidFill>
                  <a:srgbClr val="FFFF00"/>
                </a:solidFill>
                <a:latin typeface="Arial" charset="0"/>
                <a:ea typeface="Arial" charset="0"/>
                <a:cs typeface="Arial" charset="0"/>
                <a:sym typeface="Cabin"/>
              </a:rPr>
              <a:t>def</a:t>
            </a:r>
          </a:p>
        </p:txBody>
      </p:sp>
      <p:cxnSp>
        <p:nvCxnSpPr>
          <p:cNvPr id="217" name="Shape 217"/>
          <p:cNvCxnSpPr/>
          <p:nvPr/>
        </p:nvCxnSpPr>
        <p:spPr>
          <a:xfrm rot="10800000">
            <a:off x="2114550" y="3313111"/>
            <a:ext cx="6349" cy="1849436"/>
          </a:xfrm>
          <a:prstGeom prst="straightConnector1">
            <a:avLst/>
          </a:prstGeom>
          <a:noFill/>
          <a:ln w="76200" cap="rnd" cmpd="sng">
            <a:solidFill>
              <a:srgbClr val="00FFFF"/>
            </a:solidFill>
            <a:prstDash val="solid"/>
            <a:miter/>
            <a:headEnd type="stealth" w="med" len="med"/>
            <a:tailEnd type="none" w="med" len="med"/>
          </a:ln>
        </p:spPr>
      </p:cxnSp>
      <p:cxnSp>
        <p:nvCxnSpPr>
          <p:cNvPr id="218" name="Shape 218"/>
          <p:cNvCxnSpPr/>
          <p:nvPr/>
        </p:nvCxnSpPr>
        <p:spPr>
          <a:xfrm flipH="1">
            <a:off x="9366249" y="5416550"/>
            <a:ext cx="3421062" cy="342899"/>
          </a:xfrm>
          <a:prstGeom prst="straightConnector1">
            <a:avLst/>
          </a:prstGeom>
          <a:noFill/>
          <a:ln w="50800" cap="rnd" cmpd="sng">
            <a:solidFill>
              <a:srgbClr val="00FF00"/>
            </a:solidFill>
            <a:prstDash val="solid"/>
            <a:miter/>
            <a:headEnd type="stealth" w="med" len="med"/>
            <a:tailEnd type="none" w="med" len="med"/>
          </a:ln>
        </p:spPr>
      </p:cxnSp>
      <p:cxnSp>
        <p:nvCxnSpPr>
          <p:cNvPr id="219" name="Shape 219"/>
          <p:cNvCxnSpPr/>
          <p:nvPr/>
        </p:nvCxnSpPr>
        <p:spPr>
          <a:xfrm rot="10800000">
            <a:off x="9423474" y="6615025"/>
            <a:ext cx="3334500" cy="270299"/>
          </a:xfrm>
          <a:prstGeom prst="straightConnector1">
            <a:avLst/>
          </a:prstGeom>
          <a:noFill/>
          <a:ln w="50800" cap="rnd" cmpd="sng">
            <a:solidFill>
              <a:srgbClr val="00FF00"/>
            </a:solidFill>
            <a:prstDash val="solid"/>
            <a:miter/>
            <a:headEnd type="stealth" w="med" len="med"/>
            <a:tailEnd type="none" w="med" len="med"/>
          </a:ln>
        </p:spPr>
      </p:cxnSp>
      <p:sp>
        <p:nvSpPr>
          <p:cNvPr id="220" name="Shape 220"/>
          <p:cNvSpPr txBox="1"/>
          <p:nvPr/>
        </p:nvSpPr>
        <p:spPr>
          <a:xfrm>
            <a:off x="4429850" y="3608375"/>
            <a:ext cx="2743199" cy="11154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  </a:t>
            </a:r>
            <a:r>
              <a:rPr lang="en-US" sz="3500" u="none" strike="noStrike" cap="none" dirty="0">
                <a:solidFill>
                  <a:srgbClr val="FFFF00"/>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a:t>
            </a:r>
            <a:r>
              <a:rPr lang="en-US" sz="3500" u="none" strike="noStrike" cap="none" dirty="0">
                <a:solidFill>
                  <a:schemeClr val="lt1"/>
                </a:solidFill>
                <a:latin typeface="Arial" charset="0"/>
                <a:ea typeface="Arial" charset="0"/>
                <a:cs typeface="Arial" charset="0"/>
                <a:sym typeface="Cabin"/>
              </a:rPr>
              <a:t>'Hello')</a:t>
            </a:r>
          </a:p>
          <a:p>
            <a:pPr lvl="0" algn="ctr">
              <a:buClr>
                <a:schemeClr val="lt1"/>
              </a:buClr>
              <a:buSzPct val="25000"/>
            </a:pPr>
            <a:r>
              <a:rPr lang="en-US" sz="3500" dirty="0">
                <a:solidFill>
                  <a:srgbClr val="FFFF00"/>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('Fun')</a:t>
            </a:r>
          </a:p>
        </p:txBody>
      </p:sp>
      <p:sp>
        <p:nvSpPr>
          <p:cNvPr id="221" name="Shape 221"/>
          <p:cNvSpPr txBox="1"/>
          <p:nvPr/>
        </p:nvSpPr>
        <p:spPr>
          <a:xfrm>
            <a:off x="762000" y="50927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thing</a:t>
            </a:r>
            <a:r>
              <a:rPr lang="en-US" sz="3500" u="none" strike="noStrike" cap="none">
                <a:solidFill>
                  <a:schemeClr val="lt1"/>
                </a:solidFill>
                <a:latin typeface="Arial" charset="0"/>
                <a:ea typeface="Arial" charset="0"/>
                <a:cs typeface="Arial" charset="0"/>
                <a:sym typeface="Cabin"/>
              </a:rPr>
              <a:t>()</a:t>
            </a:r>
          </a:p>
        </p:txBody>
      </p:sp>
      <p:cxnSp>
        <p:nvCxnSpPr>
          <p:cNvPr id="222" name="Shape 222"/>
          <p:cNvCxnSpPr/>
          <p:nvPr/>
        </p:nvCxnSpPr>
        <p:spPr>
          <a:xfrm rot="10800000">
            <a:off x="2114549" y="5713411"/>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223" name="Shape 223"/>
          <p:cNvCxnSpPr/>
          <p:nvPr/>
        </p:nvCxnSpPr>
        <p:spPr>
          <a:xfrm flipH="1">
            <a:off x="3491700" y="4099050"/>
            <a:ext cx="856500" cy="1024500"/>
          </a:xfrm>
          <a:prstGeom prst="straightConnector1">
            <a:avLst/>
          </a:prstGeom>
          <a:noFill/>
          <a:ln w="76200" cap="rnd" cmpd="sng">
            <a:solidFill>
              <a:srgbClr val="00FFFF"/>
            </a:solidFill>
            <a:prstDash val="solid"/>
            <a:miter/>
            <a:headEnd type="stealth" w="med" len="med"/>
            <a:tailEnd type="none" w="med" len="med"/>
          </a:ln>
        </p:spPr>
      </p:cxnSp>
      <p:cxnSp>
        <p:nvCxnSpPr>
          <p:cNvPr id="224" name="Shape 224"/>
          <p:cNvCxnSpPr/>
          <p:nvPr/>
        </p:nvCxnSpPr>
        <p:spPr>
          <a:xfrm rot="10800000" flipH="1">
            <a:off x="3527425" y="4723637"/>
            <a:ext cx="2100300" cy="893699"/>
          </a:xfrm>
          <a:prstGeom prst="straightConnector1">
            <a:avLst/>
          </a:prstGeom>
          <a:noFill/>
          <a:ln w="76200" cap="rnd" cmpd="sng">
            <a:solidFill>
              <a:srgbClr val="00FFFF"/>
            </a:solidFill>
            <a:prstDash val="solid"/>
            <a:miter/>
            <a:headEnd type="stealth" w="med" len="med"/>
            <a:tailEnd type="none" w="med" len="med"/>
          </a:ln>
        </p:spPr>
      </p:cxnSp>
      <p:cxnSp>
        <p:nvCxnSpPr>
          <p:cNvPr id="225" name="Shape 225"/>
          <p:cNvCxnSpPr>
            <a:endCxn id="216" idx="3"/>
          </p:cNvCxnSpPr>
          <p:nvPr/>
        </p:nvCxnSpPr>
        <p:spPr>
          <a:xfrm rot="10800000">
            <a:off x="3505199" y="3028950"/>
            <a:ext cx="951900" cy="579600"/>
          </a:xfrm>
          <a:prstGeom prst="straightConnector1">
            <a:avLst/>
          </a:prstGeom>
          <a:noFill/>
          <a:ln w="76200" cap="rnd" cmpd="sng">
            <a:solidFill>
              <a:srgbClr val="00FFFF"/>
            </a:solidFill>
            <a:prstDash val="solid"/>
            <a:miter/>
            <a:headEnd type="stealth" w="med" len="med"/>
            <a:tailEnd type="none" w="med" len="med"/>
          </a:ln>
        </p:spPr>
      </p:cxnSp>
      <p:sp>
        <p:nvSpPr>
          <p:cNvPr id="226" name="Shape 226"/>
          <p:cNvSpPr txBox="1"/>
          <p:nvPr/>
        </p:nvSpPr>
        <p:spPr>
          <a:xfrm>
            <a:off x="3850696" y="7773866"/>
            <a:ext cx="9291146" cy="622199"/>
          </a:xfrm>
          <a:prstGeom prst="rect">
            <a:avLst/>
          </a:prstGeom>
          <a:noFill/>
          <a:ln>
            <a:noFill/>
          </a:ln>
        </p:spPr>
        <p:txBody>
          <a:bodyPr lIns="0" tIns="0" rIns="0" bIns="0" anchor="ctr" anchorCtr="0">
            <a:noAutofit/>
          </a:bodyPr>
          <a:lstStyle/>
          <a:p>
            <a:pPr lvl="0" algn="ctr">
              <a:buClr>
                <a:schemeClr val="lt1"/>
              </a:buClr>
              <a:buSzPct val="25000"/>
            </a:pPr>
            <a:r>
              <a:rPr lang="en-US" sz="2800" dirty="0" err="1">
                <a:solidFill>
                  <a:schemeClr val="lt1"/>
                </a:solidFill>
                <a:latin typeface="Arial" charset="0"/>
                <a:ea typeface="Arial" charset="0"/>
                <a:cs typeface="Arial" charset="0"/>
                <a:sym typeface="Cabin"/>
              </a:rPr>
              <a:t>Hàm</a:t>
            </a:r>
            <a:r>
              <a:rPr lang="en-US" sz="2800" dirty="0">
                <a:solidFill>
                  <a:schemeClr val="lt1"/>
                </a:solidFill>
                <a:latin typeface="Arial" charset="0"/>
                <a:ea typeface="Arial" charset="0"/>
                <a:cs typeface="Arial" charset="0"/>
                <a:sym typeface="Cabin"/>
              </a:rPr>
              <a:t>: </a:t>
            </a:r>
            <a:r>
              <a:rPr lang="en-US" sz="2800" dirty="0" err="1">
                <a:solidFill>
                  <a:schemeClr val="lt1"/>
                </a:solidFill>
                <a:latin typeface="Arial" charset="0"/>
                <a:ea typeface="Arial" charset="0"/>
                <a:cs typeface="Arial" charset="0"/>
                <a:sym typeface="Cabin"/>
              </a:rPr>
              <a:t>đoạn</a:t>
            </a:r>
            <a:r>
              <a:rPr lang="en-US" sz="2800" dirty="0">
                <a:solidFill>
                  <a:schemeClr val="lt1"/>
                </a:solidFill>
                <a:latin typeface="Arial" charset="0"/>
                <a:ea typeface="Arial" charset="0"/>
                <a:cs typeface="Arial" charset="0"/>
                <a:sym typeface="Cabin"/>
              </a:rPr>
              <a:t> </a:t>
            </a:r>
            <a:r>
              <a:rPr lang="en-US" sz="2800" dirty="0" err="1">
                <a:solidFill>
                  <a:schemeClr val="lt1"/>
                </a:solidFill>
                <a:latin typeface="Arial" charset="0"/>
                <a:ea typeface="Arial" charset="0"/>
                <a:cs typeface="Arial" charset="0"/>
                <a:sym typeface="Cabin"/>
              </a:rPr>
              <a:t>mã</a:t>
            </a:r>
            <a:r>
              <a:rPr lang="en-US" sz="2800" dirty="0">
                <a:solidFill>
                  <a:schemeClr val="lt1"/>
                </a:solidFill>
                <a:latin typeface="Arial" charset="0"/>
                <a:ea typeface="Arial" charset="0"/>
                <a:cs typeface="Arial" charset="0"/>
                <a:sym typeface="Cabin"/>
              </a:rPr>
              <a:t> </a:t>
            </a:r>
            <a:r>
              <a:rPr lang="en-US" sz="2800" dirty="0" err="1">
                <a:solidFill>
                  <a:schemeClr val="lt1"/>
                </a:solidFill>
                <a:latin typeface="Arial" charset="0"/>
                <a:ea typeface="Arial" charset="0"/>
                <a:cs typeface="Arial" charset="0"/>
                <a:sym typeface="Cabin"/>
              </a:rPr>
              <a:t>có</a:t>
            </a:r>
            <a:r>
              <a:rPr lang="en-US" sz="2800" dirty="0">
                <a:solidFill>
                  <a:schemeClr val="lt1"/>
                </a:solidFill>
                <a:latin typeface="Arial" charset="0"/>
                <a:ea typeface="Arial" charset="0"/>
                <a:cs typeface="Arial" charset="0"/>
                <a:sym typeface="Cabin"/>
              </a:rPr>
              <a:t> </a:t>
            </a:r>
            <a:r>
              <a:rPr lang="en-US" sz="2800" dirty="0" err="1">
                <a:solidFill>
                  <a:schemeClr val="lt1"/>
                </a:solidFill>
                <a:latin typeface="Arial" charset="0"/>
                <a:ea typeface="Arial" charset="0"/>
                <a:cs typeface="Arial" charset="0"/>
                <a:sym typeface="Cabin"/>
              </a:rPr>
              <a:t>thể</a:t>
            </a:r>
            <a:r>
              <a:rPr lang="en-US" sz="2800" dirty="0">
                <a:solidFill>
                  <a:schemeClr val="lt1"/>
                </a:solidFill>
                <a:latin typeface="Arial" charset="0"/>
                <a:ea typeface="Arial" charset="0"/>
                <a:cs typeface="Arial" charset="0"/>
                <a:sym typeface="Cabin"/>
              </a:rPr>
              <a:t> </a:t>
            </a:r>
            <a:r>
              <a:rPr lang="en-US" sz="2800" dirty="0" err="1">
                <a:solidFill>
                  <a:schemeClr val="lt1"/>
                </a:solidFill>
                <a:latin typeface="Arial" charset="0"/>
                <a:ea typeface="Arial" charset="0"/>
                <a:cs typeface="Arial" charset="0"/>
                <a:sym typeface="Cabin"/>
              </a:rPr>
              <a:t>tái</a:t>
            </a:r>
            <a:r>
              <a:rPr lang="en-US" sz="2800" dirty="0">
                <a:solidFill>
                  <a:schemeClr val="lt1"/>
                </a:solidFill>
                <a:latin typeface="Arial" charset="0"/>
                <a:ea typeface="Arial" charset="0"/>
                <a:cs typeface="Arial" charset="0"/>
                <a:sym typeface="Cabin"/>
              </a:rPr>
              <a:t> </a:t>
            </a:r>
            <a:r>
              <a:rPr lang="en-US" sz="2800" dirty="0" err="1">
                <a:solidFill>
                  <a:schemeClr val="lt1"/>
                </a:solidFill>
                <a:latin typeface="Arial" charset="0"/>
                <a:ea typeface="Arial" charset="0"/>
                <a:cs typeface="Arial" charset="0"/>
                <a:sym typeface="Cabin"/>
              </a:rPr>
              <a:t>sử</a:t>
            </a:r>
            <a:r>
              <a:rPr lang="en-US" sz="2800" dirty="0">
                <a:solidFill>
                  <a:schemeClr val="lt1"/>
                </a:solidFill>
                <a:latin typeface="Arial" charset="0"/>
                <a:ea typeface="Arial" charset="0"/>
                <a:cs typeface="Arial" charset="0"/>
                <a:sym typeface="Cabin"/>
              </a:rPr>
              <a:t> </a:t>
            </a:r>
            <a:r>
              <a:rPr lang="en-US" sz="2800" dirty="0" err="1">
                <a:solidFill>
                  <a:schemeClr val="lt1"/>
                </a:solidFill>
                <a:latin typeface="Arial" charset="0"/>
                <a:ea typeface="Arial" charset="0"/>
                <a:cs typeface="Arial" charset="0"/>
                <a:sym typeface="Cabin"/>
              </a:rPr>
              <a:t>dụng</a:t>
            </a:r>
            <a:endParaRPr lang="en-US" sz="2800" b="0" i="0" u="none" strike="noStrike" cap="none" dirty="0">
              <a:solidFill>
                <a:schemeClr val="lt1"/>
              </a:solidFill>
              <a:sym typeface="Arial"/>
            </a:endParaRPr>
          </a:p>
        </p:txBody>
      </p:sp>
      <p:sp>
        <p:nvSpPr>
          <p:cNvPr id="227" name="Shape 227"/>
          <p:cNvSpPr txBox="1"/>
          <p:nvPr/>
        </p:nvSpPr>
        <p:spPr>
          <a:xfrm>
            <a:off x="5038724" y="2997200"/>
            <a:ext cx="1767873"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a:solidFill>
                  <a:schemeClr val="lt1"/>
                </a:solidFill>
                <a:latin typeface="Arial" charset="0"/>
                <a:ea typeface="Arial" charset="0"/>
                <a:cs typeface="Arial" charset="0"/>
                <a:sym typeface="Cabin"/>
              </a:rPr>
              <a:t>thing</a:t>
            </a:r>
            <a:r>
              <a:rPr lang="en-US" sz="3600" u="none" strike="noStrike" cap="none">
                <a:solidFill>
                  <a:schemeClr val="lt1"/>
                </a:solidFill>
                <a:latin typeface="Arial" charset="0"/>
                <a:ea typeface="Arial" charset="0"/>
                <a:cs typeface="Arial" charset="0"/>
                <a:sym typeface="Cabin"/>
              </a:rPr>
              <a:t>():</a:t>
            </a:r>
          </a:p>
        </p:txBody>
      </p:sp>
      <p:sp>
        <p:nvSpPr>
          <p:cNvPr id="228" name="Shape 228"/>
          <p:cNvSpPr txBox="1"/>
          <p:nvPr/>
        </p:nvSpPr>
        <p:spPr>
          <a:xfrm>
            <a:off x="762000" y="73025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thing</a:t>
            </a:r>
            <a:r>
              <a:rPr lang="en-US" sz="3500" u="none" strike="noStrike" cap="none">
                <a:solidFill>
                  <a:schemeClr val="lt1"/>
                </a:solidFill>
                <a:latin typeface="Arial" charset="0"/>
                <a:ea typeface="Arial" charset="0"/>
                <a:cs typeface="Arial" charset="0"/>
                <a:sym typeface="Cabin"/>
              </a:rPr>
              <a:t>()</a:t>
            </a:r>
          </a:p>
        </p:txBody>
      </p:sp>
      <p:cxnSp>
        <p:nvCxnSpPr>
          <p:cNvPr id="229" name="Shape 229"/>
          <p:cNvCxnSpPr/>
          <p:nvPr/>
        </p:nvCxnSpPr>
        <p:spPr>
          <a:xfrm rot="10800000">
            <a:off x="2114549" y="6729412"/>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230" name="Shape 230"/>
          <p:cNvSpPr txBox="1"/>
          <p:nvPr/>
        </p:nvSpPr>
        <p:spPr>
          <a:xfrm>
            <a:off x="762000" y="62230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500" u="none" strike="noStrike" cap="none" dirty="0">
                <a:solidFill>
                  <a:srgbClr val="FFFF00"/>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a:t>
            </a:r>
            <a:r>
              <a:rPr lang="en-US" sz="3500" u="none" strike="noStrike" cap="none" dirty="0">
                <a:solidFill>
                  <a:schemeClr val="lt1"/>
                </a:solidFill>
                <a:latin typeface="Arial" charset="0"/>
                <a:ea typeface="Arial" charset="0"/>
                <a:cs typeface="Arial" charset="0"/>
                <a:sym typeface="Cabin"/>
              </a:rPr>
              <a:t>Zip</a:t>
            </a:r>
            <a:r>
              <a:rPr lang="en-US" sz="3500" dirty="0">
                <a:solidFill>
                  <a:schemeClr val="lt1"/>
                </a:solidFill>
                <a:latin typeface="Arial" charset="0"/>
                <a:ea typeface="Arial" charset="0"/>
                <a:cs typeface="Arial" charset="0"/>
                <a:sym typeface="Cabin"/>
              </a:rPr>
              <a:t>'</a:t>
            </a:r>
            <a:r>
              <a:rPr lang="en-US" sz="3500" dirty="0">
                <a:solidFill>
                  <a:srgbClr val="FFFF00"/>
                </a:solidFill>
                <a:latin typeface="Arial" charset="0"/>
                <a:ea typeface="Arial" charset="0"/>
                <a:cs typeface="Arial" charset="0"/>
                <a:sym typeface="Cabin"/>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63039" y="3234237"/>
            <a:ext cx="10810240" cy="2260875"/>
          </a:xfrm>
          <a:prstGeom prst="rect">
            <a:avLst/>
          </a:prstGeom>
          <a:ln>
            <a:solidFill>
              <a:schemeClr val="bg1"/>
            </a:solidFill>
          </a:ln>
        </p:spPr>
        <p:txBody>
          <a:bodyPr wrap="square">
            <a:spAutoFit/>
          </a:bodyPr>
          <a:lstStyle/>
          <a:p>
            <a:pPr algn="just">
              <a:lnSpc>
                <a:spcPct val="115000"/>
              </a:lnSpc>
              <a:spcBef>
                <a:spcPts val="400"/>
              </a:spcBef>
              <a:spcAft>
                <a:spcPts val="400"/>
              </a:spcAft>
            </a:pPr>
            <a:r>
              <a:rPr lang="en-US" sz="2000" spc="-27" dirty="0">
                <a:solidFill>
                  <a:schemeClr val="bg1"/>
                </a:solidFill>
                <a:latin typeface="Courier" pitchFamily="2" charset="0"/>
                <a:ea typeface="SimSun" panose="02010600030101010101" pitchFamily="2" charset="-122"/>
              </a:rPr>
              <a:t>def </a:t>
            </a:r>
            <a:r>
              <a:rPr lang="en-US" sz="2000" spc="-27" dirty="0" err="1">
                <a:solidFill>
                  <a:schemeClr val="bg1"/>
                </a:solidFill>
                <a:latin typeface="Courier" pitchFamily="2" charset="0"/>
                <a:ea typeface="SimSun" panose="02010600030101010101" pitchFamily="2" charset="-122"/>
              </a:rPr>
              <a:t>show_completed_models</a:t>
            </a:r>
            <a:r>
              <a:rPr lang="en-US" sz="2000" spc="-27" dirty="0">
                <a:solidFill>
                  <a:schemeClr val="bg1"/>
                </a:solidFill>
                <a:latin typeface="Courier" pitchFamily="2" charset="0"/>
                <a:ea typeface="SimSun" panose="02010600030101010101" pitchFamily="2" charset="-122"/>
              </a:rPr>
              <a:t>(</a:t>
            </a:r>
            <a:r>
              <a:rPr lang="en-US" sz="2000" spc="-27" dirty="0" err="1">
                <a:solidFill>
                  <a:schemeClr val="bg1"/>
                </a:solidFill>
                <a:latin typeface="Courier" pitchFamily="2" charset="0"/>
                <a:ea typeface="SimSun" panose="02010600030101010101" pitchFamily="2" charset="-122"/>
              </a:rPr>
              <a:t>completed_models</a:t>
            </a:r>
            <a:r>
              <a:rPr lang="en-US" sz="2000" spc="-27" dirty="0">
                <a:solidFill>
                  <a:schemeClr val="bg1"/>
                </a:solidFill>
                <a:latin typeface="Courier" pitchFamily="2" charset="0"/>
                <a:ea typeface="SimSun" panose="02010600030101010101" pitchFamily="2" charset="-122"/>
              </a:rPr>
              <a:t>):</a:t>
            </a:r>
          </a:p>
          <a:p>
            <a:pPr algn="just">
              <a:lnSpc>
                <a:spcPct val="115000"/>
              </a:lnSpc>
              <a:spcBef>
                <a:spcPts val="400"/>
              </a:spcBef>
              <a:spcAft>
                <a:spcPts val="400"/>
              </a:spcAft>
            </a:pPr>
            <a:r>
              <a:rPr lang="en-US" sz="2000" spc="-27" dirty="0">
                <a:solidFill>
                  <a:schemeClr val="bg1"/>
                </a:solidFill>
                <a:latin typeface="Courier" pitchFamily="2" charset="0"/>
                <a:ea typeface="SimSun" panose="02010600030101010101" pitchFamily="2" charset="-122"/>
              </a:rPr>
              <a:t>	"""Show all the models that were printed. """</a:t>
            </a:r>
          </a:p>
          <a:p>
            <a:pPr algn="just">
              <a:lnSpc>
                <a:spcPct val="115000"/>
              </a:lnSpc>
              <a:spcBef>
                <a:spcPts val="400"/>
              </a:spcBef>
              <a:spcAft>
                <a:spcPts val="400"/>
              </a:spcAft>
            </a:pPr>
            <a:r>
              <a:rPr lang="en-US" sz="2000" spc="-27" dirty="0">
                <a:solidFill>
                  <a:schemeClr val="bg1"/>
                </a:solidFill>
                <a:latin typeface="Courier" pitchFamily="2" charset="0"/>
                <a:ea typeface="SimSun" panose="02010600030101010101" pitchFamily="2" charset="-122"/>
              </a:rPr>
              <a:t>	print("\</a:t>
            </a:r>
            <a:r>
              <a:rPr lang="en-US" sz="2000" spc="-27" dirty="0" err="1">
                <a:solidFill>
                  <a:schemeClr val="bg1"/>
                </a:solidFill>
                <a:latin typeface="Courier" pitchFamily="2" charset="0"/>
                <a:ea typeface="SimSun" panose="02010600030101010101" pitchFamily="2" charset="-122"/>
              </a:rPr>
              <a:t>nThe</a:t>
            </a:r>
            <a:r>
              <a:rPr lang="en-US" sz="2000" spc="-27" dirty="0">
                <a:solidFill>
                  <a:schemeClr val="bg1"/>
                </a:solidFill>
                <a:latin typeface="Courier" pitchFamily="2" charset="0"/>
                <a:ea typeface="SimSun" panose="02010600030101010101" pitchFamily="2" charset="-122"/>
              </a:rPr>
              <a:t> following models have been printed:") </a:t>
            </a:r>
          </a:p>
          <a:p>
            <a:pPr algn="just">
              <a:lnSpc>
                <a:spcPct val="115000"/>
              </a:lnSpc>
              <a:spcBef>
                <a:spcPts val="400"/>
              </a:spcBef>
              <a:spcAft>
                <a:spcPts val="400"/>
              </a:spcAft>
            </a:pPr>
            <a:r>
              <a:rPr lang="en-US" sz="2000" spc="-27" dirty="0">
                <a:solidFill>
                  <a:schemeClr val="bg1"/>
                </a:solidFill>
                <a:latin typeface="Courier" pitchFamily="2" charset="0"/>
                <a:ea typeface="SimSun" panose="02010600030101010101" pitchFamily="2" charset="-122"/>
              </a:rPr>
              <a:t>	for </a:t>
            </a:r>
            <a:r>
              <a:rPr lang="en-US" sz="2000" spc="-27" dirty="0" err="1">
                <a:solidFill>
                  <a:schemeClr val="bg1"/>
                </a:solidFill>
                <a:latin typeface="Courier" pitchFamily="2" charset="0"/>
                <a:ea typeface="SimSun" panose="02010600030101010101" pitchFamily="2" charset="-122"/>
              </a:rPr>
              <a:t>completed_model</a:t>
            </a:r>
            <a:r>
              <a:rPr lang="en-US" sz="2000" spc="-27" dirty="0">
                <a:solidFill>
                  <a:schemeClr val="bg1"/>
                </a:solidFill>
                <a:latin typeface="Courier" pitchFamily="2" charset="0"/>
                <a:ea typeface="SimSun" panose="02010600030101010101" pitchFamily="2" charset="-122"/>
              </a:rPr>
              <a:t> in </a:t>
            </a:r>
            <a:r>
              <a:rPr lang="en-US" sz="2000" spc="-27" dirty="0" err="1">
                <a:solidFill>
                  <a:schemeClr val="bg1"/>
                </a:solidFill>
                <a:latin typeface="Courier" pitchFamily="2" charset="0"/>
                <a:ea typeface="SimSun" panose="02010600030101010101" pitchFamily="2" charset="-122"/>
              </a:rPr>
              <a:t>completed_models</a:t>
            </a:r>
            <a:r>
              <a:rPr lang="en-US" sz="2000" spc="-27" dirty="0">
                <a:solidFill>
                  <a:schemeClr val="bg1"/>
                </a:solidFill>
                <a:latin typeface="Courier" pitchFamily="2" charset="0"/>
                <a:ea typeface="SimSun" panose="02010600030101010101" pitchFamily="2" charset="-122"/>
              </a:rPr>
              <a:t>: </a:t>
            </a:r>
          </a:p>
          <a:p>
            <a:pPr algn="just">
              <a:lnSpc>
                <a:spcPct val="115000"/>
              </a:lnSpc>
              <a:spcBef>
                <a:spcPts val="400"/>
              </a:spcBef>
              <a:spcAft>
                <a:spcPts val="400"/>
              </a:spcAft>
            </a:pPr>
            <a:r>
              <a:rPr lang="en-US" sz="2000" spc="-27" dirty="0">
                <a:solidFill>
                  <a:schemeClr val="bg1"/>
                </a:solidFill>
                <a:latin typeface="Courier" pitchFamily="2" charset="0"/>
                <a:ea typeface="SimSun" panose="02010600030101010101" pitchFamily="2" charset="-122"/>
              </a:rPr>
              <a:t>		print(</a:t>
            </a:r>
            <a:r>
              <a:rPr lang="en-US" sz="2000" spc="-27" dirty="0" err="1">
                <a:solidFill>
                  <a:schemeClr val="bg1"/>
                </a:solidFill>
                <a:latin typeface="Courier" pitchFamily="2" charset="0"/>
                <a:ea typeface="SimSun" panose="02010600030101010101" pitchFamily="2" charset="-122"/>
              </a:rPr>
              <a:t>completed_model</a:t>
            </a:r>
            <a:r>
              <a:rPr lang="en-US" sz="2000" spc="-27" dirty="0">
                <a:solidFill>
                  <a:schemeClr val="bg1"/>
                </a:solidFill>
                <a:latin typeface="Courier" pitchFamily="2" charset="0"/>
                <a:ea typeface="SimSun" panose="02010600030101010101" pitchFamily="2" charset="-122"/>
              </a:rPr>
              <a:t>)</a:t>
            </a:r>
          </a:p>
        </p:txBody>
      </p:sp>
      <p:sp>
        <p:nvSpPr>
          <p:cNvPr id="7" name="Rectangle 6"/>
          <p:cNvSpPr/>
          <p:nvPr/>
        </p:nvSpPr>
        <p:spPr>
          <a:xfrm>
            <a:off x="1463039" y="6762411"/>
            <a:ext cx="10982553" cy="1804340"/>
          </a:xfrm>
          <a:prstGeom prst="rect">
            <a:avLst/>
          </a:prstGeom>
          <a:ln>
            <a:solidFill>
              <a:schemeClr val="bg1"/>
            </a:solidFill>
          </a:ln>
        </p:spPr>
        <p:txBody>
          <a:bodyPr wrap="square">
            <a:spAutoFit/>
          </a:bodyPr>
          <a:lstStyle/>
          <a:p>
            <a:pPr algn="just">
              <a:lnSpc>
                <a:spcPct val="115000"/>
              </a:lnSpc>
              <a:spcBef>
                <a:spcPts val="400"/>
              </a:spcBef>
              <a:spcAft>
                <a:spcPts val="400"/>
              </a:spcAft>
            </a:pPr>
            <a:r>
              <a:rPr lang="en-US" sz="2000" spc="-27" dirty="0" err="1">
                <a:solidFill>
                  <a:schemeClr val="bg1"/>
                </a:solidFill>
                <a:latin typeface="Courier" pitchFamily="2" charset="0"/>
                <a:ea typeface="SimSun" panose="02010600030101010101" pitchFamily="2" charset="-122"/>
              </a:rPr>
              <a:t>unprinted_designs</a:t>
            </a:r>
            <a:r>
              <a:rPr lang="en-US" sz="2000" spc="-27" dirty="0">
                <a:solidFill>
                  <a:schemeClr val="bg1"/>
                </a:solidFill>
                <a:latin typeface="Courier" pitchFamily="2" charset="0"/>
                <a:ea typeface="SimSun" panose="02010600030101010101" pitchFamily="2" charset="-122"/>
              </a:rPr>
              <a:t> = ['phone case', 'robot pendant', 'dodecahedron']</a:t>
            </a:r>
          </a:p>
          <a:p>
            <a:pPr algn="just">
              <a:lnSpc>
                <a:spcPct val="115000"/>
              </a:lnSpc>
              <a:spcBef>
                <a:spcPts val="400"/>
              </a:spcBef>
              <a:spcAft>
                <a:spcPts val="400"/>
              </a:spcAft>
            </a:pPr>
            <a:r>
              <a:rPr lang="en-US" sz="2000" spc="-27" dirty="0" err="1">
                <a:solidFill>
                  <a:schemeClr val="bg1"/>
                </a:solidFill>
                <a:latin typeface="Courier" pitchFamily="2" charset="0"/>
                <a:ea typeface="SimSun" panose="02010600030101010101" pitchFamily="2" charset="-122"/>
              </a:rPr>
              <a:t>completed_models</a:t>
            </a:r>
            <a:r>
              <a:rPr lang="en-US" sz="2000" spc="-27" dirty="0">
                <a:solidFill>
                  <a:schemeClr val="bg1"/>
                </a:solidFill>
                <a:latin typeface="Courier" pitchFamily="2" charset="0"/>
                <a:ea typeface="SimSun" panose="02010600030101010101" pitchFamily="2" charset="-122"/>
              </a:rPr>
              <a:t> = []</a:t>
            </a:r>
          </a:p>
          <a:p>
            <a:pPr algn="just">
              <a:lnSpc>
                <a:spcPct val="115000"/>
              </a:lnSpc>
              <a:spcBef>
                <a:spcPts val="400"/>
              </a:spcBef>
              <a:spcAft>
                <a:spcPts val="400"/>
              </a:spcAft>
            </a:pPr>
            <a:r>
              <a:rPr lang="en-US" sz="2000" spc="-27" dirty="0" err="1">
                <a:solidFill>
                  <a:schemeClr val="bg1"/>
                </a:solidFill>
                <a:latin typeface="Courier" pitchFamily="2" charset="0"/>
                <a:ea typeface="SimSun" panose="02010600030101010101" pitchFamily="2" charset="-122"/>
              </a:rPr>
              <a:t>print_models</a:t>
            </a:r>
            <a:r>
              <a:rPr lang="en-US" sz="2000" spc="-27" dirty="0">
                <a:solidFill>
                  <a:schemeClr val="bg1"/>
                </a:solidFill>
                <a:latin typeface="Courier" pitchFamily="2" charset="0"/>
                <a:ea typeface="SimSun" panose="02010600030101010101" pitchFamily="2" charset="-122"/>
              </a:rPr>
              <a:t>(</a:t>
            </a:r>
            <a:r>
              <a:rPr lang="en-US" sz="2000" spc="-27" dirty="0" err="1">
                <a:solidFill>
                  <a:schemeClr val="bg1"/>
                </a:solidFill>
                <a:latin typeface="Courier" pitchFamily="2" charset="0"/>
                <a:ea typeface="SimSun" panose="02010600030101010101" pitchFamily="2" charset="-122"/>
              </a:rPr>
              <a:t>unprinted_designs</a:t>
            </a:r>
            <a:r>
              <a:rPr lang="en-US" sz="2000" spc="-27" dirty="0">
                <a:solidFill>
                  <a:schemeClr val="bg1"/>
                </a:solidFill>
                <a:latin typeface="Courier" pitchFamily="2" charset="0"/>
                <a:ea typeface="SimSun" panose="02010600030101010101" pitchFamily="2" charset="-122"/>
              </a:rPr>
              <a:t>, </a:t>
            </a:r>
            <a:r>
              <a:rPr lang="en-US" sz="2000" spc="-27" dirty="0" err="1">
                <a:solidFill>
                  <a:schemeClr val="bg1"/>
                </a:solidFill>
                <a:latin typeface="Courier" pitchFamily="2" charset="0"/>
                <a:ea typeface="SimSun" panose="02010600030101010101" pitchFamily="2" charset="-122"/>
              </a:rPr>
              <a:t>completed_models</a:t>
            </a:r>
            <a:r>
              <a:rPr lang="en-US" sz="2000" spc="-27" dirty="0">
                <a:solidFill>
                  <a:schemeClr val="bg1"/>
                </a:solidFill>
                <a:latin typeface="Courier" pitchFamily="2" charset="0"/>
                <a:ea typeface="SimSun" panose="02010600030101010101" pitchFamily="2" charset="-122"/>
              </a:rPr>
              <a:t>)</a:t>
            </a:r>
          </a:p>
          <a:p>
            <a:pPr algn="just">
              <a:lnSpc>
                <a:spcPct val="115000"/>
              </a:lnSpc>
              <a:spcBef>
                <a:spcPts val="400"/>
              </a:spcBef>
              <a:spcAft>
                <a:spcPts val="400"/>
              </a:spcAft>
            </a:pPr>
            <a:r>
              <a:rPr lang="en-US" sz="2000" spc="-27" dirty="0" err="1">
                <a:solidFill>
                  <a:schemeClr val="bg1"/>
                </a:solidFill>
                <a:latin typeface="Courier" pitchFamily="2" charset="0"/>
                <a:ea typeface="SimSun" panose="02010600030101010101" pitchFamily="2" charset="-122"/>
              </a:rPr>
              <a:t>show_completed_models</a:t>
            </a:r>
            <a:r>
              <a:rPr lang="en-US" sz="2000" spc="-27" dirty="0">
                <a:solidFill>
                  <a:schemeClr val="bg1"/>
                </a:solidFill>
                <a:latin typeface="Courier" pitchFamily="2" charset="0"/>
                <a:ea typeface="SimSun" panose="02010600030101010101" pitchFamily="2" charset="-122"/>
              </a:rPr>
              <a:t>(</a:t>
            </a:r>
            <a:r>
              <a:rPr lang="en-US" sz="2000" spc="-27" dirty="0" err="1">
                <a:solidFill>
                  <a:schemeClr val="bg1"/>
                </a:solidFill>
                <a:latin typeface="Courier" pitchFamily="2" charset="0"/>
                <a:ea typeface="SimSun" panose="02010600030101010101" pitchFamily="2" charset="-122"/>
              </a:rPr>
              <a:t>completed_models</a:t>
            </a:r>
            <a:r>
              <a:rPr lang="en-US" sz="2000" spc="-27" dirty="0">
                <a:solidFill>
                  <a:schemeClr val="bg1"/>
                </a:solidFill>
                <a:latin typeface="Courier" pitchFamily="2" charset="0"/>
                <a:ea typeface="SimSun" panose="02010600030101010101" pitchFamily="2" charset="-122"/>
              </a:rPr>
              <a:t>)</a:t>
            </a:r>
          </a:p>
        </p:txBody>
      </p:sp>
      <p:sp>
        <p:nvSpPr>
          <p:cNvPr id="8" name="Rectangle 7"/>
          <p:cNvSpPr/>
          <p:nvPr/>
        </p:nvSpPr>
        <p:spPr>
          <a:xfrm>
            <a:off x="1463039" y="2558863"/>
            <a:ext cx="5868914" cy="553998"/>
          </a:xfrm>
          <a:prstGeom prst="rect">
            <a:avLst/>
          </a:prstGeom>
        </p:spPr>
        <p:txBody>
          <a:bodyPr wrap="none">
            <a:spAutoFit/>
          </a:bodyPr>
          <a:lstStyle/>
          <a:p>
            <a:r>
              <a:rPr lang="en-US" sz="3000" b="1" spc="-27" dirty="0" err="1">
                <a:solidFill>
                  <a:schemeClr val="bg1"/>
                </a:solidFill>
                <a:latin typeface="Courier New" panose="02070309020205020404" pitchFamily="49" charset="0"/>
                <a:ea typeface="SimSun" panose="02010600030101010101" pitchFamily="2" charset="-122"/>
              </a:rPr>
              <a:t>Hàm</a:t>
            </a:r>
            <a:r>
              <a:rPr lang="en-US" sz="3000" b="1" spc="-27" dirty="0">
                <a:solidFill>
                  <a:schemeClr val="bg1"/>
                </a:solidFill>
                <a:latin typeface="Courier New" panose="02070309020205020404" pitchFamily="49" charset="0"/>
                <a:ea typeface="SimSun" panose="02010600030101010101" pitchFamily="2" charset="-122"/>
              </a:rPr>
              <a:t> </a:t>
            </a:r>
            <a:r>
              <a:rPr lang="en-US" sz="3000" b="1" spc="-27" dirty="0" err="1">
                <a:solidFill>
                  <a:schemeClr val="bg1"/>
                </a:solidFill>
                <a:latin typeface="Courier New" panose="02070309020205020404" pitchFamily="49" charset="0"/>
                <a:ea typeface="SimSun" panose="02010600030101010101" pitchFamily="2" charset="-122"/>
              </a:rPr>
              <a:t>show_completed_models</a:t>
            </a:r>
            <a:endParaRPr lang="en-US" sz="3000" b="1" dirty="0">
              <a:solidFill>
                <a:schemeClr val="bg1"/>
              </a:solidFill>
            </a:endParaRPr>
          </a:p>
        </p:txBody>
      </p:sp>
      <p:sp>
        <p:nvSpPr>
          <p:cNvPr id="9" name="Rectangle 8"/>
          <p:cNvSpPr/>
          <p:nvPr/>
        </p:nvSpPr>
        <p:spPr>
          <a:xfrm>
            <a:off x="1463039" y="5805661"/>
            <a:ext cx="5641544" cy="553998"/>
          </a:xfrm>
          <a:prstGeom prst="rect">
            <a:avLst/>
          </a:prstGeom>
        </p:spPr>
        <p:txBody>
          <a:bodyPr wrap="none">
            <a:spAutoFit/>
          </a:bodyPr>
          <a:lstStyle/>
          <a:p>
            <a:r>
              <a:rPr lang="en-US" sz="3000" b="1" spc="-27" dirty="0" err="1">
                <a:solidFill>
                  <a:schemeClr val="bg1"/>
                </a:solidFill>
                <a:latin typeface="Courier New" panose="02070309020205020404" pitchFamily="49" charset="0"/>
                <a:ea typeface="SimSun" panose="02010600030101010101" pitchFamily="2" charset="-122"/>
              </a:rPr>
              <a:t>Phần</a:t>
            </a:r>
            <a:r>
              <a:rPr lang="en-US" sz="3000" b="1" spc="-27" dirty="0">
                <a:solidFill>
                  <a:schemeClr val="bg1"/>
                </a:solidFill>
                <a:latin typeface="Courier New" panose="02070309020205020404" pitchFamily="49" charset="0"/>
                <a:ea typeface="SimSun" panose="02010600030101010101" pitchFamily="2" charset="-122"/>
              </a:rPr>
              <a:t> </a:t>
            </a:r>
            <a:r>
              <a:rPr lang="en-US" sz="3000" b="1" spc="-27" dirty="0" err="1">
                <a:solidFill>
                  <a:schemeClr val="bg1"/>
                </a:solidFill>
                <a:latin typeface="Courier New" panose="02070309020205020404" pitchFamily="49" charset="0"/>
                <a:ea typeface="SimSun" panose="02010600030101010101" pitchFamily="2" charset="-122"/>
              </a:rPr>
              <a:t>chương</a:t>
            </a:r>
            <a:r>
              <a:rPr lang="en-US" sz="3000" b="1" spc="-27" dirty="0">
                <a:solidFill>
                  <a:schemeClr val="bg1"/>
                </a:solidFill>
                <a:latin typeface="Courier New" panose="02070309020205020404" pitchFamily="49" charset="0"/>
                <a:ea typeface="SimSun" panose="02010600030101010101" pitchFamily="2" charset="-122"/>
              </a:rPr>
              <a:t> </a:t>
            </a:r>
            <a:r>
              <a:rPr lang="en-US" sz="3000" b="1" spc="-27" dirty="0" err="1">
                <a:solidFill>
                  <a:schemeClr val="bg1"/>
                </a:solidFill>
                <a:latin typeface="Courier New" panose="02070309020205020404" pitchFamily="49" charset="0"/>
                <a:ea typeface="SimSun" panose="02010600030101010101" pitchFamily="2" charset="-122"/>
              </a:rPr>
              <a:t>trình</a:t>
            </a:r>
            <a:r>
              <a:rPr lang="en-US" sz="3000" b="1" spc="-27" dirty="0">
                <a:solidFill>
                  <a:schemeClr val="bg1"/>
                </a:solidFill>
                <a:latin typeface="Courier New" panose="02070309020205020404" pitchFamily="49" charset="0"/>
                <a:ea typeface="SimSun" panose="02010600030101010101" pitchFamily="2" charset="-122"/>
              </a:rPr>
              <a:t> </a:t>
            </a:r>
            <a:r>
              <a:rPr lang="en-US" sz="3000" b="1" spc="-27" dirty="0" err="1">
                <a:solidFill>
                  <a:schemeClr val="bg1"/>
                </a:solidFill>
                <a:latin typeface="Courier New" panose="02070309020205020404" pitchFamily="49" charset="0"/>
                <a:ea typeface="SimSun" panose="02010600030101010101" pitchFamily="2" charset="-122"/>
              </a:rPr>
              <a:t>chính</a:t>
            </a:r>
            <a:r>
              <a:rPr lang="en-US" sz="3000" b="1" spc="-27" dirty="0">
                <a:solidFill>
                  <a:schemeClr val="bg1"/>
                </a:solidFill>
                <a:latin typeface="Courier New" panose="02070309020205020404" pitchFamily="49" charset="0"/>
                <a:ea typeface="SimSun" panose="02010600030101010101" pitchFamily="2" charset="-122"/>
              </a:rPr>
              <a:t>:</a:t>
            </a:r>
            <a:endParaRPr lang="en-US" sz="3000" b="1" dirty="0">
              <a:solidFill>
                <a:schemeClr val="bg1"/>
              </a:solidFill>
            </a:endParaRPr>
          </a:p>
        </p:txBody>
      </p:sp>
      <p:sp>
        <p:nvSpPr>
          <p:cNvPr id="6" name="Title 5">
            <a:extLst>
              <a:ext uri="{FF2B5EF4-FFF2-40B4-BE49-F238E27FC236}">
                <a16:creationId xmlns:a16="http://schemas.microsoft.com/office/drawing/2014/main" id="{38025DC1-543C-189F-59A2-FD3847BEEEC2}"/>
              </a:ext>
            </a:extLst>
          </p:cNvPr>
          <p:cNvSpPr>
            <a:spLocks noGrp="1"/>
          </p:cNvSpPr>
          <p:nvPr>
            <p:ph type="title"/>
          </p:nvPr>
        </p:nvSpPr>
        <p:spPr/>
        <p:txBody>
          <a:bodyPr/>
          <a:lstStyle/>
          <a:p>
            <a:endParaRPr lang="en-US"/>
          </a:p>
        </p:txBody>
      </p:sp>
      <p:sp>
        <p:nvSpPr>
          <p:cNvPr id="10" name="Title 1">
            <a:extLst>
              <a:ext uri="{FF2B5EF4-FFF2-40B4-BE49-F238E27FC236}">
                <a16:creationId xmlns:a16="http://schemas.microsoft.com/office/drawing/2014/main" id="{FD5B4CC3-13D0-052E-0D07-4DB343685083}"/>
              </a:ext>
            </a:extLst>
          </p:cNvPr>
          <p:cNvSpPr txBox="1">
            <a:spLocks/>
          </p:cNvSpPr>
          <p:nvPr/>
        </p:nvSpPr>
        <p:spPr>
          <a:xfrm>
            <a:off x="1308100" y="955964"/>
            <a:ext cx="13932000" cy="1736336"/>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7200" b="0" i="0" u="none" strike="noStrike" cap="none">
                <a:solidFill>
                  <a:srgbClr val="000000"/>
                </a:solidFill>
                <a:latin typeface="Arial"/>
                <a:ea typeface="Arial"/>
                <a:cs typeface="Arial"/>
                <a:sym typeface="Arial"/>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r>
              <a:rPr lang="en-US" sz="5400" dirty="0" err="1">
                <a:solidFill>
                  <a:schemeClr val="bg1"/>
                </a:solidFill>
              </a:rPr>
              <a:t>Sửa</a:t>
            </a:r>
            <a:r>
              <a:rPr lang="en-US" sz="5400" dirty="0">
                <a:solidFill>
                  <a:schemeClr val="bg1"/>
                </a:solidFill>
              </a:rPr>
              <a:t> </a:t>
            </a:r>
            <a:r>
              <a:rPr lang="en-US" sz="5400" dirty="0" err="1">
                <a:solidFill>
                  <a:schemeClr val="bg1"/>
                </a:solidFill>
              </a:rPr>
              <a:t>đổi</a:t>
            </a:r>
            <a:r>
              <a:rPr lang="en-US" sz="5400" dirty="0">
                <a:solidFill>
                  <a:schemeClr val="bg1"/>
                </a:solidFill>
              </a:rPr>
              <a:t> </a:t>
            </a:r>
            <a:r>
              <a:rPr lang="en-US" sz="5400" dirty="0" err="1">
                <a:solidFill>
                  <a:schemeClr val="bg1"/>
                </a:solidFill>
              </a:rPr>
              <a:t>danh</a:t>
            </a:r>
            <a:r>
              <a:rPr lang="en-US" sz="5400" dirty="0">
                <a:solidFill>
                  <a:schemeClr val="bg1"/>
                </a:solidFill>
              </a:rPr>
              <a:t> </a:t>
            </a:r>
            <a:r>
              <a:rPr lang="en-US" sz="5400" dirty="0" err="1">
                <a:solidFill>
                  <a:schemeClr val="bg1"/>
                </a:solidFill>
              </a:rPr>
              <a:t>sách</a:t>
            </a:r>
            <a:r>
              <a:rPr lang="en-US" sz="5400" dirty="0">
                <a:solidFill>
                  <a:schemeClr val="bg1"/>
                </a:solidFill>
              </a:rPr>
              <a:t> </a:t>
            </a:r>
            <a:r>
              <a:rPr lang="en-US" sz="5400" dirty="0" err="1">
                <a:solidFill>
                  <a:schemeClr val="bg1"/>
                </a:solidFill>
              </a:rPr>
              <a:t>trong</a:t>
            </a:r>
            <a:r>
              <a:rPr lang="en-US" sz="5400" dirty="0">
                <a:solidFill>
                  <a:schemeClr val="bg1"/>
                </a:solidFill>
              </a:rPr>
              <a:t> </a:t>
            </a:r>
            <a:r>
              <a:rPr lang="en-US" sz="5400" dirty="0" err="1">
                <a:solidFill>
                  <a:schemeClr val="bg1"/>
                </a:solidFill>
              </a:rPr>
              <a:t>một</a:t>
            </a:r>
            <a:r>
              <a:rPr lang="en-US" sz="5400" dirty="0">
                <a:solidFill>
                  <a:schemeClr val="bg1"/>
                </a:solidFill>
              </a:rPr>
              <a:t> </a:t>
            </a:r>
            <a:r>
              <a:rPr lang="en-US" sz="5400" dirty="0" err="1">
                <a:solidFill>
                  <a:schemeClr val="bg1"/>
                </a:solidFill>
              </a:rPr>
              <a:t>hàm</a:t>
            </a:r>
            <a:endParaRPr lang="en-US" sz="5400" dirty="0">
              <a:solidFill>
                <a:schemeClr val="bg1"/>
              </a:solidFill>
            </a:endParaRPr>
          </a:p>
        </p:txBody>
      </p:sp>
    </p:spTree>
    <p:extLst>
      <p:ext uri="{BB962C8B-B14F-4D97-AF65-F5344CB8AC3E}">
        <p14:creationId xmlns:p14="http://schemas.microsoft.com/office/powerpoint/2010/main" val="3550195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sz="4000" dirty="0" err="1">
                <a:solidFill>
                  <a:schemeClr val="bg1"/>
                </a:solidFill>
              </a:rPr>
              <a:t>Ngăn</a:t>
            </a:r>
            <a:r>
              <a:rPr lang="en-US" sz="4000" dirty="0">
                <a:solidFill>
                  <a:schemeClr val="bg1"/>
                </a:solidFill>
              </a:rPr>
              <a:t> </a:t>
            </a:r>
            <a:r>
              <a:rPr lang="en-US" sz="4000" dirty="0" err="1">
                <a:solidFill>
                  <a:schemeClr val="bg1"/>
                </a:solidFill>
              </a:rPr>
              <a:t>một</a:t>
            </a:r>
            <a:r>
              <a:rPr lang="en-US" sz="4000" dirty="0">
                <a:solidFill>
                  <a:schemeClr val="bg1"/>
                </a:solidFill>
              </a:rPr>
              <a:t> </a:t>
            </a:r>
            <a:r>
              <a:rPr lang="en-US" sz="4000" dirty="0" err="1">
                <a:solidFill>
                  <a:schemeClr val="bg1"/>
                </a:solidFill>
              </a:rPr>
              <a:t>hàm</a:t>
            </a:r>
            <a:r>
              <a:rPr lang="en-US" sz="4000" dirty="0">
                <a:solidFill>
                  <a:schemeClr val="bg1"/>
                </a:solidFill>
              </a:rPr>
              <a:t> </a:t>
            </a:r>
            <a:r>
              <a:rPr lang="en-US" sz="4000" dirty="0" err="1">
                <a:solidFill>
                  <a:schemeClr val="bg1"/>
                </a:solidFill>
              </a:rPr>
              <a:t>sửa</a:t>
            </a:r>
            <a:r>
              <a:rPr lang="en-US" sz="4000" dirty="0">
                <a:solidFill>
                  <a:schemeClr val="bg1"/>
                </a:solidFill>
              </a:rPr>
              <a:t> </a:t>
            </a:r>
            <a:r>
              <a:rPr lang="en-US" sz="4000" dirty="0" err="1">
                <a:solidFill>
                  <a:schemeClr val="bg1"/>
                </a:solidFill>
              </a:rPr>
              <a:t>đổi</a:t>
            </a:r>
            <a:r>
              <a:rPr lang="en-US" sz="4000" dirty="0">
                <a:solidFill>
                  <a:schemeClr val="bg1"/>
                </a:solidFill>
              </a:rPr>
              <a:t> </a:t>
            </a:r>
            <a:r>
              <a:rPr lang="en-US" sz="4000" dirty="0" err="1">
                <a:solidFill>
                  <a:schemeClr val="bg1"/>
                </a:solidFill>
              </a:rPr>
              <a:t>danh</a:t>
            </a:r>
            <a:r>
              <a:rPr lang="en-US" sz="4000" dirty="0">
                <a:solidFill>
                  <a:schemeClr val="bg1"/>
                </a:solidFill>
              </a:rPr>
              <a:t> </a:t>
            </a:r>
            <a:r>
              <a:rPr lang="en-US" sz="4000" dirty="0" err="1">
                <a:solidFill>
                  <a:schemeClr val="bg1"/>
                </a:solidFill>
              </a:rPr>
              <a:t>sách</a:t>
            </a:r>
            <a:endParaRPr lang="en-US" sz="4000" dirty="0">
              <a:solidFill>
                <a:schemeClr val="bg1"/>
              </a:solidFill>
            </a:endParaRPr>
          </a:p>
        </p:txBody>
      </p:sp>
      <p:sp>
        <p:nvSpPr>
          <p:cNvPr id="3" name="Content Placeholder 2"/>
          <p:cNvSpPr>
            <a:spLocks noGrp="1"/>
          </p:cNvSpPr>
          <p:nvPr>
            <p:ph type="body" idx="1"/>
          </p:nvPr>
        </p:nvSpPr>
        <p:spPr>
          <a:xfrm>
            <a:off x="1155700" y="2603501"/>
            <a:ext cx="13932000" cy="1548908"/>
          </a:xfrm>
        </p:spPr>
        <p:txBody>
          <a:bodyPr/>
          <a:lstStyle/>
          <a:p>
            <a:r>
              <a:rPr lang="en-US" sz="3000" dirty="0" err="1">
                <a:solidFill>
                  <a:schemeClr val="bg1"/>
                </a:solidFill>
              </a:rPr>
              <a:t>Ngăn</a:t>
            </a:r>
            <a:r>
              <a:rPr lang="en-US" sz="3000" dirty="0">
                <a:solidFill>
                  <a:schemeClr val="bg1"/>
                </a:solidFill>
              </a:rPr>
              <a:t> </a:t>
            </a:r>
            <a:r>
              <a:rPr lang="en-US" sz="3000" dirty="0" err="1">
                <a:solidFill>
                  <a:schemeClr val="bg1"/>
                </a:solidFill>
              </a:rPr>
              <a:t>một</a:t>
            </a:r>
            <a:r>
              <a:rPr lang="en-US" sz="3000" dirty="0">
                <a:solidFill>
                  <a:schemeClr val="bg1"/>
                </a:solidFill>
              </a:rPr>
              <a:t> </a:t>
            </a:r>
            <a:r>
              <a:rPr lang="en-US" sz="3000" dirty="0" err="1">
                <a:solidFill>
                  <a:schemeClr val="bg1"/>
                </a:solidFill>
              </a:rPr>
              <a:t>hàm</a:t>
            </a:r>
            <a:r>
              <a:rPr lang="en-US" sz="3000" dirty="0">
                <a:solidFill>
                  <a:schemeClr val="bg1"/>
                </a:solidFill>
              </a:rPr>
              <a:t> </a:t>
            </a:r>
            <a:r>
              <a:rPr lang="en-US" sz="3000" dirty="0" err="1">
                <a:solidFill>
                  <a:schemeClr val="bg1"/>
                </a:solidFill>
              </a:rPr>
              <a:t>sửa</a:t>
            </a:r>
            <a:r>
              <a:rPr lang="en-US" sz="3000" dirty="0">
                <a:solidFill>
                  <a:schemeClr val="bg1"/>
                </a:solidFill>
              </a:rPr>
              <a:t> </a:t>
            </a:r>
            <a:r>
              <a:rPr lang="en-US" sz="3000" dirty="0" err="1">
                <a:solidFill>
                  <a:schemeClr val="bg1"/>
                </a:solidFill>
              </a:rPr>
              <a:t>đổi</a:t>
            </a:r>
            <a:r>
              <a:rPr lang="en-US" sz="3000" dirty="0">
                <a:solidFill>
                  <a:schemeClr val="bg1"/>
                </a:solidFill>
              </a:rPr>
              <a:t> </a:t>
            </a:r>
            <a:r>
              <a:rPr lang="en-US" sz="3000" dirty="0" err="1">
                <a:solidFill>
                  <a:schemeClr val="bg1"/>
                </a:solidFill>
              </a:rPr>
              <a:t>danh</a:t>
            </a:r>
            <a:r>
              <a:rPr lang="en-US" sz="3000" dirty="0">
                <a:solidFill>
                  <a:schemeClr val="bg1"/>
                </a:solidFill>
              </a:rPr>
              <a:t> </a:t>
            </a:r>
            <a:r>
              <a:rPr lang="en-US" sz="3000" dirty="0" err="1">
                <a:solidFill>
                  <a:schemeClr val="bg1"/>
                </a:solidFill>
              </a:rPr>
              <a:t>sách</a:t>
            </a:r>
            <a:r>
              <a:rPr lang="en-US" sz="3000" dirty="0">
                <a:solidFill>
                  <a:schemeClr val="bg1"/>
                </a:solidFill>
              </a:rPr>
              <a:t> </a:t>
            </a:r>
            <a:r>
              <a:rPr lang="en-US" sz="3000" dirty="0" err="1">
                <a:solidFill>
                  <a:schemeClr val="bg1"/>
                </a:solidFill>
              </a:rPr>
              <a:t>bằng</a:t>
            </a:r>
            <a:r>
              <a:rPr lang="en-US" sz="3000" dirty="0">
                <a:solidFill>
                  <a:schemeClr val="bg1"/>
                </a:solidFill>
              </a:rPr>
              <a:t> </a:t>
            </a:r>
            <a:r>
              <a:rPr lang="en-US" sz="3000" dirty="0" err="1">
                <a:solidFill>
                  <a:schemeClr val="bg1"/>
                </a:solidFill>
              </a:rPr>
              <a:t>cách</a:t>
            </a:r>
            <a:r>
              <a:rPr lang="en-US" sz="3000" dirty="0">
                <a:solidFill>
                  <a:schemeClr val="bg1"/>
                </a:solidFill>
              </a:rPr>
              <a:t> </a:t>
            </a:r>
            <a:r>
              <a:rPr lang="en-US" sz="3000" dirty="0" err="1">
                <a:solidFill>
                  <a:schemeClr val="bg1"/>
                </a:solidFill>
              </a:rPr>
              <a:t>chuyển</a:t>
            </a:r>
            <a:r>
              <a:rPr lang="en-US" sz="3000" dirty="0">
                <a:solidFill>
                  <a:schemeClr val="bg1"/>
                </a:solidFill>
              </a:rPr>
              <a:t> </a:t>
            </a:r>
            <a:r>
              <a:rPr lang="en-US" sz="3000" dirty="0" err="1">
                <a:solidFill>
                  <a:schemeClr val="bg1"/>
                </a:solidFill>
              </a:rPr>
              <a:t>cho</a:t>
            </a:r>
            <a:r>
              <a:rPr lang="en-US" sz="3000" dirty="0">
                <a:solidFill>
                  <a:schemeClr val="bg1"/>
                </a:solidFill>
              </a:rPr>
              <a:t> </a:t>
            </a:r>
            <a:r>
              <a:rPr lang="en-US" sz="3000" dirty="0" err="1">
                <a:solidFill>
                  <a:schemeClr val="bg1"/>
                </a:solidFill>
              </a:rPr>
              <a:t>hàm</a:t>
            </a:r>
            <a:r>
              <a:rPr lang="en-US" sz="3000" dirty="0">
                <a:solidFill>
                  <a:schemeClr val="bg1"/>
                </a:solidFill>
              </a:rPr>
              <a:t> </a:t>
            </a:r>
            <a:r>
              <a:rPr lang="en-US" sz="3000" dirty="0" err="1">
                <a:solidFill>
                  <a:schemeClr val="bg1"/>
                </a:solidFill>
              </a:rPr>
              <a:t>một</a:t>
            </a:r>
            <a:r>
              <a:rPr lang="en-US" sz="3000" dirty="0">
                <a:solidFill>
                  <a:schemeClr val="bg1"/>
                </a:solidFill>
              </a:rPr>
              <a:t> </a:t>
            </a:r>
            <a:r>
              <a:rPr lang="en-US" sz="3000" dirty="0" err="1">
                <a:solidFill>
                  <a:schemeClr val="bg1"/>
                </a:solidFill>
              </a:rPr>
              <a:t>bản</a:t>
            </a:r>
            <a:r>
              <a:rPr lang="en-US" sz="3000" dirty="0">
                <a:solidFill>
                  <a:schemeClr val="bg1"/>
                </a:solidFill>
              </a:rPr>
              <a:t> </a:t>
            </a:r>
            <a:r>
              <a:rPr lang="en-US" sz="3000" dirty="0" err="1">
                <a:solidFill>
                  <a:schemeClr val="bg1"/>
                </a:solidFill>
              </a:rPr>
              <a:t>sao</a:t>
            </a:r>
            <a:r>
              <a:rPr lang="en-US" sz="3000" dirty="0">
                <a:solidFill>
                  <a:schemeClr val="bg1"/>
                </a:solidFill>
              </a:rPr>
              <a:t> </a:t>
            </a:r>
            <a:r>
              <a:rPr lang="en-US" sz="3000" dirty="0" err="1">
                <a:solidFill>
                  <a:schemeClr val="bg1"/>
                </a:solidFill>
              </a:rPr>
              <a:t>của</a:t>
            </a:r>
            <a:r>
              <a:rPr lang="en-US" sz="3000" dirty="0">
                <a:solidFill>
                  <a:schemeClr val="bg1"/>
                </a:solidFill>
              </a:rPr>
              <a:t> </a:t>
            </a:r>
            <a:r>
              <a:rPr lang="en-US" sz="3000" dirty="0" err="1">
                <a:solidFill>
                  <a:schemeClr val="bg1"/>
                </a:solidFill>
              </a:rPr>
              <a:t>danh</a:t>
            </a:r>
            <a:r>
              <a:rPr lang="en-US" sz="3000" dirty="0">
                <a:solidFill>
                  <a:schemeClr val="bg1"/>
                </a:solidFill>
              </a:rPr>
              <a:t> </a:t>
            </a:r>
            <a:r>
              <a:rPr lang="en-US" sz="3000" dirty="0" err="1">
                <a:solidFill>
                  <a:schemeClr val="bg1"/>
                </a:solidFill>
              </a:rPr>
              <a:t>sách</a:t>
            </a:r>
            <a:r>
              <a:rPr lang="en-US" sz="3000" dirty="0">
                <a:solidFill>
                  <a:schemeClr val="bg1"/>
                </a:solidFill>
              </a:rPr>
              <a:t>, </a:t>
            </a:r>
            <a:r>
              <a:rPr lang="en-US" sz="3000" dirty="0" err="1">
                <a:solidFill>
                  <a:schemeClr val="bg1"/>
                </a:solidFill>
              </a:rPr>
              <a:t>không</a:t>
            </a:r>
            <a:r>
              <a:rPr lang="en-US" sz="3000" dirty="0">
                <a:solidFill>
                  <a:schemeClr val="bg1"/>
                </a:solidFill>
              </a:rPr>
              <a:t> </a:t>
            </a:r>
            <a:r>
              <a:rPr lang="en-US" sz="3000" dirty="0" err="1">
                <a:solidFill>
                  <a:schemeClr val="bg1"/>
                </a:solidFill>
              </a:rPr>
              <a:t>phải</a:t>
            </a:r>
            <a:r>
              <a:rPr lang="en-US" sz="3000" dirty="0">
                <a:solidFill>
                  <a:schemeClr val="bg1"/>
                </a:solidFill>
              </a:rPr>
              <a:t> </a:t>
            </a:r>
            <a:r>
              <a:rPr lang="en-US" sz="3000" dirty="0" err="1">
                <a:solidFill>
                  <a:schemeClr val="bg1"/>
                </a:solidFill>
              </a:rPr>
              <a:t>bản</a:t>
            </a:r>
            <a:r>
              <a:rPr lang="en-US" sz="3000" dirty="0">
                <a:solidFill>
                  <a:schemeClr val="bg1"/>
                </a:solidFill>
              </a:rPr>
              <a:t> </a:t>
            </a:r>
            <a:r>
              <a:rPr lang="en-US" sz="3000" dirty="0" err="1">
                <a:solidFill>
                  <a:schemeClr val="bg1"/>
                </a:solidFill>
              </a:rPr>
              <a:t>gốc</a:t>
            </a:r>
            <a:r>
              <a:rPr lang="en-US" sz="3000" dirty="0">
                <a:solidFill>
                  <a:schemeClr val="bg1"/>
                </a:solidFill>
              </a:rPr>
              <a:t>. </a:t>
            </a:r>
          </a:p>
        </p:txBody>
      </p:sp>
      <p:sp>
        <p:nvSpPr>
          <p:cNvPr id="5" name="Rectangle 4"/>
          <p:cNvSpPr/>
          <p:nvPr/>
        </p:nvSpPr>
        <p:spPr>
          <a:xfrm>
            <a:off x="1676500" y="4173096"/>
            <a:ext cx="5249386" cy="501740"/>
          </a:xfrm>
          <a:prstGeom prst="rect">
            <a:avLst/>
          </a:prstGeom>
        </p:spPr>
        <p:txBody>
          <a:bodyPr wrap="none">
            <a:spAutoFit/>
          </a:bodyPr>
          <a:lstStyle/>
          <a:p>
            <a:pPr algn="just">
              <a:lnSpc>
                <a:spcPct val="115000"/>
              </a:lnSpc>
              <a:spcBef>
                <a:spcPts val="400"/>
              </a:spcBef>
              <a:spcAft>
                <a:spcPts val="400"/>
              </a:spcAft>
            </a:pPr>
            <a:r>
              <a:rPr lang="en-US" sz="2400" spc="-27" dirty="0" err="1">
                <a:solidFill>
                  <a:schemeClr val="bg1"/>
                </a:solidFill>
                <a:latin typeface="Courier" pitchFamily="2" charset="0"/>
                <a:ea typeface="SimSun" panose="02010600030101010101" pitchFamily="2" charset="-122"/>
              </a:rPr>
              <a:t>function_name</a:t>
            </a:r>
            <a:r>
              <a:rPr lang="en-US" sz="2400" spc="-27" dirty="0">
                <a:solidFill>
                  <a:schemeClr val="bg1"/>
                </a:solidFill>
                <a:latin typeface="Courier" pitchFamily="2" charset="0"/>
                <a:ea typeface="SimSun" panose="02010600030101010101" pitchFamily="2" charset="-122"/>
              </a:rPr>
              <a:t>(</a:t>
            </a:r>
            <a:r>
              <a:rPr lang="en-US" sz="2400" spc="-27" dirty="0" err="1">
                <a:solidFill>
                  <a:schemeClr val="bg1"/>
                </a:solidFill>
                <a:latin typeface="Courier" pitchFamily="2" charset="0"/>
                <a:ea typeface="SimSun" panose="02010600030101010101" pitchFamily="2" charset="-122"/>
              </a:rPr>
              <a:t>list_name</a:t>
            </a:r>
            <a:r>
              <a:rPr lang="en-US" sz="2400" spc="-27" dirty="0">
                <a:solidFill>
                  <a:schemeClr val="bg1"/>
                </a:solidFill>
                <a:latin typeface="Courier" pitchFamily="2" charset="0"/>
                <a:ea typeface="SimSun" panose="02010600030101010101" pitchFamily="2" charset="-122"/>
              </a:rPr>
              <a:t>[:]) </a:t>
            </a:r>
          </a:p>
        </p:txBody>
      </p:sp>
      <p:sp>
        <p:nvSpPr>
          <p:cNvPr id="7" name="Rectangle 6"/>
          <p:cNvSpPr/>
          <p:nvPr/>
        </p:nvSpPr>
        <p:spPr>
          <a:xfrm>
            <a:off x="1676500" y="4910167"/>
            <a:ext cx="13411200" cy="1639873"/>
          </a:xfrm>
          <a:prstGeom prst="rect">
            <a:avLst/>
          </a:prstGeom>
        </p:spPr>
        <p:txBody>
          <a:bodyPr wrap="square">
            <a:spAutoFit/>
          </a:bodyPr>
          <a:lstStyle/>
          <a:p>
            <a:pPr algn="just">
              <a:lnSpc>
                <a:spcPct val="115000"/>
              </a:lnSpc>
              <a:spcBef>
                <a:spcPts val="400"/>
              </a:spcBef>
              <a:spcAft>
                <a:spcPts val="400"/>
              </a:spcAft>
            </a:pP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Kí</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hiệu</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lát</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cắt</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 [:] </a:t>
            </a: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tạo</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một</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bản</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sao</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của</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danh</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sách</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để</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gửi</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đến</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hàm</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Nếu</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không</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muốn</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làm</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trống</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danh</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sách</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các</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thiết</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kế</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chưa</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 in, </a:t>
            </a: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chúng</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 ta </a:t>
            </a: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có</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thể</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gọi</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print_models</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như</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3000" spc="-27" dirty="0" err="1">
                <a:solidFill>
                  <a:schemeClr val="bg1"/>
                </a:solidFill>
                <a:latin typeface="Arial" panose="020B0604020202020204" pitchFamily="34" charset="0"/>
                <a:ea typeface="SimSun" panose="02010600030101010101" pitchFamily="2" charset="-122"/>
                <a:cs typeface="Arial" panose="020B0604020202020204" pitchFamily="34" charset="0"/>
              </a:rPr>
              <a:t>sau</a:t>
            </a:r>
            <a:r>
              <a:rPr lang="en-US" sz="3000" spc="-27" dirty="0">
                <a:solidFill>
                  <a:schemeClr val="bg1"/>
                </a:solidFill>
                <a:latin typeface="Arial" panose="020B0604020202020204" pitchFamily="34" charset="0"/>
                <a:ea typeface="SimSun" panose="02010600030101010101" pitchFamily="2" charset="-122"/>
                <a:cs typeface="Arial" panose="020B0604020202020204" pitchFamily="34" charset="0"/>
              </a:rPr>
              <a:t>:</a:t>
            </a:r>
          </a:p>
        </p:txBody>
      </p:sp>
      <p:sp>
        <p:nvSpPr>
          <p:cNvPr id="9" name="Rectangle 8"/>
          <p:cNvSpPr/>
          <p:nvPr/>
        </p:nvSpPr>
        <p:spPr>
          <a:xfrm>
            <a:off x="1654426" y="7054308"/>
            <a:ext cx="12513869" cy="501740"/>
          </a:xfrm>
          <a:prstGeom prst="rect">
            <a:avLst/>
          </a:prstGeom>
        </p:spPr>
        <p:txBody>
          <a:bodyPr wrap="square">
            <a:spAutoFit/>
          </a:bodyPr>
          <a:lstStyle/>
          <a:p>
            <a:pPr algn="just">
              <a:lnSpc>
                <a:spcPct val="115000"/>
              </a:lnSpc>
              <a:spcBef>
                <a:spcPts val="400"/>
              </a:spcBef>
              <a:spcAft>
                <a:spcPts val="400"/>
              </a:spcAft>
            </a:pPr>
            <a:r>
              <a:rPr lang="en-US" sz="2400" spc="-27">
                <a:solidFill>
                  <a:schemeClr val="bg1"/>
                </a:solidFill>
                <a:latin typeface="Courier" pitchFamily="2" charset="0"/>
                <a:ea typeface="SimSun" panose="02010600030101010101" pitchFamily="2" charset="-122"/>
              </a:rPr>
              <a:t>print_models(unprinted_designs[:], completed_models)</a:t>
            </a:r>
          </a:p>
        </p:txBody>
      </p:sp>
    </p:spTree>
    <p:extLst>
      <p:ext uri="{BB962C8B-B14F-4D97-AF65-F5344CB8AC3E}">
        <p14:creationId xmlns:p14="http://schemas.microsoft.com/office/powerpoint/2010/main" val="1452868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1155700" y="2603501"/>
            <a:ext cx="13932000" cy="1124578"/>
          </a:xfrm>
        </p:spPr>
        <p:txBody>
          <a:bodyPr/>
          <a:lstStyle/>
          <a:p>
            <a:pPr>
              <a:spcBef>
                <a:spcPts val="500"/>
              </a:spcBef>
            </a:pPr>
            <a:r>
              <a:rPr lang="vi-VN" sz="2800" dirty="0">
                <a:solidFill>
                  <a:schemeClr val="bg1"/>
                </a:solidFill>
              </a:rPr>
              <a:t>Đôi khi ta sẽ không biết trước có bao nhiêu đối số mà một hàm cần chấp nhận. </a:t>
            </a:r>
            <a:endParaRPr lang="en-US" sz="2800" dirty="0">
              <a:solidFill>
                <a:schemeClr val="bg1"/>
              </a:solidFill>
            </a:endParaRPr>
          </a:p>
          <a:p>
            <a:pPr>
              <a:spcBef>
                <a:spcPts val="500"/>
              </a:spcBef>
            </a:pPr>
            <a:r>
              <a:rPr lang="vi-VN" sz="2800" dirty="0">
                <a:solidFill>
                  <a:schemeClr val="bg1"/>
                </a:solidFill>
              </a:rPr>
              <a:t>Python cho phép một hàm thu thập một số đối số tùy ý từ câu lệnh gọi</a:t>
            </a:r>
            <a:endParaRPr lang="en-US" sz="2800" dirty="0">
              <a:solidFill>
                <a:schemeClr val="bg1"/>
              </a:solidFill>
            </a:endParaRPr>
          </a:p>
        </p:txBody>
      </p:sp>
      <p:sp>
        <p:nvSpPr>
          <p:cNvPr id="5" name="Rectangle 4"/>
          <p:cNvSpPr/>
          <p:nvPr/>
        </p:nvSpPr>
        <p:spPr>
          <a:xfrm>
            <a:off x="1924858" y="3886298"/>
            <a:ext cx="13162842" cy="2519664"/>
          </a:xfrm>
          <a:prstGeom prst="rect">
            <a:avLst/>
          </a:prstGeom>
          <a:ln>
            <a:solidFill>
              <a:schemeClr val="bg1"/>
            </a:solidFill>
          </a:ln>
        </p:spPr>
        <p:txBody>
          <a:bodyPr wrap="square">
            <a:spAutoFit/>
          </a:bodyPr>
          <a:lstStyle/>
          <a:p>
            <a:pPr algn="just">
              <a:lnSpc>
                <a:spcPct val="115000"/>
              </a:lnSpc>
              <a:spcBef>
                <a:spcPts val="400"/>
              </a:spcBef>
              <a:spcAft>
                <a:spcPts val="400"/>
              </a:spcAft>
            </a:pPr>
            <a:r>
              <a:rPr lang="en-US" sz="2400" spc="-27" dirty="0">
                <a:solidFill>
                  <a:schemeClr val="bg1"/>
                </a:solidFill>
                <a:latin typeface="Courier" pitchFamily="2" charset="0"/>
                <a:ea typeface="SimSun" panose="02010600030101010101" pitchFamily="2" charset="-122"/>
              </a:rPr>
              <a:t>def </a:t>
            </a:r>
            <a:r>
              <a:rPr lang="en-US" sz="2400" spc="-27" dirty="0" err="1">
                <a:solidFill>
                  <a:schemeClr val="bg1"/>
                </a:solidFill>
                <a:latin typeface="Courier" pitchFamily="2" charset="0"/>
                <a:ea typeface="SimSun" panose="02010600030101010101" pitchFamily="2" charset="-122"/>
              </a:rPr>
              <a:t>make_pizza</a:t>
            </a:r>
            <a:r>
              <a:rPr lang="en-US" sz="2400" spc="-27" dirty="0">
                <a:solidFill>
                  <a:schemeClr val="bg1"/>
                </a:solidFill>
                <a:latin typeface="Courier" pitchFamily="2" charset="0"/>
                <a:ea typeface="SimSun" panose="02010600030101010101" pitchFamily="2" charset="-122"/>
              </a:rPr>
              <a:t>(</a:t>
            </a:r>
            <a:r>
              <a:rPr lang="en-US" sz="2400" b="1" spc="-27" dirty="0">
                <a:solidFill>
                  <a:schemeClr val="bg1"/>
                </a:solidFill>
                <a:latin typeface="Courier" pitchFamily="2" charset="0"/>
                <a:ea typeface="SimSun" panose="02010600030101010101" pitchFamily="2" charset="-122"/>
              </a:rPr>
              <a:t>*toppings</a:t>
            </a:r>
            <a:r>
              <a:rPr lang="en-US" sz="2400" spc="-27" dirty="0">
                <a:solidFill>
                  <a:schemeClr val="bg1"/>
                </a:solidFill>
                <a:latin typeface="Courier" pitchFamily="2" charset="0"/>
                <a:ea typeface="SimSun" panose="02010600030101010101" pitchFamily="2" charset="-122"/>
              </a:rPr>
              <a:t>):</a:t>
            </a:r>
          </a:p>
          <a:p>
            <a:pPr algn="just">
              <a:lnSpc>
                <a:spcPct val="115000"/>
              </a:lnSpc>
              <a:spcBef>
                <a:spcPts val="400"/>
              </a:spcBef>
              <a:spcAft>
                <a:spcPts val="400"/>
              </a:spcAft>
            </a:pPr>
            <a:r>
              <a:rPr lang="en-US" sz="2400" spc="-27" dirty="0">
                <a:solidFill>
                  <a:schemeClr val="bg1"/>
                </a:solidFill>
                <a:latin typeface="Courier" pitchFamily="2" charset="0"/>
                <a:ea typeface="SimSun" panose="02010600030101010101" pitchFamily="2" charset="-122"/>
              </a:rPr>
              <a:t>	"""Print the list of toppings that have been requested."""</a:t>
            </a:r>
          </a:p>
          <a:p>
            <a:pPr algn="just">
              <a:lnSpc>
                <a:spcPct val="115000"/>
              </a:lnSpc>
              <a:spcBef>
                <a:spcPts val="400"/>
              </a:spcBef>
              <a:spcAft>
                <a:spcPts val="400"/>
              </a:spcAft>
            </a:pPr>
            <a:r>
              <a:rPr lang="en-US" sz="2400" spc="-27" dirty="0">
                <a:solidFill>
                  <a:schemeClr val="bg1"/>
                </a:solidFill>
                <a:latin typeface="Courier" pitchFamily="2" charset="0"/>
                <a:ea typeface="SimSun" panose="02010600030101010101" pitchFamily="2" charset="-122"/>
              </a:rPr>
              <a:t>	print(toppings)</a:t>
            </a:r>
          </a:p>
          <a:p>
            <a:pPr algn="just">
              <a:lnSpc>
                <a:spcPct val="115000"/>
              </a:lnSpc>
              <a:spcBef>
                <a:spcPts val="400"/>
              </a:spcBef>
              <a:spcAft>
                <a:spcPts val="400"/>
              </a:spcAft>
            </a:pPr>
            <a:r>
              <a:rPr lang="en-US" sz="2400" spc="-27" dirty="0" err="1">
                <a:solidFill>
                  <a:schemeClr val="bg1"/>
                </a:solidFill>
                <a:latin typeface="Courier" pitchFamily="2" charset="0"/>
                <a:ea typeface="SimSun" panose="02010600030101010101" pitchFamily="2" charset="-122"/>
              </a:rPr>
              <a:t>make_pizza</a:t>
            </a:r>
            <a:r>
              <a:rPr lang="en-US" sz="2400" spc="-27" dirty="0">
                <a:solidFill>
                  <a:schemeClr val="bg1"/>
                </a:solidFill>
                <a:latin typeface="Courier" pitchFamily="2" charset="0"/>
                <a:ea typeface="SimSun" panose="02010600030101010101" pitchFamily="2" charset="-122"/>
              </a:rPr>
              <a:t>('pepperoni')</a:t>
            </a:r>
          </a:p>
          <a:p>
            <a:r>
              <a:rPr lang="vi-VN" sz="2400" spc="-27" dirty="0">
                <a:solidFill>
                  <a:schemeClr val="bg1"/>
                </a:solidFill>
                <a:latin typeface="Courier New" panose="02070309020205020404" pitchFamily="49" charset="0"/>
                <a:ea typeface="SimSun" panose="02010600030101010101" pitchFamily="2" charset="-122"/>
              </a:rPr>
              <a:t>make_pizza('mushrooms', 'green peppers', 'extra cheese')</a:t>
            </a:r>
            <a:endParaRPr lang="en-US" sz="2400" spc="-27" dirty="0">
              <a:solidFill>
                <a:schemeClr val="bg1"/>
              </a:solidFill>
              <a:latin typeface="Courier" pitchFamily="2" charset="0"/>
              <a:ea typeface="SimSun" panose="02010600030101010101" pitchFamily="2" charset="-122"/>
            </a:endParaRPr>
          </a:p>
        </p:txBody>
      </p:sp>
      <p:sp>
        <p:nvSpPr>
          <p:cNvPr id="7" name="Rectangle 6"/>
          <p:cNvSpPr/>
          <p:nvPr/>
        </p:nvSpPr>
        <p:spPr>
          <a:xfrm>
            <a:off x="734787" y="6770776"/>
            <a:ext cx="7217227" cy="1569660"/>
          </a:xfrm>
          <a:prstGeom prst="rect">
            <a:avLst/>
          </a:prstGeom>
        </p:spPr>
        <p:txBody>
          <a:bodyPr wrap="square">
            <a:spAutoFit/>
          </a:bodyPr>
          <a:lstStyle/>
          <a:p>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Dấu</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hoa</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trong</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tham</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số</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 toppings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cho</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Python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biết</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tạo</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một</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bộ</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giá</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trị</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trống</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được</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gọi</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là</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toppings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và</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đóng</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gói</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bất</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kỳ</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giá</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trị</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nào</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nó</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nhận</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được</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vào</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bộ</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này</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endParaRPr lang="en-US" sz="2400" dirty="0">
              <a:solidFill>
                <a:schemeClr val="bg1"/>
              </a:solidFill>
              <a:latin typeface="Arial" panose="020B0604020202020204" pitchFamily="34" charset="0"/>
              <a:cs typeface="Arial" panose="020B0604020202020204" pitchFamily="34" charset="0"/>
            </a:endParaRPr>
          </a:p>
        </p:txBody>
      </p:sp>
      <p:sp>
        <p:nvSpPr>
          <p:cNvPr id="11" name="Rectangle 10"/>
          <p:cNvSpPr/>
          <p:nvPr/>
        </p:nvSpPr>
        <p:spPr>
          <a:xfrm>
            <a:off x="9257458" y="6834543"/>
            <a:ext cx="6557671" cy="1442126"/>
          </a:xfrm>
          <a:prstGeom prst="rect">
            <a:avLst/>
          </a:prstGeom>
          <a:ln>
            <a:solidFill>
              <a:schemeClr val="bg1"/>
            </a:solidFill>
          </a:ln>
        </p:spPr>
        <p:txBody>
          <a:bodyPr wrap="square">
            <a:spAutoFit/>
          </a:bodyPr>
          <a:lstStyle/>
          <a:p>
            <a:pPr algn="just">
              <a:lnSpc>
                <a:spcPct val="115000"/>
              </a:lnSpc>
              <a:spcBef>
                <a:spcPts val="400"/>
              </a:spcBef>
              <a:spcAft>
                <a:spcPts val="400"/>
              </a:spcAft>
            </a:pPr>
            <a:r>
              <a:rPr lang="en-US" sz="2400" spc="-27" dirty="0">
                <a:solidFill>
                  <a:schemeClr val="bg1"/>
                </a:solidFill>
                <a:latin typeface="Courier" pitchFamily="2" charset="0"/>
                <a:ea typeface="SimSun" panose="02010600030101010101" pitchFamily="2" charset="-122"/>
                <a:cs typeface="Times New Roman" panose="02020603050405020304" pitchFamily="18" charset="0"/>
              </a:rPr>
              <a:t>('pepperoni',)</a:t>
            </a:r>
          </a:p>
          <a:p>
            <a:pPr algn="just">
              <a:lnSpc>
                <a:spcPct val="115000"/>
              </a:lnSpc>
              <a:spcBef>
                <a:spcPts val="400"/>
              </a:spcBef>
              <a:spcAft>
                <a:spcPts val="400"/>
              </a:spcAft>
            </a:pPr>
            <a:r>
              <a:rPr lang="en-US" sz="2400" spc="-27" dirty="0">
                <a:solidFill>
                  <a:schemeClr val="bg1"/>
                </a:solidFill>
                <a:latin typeface="Courier" pitchFamily="2" charset="0"/>
                <a:ea typeface="SimSun" panose="02010600030101010101" pitchFamily="2" charset="-122"/>
                <a:cs typeface="Times New Roman" panose="02020603050405020304" pitchFamily="18" charset="0"/>
              </a:rPr>
              <a:t>('mushrooms', 'green peppers', 'extra cheese')</a:t>
            </a:r>
          </a:p>
        </p:txBody>
      </p:sp>
      <p:sp>
        <p:nvSpPr>
          <p:cNvPr id="8" name="Title 1">
            <a:extLst>
              <a:ext uri="{FF2B5EF4-FFF2-40B4-BE49-F238E27FC236}">
                <a16:creationId xmlns:a16="http://schemas.microsoft.com/office/drawing/2014/main" id="{596970D7-AD89-5C53-E8EB-F3B778633098}"/>
              </a:ext>
            </a:extLst>
          </p:cNvPr>
          <p:cNvSpPr>
            <a:spLocks noGrp="1"/>
          </p:cNvSpPr>
          <p:nvPr>
            <p:ph type="title"/>
          </p:nvPr>
        </p:nvSpPr>
        <p:spPr/>
        <p:txBody>
          <a:bodyPr/>
          <a:lstStyle/>
          <a:p>
            <a:r>
              <a:rPr lang="en-US" sz="4000" dirty="0" err="1">
                <a:solidFill>
                  <a:schemeClr val="bg1"/>
                </a:solidFill>
              </a:rPr>
              <a:t>Truyền</a:t>
            </a:r>
            <a:r>
              <a:rPr lang="en-US" sz="4000" dirty="0">
                <a:solidFill>
                  <a:schemeClr val="bg1"/>
                </a:solidFill>
              </a:rPr>
              <a:t> </a:t>
            </a:r>
            <a:r>
              <a:rPr lang="en-US" sz="4000" dirty="0" err="1">
                <a:solidFill>
                  <a:schemeClr val="bg1"/>
                </a:solidFill>
              </a:rPr>
              <a:t>một</a:t>
            </a:r>
            <a:r>
              <a:rPr lang="en-US" sz="4000" dirty="0">
                <a:solidFill>
                  <a:schemeClr val="bg1"/>
                </a:solidFill>
              </a:rPr>
              <a:t> </a:t>
            </a:r>
            <a:r>
              <a:rPr lang="en-US" sz="4000" dirty="0" err="1">
                <a:solidFill>
                  <a:schemeClr val="bg1"/>
                </a:solidFill>
              </a:rPr>
              <a:t>đối</a:t>
            </a:r>
            <a:r>
              <a:rPr lang="en-US" sz="4000" dirty="0">
                <a:solidFill>
                  <a:schemeClr val="bg1"/>
                </a:solidFill>
              </a:rPr>
              <a:t> </a:t>
            </a:r>
            <a:r>
              <a:rPr lang="en-US" sz="4000" dirty="0" err="1">
                <a:solidFill>
                  <a:schemeClr val="bg1"/>
                </a:solidFill>
              </a:rPr>
              <a:t>số</a:t>
            </a:r>
            <a:r>
              <a:rPr lang="en-US" sz="4000" dirty="0">
                <a:solidFill>
                  <a:schemeClr val="bg1"/>
                </a:solidFill>
              </a:rPr>
              <a:t> </a:t>
            </a:r>
            <a:r>
              <a:rPr lang="en-US" sz="4000" dirty="0" err="1">
                <a:solidFill>
                  <a:schemeClr val="bg1"/>
                </a:solidFill>
              </a:rPr>
              <a:t>tùy</a:t>
            </a:r>
            <a:r>
              <a:rPr lang="en-US" sz="4000" dirty="0">
                <a:solidFill>
                  <a:schemeClr val="bg1"/>
                </a:solidFill>
              </a:rPr>
              <a:t> </a:t>
            </a:r>
            <a:r>
              <a:rPr lang="en-US" sz="4000" dirty="0" err="1">
                <a:solidFill>
                  <a:schemeClr val="bg1"/>
                </a:solidFill>
              </a:rPr>
              <a:t>ý</a:t>
            </a:r>
            <a:endParaRPr lang="en-US" sz="4000" dirty="0">
              <a:solidFill>
                <a:schemeClr val="bg1"/>
              </a:solidFill>
            </a:endParaRPr>
          </a:p>
        </p:txBody>
      </p:sp>
    </p:spTree>
    <p:extLst>
      <p:ext uri="{BB962C8B-B14F-4D97-AF65-F5344CB8AC3E}">
        <p14:creationId xmlns:p14="http://schemas.microsoft.com/office/powerpoint/2010/main" val="548813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solidFill>
                  <a:schemeClr val="bg1"/>
                </a:solidFill>
              </a:rPr>
              <a:t>Truyền</a:t>
            </a:r>
            <a:r>
              <a:rPr lang="en-US" sz="4000" dirty="0">
                <a:solidFill>
                  <a:schemeClr val="bg1"/>
                </a:solidFill>
              </a:rPr>
              <a:t> </a:t>
            </a:r>
            <a:r>
              <a:rPr lang="en-US" sz="4000" dirty="0" err="1">
                <a:solidFill>
                  <a:schemeClr val="bg1"/>
                </a:solidFill>
              </a:rPr>
              <a:t>một</a:t>
            </a:r>
            <a:r>
              <a:rPr lang="en-US" sz="4000" dirty="0">
                <a:solidFill>
                  <a:schemeClr val="bg1"/>
                </a:solidFill>
              </a:rPr>
              <a:t> </a:t>
            </a:r>
            <a:r>
              <a:rPr lang="en-US" sz="4000" dirty="0" err="1">
                <a:solidFill>
                  <a:schemeClr val="bg1"/>
                </a:solidFill>
              </a:rPr>
              <a:t>đối</a:t>
            </a:r>
            <a:r>
              <a:rPr lang="en-US" sz="4000" dirty="0">
                <a:solidFill>
                  <a:schemeClr val="bg1"/>
                </a:solidFill>
              </a:rPr>
              <a:t> </a:t>
            </a:r>
            <a:r>
              <a:rPr lang="en-US" sz="4000" dirty="0" err="1">
                <a:solidFill>
                  <a:schemeClr val="bg1"/>
                </a:solidFill>
              </a:rPr>
              <a:t>số</a:t>
            </a:r>
            <a:r>
              <a:rPr lang="en-US" sz="4000" dirty="0">
                <a:solidFill>
                  <a:schemeClr val="bg1"/>
                </a:solidFill>
              </a:rPr>
              <a:t> </a:t>
            </a:r>
            <a:r>
              <a:rPr lang="en-US" sz="4000" dirty="0" err="1">
                <a:solidFill>
                  <a:schemeClr val="bg1"/>
                </a:solidFill>
              </a:rPr>
              <a:t>tùy</a:t>
            </a:r>
            <a:r>
              <a:rPr lang="en-US" sz="4000" dirty="0">
                <a:solidFill>
                  <a:schemeClr val="bg1"/>
                </a:solidFill>
              </a:rPr>
              <a:t> </a:t>
            </a:r>
            <a:r>
              <a:rPr lang="en-US" sz="4000" dirty="0" err="1">
                <a:solidFill>
                  <a:schemeClr val="bg1"/>
                </a:solidFill>
              </a:rPr>
              <a:t>ý</a:t>
            </a:r>
            <a:endParaRPr lang="en-US" sz="4000" dirty="0">
              <a:solidFill>
                <a:schemeClr val="bg1"/>
              </a:solidFill>
            </a:endParaRPr>
          </a:p>
        </p:txBody>
      </p:sp>
      <p:sp>
        <p:nvSpPr>
          <p:cNvPr id="3" name="Content Placeholder 2"/>
          <p:cNvSpPr>
            <a:spLocks noGrp="1"/>
          </p:cNvSpPr>
          <p:nvPr>
            <p:ph type="body" idx="1"/>
          </p:nvPr>
        </p:nvSpPr>
        <p:spPr>
          <a:xfrm>
            <a:off x="1155700" y="2603501"/>
            <a:ext cx="13932000" cy="1013280"/>
          </a:xfrm>
        </p:spPr>
        <p:txBody>
          <a:bodyPr/>
          <a:lstStyle/>
          <a:p>
            <a:r>
              <a:rPr lang="en-US" sz="2800" dirty="0">
                <a:solidFill>
                  <a:schemeClr val="bg1"/>
                </a:solidFill>
              </a:rPr>
              <a:t>T</a:t>
            </a:r>
            <a:r>
              <a:rPr lang="vi-VN" sz="2800" dirty="0">
                <a:solidFill>
                  <a:schemeClr val="bg1"/>
                </a:solidFill>
              </a:rPr>
              <a:t>hay thế lệnh gọi print() bằng một vòng lặp chạy qua danh sách các topping và mô tả bánh pizza đang được đặt hàng</a:t>
            </a:r>
            <a:endParaRPr lang="en-US" sz="2800" dirty="0">
              <a:solidFill>
                <a:schemeClr val="bg1"/>
              </a:solidFill>
            </a:endParaRPr>
          </a:p>
        </p:txBody>
      </p:sp>
      <p:sp>
        <p:nvSpPr>
          <p:cNvPr id="5" name="Rectangle 4"/>
          <p:cNvSpPr/>
          <p:nvPr/>
        </p:nvSpPr>
        <p:spPr>
          <a:xfrm>
            <a:off x="702259" y="3857019"/>
            <a:ext cx="8996912" cy="3526671"/>
          </a:xfrm>
          <a:prstGeom prst="rect">
            <a:avLst/>
          </a:prstGeom>
          <a:ln>
            <a:solidFill>
              <a:schemeClr val="bg1"/>
            </a:solidFill>
          </a:ln>
        </p:spPr>
        <p:txBody>
          <a:bodyPr wrap="square">
            <a:spAutoFit/>
          </a:bodyPr>
          <a:lstStyle/>
          <a:p>
            <a:pPr algn="just">
              <a:lnSpc>
                <a:spcPct val="115000"/>
              </a:lnSpc>
              <a:spcBef>
                <a:spcPts val="400"/>
              </a:spcBef>
              <a:spcAft>
                <a:spcPts val="400"/>
              </a:spcAft>
            </a:pPr>
            <a:r>
              <a:rPr lang="en-US" sz="2000" spc="-27" dirty="0">
                <a:solidFill>
                  <a:schemeClr val="bg1"/>
                </a:solidFill>
                <a:latin typeface="Courier" pitchFamily="2" charset="0"/>
                <a:ea typeface="SimSun" panose="02010600030101010101" pitchFamily="2" charset="-122"/>
              </a:rPr>
              <a:t>def </a:t>
            </a:r>
            <a:r>
              <a:rPr lang="en-US" sz="2000" spc="-27" dirty="0" err="1">
                <a:solidFill>
                  <a:schemeClr val="bg1"/>
                </a:solidFill>
                <a:latin typeface="Courier" pitchFamily="2" charset="0"/>
                <a:ea typeface="SimSun" panose="02010600030101010101" pitchFamily="2" charset="-122"/>
              </a:rPr>
              <a:t>make_pizza</a:t>
            </a:r>
            <a:r>
              <a:rPr lang="en-US" sz="2000" spc="-27" dirty="0">
                <a:solidFill>
                  <a:schemeClr val="bg1"/>
                </a:solidFill>
                <a:latin typeface="Courier" pitchFamily="2" charset="0"/>
                <a:ea typeface="SimSun" panose="02010600030101010101" pitchFamily="2" charset="-122"/>
              </a:rPr>
              <a:t>(*toppings):</a:t>
            </a:r>
          </a:p>
          <a:p>
            <a:pPr algn="just">
              <a:lnSpc>
                <a:spcPct val="115000"/>
              </a:lnSpc>
              <a:spcBef>
                <a:spcPts val="400"/>
              </a:spcBef>
              <a:spcAft>
                <a:spcPts val="400"/>
              </a:spcAft>
            </a:pPr>
            <a:r>
              <a:rPr lang="en-US" sz="2000" spc="-27" dirty="0">
                <a:solidFill>
                  <a:schemeClr val="bg1"/>
                </a:solidFill>
                <a:latin typeface="Courier" pitchFamily="2" charset="0"/>
                <a:ea typeface="SimSun" panose="02010600030101010101" pitchFamily="2" charset="-122"/>
              </a:rPr>
              <a:t>	"""Summarize the pizza we are about to make."""</a:t>
            </a:r>
          </a:p>
          <a:p>
            <a:pPr algn="just">
              <a:lnSpc>
                <a:spcPct val="115000"/>
              </a:lnSpc>
              <a:spcBef>
                <a:spcPts val="400"/>
              </a:spcBef>
              <a:spcAft>
                <a:spcPts val="400"/>
              </a:spcAft>
            </a:pPr>
            <a:r>
              <a:rPr lang="en-US" sz="2000" spc="-27" dirty="0">
                <a:solidFill>
                  <a:schemeClr val="bg1"/>
                </a:solidFill>
                <a:latin typeface="Courier" pitchFamily="2" charset="0"/>
                <a:ea typeface="SimSun" panose="02010600030101010101" pitchFamily="2" charset="-122"/>
              </a:rPr>
              <a:t>	print("\</a:t>
            </a:r>
            <a:r>
              <a:rPr lang="en-US" sz="2000" spc="-27" dirty="0" err="1">
                <a:solidFill>
                  <a:schemeClr val="bg1"/>
                </a:solidFill>
                <a:latin typeface="Courier" pitchFamily="2" charset="0"/>
                <a:ea typeface="SimSun" panose="02010600030101010101" pitchFamily="2" charset="-122"/>
              </a:rPr>
              <a:t>nMaking</a:t>
            </a:r>
            <a:r>
              <a:rPr lang="en-US" sz="2000" spc="-27" dirty="0">
                <a:solidFill>
                  <a:schemeClr val="bg1"/>
                </a:solidFill>
                <a:latin typeface="Courier" pitchFamily="2" charset="0"/>
                <a:ea typeface="SimSun" panose="02010600030101010101" pitchFamily="2" charset="-122"/>
              </a:rPr>
              <a:t> a pizza with the following toppings:")</a:t>
            </a:r>
          </a:p>
          <a:p>
            <a:pPr algn="just">
              <a:lnSpc>
                <a:spcPct val="115000"/>
              </a:lnSpc>
              <a:spcBef>
                <a:spcPts val="400"/>
              </a:spcBef>
              <a:spcAft>
                <a:spcPts val="400"/>
              </a:spcAft>
            </a:pPr>
            <a:r>
              <a:rPr lang="en-US" sz="2000" spc="-27" dirty="0">
                <a:solidFill>
                  <a:schemeClr val="bg1"/>
                </a:solidFill>
                <a:latin typeface="Courier" pitchFamily="2" charset="0"/>
                <a:ea typeface="SimSun" panose="02010600030101010101" pitchFamily="2" charset="-122"/>
              </a:rPr>
              <a:t>	for topping in toppings:</a:t>
            </a:r>
          </a:p>
          <a:p>
            <a:pPr algn="just">
              <a:lnSpc>
                <a:spcPct val="115000"/>
              </a:lnSpc>
              <a:spcBef>
                <a:spcPts val="400"/>
              </a:spcBef>
              <a:spcAft>
                <a:spcPts val="400"/>
              </a:spcAft>
            </a:pPr>
            <a:r>
              <a:rPr lang="en-US" sz="2000" spc="-27" dirty="0">
                <a:solidFill>
                  <a:schemeClr val="bg1"/>
                </a:solidFill>
                <a:latin typeface="Courier" pitchFamily="2" charset="0"/>
                <a:ea typeface="SimSun" panose="02010600030101010101" pitchFamily="2" charset="-122"/>
              </a:rPr>
              <a:t>		print(f"- {topping}")</a:t>
            </a:r>
          </a:p>
          <a:p>
            <a:pPr algn="just">
              <a:lnSpc>
                <a:spcPct val="115000"/>
              </a:lnSpc>
              <a:spcBef>
                <a:spcPts val="400"/>
              </a:spcBef>
              <a:spcAft>
                <a:spcPts val="400"/>
              </a:spcAft>
            </a:pPr>
            <a:r>
              <a:rPr lang="en-US" sz="2000" spc="-27" dirty="0" err="1">
                <a:solidFill>
                  <a:schemeClr val="bg1"/>
                </a:solidFill>
                <a:latin typeface="Courier" pitchFamily="2" charset="0"/>
                <a:ea typeface="SimSun" panose="02010600030101010101" pitchFamily="2" charset="-122"/>
              </a:rPr>
              <a:t>make_pizza</a:t>
            </a:r>
            <a:r>
              <a:rPr lang="en-US" sz="2000" spc="-27" dirty="0">
                <a:solidFill>
                  <a:schemeClr val="bg1"/>
                </a:solidFill>
                <a:latin typeface="Courier" pitchFamily="2" charset="0"/>
                <a:ea typeface="SimSun" panose="02010600030101010101" pitchFamily="2" charset="-122"/>
              </a:rPr>
              <a:t>('pepperoni')</a:t>
            </a:r>
          </a:p>
          <a:p>
            <a:pPr algn="just">
              <a:lnSpc>
                <a:spcPct val="115000"/>
              </a:lnSpc>
              <a:spcBef>
                <a:spcPts val="400"/>
              </a:spcBef>
              <a:spcAft>
                <a:spcPts val="400"/>
              </a:spcAft>
            </a:pPr>
            <a:r>
              <a:rPr lang="en-US" sz="2000" spc="-27" dirty="0" err="1">
                <a:solidFill>
                  <a:schemeClr val="bg1"/>
                </a:solidFill>
                <a:latin typeface="Courier" pitchFamily="2" charset="0"/>
                <a:ea typeface="SimSun" panose="02010600030101010101" pitchFamily="2" charset="-122"/>
              </a:rPr>
              <a:t>make_pizza</a:t>
            </a:r>
            <a:r>
              <a:rPr lang="en-US" sz="2000" spc="-27" dirty="0">
                <a:solidFill>
                  <a:schemeClr val="bg1"/>
                </a:solidFill>
                <a:latin typeface="Courier" pitchFamily="2" charset="0"/>
                <a:ea typeface="SimSun" panose="02010600030101010101" pitchFamily="2" charset="-122"/>
              </a:rPr>
              <a:t>('mushrooms', 'green peppers', 'extra cheese')</a:t>
            </a:r>
          </a:p>
        </p:txBody>
      </p:sp>
      <p:sp>
        <p:nvSpPr>
          <p:cNvPr id="7" name="Rectangle 6"/>
          <p:cNvSpPr/>
          <p:nvPr/>
        </p:nvSpPr>
        <p:spPr>
          <a:xfrm>
            <a:off x="9980472" y="4027354"/>
            <a:ext cx="6001715" cy="2999732"/>
          </a:xfrm>
          <a:prstGeom prst="rect">
            <a:avLst/>
          </a:prstGeom>
          <a:ln>
            <a:solidFill>
              <a:schemeClr val="bg1"/>
            </a:solidFill>
          </a:ln>
        </p:spPr>
        <p:txBody>
          <a:bodyPr wrap="square">
            <a:spAutoFit/>
          </a:bodyPr>
          <a:lstStyle/>
          <a:p>
            <a:pPr algn="just">
              <a:lnSpc>
                <a:spcPct val="115000"/>
              </a:lnSpc>
              <a:spcBef>
                <a:spcPts val="400"/>
              </a:spcBef>
              <a:spcAft>
                <a:spcPts val="400"/>
              </a:spcAft>
            </a:pPr>
            <a:r>
              <a:rPr lang="en-US" sz="1867" spc="-27" dirty="0">
                <a:solidFill>
                  <a:schemeClr val="bg1"/>
                </a:solidFill>
                <a:latin typeface="Consolas" panose="020B0609020204030204" pitchFamily="49" charset="0"/>
                <a:ea typeface="SimSun" panose="02010600030101010101" pitchFamily="2" charset="-122"/>
                <a:cs typeface="Times New Roman" panose="02020603050405020304" pitchFamily="18" charset="0"/>
              </a:rPr>
              <a:t>Making a pizza with the following toppings:</a:t>
            </a:r>
          </a:p>
          <a:p>
            <a:pPr algn="just">
              <a:lnSpc>
                <a:spcPct val="115000"/>
              </a:lnSpc>
              <a:spcBef>
                <a:spcPts val="400"/>
              </a:spcBef>
              <a:spcAft>
                <a:spcPts val="400"/>
              </a:spcAft>
            </a:pPr>
            <a:r>
              <a:rPr lang="en-US" sz="1867" spc="-27" dirty="0">
                <a:solidFill>
                  <a:schemeClr val="bg1"/>
                </a:solidFill>
                <a:latin typeface="Consolas" panose="020B0609020204030204" pitchFamily="49" charset="0"/>
                <a:ea typeface="SimSun" panose="02010600030101010101" pitchFamily="2" charset="-122"/>
                <a:cs typeface="Times New Roman" panose="02020603050405020304" pitchFamily="18" charset="0"/>
              </a:rPr>
              <a:t>- pepperoni</a:t>
            </a:r>
          </a:p>
          <a:p>
            <a:pPr algn="just">
              <a:lnSpc>
                <a:spcPct val="115000"/>
              </a:lnSpc>
              <a:spcBef>
                <a:spcPts val="400"/>
              </a:spcBef>
              <a:spcAft>
                <a:spcPts val="400"/>
              </a:spcAft>
            </a:pPr>
            <a:r>
              <a:rPr lang="en-US" sz="1867" spc="-27" dirty="0">
                <a:solidFill>
                  <a:schemeClr val="bg1"/>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400"/>
              </a:spcBef>
              <a:spcAft>
                <a:spcPts val="400"/>
              </a:spcAft>
            </a:pPr>
            <a:r>
              <a:rPr lang="en-US" sz="1867" spc="-27" dirty="0">
                <a:solidFill>
                  <a:schemeClr val="bg1"/>
                </a:solidFill>
                <a:latin typeface="Consolas" panose="020B0609020204030204" pitchFamily="49" charset="0"/>
                <a:ea typeface="SimSun" panose="02010600030101010101" pitchFamily="2" charset="-122"/>
                <a:cs typeface="Times New Roman" panose="02020603050405020304" pitchFamily="18" charset="0"/>
              </a:rPr>
              <a:t>Making a pizza with the following toppings:</a:t>
            </a:r>
          </a:p>
          <a:p>
            <a:pPr algn="just">
              <a:lnSpc>
                <a:spcPct val="115000"/>
              </a:lnSpc>
              <a:spcBef>
                <a:spcPts val="400"/>
              </a:spcBef>
              <a:spcAft>
                <a:spcPts val="400"/>
              </a:spcAft>
            </a:pPr>
            <a:r>
              <a:rPr lang="en-US" sz="1867" spc="-27" dirty="0">
                <a:solidFill>
                  <a:schemeClr val="bg1"/>
                </a:solidFill>
                <a:latin typeface="Consolas" panose="020B0609020204030204" pitchFamily="49" charset="0"/>
                <a:ea typeface="SimSun" panose="02010600030101010101" pitchFamily="2" charset="-122"/>
                <a:cs typeface="Times New Roman" panose="02020603050405020304" pitchFamily="18" charset="0"/>
              </a:rPr>
              <a:t>- mushrooms</a:t>
            </a:r>
          </a:p>
          <a:p>
            <a:pPr algn="just">
              <a:lnSpc>
                <a:spcPct val="115000"/>
              </a:lnSpc>
              <a:spcBef>
                <a:spcPts val="400"/>
              </a:spcBef>
              <a:spcAft>
                <a:spcPts val="400"/>
              </a:spcAft>
            </a:pPr>
            <a:r>
              <a:rPr lang="en-US" sz="1867" spc="-27" dirty="0">
                <a:solidFill>
                  <a:schemeClr val="bg1"/>
                </a:solidFill>
                <a:latin typeface="Consolas" panose="020B0609020204030204" pitchFamily="49" charset="0"/>
                <a:ea typeface="SimSun" panose="02010600030101010101" pitchFamily="2" charset="-122"/>
                <a:cs typeface="Times New Roman" panose="02020603050405020304" pitchFamily="18" charset="0"/>
              </a:rPr>
              <a:t>- green peppers</a:t>
            </a:r>
          </a:p>
          <a:p>
            <a:pPr algn="just">
              <a:lnSpc>
                <a:spcPct val="115000"/>
              </a:lnSpc>
              <a:spcBef>
                <a:spcPts val="400"/>
              </a:spcBef>
              <a:spcAft>
                <a:spcPts val="400"/>
              </a:spcAft>
            </a:pPr>
            <a:r>
              <a:rPr lang="en-US" sz="1867" spc="-27" dirty="0">
                <a:solidFill>
                  <a:schemeClr val="bg1"/>
                </a:solidFill>
                <a:latin typeface="Consolas" panose="020B0609020204030204" pitchFamily="49" charset="0"/>
                <a:ea typeface="SimSun" panose="02010600030101010101" pitchFamily="2" charset="-122"/>
                <a:cs typeface="Times New Roman" panose="02020603050405020304" pitchFamily="18" charset="0"/>
              </a:rPr>
              <a:t>- extra cheese</a:t>
            </a:r>
          </a:p>
        </p:txBody>
      </p:sp>
      <p:sp>
        <p:nvSpPr>
          <p:cNvPr id="9" name="Rectangle 8"/>
          <p:cNvSpPr/>
          <p:nvPr/>
        </p:nvSpPr>
        <p:spPr>
          <a:xfrm>
            <a:off x="702259" y="7814963"/>
            <a:ext cx="7531229" cy="400110"/>
          </a:xfrm>
          <a:prstGeom prst="rect">
            <a:avLst/>
          </a:prstGeom>
        </p:spPr>
        <p:txBody>
          <a:bodyPr wrap="none">
            <a:spAutoFit/>
          </a:bodyPr>
          <a:lstStyle/>
          <a:p>
            <a:r>
              <a:rPr lang="en-US" sz="2000" dirty="0" err="1">
                <a:solidFill>
                  <a:schemeClr val="bg1"/>
                </a:solidFill>
                <a:latin typeface="Arial" panose="020B0604020202020204" pitchFamily="34" charset="0"/>
                <a:ea typeface="SimSun" panose="02010600030101010101" pitchFamily="2" charset="-122"/>
                <a:cs typeface="Arial" panose="020B0604020202020204" pitchFamily="34" charset="0"/>
              </a:rPr>
              <a:t>Cú</a:t>
            </a:r>
            <a:r>
              <a:rPr lang="en-US" sz="20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000" dirty="0" err="1">
                <a:solidFill>
                  <a:schemeClr val="bg1"/>
                </a:solidFill>
                <a:latin typeface="Arial" panose="020B0604020202020204" pitchFamily="34" charset="0"/>
                <a:ea typeface="SimSun" panose="02010600030101010101" pitchFamily="2" charset="-122"/>
                <a:cs typeface="Arial" panose="020B0604020202020204" pitchFamily="34" charset="0"/>
              </a:rPr>
              <a:t>pháp</a:t>
            </a:r>
            <a:r>
              <a:rPr lang="en-US" sz="20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000" dirty="0" err="1">
                <a:solidFill>
                  <a:schemeClr val="bg1"/>
                </a:solidFill>
                <a:latin typeface="Arial" panose="020B0604020202020204" pitchFamily="34" charset="0"/>
                <a:ea typeface="SimSun" panose="02010600030101010101" pitchFamily="2" charset="-122"/>
                <a:cs typeface="Arial" panose="020B0604020202020204" pitchFamily="34" charset="0"/>
              </a:rPr>
              <a:t>này</a:t>
            </a:r>
            <a:r>
              <a:rPr lang="en-US" sz="20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000" dirty="0" err="1">
                <a:solidFill>
                  <a:schemeClr val="bg1"/>
                </a:solidFill>
                <a:latin typeface="Arial" panose="020B0604020202020204" pitchFamily="34" charset="0"/>
                <a:ea typeface="SimSun" panose="02010600030101010101" pitchFamily="2" charset="-122"/>
                <a:cs typeface="Arial" panose="020B0604020202020204" pitchFamily="34" charset="0"/>
              </a:rPr>
              <a:t>hoạt</a:t>
            </a:r>
            <a:r>
              <a:rPr lang="en-US" sz="20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000" dirty="0" err="1">
                <a:solidFill>
                  <a:schemeClr val="bg1"/>
                </a:solidFill>
                <a:latin typeface="Arial" panose="020B0604020202020204" pitchFamily="34" charset="0"/>
                <a:ea typeface="SimSun" panose="02010600030101010101" pitchFamily="2" charset="-122"/>
                <a:cs typeface="Arial" panose="020B0604020202020204" pitchFamily="34" charset="0"/>
              </a:rPr>
              <a:t>động</a:t>
            </a:r>
            <a:r>
              <a:rPr lang="en-US" sz="20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000" dirty="0" err="1">
                <a:solidFill>
                  <a:schemeClr val="bg1"/>
                </a:solidFill>
                <a:latin typeface="Arial" panose="020B0604020202020204" pitchFamily="34" charset="0"/>
                <a:ea typeface="SimSun" panose="02010600030101010101" pitchFamily="2" charset="-122"/>
                <a:cs typeface="Arial" panose="020B0604020202020204" pitchFamily="34" charset="0"/>
              </a:rPr>
              <a:t>bất</a:t>
            </a:r>
            <a:r>
              <a:rPr lang="en-US" sz="20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000" dirty="0" err="1">
                <a:solidFill>
                  <a:schemeClr val="bg1"/>
                </a:solidFill>
                <a:latin typeface="Arial" panose="020B0604020202020204" pitchFamily="34" charset="0"/>
                <a:ea typeface="SimSun" panose="02010600030101010101" pitchFamily="2" charset="-122"/>
                <a:cs typeface="Arial" panose="020B0604020202020204" pitchFamily="34" charset="0"/>
              </a:rPr>
              <a:t>kể</a:t>
            </a:r>
            <a:r>
              <a:rPr lang="en-US" sz="20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000" dirty="0" err="1">
                <a:solidFill>
                  <a:schemeClr val="bg1"/>
                </a:solidFill>
                <a:latin typeface="Arial" panose="020B0604020202020204" pitchFamily="34" charset="0"/>
                <a:ea typeface="SimSun" panose="02010600030101010101" pitchFamily="2" charset="-122"/>
                <a:cs typeface="Arial" panose="020B0604020202020204" pitchFamily="34" charset="0"/>
              </a:rPr>
              <a:t>hàm</a:t>
            </a:r>
            <a:r>
              <a:rPr lang="en-US" sz="20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000" dirty="0" err="1">
                <a:solidFill>
                  <a:schemeClr val="bg1"/>
                </a:solidFill>
                <a:latin typeface="Arial" panose="020B0604020202020204" pitchFamily="34" charset="0"/>
                <a:ea typeface="SimSun" panose="02010600030101010101" pitchFamily="2" charset="-122"/>
                <a:cs typeface="Arial" panose="020B0604020202020204" pitchFamily="34" charset="0"/>
              </a:rPr>
              <a:t>nhận</a:t>
            </a:r>
            <a:r>
              <a:rPr lang="en-US" sz="20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000" dirty="0" err="1">
                <a:solidFill>
                  <a:schemeClr val="bg1"/>
                </a:solidFill>
                <a:latin typeface="Arial" panose="020B0604020202020204" pitchFamily="34" charset="0"/>
                <a:ea typeface="SimSun" panose="02010600030101010101" pitchFamily="2" charset="-122"/>
                <a:cs typeface="Arial" panose="020B0604020202020204" pitchFamily="34" charset="0"/>
              </a:rPr>
              <a:t>được</a:t>
            </a:r>
            <a:r>
              <a:rPr lang="en-US" sz="2000" dirty="0">
                <a:solidFill>
                  <a:schemeClr val="bg1"/>
                </a:solidFill>
                <a:latin typeface="Arial" panose="020B0604020202020204" pitchFamily="34" charset="0"/>
                <a:ea typeface="SimSun" panose="02010600030101010101" pitchFamily="2" charset="-122"/>
                <a:cs typeface="Arial" panose="020B0604020202020204" pitchFamily="34" charset="0"/>
              </a:rPr>
              <a:t> bao </a:t>
            </a:r>
            <a:r>
              <a:rPr lang="en-US" sz="2000" dirty="0" err="1">
                <a:solidFill>
                  <a:schemeClr val="bg1"/>
                </a:solidFill>
                <a:latin typeface="Arial" panose="020B0604020202020204" pitchFamily="34" charset="0"/>
                <a:ea typeface="SimSun" panose="02010600030101010101" pitchFamily="2" charset="-122"/>
                <a:cs typeface="Arial" panose="020B0604020202020204" pitchFamily="34" charset="0"/>
              </a:rPr>
              <a:t>nhiêu</a:t>
            </a:r>
            <a:r>
              <a:rPr lang="en-US" sz="20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000" dirty="0" err="1">
                <a:solidFill>
                  <a:schemeClr val="bg1"/>
                </a:solidFill>
                <a:latin typeface="Arial" panose="020B0604020202020204" pitchFamily="34" charset="0"/>
                <a:ea typeface="SimSun" panose="02010600030101010101" pitchFamily="2" charset="-122"/>
                <a:cs typeface="Arial" panose="020B0604020202020204" pitchFamily="34" charset="0"/>
              </a:rPr>
              <a:t>đối</a:t>
            </a:r>
            <a:r>
              <a:rPr lang="en-US" sz="20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000" dirty="0" err="1">
                <a:solidFill>
                  <a:schemeClr val="bg1"/>
                </a:solidFill>
                <a:latin typeface="Arial" panose="020B0604020202020204" pitchFamily="34" charset="0"/>
                <a:ea typeface="SimSun" panose="02010600030101010101" pitchFamily="2" charset="-122"/>
                <a:cs typeface="Arial" panose="020B0604020202020204" pitchFamily="34" charset="0"/>
              </a:rPr>
              <a:t>số</a:t>
            </a:r>
            <a:r>
              <a:rPr lang="en-US" sz="2000" dirty="0">
                <a:solidFill>
                  <a:schemeClr val="bg1"/>
                </a:solidFill>
                <a:latin typeface="Arial" panose="020B0604020202020204" pitchFamily="34" charset="0"/>
                <a:ea typeface="SimSun" panose="02010600030101010101" pitchFamily="2" charset="-122"/>
                <a:cs typeface="Arial" panose="020B0604020202020204" pitchFamily="34" charset="0"/>
              </a:rPr>
              <a:t>.</a:t>
            </a:r>
            <a:endParaRPr 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0390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solidFill>
                  <a:schemeClr val="bg1"/>
                </a:solidFill>
              </a:rPr>
              <a:t>Sử</a:t>
            </a:r>
            <a:r>
              <a:rPr lang="en-US" dirty="0">
                <a:solidFill>
                  <a:schemeClr val="bg1"/>
                </a:solidFill>
              </a:rPr>
              <a:t> </a:t>
            </a:r>
            <a:r>
              <a:rPr lang="en-US" dirty="0" err="1">
                <a:solidFill>
                  <a:schemeClr val="bg1"/>
                </a:solidFill>
              </a:rPr>
              <a:t>dụng</a:t>
            </a:r>
            <a:r>
              <a:rPr lang="en-US" dirty="0">
                <a:solidFill>
                  <a:schemeClr val="bg1"/>
                </a:solidFill>
              </a:rPr>
              <a:t> </a:t>
            </a:r>
            <a:r>
              <a:rPr lang="en-US" dirty="0" err="1">
                <a:solidFill>
                  <a:schemeClr val="bg1"/>
                </a:solidFill>
              </a:rPr>
              <a:t>đối</a:t>
            </a:r>
            <a:r>
              <a:rPr lang="en-US" dirty="0">
                <a:solidFill>
                  <a:schemeClr val="bg1"/>
                </a:solidFill>
              </a:rPr>
              <a:t> </a:t>
            </a:r>
            <a:r>
              <a:rPr lang="en-US" dirty="0" err="1">
                <a:solidFill>
                  <a:schemeClr val="bg1"/>
                </a:solidFill>
              </a:rPr>
              <a:t>số</a:t>
            </a:r>
            <a:r>
              <a:rPr lang="en-US" dirty="0">
                <a:solidFill>
                  <a:schemeClr val="bg1"/>
                </a:solidFill>
              </a:rPr>
              <a:t> </a:t>
            </a:r>
            <a:r>
              <a:rPr lang="en-US" dirty="0" err="1">
                <a:solidFill>
                  <a:schemeClr val="bg1"/>
                </a:solidFill>
              </a:rPr>
              <a:t>từ</a:t>
            </a:r>
            <a:r>
              <a:rPr lang="en-US" dirty="0">
                <a:solidFill>
                  <a:schemeClr val="bg1"/>
                </a:solidFill>
              </a:rPr>
              <a:t> </a:t>
            </a:r>
            <a:r>
              <a:rPr lang="en-US" dirty="0" err="1">
                <a:solidFill>
                  <a:schemeClr val="bg1"/>
                </a:solidFill>
              </a:rPr>
              <a:t>khóa</a:t>
            </a:r>
            <a:r>
              <a:rPr lang="en-US" dirty="0">
                <a:solidFill>
                  <a:schemeClr val="bg1"/>
                </a:solidFill>
              </a:rPr>
              <a:t> </a:t>
            </a:r>
            <a:r>
              <a:rPr lang="en-US" dirty="0" err="1">
                <a:solidFill>
                  <a:schemeClr val="bg1"/>
                </a:solidFill>
              </a:rPr>
              <a:t>tùy</a:t>
            </a:r>
            <a:r>
              <a:rPr lang="en-US" dirty="0">
                <a:solidFill>
                  <a:schemeClr val="bg1"/>
                </a:solidFill>
              </a:rPr>
              <a:t> </a:t>
            </a:r>
            <a:r>
              <a:rPr lang="en-US" dirty="0" err="1">
                <a:solidFill>
                  <a:schemeClr val="bg1"/>
                </a:solidFill>
              </a:rPr>
              <a:t>ý</a:t>
            </a:r>
            <a:endParaRPr lang="en-US" dirty="0">
              <a:solidFill>
                <a:schemeClr val="bg1"/>
              </a:solidFill>
            </a:endParaRPr>
          </a:p>
        </p:txBody>
      </p:sp>
      <p:sp>
        <p:nvSpPr>
          <p:cNvPr id="3" name="Content Placeholder 2"/>
          <p:cNvSpPr>
            <a:spLocks noGrp="1"/>
          </p:cNvSpPr>
          <p:nvPr>
            <p:ph type="body" idx="1"/>
          </p:nvPr>
        </p:nvSpPr>
        <p:spPr>
          <a:xfrm>
            <a:off x="1155700" y="2603501"/>
            <a:ext cx="13932000" cy="2163372"/>
          </a:xfrm>
        </p:spPr>
        <p:txBody>
          <a:bodyPr/>
          <a:lstStyle/>
          <a:p>
            <a:r>
              <a:rPr lang="vi-VN" sz="2400" dirty="0">
                <a:solidFill>
                  <a:schemeClr val="bg1"/>
                </a:solidFill>
              </a:rPr>
              <a:t>Đôi khi ta muốn chấp nhận một số lượng đối số tùy ý, nhưng ta sẽ không biết trước loại thông tin nào sẽ được chuyển đến hàm. Trong trường hợp này, ta có thể viết các hàm chấp nhận nhiều cặp khóa-giá trị như câu lệnh gọi cung cấp. </a:t>
            </a:r>
            <a:endParaRPr lang="en-US" sz="2400" dirty="0">
              <a:solidFill>
                <a:schemeClr val="bg1"/>
              </a:solidFill>
            </a:endParaRPr>
          </a:p>
        </p:txBody>
      </p:sp>
      <p:sp>
        <p:nvSpPr>
          <p:cNvPr id="5" name="Rectangle 4"/>
          <p:cNvSpPr/>
          <p:nvPr/>
        </p:nvSpPr>
        <p:spPr>
          <a:xfrm>
            <a:off x="1998747" y="4436965"/>
            <a:ext cx="12523623" cy="4309000"/>
          </a:xfrm>
          <a:prstGeom prst="rect">
            <a:avLst/>
          </a:prstGeom>
        </p:spPr>
        <p:txBody>
          <a:bodyPr wrap="square">
            <a:spAutoFit/>
          </a:bodyPr>
          <a:lstStyle/>
          <a:p>
            <a:pPr algn="just">
              <a:lnSpc>
                <a:spcPct val="115000"/>
              </a:lnSpc>
              <a:spcBef>
                <a:spcPts val="400"/>
              </a:spcBef>
              <a:spcAft>
                <a:spcPts val="400"/>
              </a:spcAft>
            </a:pPr>
            <a:r>
              <a:rPr lang="en-US" sz="1867" spc="-27" dirty="0">
                <a:solidFill>
                  <a:schemeClr val="bg1"/>
                </a:solidFill>
                <a:latin typeface="Courier New" panose="02070309020205020404" pitchFamily="49" charset="0"/>
                <a:ea typeface="SimSun" panose="02010600030101010101" pitchFamily="2" charset="-122"/>
              </a:rPr>
              <a:t>def </a:t>
            </a:r>
            <a:r>
              <a:rPr lang="en-US" sz="1867" spc="-27" dirty="0" err="1">
                <a:solidFill>
                  <a:schemeClr val="bg1"/>
                </a:solidFill>
                <a:latin typeface="Courier New" panose="02070309020205020404" pitchFamily="49" charset="0"/>
                <a:ea typeface="SimSun" panose="02010600030101010101" pitchFamily="2" charset="-122"/>
              </a:rPr>
              <a:t>build_profile</a:t>
            </a:r>
            <a:r>
              <a:rPr lang="en-US" sz="1867" spc="-27" dirty="0">
                <a:solidFill>
                  <a:schemeClr val="bg1"/>
                </a:solidFill>
                <a:latin typeface="Courier New" panose="02070309020205020404" pitchFamily="49" charset="0"/>
                <a:ea typeface="SimSun" panose="02010600030101010101" pitchFamily="2" charset="-122"/>
              </a:rPr>
              <a:t>(first, last, </a:t>
            </a:r>
            <a:r>
              <a:rPr lang="en-US" sz="1867" b="1" spc="-27" dirty="0">
                <a:solidFill>
                  <a:schemeClr val="bg1"/>
                </a:solidFill>
                <a:latin typeface="Courier New" panose="02070309020205020404" pitchFamily="49" charset="0"/>
                <a:ea typeface="SimSun" panose="02010600030101010101" pitchFamily="2" charset="-122"/>
              </a:rPr>
              <a:t>**</a:t>
            </a:r>
            <a:r>
              <a:rPr lang="en-US" sz="1867" b="1" spc="-27" dirty="0" err="1">
                <a:solidFill>
                  <a:schemeClr val="bg1"/>
                </a:solidFill>
                <a:latin typeface="Courier New" panose="02070309020205020404" pitchFamily="49" charset="0"/>
                <a:ea typeface="SimSun" panose="02010600030101010101" pitchFamily="2" charset="-122"/>
              </a:rPr>
              <a:t>user_info</a:t>
            </a:r>
            <a:r>
              <a:rPr lang="en-US" sz="1867" spc="-27" dirty="0">
                <a:solidFill>
                  <a:schemeClr val="bg1"/>
                </a:solidFill>
                <a:latin typeface="Courier New" panose="02070309020205020404" pitchFamily="49" charset="0"/>
                <a:ea typeface="SimSun" panose="02010600030101010101" pitchFamily="2" charset="-122"/>
              </a:rPr>
              <a:t>):</a:t>
            </a:r>
          </a:p>
          <a:p>
            <a:pPr algn="just">
              <a:lnSpc>
                <a:spcPct val="115000"/>
              </a:lnSpc>
              <a:spcBef>
                <a:spcPts val="400"/>
              </a:spcBef>
              <a:spcAft>
                <a:spcPts val="400"/>
              </a:spcAft>
            </a:pPr>
            <a:r>
              <a:rPr lang="en-US" sz="1867" spc="-27" dirty="0">
                <a:solidFill>
                  <a:schemeClr val="bg1"/>
                </a:solidFill>
                <a:latin typeface="Courier New" panose="02070309020205020404" pitchFamily="49" charset="0"/>
                <a:ea typeface="SimSun" panose="02010600030101010101" pitchFamily="2" charset="-122"/>
              </a:rPr>
              <a:t>	"""Build a dictionary containing everything we know about a user."""</a:t>
            </a:r>
          </a:p>
          <a:p>
            <a:pPr algn="just">
              <a:lnSpc>
                <a:spcPct val="115000"/>
              </a:lnSpc>
              <a:spcBef>
                <a:spcPts val="400"/>
              </a:spcBef>
              <a:spcAft>
                <a:spcPts val="400"/>
              </a:spcAft>
            </a:pPr>
            <a:r>
              <a:rPr lang="en-US" sz="1867" spc="-27" dirty="0">
                <a:solidFill>
                  <a:schemeClr val="bg1"/>
                </a:solidFill>
                <a:latin typeface="Courier New" panose="02070309020205020404" pitchFamily="49" charset="0"/>
                <a:ea typeface="SimSun" panose="02010600030101010101" pitchFamily="2" charset="-122"/>
              </a:rPr>
              <a:t>	</a:t>
            </a:r>
            <a:r>
              <a:rPr lang="en-US" sz="1867" spc="-27" dirty="0" err="1">
                <a:solidFill>
                  <a:schemeClr val="bg1"/>
                </a:solidFill>
                <a:latin typeface="Courier New" panose="02070309020205020404" pitchFamily="49" charset="0"/>
                <a:ea typeface="SimSun" panose="02010600030101010101" pitchFamily="2" charset="-122"/>
              </a:rPr>
              <a:t>user_info</a:t>
            </a:r>
            <a:r>
              <a:rPr lang="en-US" sz="1867" spc="-27" dirty="0">
                <a:solidFill>
                  <a:schemeClr val="bg1"/>
                </a:solidFill>
                <a:latin typeface="Courier New" panose="02070309020205020404" pitchFamily="49" charset="0"/>
                <a:ea typeface="SimSun" panose="02010600030101010101" pitchFamily="2" charset="-122"/>
              </a:rPr>
              <a:t>['</a:t>
            </a:r>
            <a:r>
              <a:rPr lang="en-US" sz="1867" spc="-27" dirty="0" err="1">
                <a:solidFill>
                  <a:schemeClr val="bg1"/>
                </a:solidFill>
                <a:latin typeface="Courier New" panose="02070309020205020404" pitchFamily="49" charset="0"/>
                <a:ea typeface="SimSun" panose="02010600030101010101" pitchFamily="2" charset="-122"/>
              </a:rPr>
              <a:t>first_name</a:t>
            </a:r>
            <a:r>
              <a:rPr lang="en-US" sz="1867" spc="-27" dirty="0">
                <a:solidFill>
                  <a:schemeClr val="bg1"/>
                </a:solidFill>
                <a:latin typeface="Courier New" panose="02070309020205020404" pitchFamily="49" charset="0"/>
                <a:ea typeface="SimSun" panose="02010600030101010101" pitchFamily="2" charset="-122"/>
              </a:rPr>
              <a:t>'] = first</a:t>
            </a:r>
          </a:p>
          <a:p>
            <a:pPr algn="just">
              <a:lnSpc>
                <a:spcPct val="115000"/>
              </a:lnSpc>
              <a:spcBef>
                <a:spcPts val="400"/>
              </a:spcBef>
              <a:spcAft>
                <a:spcPts val="400"/>
              </a:spcAft>
            </a:pPr>
            <a:r>
              <a:rPr lang="en-US" sz="1867" spc="-27" dirty="0">
                <a:solidFill>
                  <a:schemeClr val="bg1"/>
                </a:solidFill>
                <a:latin typeface="Courier New" panose="02070309020205020404" pitchFamily="49" charset="0"/>
                <a:ea typeface="SimSun" panose="02010600030101010101" pitchFamily="2" charset="-122"/>
              </a:rPr>
              <a:t>	</a:t>
            </a:r>
            <a:r>
              <a:rPr lang="en-US" sz="1867" spc="-27" dirty="0" err="1">
                <a:solidFill>
                  <a:schemeClr val="bg1"/>
                </a:solidFill>
                <a:latin typeface="Courier New" panose="02070309020205020404" pitchFamily="49" charset="0"/>
                <a:ea typeface="SimSun" panose="02010600030101010101" pitchFamily="2" charset="-122"/>
              </a:rPr>
              <a:t>user_info</a:t>
            </a:r>
            <a:r>
              <a:rPr lang="en-US" sz="1867" spc="-27" dirty="0">
                <a:solidFill>
                  <a:schemeClr val="bg1"/>
                </a:solidFill>
                <a:latin typeface="Courier New" panose="02070309020205020404" pitchFamily="49" charset="0"/>
                <a:ea typeface="SimSun" panose="02010600030101010101" pitchFamily="2" charset="-122"/>
              </a:rPr>
              <a:t>['</a:t>
            </a:r>
            <a:r>
              <a:rPr lang="en-US" sz="1867" spc="-27" dirty="0" err="1">
                <a:solidFill>
                  <a:schemeClr val="bg1"/>
                </a:solidFill>
                <a:latin typeface="Courier New" panose="02070309020205020404" pitchFamily="49" charset="0"/>
                <a:ea typeface="SimSun" panose="02010600030101010101" pitchFamily="2" charset="-122"/>
              </a:rPr>
              <a:t>last_name</a:t>
            </a:r>
            <a:r>
              <a:rPr lang="en-US" sz="1867" spc="-27" dirty="0">
                <a:solidFill>
                  <a:schemeClr val="bg1"/>
                </a:solidFill>
                <a:latin typeface="Courier New" panose="02070309020205020404" pitchFamily="49" charset="0"/>
                <a:ea typeface="SimSun" panose="02010600030101010101" pitchFamily="2" charset="-122"/>
              </a:rPr>
              <a:t>'] = last</a:t>
            </a:r>
          </a:p>
          <a:p>
            <a:pPr algn="just">
              <a:lnSpc>
                <a:spcPct val="115000"/>
              </a:lnSpc>
              <a:spcBef>
                <a:spcPts val="400"/>
              </a:spcBef>
              <a:spcAft>
                <a:spcPts val="400"/>
              </a:spcAft>
            </a:pPr>
            <a:r>
              <a:rPr lang="en-US" sz="1867" spc="-27" dirty="0">
                <a:solidFill>
                  <a:schemeClr val="bg1"/>
                </a:solidFill>
                <a:latin typeface="Courier New" panose="02070309020205020404" pitchFamily="49" charset="0"/>
                <a:ea typeface="SimSun" panose="02010600030101010101" pitchFamily="2" charset="-122"/>
              </a:rPr>
              <a:t>	return </a:t>
            </a:r>
            <a:r>
              <a:rPr lang="en-US" sz="1867" spc="-27" dirty="0" err="1">
                <a:solidFill>
                  <a:schemeClr val="bg1"/>
                </a:solidFill>
                <a:latin typeface="Courier New" panose="02070309020205020404" pitchFamily="49" charset="0"/>
                <a:ea typeface="SimSun" panose="02010600030101010101" pitchFamily="2" charset="-122"/>
              </a:rPr>
              <a:t>user_info</a:t>
            </a:r>
            <a:endParaRPr lang="en-US" sz="1867" spc="-27" dirty="0">
              <a:solidFill>
                <a:schemeClr val="bg1"/>
              </a:solidFill>
              <a:latin typeface="Courier New" panose="02070309020205020404" pitchFamily="49" charset="0"/>
              <a:ea typeface="SimSun" panose="02010600030101010101" pitchFamily="2" charset="-122"/>
            </a:endParaRPr>
          </a:p>
          <a:p>
            <a:pPr algn="just">
              <a:lnSpc>
                <a:spcPct val="115000"/>
              </a:lnSpc>
              <a:spcBef>
                <a:spcPts val="400"/>
              </a:spcBef>
              <a:spcAft>
                <a:spcPts val="400"/>
              </a:spcAft>
            </a:pPr>
            <a:r>
              <a:rPr lang="en-US" sz="1867" spc="-27" dirty="0">
                <a:solidFill>
                  <a:schemeClr val="bg1"/>
                </a:solidFill>
                <a:latin typeface="Courier New" panose="02070309020205020404" pitchFamily="49" charset="0"/>
                <a:ea typeface="SimSun" panose="02010600030101010101" pitchFamily="2" charset="-122"/>
              </a:rPr>
              <a:t> </a:t>
            </a:r>
          </a:p>
          <a:p>
            <a:pPr algn="just">
              <a:lnSpc>
                <a:spcPct val="115000"/>
              </a:lnSpc>
              <a:spcBef>
                <a:spcPts val="400"/>
              </a:spcBef>
              <a:spcAft>
                <a:spcPts val="400"/>
              </a:spcAft>
            </a:pPr>
            <a:r>
              <a:rPr lang="en-US" sz="1867" spc="-27" dirty="0" err="1">
                <a:solidFill>
                  <a:schemeClr val="bg1"/>
                </a:solidFill>
                <a:latin typeface="Courier New" panose="02070309020205020404" pitchFamily="49" charset="0"/>
                <a:ea typeface="SimSun" panose="02010600030101010101" pitchFamily="2" charset="-122"/>
              </a:rPr>
              <a:t>user_profile</a:t>
            </a:r>
            <a:r>
              <a:rPr lang="en-US" sz="1867" spc="-27" dirty="0">
                <a:solidFill>
                  <a:schemeClr val="bg1"/>
                </a:solidFill>
                <a:latin typeface="Courier New" panose="02070309020205020404" pitchFamily="49" charset="0"/>
                <a:ea typeface="SimSun" panose="02010600030101010101" pitchFamily="2" charset="-122"/>
              </a:rPr>
              <a:t> = </a:t>
            </a:r>
            <a:r>
              <a:rPr lang="en-US" sz="1867" spc="-27" dirty="0" err="1">
                <a:solidFill>
                  <a:schemeClr val="bg1"/>
                </a:solidFill>
                <a:latin typeface="Courier New" panose="02070309020205020404" pitchFamily="49" charset="0"/>
                <a:ea typeface="SimSun" panose="02010600030101010101" pitchFamily="2" charset="-122"/>
              </a:rPr>
              <a:t>build_profile</a:t>
            </a:r>
            <a:r>
              <a:rPr lang="en-US" sz="1867" spc="-27" dirty="0">
                <a:solidFill>
                  <a:schemeClr val="bg1"/>
                </a:solidFill>
                <a:latin typeface="Courier New" panose="02070309020205020404" pitchFamily="49" charset="0"/>
                <a:ea typeface="SimSun" panose="02010600030101010101" pitchFamily="2" charset="-122"/>
              </a:rPr>
              <a:t>('albert', '</a:t>
            </a:r>
            <a:r>
              <a:rPr lang="en-US" sz="1867" spc="-27" dirty="0" err="1">
                <a:solidFill>
                  <a:schemeClr val="bg1"/>
                </a:solidFill>
                <a:latin typeface="Courier New" panose="02070309020205020404" pitchFamily="49" charset="0"/>
                <a:ea typeface="SimSun" panose="02010600030101010101" pitchFamily="2" charset="-122"/>
              </a:rPr>
              <a:t>einstein</a:t>
            </a:r>
            <a:r>
              <a:rPr lang="en-US" sz="1867" spc="-27" dirty="0">
                <a:solidFill>
                  <a:schemeClr val="bg1"/>
                </a:solidFill>
                <a:latin typeface="Courier New" panose="02070309020205020404" pitchFamily="49" charset="0"/>
                <a:ea typeface="SimSun" panose="02010600030101010101" pitchFamily="2" charset="-122"/>
              </a:rPr>
              <a:t>', </a:t>
            </a:r>
          </a:p>
          <a:p>
            <a:pPr algn="just">
              <a:lnSpc>
                <a:spcPct val="115000"/>
              </a:lnSpc>
              <a:spcBef>
                <a:spcPts val="400"/>
              </a:spcBef>
              <a:spcAft>
                <a:spcPts val="400"/>
              </a:spcAft>
            </a:pPr>
            <a:r>
              <a:rPr lang="en-US" sz="1867" spc="-27" dirty="0">
                <a:solidFill>
                  <a:schemeClr val="bg1"/>
                </a:solidFill>
                <a:latin typeface="Courier New" panose="02070309020205020404" pitchFamily="49" charset="0"/>
                <a:ea typeface="SimSun" panose="02010600030101010101" pitchFamily="2" charset="-122"/>
              </a:rPr>
              <a:t>				location='</a:t>
            </a:r>
            <a:r>
              <a:rPr lang="en-US" sz="1867" spc="-27" dirty="0" err="1">
                <a:solidFill>
                  <a:schemeClr val="bg1"/>
                </a:solidFill>
                <a:latin typeface="Courier New" panose="02070309020205020404" pitchFamily="49" charset="0"/>
                <a:ea typeface="SimSun" panose="02010600030101010101" pitchFamily="2" charset="-122"/>
              </a:rPr>
              <a:t>princeton</a:t>
            </a:r>
            <a:r>
              <a:rPr lang="en-US" sz="1867" spc="-27" dirty="0">
                <a:solidFill>
                  <a:schemeClr val="bg1"/>
                </a:solidFill>
                <a:latin typeface="Courier New" panose="02070309020205020404" pitchFamily="49" charset="0"/>
                <a:ea typeface="SimSun" panose="02010600030101010101" pitchFamily="2" charset="-122"/>
              </a:rPr>
              <a:t>', </a:t>
            </a:r>
          </a:p>
          <a:p>
            <a:pPr algn="just">
              <a:lnSpc>
                <a:spcPct val="115000"/>
              </a:lnSpc>
              <a:spcBef>
                <a:spcPts val="400"/>
              </a:spcBef>
              <a:spcAft>
                <a:spcPts val="400"/>
              </a:spcAft>
            </a:pPr>
            <a:r>
              <a:rPr lang="en-US" sz="1867" spc="-27" dirty="0">
                <a:solidFill>
                  <a:schemeClr val="bg1"/>
                </a:solidFill>
                <a:latin typeface="Courier New" panose="02070309020205020404" pitchFamily="49" charset="0"/>
                <a:ea typeface="SimSun" panose="02010600030101010101" pitchFamily="2" charset="-122"/>
              </a:rPr>
              <a:t>				field='physics')</a:t>
            </a:r>
          </a:p>
          <a:p>
            <a:pPr algn="just">
              <a:lnSpc>
                <a:spcPct val="115000"/>
              </a:lnSpc>
              <a:spcBef>
                <a:spcPts val="400"/>
              </a:spcBef>
              <a:spcAft>
                <a:spcPts val="400"/>
              </a:spcAft>
            </a:pPr>
            <a:r>
              <a:rPr lang="en-US" sz="1867" spc="-27" dirty="0">
                <a:solidFill>
                  <a:schemeClr val="bg1"/>
                </a:solidFill>
                <a:latin typeface="Courier New" panose="02070309020205020404" pitchFamily="49" charset="0"/>
                <a:ea typeface="SimSun" panose="02010600030101010101" pitchFamily="2" charset="-122"/>
              </a:rPr>
              <a:t>print(</a:t>
            </a:r>
            <a:r>
              <a:rPr lang="en-US" sz="1867" spc="-27" dirty="0" err="1">
                <a:solidFill>
                  <a:schemeClr val="bg1"/>
                </a:solidFill>
                <a:latin typeface="Courier New" panose="02070309020205020404" pitchFamily="49" charset="0"/>
                <a:ea typeface="SimSun" panose="02010600030101010101" pitchFamily="2" charset="-122"/>
              </a:rPr>
              <a:t>user_profile</a:t>
            </a:r>
            <a:r>
              <a:rPr lang="en-US" sz="1867" spc="-27" dirty="0">
                <a:solidFill>
                  <a:schemeClr val="bg1"/>
                </a:solidFill>
                <a:latin typeface="Courier New" panose="02070309020205020404" pitchFamily="49" charset="0"/>
                <a:ea typeface="SimSun" panose="02010600030101010101" pitchFamily="2" charset="-122"/>
              </a:rPr>
              <a:t>)</a:t>
            </a:r>
          </a:p>
        </p:txBody>
      </p:sp>
    </p:spTree>
    <p:extLst>
      <p:ext uri="{BB962C8B-B14F-4D97-AF65-F5344CB8AC3E}">
        <p14:creationId xmlns:p14="http://schemas.microsoft.com/office/powerpoint/2010/main" val="92330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Sử dụng đối số từ khóa tùy ý</a:t>
            </a:r>
          </a:p>
        </p:txBody>
      </p:sp>
      <p:sp>
        <p:nvSpPr>
          <p:cNvPr id="3" name="Content Placeholder 2"/>
          <p:cNvSpPr>
            <a:spLocks noGrp="1"/>
          </p:cNvSpPr>
          <p:nvPr>
            <p:ph type="body" idx="1"/>
          </p:nvPr>
        </p:nvSpPr>
        <p:spPr>
          <a:xfrm>
            <a:off x="1155700" y="2603500"/>
            <a:ext cx="13932000" cy="2448185"/>
          </a:xfrm>
        </p:spPr>
        <p:txBody>
          <a:bodyPr/>
          <a:lstStyle/>
          <a:p>
            <a:r>
              <a:rPr lang="vi-VN" sz="2400" dirty="0">
                <a:solidFill>
                  <a:schemeClr val="bg1"/>
                </a:solidFill>
              </a:rPr>
              <a:t>Trong phần nội dung của build_profile(), chúng ta thêm họ và tên vào từ điển user_info vì chúng ta sẽ luôn nhận được hai phần thông tin này từ người dùng và chúng chưa được đưa vào từ điển. Sau đó, chúng ta trả lại từ điển user_info cho dòng gọi hàm.</a:t>
            </a:r>
            <a:endParaRPr lang="en-US" sz="2400" dirty="0">
              <a:solidFill>
                <a:schemeClr val="bg1"/>
              </a:solidFill>
            </a:endParaRPr>
          </a:p>
        </p:txBody>
      </p:sp>
      <p:sp>
        <p:nvSpPr>
          <p:cNvPr id="5" name="Rectangle 4"/>
          <p:cNvSpPr/>
          <p:nvPr/>
        </p:nvSpPr>
        <p:spPr>
          <a:xfrm>
            <a:off x="1592349" y="4572000"/>
            <a:ext cx="13411200" cy="839845"/>
          </a:xfrm>
          <a:prstGeom prst="rect">
            <a:avLst/>
          </a:prstGeom>
        </p:spPr>
        <p:txBody>
          <a:bodyPr wrap="square">
            <a:spAutoFit/>
          </a:bodyPr>
          <a:lstStyle/>
          <a:p>
            <a:pPr algn="just">
              <a:lnSpc>
                <a:spcPct val="115000"/>
              </a:lnSpc>
              <a:spcBef>
                <a:spcPts val="400"/>
              </a:spcBef>
              <a:spcAft>
                <a:spcPts val="400"/>
              </a:spcAft>
            </a:pPr>
            <a:r>
              <a:rPr lang="en-US" sz="2200" spc="-27" dirty="0" err="1">
                <a:solidFill>
                  <a:schemeClr val="bg1"/>
                </a:solidFill>
                <a:latin typeface="Times New Roman" panose="02020603050405020304" pitchFamily="18" charset="0"/>
                <a:ea typeface="SimSun" panose="02010600030101010101" pitchFamily="2" charset="-122"/>
              </a:rPr>
              <a:t>Gọi</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build_profile</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truyền</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cho</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nó</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tên</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là</a:t>
            </a:r>
            <a:r>
              <a:rPr lang="en-US" sz="2200" spc="-27" dirty="0">
                <a:solidFill>
                  <a:schemeClr val="bg1"/>
                </a:solidFill>
                <a:latin typeface="Times New Roman" panose="02020603050405020304" pitchFamily="18" charset="0"/>
                <a:ea typeface="SimSun" panose="02010600030101010101" pitchFamily="2" charset="-122"/>
              </a:rPr>
              <a:t> 'albert', </a:t>
            </a:r>
            <a:r>
              <a:rPr lang="en-US" sz="2200" spc="-27" dirty="0" err="1">
                <a:solidFill>
                  <a:schemeClr val="bg1"/>
                </a:solidFill>
                <a:latin typeface="Times New Roman" panose="02020603050405020304" pitchFamily="18" charset="0"/>
                <a:ea typeface="SimSun" panose="02010600030101010101" pitchFamily="2" charset="-122"/>
              </a:rPr>
              <a:t>họ</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einstein</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và</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hai</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cặp</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khóa-giá</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trị</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là</a:t>
            </a:r>
            <a:r>
              <a:rPr lang="en-US" sz="2200" spc="-27" dirty="0">
                <a:solidFill>
                  <a:schemeClr val="bg1"/>
                </a:solidFill>
                <a:latin typeface="Times New Roman" panose="02020603050405020304" pitchFamily="18" charset="0"/>
                <a:ea typeface="SimSun" panose="02010600030101010101" pitchFamily="2" charset="-122"/>
              </a:rPr>
              <a:t> location = 'Princeton' </a:t>
            </a:r>
            <a:r>
              <a:rPr lang="en-US" sz="2200" spc="-27" dirty="0" err="1">
                <a:solidFill>
                  <a:schemeClr val="bg1"/>
                </a:solidFill>
                <a:latin typeface="Times New Roman" panose="02020603050405020304" pitchFamily="18" charset="0"/>
                <a:ea typeface="SimSun" panose="02010600030101010101" pitchFamily="2" charset="-122"/>
              </a:rPr>
              <a:t>và</a:t>
            </a:r>
            <a:r>
              <a:rPr lang="en-US" sz="2200" spc="-27" dirty="0">
                <a:solidFill>
                  <a:schemeClr val="bg1"/>
                </a:solidFill>
                <a:latin typeface="Times New Roman" panose="02020603050405020304" pitchFamily="18" charset="0"/>
                <a:ea typeface="SimSun" panose="02010600030101010101" pitchFamily="2" charset="-122"/>
              </a:rPr>
              <a:t> field = 'Physics'. </a:t>
            </a:r>
            <a:r>
              <a:rPr lang="en-US" sz="2200" spc="-27" dirty="0" err="1">
                <a:solidFill>
                  <a:schemeClr val="bg1"/>
                </a:solidFill>
                <a:latin typeface="Times New Roman" panose="02020603050405020304" pitchFamily="18" charset="0"/>
                <a:ea typeface="SimSun" panose="02010600030101010101" pitchFamily="2" charset="-122"/>
              </a:rPr>
              <a:t>Gán</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hồ</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sơ</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đã</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trả</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về</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cho</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user_profile</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và</a:t>
            </a:r>
            <a:r>
              <a:rPr lang="en-US" sz="2200" spc="-27" dirty="0">
                <a:solidFill>
                  <a:schemeClr val="bg1"/>
                </a:solidFill>
                <a:latin typeface="Times New Roman" panose="02020603050405020304" pitchFamily="18" charset="0"/>
                <a:ea typeface="SimSun" panose="02010600030101010101" pitchFamily="2" charset="-122"/>
              </a:rPr>
              <a:t> in </a:t>
            </a:r>
            <a:r>
              <a:rPr lang="en-US" sz="2200" spc="-27" dirty="0" err="1">
                <a:solidFill>
                  <a:schemeClr val="bg1"/>
                </a:solidFill>
                <a:latin typeface="Times New Roman" panose="02020603050405020304" pitchFamily="18" charset="0"/>
                <a:ea typeface="SimSun" panose="02010600030101010101" pitchFamily="2" charset="-122"/>
              </a:rPr>
              <a:t>user_profile</a:t>
            </a:r>
            <a:r>
              <a:rPr lang="en-US" sz="2200" spc="-27" dirty="0">
                <a:solidFill>
                  <a:schemeClr val="bg1"/>
                </a:solidFill>
                <a:latin typeface="Times New Roman" panose="02020603050405020304" pitchFamily="18" charset="0"/>
                <a:ea typeface="SimSun" panose="02010600030101010101" pitchFamily="2" charset="-122"/>
              </a:rPr>
              <a:t>:</a:t>
            </a:r>
          </a:p>
        </p:txBody>
      </p:sp>
      <p:sp>
        <p:nvSpPr>
          <p:cNvPr id="7" name="Rectangle 6"/>
          <p:cNvSpPr/>
          <p:nvPr/>
        </p:nvSpPr>
        <p:spPr>
          <a:xfrm>
            <a:off x="1617472" y="5864251"/>
            <a:ext cx="9168385" cy="732123"/>
          </a:xfrm>
          <a:prstGeom prst="rect">
            <a:avLst/>
          </a:prstGeom>
        </p:spPr>
        <p:txBody>
          <a:bodyPr wrap="square">
            <a:spAutoFit/>
          </a:bodyPr>
          <a:lstStyle/>
          <a:p>
            <a:pPr algn="just">
              <a:lnSpc>
                <a:spcPct val="115000"/>
              </a:lnSpc>
              <a:spcBef>
                <a:spcPts val="400"/>
              </a:spcBef>
              <a:spcAft>
                <a:spcPts val="400"/>
              </a:spcAft>
            </a:pPr>
            <a:r>
              <a:rPr lang="en-US" sz="1867" spc="-27" dirty="0">
                <a:solidFill>
                  <a:schemeClr val="bg1"/>
                </a:solidFill>
                <a:latin typeface="Consolas" panose="020B0609020204030204" pitchFamily="49" charset="0"/>
                <a:ea typeface="SimSun" panose="02010600030101010101" pitchFamily="2" charset="-122"/>
                <a:cs typeface="Times New Roman" panose="02020603050405020304" pitchFamily="18" charset="0"/>
              </a:rPr>
              <a:t>{'location': '</a:t>
            </a:r>
            <a:r>
              <a:rPr lang="en-US" sz="1867" spc="-27" dirty="0" err="1">
                <a:solidFill>
                  <a:schemeClr val="bg1"/>
                </a:solidFill>
                <a:latin typeface="Consolas" panose="020B0609020204030204" pitchFamily="49" charset="0"/>
                <a:ea typeface="SimSun" panose="02010600030101010101" pitchFamily="2" charset="-122"/>
                <a:cs typeface="Times New Roman" panose="02020603050405020304" pitchFamily="18" charset="0"/>
              </a:rPr>
              <a:t>princeton</a:t>
            </a:r>
            <a:r>
              <a:rPr lang="en-US" sz="1867" spc="-27" dirty="0">
                <a:solidFill>
                  <a:schemeClr val="bg1"/>
                </a:solidFill>
                <a:latin typeface="Consolas" panose="020B0609020204030204" pitchFamily="49" charset="0"/>
                <a:ea typeface="SimSun" panose="02010600030101010101" pitchFamily="2" charset="-122"/>
                <a:cs typeface="Times New Roman" panose="02020603050405020304" pitchFamily="18" charset="0"/>
              </a:rPr>
              <a:t>', 'field': 'physics', '</a:t>
            </a:r>
            <a:r>
              <a:rPr lang="en-US" sz="1867" spc="-27" dirty="0" err="1">
                <a:solidFill>
                  <a:schemeClr val="bg1"/>
                </a:solidFill>
                <a:latin typeface="Consolas" panose="020B0609020204030204" pitchFamily="49" charset="0"/>
                <a:ea typeface="SimSun" panose="02010600030101010101" pitchFamily="2" charset="-122"/>
                <a:cs typeface="Times New Roman" panose="02020603050405020304" pitchFamily="18" charset="0"/>
              </a:rPr>
              <a:t>first_name</a:t>
            </a:r>
            <a:r>
              <a:rPr lang="en-US" sz="1867" spc="-27" dirty="0">
                <a:solidFill>
                  <a:schemeClr val="bg1"/>
                </a:solidFill>
                <a:latin typeface="Consolas" panose="020B0609020204030204" pitchFamily="49" charset="0"/>
                <a:ea typeface="SimSun" panose="02010600030101010101" pitchFamily="2" charset="-122"/>
                <a:cs typeface="Times New Roman" panose="02020603050405020304" pitchFamily="18" charset="0"/>
              </a:rPr>
              <a:t>': 'albert', '</a:t>
            </a:r>
            <a:r>
              <a:rPr lang="en-US" sz="1867" spc="-27" dirty="0" err="1">
                <a:solidFill>
                  <a:schemeClr val="bg1"/>
                </a:solidFill>
                <a:latin typeface="Consolas" panose="020B0609020204030204" pitchFamily="49" charset="0"/>
                <a:ea typeface="SimSun" panose="02010600030101010101" pitchFamily="2" charset="-122"/>
                <a:cs typeface="Times New Roman" panose="02020603050405020304" pitchFamily="18" charset="0"/>
              </a:rPr>
              <a:t>last_name</a:t>
            </a:r>
            <a:r>
              <a:rPr lang="en-US" sz="1867" spc="-27" dirty="0">
                <a:solidFill>
                  <a:schemeClr val="bg1"/>
                </a:solidFill>
                <a:latin typeface="Consolas" panose="020B0609020204030204" pitchFamily="49" charset="0"/>
                <a:ea typeface="SimSun" panose="02010600030101010101" pitchFamily="2" charset="-122"/>
                <a:cs typeface="Times New Roman" panose="02020603050405020304" pitchFamily="18" charset="0"/>
              </a:rPr>
              <a:t>': '</a:t>
            </a:r>
            <a:r>
              <a:rPr lang="en-US" sz="1867" spc="-27" dirty="0" err="1">
                <a:solidFill>
                  <a:schemeClr val="bg1"/>
                </a:solidFill>
                <a:latin typeface="Consolas" panose="020B0609020204030204" pitchFamily="49" charset="0"/>
                <a:ea typeface="SimSun" panose="02010600030101010101" pitchFamily="2" charset="-122"/>
                <a:cs typeface="Times New Roman" panose="02020603050405020304" pitchFamily="18" charset="0"/>
              </a:rPr>
              <a:t>einstein</a:t>
            </a:r>
            <a:r>
              <a:rPr lang="en-US" sz="1867" spc="-27" dirty="0">
                <a:solidFill>
                  <a:schemeClr val="bg1"/>
                </a:solidFill>
                <a:latin typeface="Consolas" panose="020B0609020204030204" pitchFamily="49" charset="0"/>
                <a:ea typeface="SimSun" panose="02010600030101010101" pitchFamily="2" charset="-122"/>
                <a:cs typeface="Times New Roman" panose="02020603050405020304" pitchFamily="18" charset="0"/>
              </a:rPr>
              <a:t>'}</a:t>
            </a:r>
          </a:p>
        </p:txBody>
      </p:sp>
      <p:sp>
        <p:nvSpPr>
          <p:cNvPr id="9" name="Rectangle 8"/>
          <p:cNvSpPr/>
          <p:nvPr/>
        </p:nvSpPr>
        <p:spPr>
          <a:xfrm>
            <a:off x="1617472" y="7109952"/>
            <a:ext cx="13411201" cy="839845"/>
          </a:xfrm>
          <a:prstGeom prst="rect">
            <a:avLst/>
          </a:prstGeom>
        </p:spPr>
        <p:txBody>
          <a:bodyPr wrap="square">
            <a:spAutoFit/>
          </a:bodyPr>
          <a:lstStyle/>
          <a:p>
            <a:pPr algn="just">
              <a:lnSpc>
                <a:spcPct val="115000"/>
              </a:lnSpc>
              <a:spcBef>
                <a:spcPts val="400"/>
              </a:spcBef>
              <a:spcAft>
                <a:spcPts val="400"/>
              </a:spcAft>
            </a:pPr>
            <a:r>
              <a:rPr lang="en-US" sz="2200" spc="-27" dirty="0" err="1">
                <a:solidFill>
                  <a:schemeClr val="bg1"/>
                </a:solidFill>
                <a:latin typeface="Times New Roman" panose="02020603050405020304" pitchFamily="18" charset="0"/>
                <a:ea typeface="SimSun" panose="02010600030101010101" pitchFamily="2" charset="-122"/>
              </a:rPr>
              <a:t>Từ</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điển</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trả</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về</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chứa</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họ</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và</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tên</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của</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người</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dùng</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trong</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trường</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hợp</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này</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là</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cả</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vị</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trí</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và</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lĩnh</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vực</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nghiên</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cứu</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Hàm</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sẽ</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hoạt</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động</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bất</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kể</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có</a:t>
            </a:r>
            <a:r>
              <a:rPr lang="en-US" sz="2200" spc="-27" dirty="0">
                <a:solidFill>
                  <a:schemeClr val="bg1"/>
                </a:solidFill>
                <a:latin typeface="Times New Roman" panose="02020603050405020304" pitchFamily="18" charset="0"/>
                <a:ea typeface="SimSun" panose="02010600030101010101" pitchFamily="2" charset="-122"/>
              </a:rPr>
              <a:t> bao </a:t>
            </a:r>
            <a:r>
              <a:rPr lang="en-US" sz="2200" spc="-27" dirty="0" err="1">
                <a:solidFill>
                  <a:schemeClr val="bg1"/>
                </a:solidFill>
                <a:latin typeface="Times New Roman" panose="02020603050405020304" pitchFamily="18" charset="0"/>
                <a:ea typeface="SimSun" panose="02010600030101010101" pitchFamily="2" charset="-122"/>
              </a:rPr>
              <a:t>nhiêu</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cặp</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khóa-giá</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trị</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bổ</a:t>
            </a:r>
            <a:r>
              <a:rPr lang="en-US" sz="2200" spc="-27" dirty="0">
                <a:solidFill>
                  <a:schemeClr val="bg1"/>
                </a:solidFill>
                <a:latin typeface="Times New Roman" panose="02020603050405020304" pitchFamily="18" charset="0"/>
                <a:ea typeface="SimSun" panose="02010600030101010101" pitchFamily="2" charset="-122"/>
              </a:rPr>
              <a:t> sung </a:t>
            </a:r>
            <a:r>
              <a:rPr lang="en-US" sz="2200" spc="-27" dirty="0" err="1">
                <a:solidFill>
                  <a:schemeClr val="bg1"/>
                </a:solidFill>
                <a:latin typeface="Times New Roman" panose="02020603050405020304" pitchFamily="18" charset="0"/>
                <a:ea typeface="SimSun" panose="02010600030101010101" pitchFamily="2" charset="-122"/>
              </a:rPr>
              <a:t>được</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cung</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cấp</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trong</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lệnh</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gọi</a:t>
            </a:r>
            <a:r>
              <a:rPr lang="en-US" sz="2200" spc="-27" dirty="0">
                <a:solidFill>
                  <a:schemeClr val="bg1"/>
                </a:solidFill>
                <a:latin typeface="Times New Roman" panose="02020603050405020304" pitchFamily="18" charset="0"/>
                <a:ea typeface="SimSun" panose="02010600030101010101" pitchFamily="2" charset="-122"/>
              </a:rPr>
              <a:t> </a:t>
            </a:r>
            <a:r>
              <a:rPr lang="en-US" sz="2200" spc="-27" dirty="0" err="1">
                <a:solidFill>
                  <a:schemeClr val="bg1"/>
                </a:solidFill>
                <a:latin typeface="Times New Roman" panose="02020603050405020304" pitchFamily="18" charset="0"/>
                <a:ea typeface="SimSun" panose="02010600030101010101" pitchFamily="2" charset="-122"/>
              </a:rPr>
              <a:t>hàm</a:t>
            </a:r>
            <a:r>
              <a:rPr lang="en-US" sz="2200" spc="-27" dirty="0">
                <a:solidFill>
                  <a:schemeClr val="bg1"/>
                </a:solidFill>
                <a:latin typeface="Times New Roman" panose="02020603050405020304" pitchFamily="18" charset="0"/>
                <a:ea typeface="SimSun" panose="02010600030101010101" pitchFamily="2" charset="-122"/>
              </a:rPr>
              <a:t>.</a:t>
            </a:r>
          </a:p>
        </p:txBody>
      </p:sp>
    </p:spTree>
    <p:extLst>
      <p:ext uri="{BB962C8B-B14F-4D97-AF65-F5344CB8AC3E}">
        <p14:creationId xmlns:p14="http://schemas.microsoft.com/office/powerpoint/2010/main" val="866537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200" u="none" strike="noStrike" cap="none" dirty="0" err="1">
                <a:solidFill>
                  <a:schemeClr val="lt1"/>
                </a:solidFill>
                <a:latin typeface="Arial" charset="0"/>
                <a:ea typeface="Arial" charset="0"/>
                <a:cs typeface="Arial" charset="0"/>
                <a:sym typeface="Cabin"/>
              </a:rPr>
              <a:t>Nhiều</a:t>
            </a:r>
            <a:r>
              <a:rPr lang="en-US" sz="7200" u="none" strike="noStrike" cap="none" dirty="0">
                <a:solidFill>
                  <a:schemeClr val="lt1"/>
                </a:solidFill>
                <a:latin typeface="Arial" charset="0"/>
                <a:ea typeface="Arial" charset="0"/>
                <a:cs typeface="Arial" charset="0"/>
                <a:sym typeface="Cabin"/>
              </a:rPr>
              <a:t> </a:t>
            </a:r>
            <a:r>
              <a:rPr lang="en-US" sz="7200" u="none" strike="noStrike" cap="none" dirty="0" err="1">
                <a:solidFill>
                  <a:srgbClr val="00FFFF"/>
                </a:solidFill>
                <a:latin typeface="Arial" charset="0"/>
                <a:ea typeface="Arial" charset="0"/>
                <a:cs typeface="Arial" charset="0"/>
                <a:sym typeface="Cabin"/>
              </a:rPr>
              <a:t>tham</a:t>
            </a:r>
            <a:r>
              <a:rPr lang="en-US" sz="7200" u="none" strike="noStrike" cap="none" dirty="0">
                <a:solidFill>
                  <a:srgbClr val="00FFFF"/>
                </a:solidFill>
                <a:latin typeface="Arial" charset="0"/>
                <a:ea typeface="Arial" charset="0"/>
                <a:cs typeface="Arial" charset="0"/>
                <a:sym typeface="Cabin"/>
              </a:rPr>
              <a:t> </a:t>
            </a:r>
            <a:r>
              <a:rPr lang="en-US" sz="7200" u="none" strike="noStrike" cap="none" dirty="0" err="1">
                <a:solidFill>
                  <a:srgbClr val="00FFFF"/>
                </a:solidFill>
                <a:latin typeface="Arial" charset="0"/>
                <a:ea typeface="Arial" charset="0"/>
                <a:cs typeface="Arial" charset="0"/>
                <a:sym typeface="Cabin"/>
              </a:rPr>
              <a:t>số</a:t>
            </a:r>
            <a:r>
              <a:rPr lang="en-US" sz="7200" u="none" strike="noStrike" cap="none" dirty="0">
                <a:solidFill>
                  <a:schemeClr val="lt1"/>
                </a:solidFill>
                <a:latin typeface="Arial" charset="0"/>
                <a:ea typeface="Arial" charset="0"/>
                <a:cs typeface="Arial" charset="0"/>
                <a:sym typeface="Cabin"/>
              </a:rPr>
              <a:t> / </a:t>
            </a:r>
            <a:r>
              <a:rPr lang="en-US" dirty="0" err="1">
                <a:solidFill>
                  <a:srgbClr val="FF7F00"/>
                </a:solidFill>
                <a:latin typeface="Arial" charset="0"/>
                <a:ea typeface="Arial" charset="0"/>
                <a:cs typeface="Arial" charset="0"/>
                <a:sym typeface="Cabin"/>
              </a:rPr>
              <a:t>đối</a:t>
            </a:r>
            <a:r>
              <a:rPr lang="en-US" dirty="0">
                <a:solidFill>
                  <a:srgbClr val="FF7F00"/>
                </a:solidFill>
                <a:latin typeface="Arial" charset="0"/>
                <a:ea typeface="Arial" charset="0"/>
                <a:cs typeface="Arial" charset="0"/>
                <a:sym typeface="Cabin"/>
              </a:rPr>
              <a:t> </a:t>
            </a:r>
            <a:r>
              <a:rPr lang="en-US" dirty="0" err="1">
                <a:solidFill>
                  <a:srgbClr val="FF7F00"/>
                </a:solidFill>
                <a:latin typeface="Arial" charset="0"/>
                <a:ea typeface="Arial" charset="0"/>
                <a:cs typeface="Arial" charset="0"/>
                <a:sym typeface="Cabin"/>
              </a:rPr>
              <a:t>số</a:t>
            </a:r>
            <a:endParaRPr lang="en-US" sz="7200" u="none" strike="noStrike" cap="none" dirty="0">
              <a:solidFill>
                <a:srgbClr val="FF7F00"/>
              </a:solidFill>
              <a:latin typeface="Arial" charset="0"/>
              <a:ea typeface="Arial" charset="0"/>
              <a:cs typeface="Arial" charset="0"/>
              <a:sym typeface="Cabin"/>
            </a:endParaRPr>
          </a:p>
        </p:txBody>
      </p:sp>
      <p:sp>
        <p:nvSpPr>
          <p:cNvPr id="378" name="Shape 378"/>
          <p:cNvSpPr txBox="1">
            <a:spLocks noGrp="1"/>
          </p:cNvSpPr>
          <p:nvPr>
            <p:ph type="body" idx="1"/>
          </p:nvPr>
        </p:nvSpPr>
        <p:spPr>
          <a:xfrm>
            <a:off x="1155700" y="2603500"/>
            <a:ext cx="7588250" cy="5254625"/>
          </a:xfrm>
          <a:prstGeom prst="rect">
            <a:avLst/>
          </a:prstGeom>
          <a:noFill/>
          <a:ln>
            <a:noFill/>
          </a:ln>
        </p:spPr>
        <p:txBody>
          <a:bodyPr lIns="38100" tIns="38100" rIns="38100" bIns="38100" anchor="ctr" anchorCtr="0">
            <a:noAutofit/>
          </a:bodyPr>
          <a:lstStyle/>
          <a:p>
            <a:pPr marL="749300" lvl="0" indent="-371094">
              <a:lnSpc>
                <a:spcPct val="120000"/>
              </a:lnSpc>
              <a:spcBef>
                <a:spcPts val="0"/>
              </a:spcBef>
              <a:buSzPct val="100000"/>
            </a:pPr>
            <a:r>
              <a:rPr lang="vi-VN" sz="3600" dirty="0">
                <a:solidFill>
                  <a:schemeClr val="lt1"/>
                </a:solidFill>
                <a:latin typeface="Arial" charset="0"/>
                <a:ea typeface="Arial" charset="0"/>
                <a:cs typeface="Arial" charset="0"/>
                <a:sym typeface="Cabin"/>
              </a:rPr>
              <a:t>Có thể định nghĩa nhiều hơn một tham số trong định nghĩa hàm
Khớp số lượng và thứ tự của các đối số và tham số khi hàm được gọi</a:t>
            </a:r>
            <a:endParaRPr lang="en-US" sz="3600" u="none" strike="noStrike" cap="none" dirty="0">
              <a:solidFill>
                <a:schemeClr val="lt1"/>
              </a:solidFill>
              <a:latin typeface="Arial" charset="0"/>
              <a:ea typeface="Arial" charset="0"/>
              <a:cs typeface="Arial" charset="0"/>
              <a:sym typeface="Cabin"/>
            </a:endParaRPr>
          </a:p>
        </p:txBody>
      </p:sp>
      <p:sp>
        <p:nvSpPr>
          <p:cNvPr id="379" name="Shape 379"/>
          <p:cNvSpPr txBox="1"/>
          <p:nvPr/>
        </p:nvSpPr>
        <p:spPr>
          <a:xfrm>
            <a:off x="9966100" y="3380664"/>
            <a:ext cx="5481000" cy="39348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err="1">
                <a:solidFill>
                  <a:srgbClr val="FFFF00"/>
                </a:solidFill>
                <a:latin typeface="Courier"/>
                <a:ea typeface="Courier"/>
                <a:cs typeface="Courier"/>
                <a:sym typeface="Courier New"/>
              </a:rPr>
              <a:t>def</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addtwo</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FF"/>
                </a:solidFill>
                <a:latin typeface="Courier"/>
                <a:ea typeface="Courier"/>
                <a:cs typeface="Courier"/>
                <a:sym typeface="Courier New"/>
              </a:rPr>
              <a:t>a, b</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added = </a:t>
            </a:r>
            <a:r>
              <a:rPr lang="en-US" sz="3000" i="0" u="none" strike="noStrike" cap="none" dirty="0">
                <a:solidFill>
                  <a:srgbClr val="00FFFF"/>
                </a:solidFill>
                <a:latin typeface="Courier"/>
                <a:ea typeface="Courier"/>
                <a:cs typeface="Courier"/>
                <a:sym typeface="Courier New"/>
              </a:rPr>
              <a:t>a</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FF"/>
                </a:solidFill>
                <a:latin typeface="Courier"/>
                <a:ea typeface="Courier"/>
                <a:cs typeface="Courier"/>
                <a:sym typeface="Courier New"/>
              </a:rPr>
              <a:t>b</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return</a:t>
            </a:r>
            <a:r>
              <a:rPr lang="en-US" sz="3000" i="0" u="none" strike="noStrike" cap="none" dirty="0">
                <a:solidFill>
                  <a:schemeClr val="lt1"/>
                </a:solidFill>
                <a:latin typeface="Courier"/>
                <a:ea typeface="Courier"/>
                <a:cs typeface="Courier"/>
                <a:sym typeface="Courier New"/>
              </a:rPr>
              <a:t> added</a:t>
            </a:r>
          </a:p>
          <a:p>
            <a:pPr marL="0" marR="0" lvl="0" indent="0" algn="l" rtl="0">
              <a:lnSpc>
                <a:spcPct val="100000"/>
              </a:lnSpc>
              <a:spcBef>
                <a:spcPts val="0"/>
              </a:spcBef>
              <a:spcAft>
                <a:spcPts val="0"/>
              </a:spcAft>
              <a:buClr>
                <a:schemeClr val="lt1"/>
              </a:buClr>
              <a:buFont typeface="Cabin"/>
              <a:buNone/>
            </a:pPr>
            <a:endParaRPr sz="30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x = </a:t>
            </a:r>
            <a:r>
              <a:rPr lang="en-US" sz="3000" i="0" u="none" strike="noStrike" cap="none" dirty="0" err="1">
                <a:solidFill>
                  <a:srgbClr val="00FF00"/>
                </a:solidFill>
                <a:latin typeface="Courier"/>
                <a:ea typeface="Courier"/>
                <a:cs typeface="Courier"/>
                <a:sym typeface="Courier New"/>
              </a:rPr>
              <a:t>addtwo</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3, 5</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x)</a:t>
            </a:r>
          </a:p>
          <a:p>
            <a:pPr marL="0" marR="0" lvl="0" indent="0" algn="l" rtl="0">
              <a:lnSpc>
                <a:spcPct val="100000"/>
              </a:lnSpc>
              <a:spcBef>
                <a:spcPts val="0"/>
              </a:spcBef>
              <a:spcAft>
                <a:spcPts val="0"/>
              </a:spcAft>
              <a:buClr>
                <a:srgbClr val="FFFF00"/>
              </a:buClr>
              <a:buSzPct val="25000"/>
              <a:buFont typeface="Cabin"/>
              <a:buNone/>
            </a:pP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dirty="0">
                <a:solidFill>
                  <a:srgbClr val="00FF00"/>
                </a:solidFill>
                <a:latin typeface="Courier"/>
                <a:ea typeface="Courier"/>
                <a:cs typeface="Courier"/>
                <a:sym typeface="Courier New"/>
              </a:rPr>
              <a:t>8</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700" y="779031"/>
            <a:ext cx="13932000" cy="1736336"/>
          </a:xfrm>
          <a:noFill/>
        </p:spPr>
        <p:txBody>
          <a:bodyPr/>
          <a:lstStyle/>
          <a:p>
            <a:r>
              <a:rPr lang="en-US" dirty="0" err="1">
                <a:solidFill>
                  <a:schemeClr val="bg1"/>
                </a:solidFill>
              </a:rPr>
              <a:t>Giá</a:t>
            </a:r>
            <a:r>
              <a:rPr lang="en-US" dirty="0">
                <a:solidFill>
                  <a:schemeClr val="bg1"/>
                </a:solidFill>
              </a:rPr>
              <a:t> </a:t>
            </a:r>
            <a:r>
              <a:rPr lang="en-US" dirty="0" err="1">
                <a:solidFill>
                  <a:schemeClr val="bg1"/>
                </a:solidFill>
              </a:rPr>
              <a:t>trị</a:t>
            </a:r>
            <a:r>
              <a:rPr lang="en-US" dirty="0">
                <a:solidFill>
                  <a:schemeClr val="bg1"/>
                </a:solidFill>
              </a:rPr>
              <a:t> </a:t>
            </a:r>
            <a:r>
              <a:rPr lang="en-US" dirty="0" err="1">
                <a:solidFill>
                  <a:schemeClr val="bg1"/>
                </a:solidFill>
              </a:rPr>
              <a:t>mặc</a:t>
            </a:r>
            <a:r>
              <a:rPr lang="en-US" dirty="0">
                <a:solidFill>
                  <a:schemeClr val="bg1"/>
                </a:solidFill>
              </a:rPr>
              <a:t> </a:t>
            </a:r>
            <a:r>
              <a:rPr lang="en-US" dirty="0" err="1">
                <a:solidFill>
                  <a:schemeClr val="bg1"/>
                </a:solidFill>
              </a:rPr>
              <a:t>định</a:t>
            </a:r>
            <a:r>
              <a:rPr lang="en-US" dirty="0">
                <a:solidFill>
                  <a:schemeClr val="bg1"/>
                </a:solidFill>
              </a:rPr>
              <a:t> </a:t>
            </a:r>
          </a:p>
        </p:txBody>
      </p:sp>
      <p:sp>
        <p:nvSpPr>
          <p:cNvPr id="3" name="Content Placeholder 2"/>
          <p:cNvSpPr>
            <a:spLocks noGrp="1"/>
          </p:cNvSpPr>
          <p:nvPr>
            <p:ph type="body" idx="1"/>
          </p:nvPr>
        </p:nvSpPr>
        <p:spPr>
          <a:xfrm>
            <a:off x="1155700" y="2603501"/>
            <a:ext cx="13932000" cy="2415066"/>
          </a:xfrm>
        </p:spPr>
        <p:txBody>
          <a:bodyPr/>
          <a:lstStyle/>
          <a:p>
            <a:r>
              <a:rPr lang="vi-VN" sz="3600" dirty="0">
                <a:solidFill>
                  <a:schemeClr val="bg1"/>
                </a:solidFill>
              </a:rPr>
              <a:t>Có thể xác định một giá trị mặc định cho mỗi tham số. Nếu có đối số được truyền, Python sử dụng giá trị đối số. Nếu không, sử dụng giá trị mặc định của tham số. </a:t>
            </a:r>
          </a:p>
        </p:txBody>
      </p:sp>
      <p:sp>
        <p:nvSpPr>
          <p:cNvPr id="5" name="Rectangle 4"/>
          <p:cNvSpPr/>
          <p:nvPr/>
        </p:nvSpPr>
        <p:spPr>
          <a:xfrm>
            <a:off x="1421704" y="5106701"/>
            <a:ext cx="14527133" cy="3138103"/>
          </a:xfrm>
          <a:prstGeom prst="rect">
            <a:avLst/>
          </a:prstGeom>
        </p:spPr>
        <p:txBody>
          <a:bodyPr wrap="square">
            <a:spAutoFit/>
          </a:bodyPr>
          <a:lstStyle/>
          <a:p>
            <a:pPr>
              <a:lnSpc>
                <a:spcPct val="115000"/>
              </a:lnSpc>
              <a:spcBef>
                <a:spcPts val="400"/>
              </a:spcBef>
              <a:spcAft>
                <a:spcPts val="400"/>
              </a:spcAft>
            </a:pPr>
            <a:r>
              <a:rPr lang="en-US" sz="3000" spc="-27" dirty="0">
                <a:solidFill>
                  <a:srgbClr val="00FF00"/>
                </a:solidFill>
                <a:latin typeface="Courier" pitchFamily="2" charset="0"/>
                <a:ea typeface="SimSun" panose="02010600030101010101" pitchFamily="2" charset="-122"/>
              </a:rPr>
              <a:t>def</a:t>
            </a:r>
            <a:r>
              <a:rPr lang="en-US" sz="3000" spc="-27" dirty="0">
                <a:solidFill>
                  <a:schemeClr val="bg1"/>
                </a:solidFill>
                <a:latin typeface="Courier" pitchFamily="2" charset="0"/>
                <a:ea typeface="SimSun" panose="02010600030101010101" pitchFamily="2" charset="-122"/>
              </a:rPr>
              <a:t> </a:t>
            </a:r>
            <a:r>
              <a:rPr lang="en-US" sz="3000" spc="-27" dirty="0" err="1">
                <a:solidFill>
                  <a:schemeClr val="bg1"/>
                </a:solidFill>
                <a:latin typeface="Courier" pitchFamily="2" charset="0"/>
                <a:ea typeface="SimSun" panose="02010600030101010101" pitchFamily="2" charset="-122"/>
              </a:rPr>
              <a:t>describe_pet</a:t>
            </a:r>
            <a:r>
              <a:rPr lang="en-US" sz="3000" spc="-27" dirty="0">
                <a:solidFill>
                  <a:schemeClr val="bg1"/>
                </a:solidFill>
                <a:latin typeface="Courier" pitchFamily="2" charset="0"/>
                <a:ea typeface="SimSun" panose="02010600030101010101" pitchFamily="2" charset="-122"/>
              </a:rPr>
              <a:t>(</a:t>
            </a:r>
            <a:r>
              <a:rPr lang="en-US" sz="3000" spc="-27" dirty="0" err="1">
                <a:solidFill>
                  <a:schemeClr val="bg1"/>
                </a:solidFill>
                <a:latin typeface="Courier" pitchFamily="2" charset="0"/>
                <a:ea typeface="SimSun" panose="02010600030101010101" pitchFamily="2" charset="-122"/>
              </a:rPr>
              <a:t>pet_name</a:t>
            </a:r>
            <a:r>
              <a:rPr lang="en-US" sz="3000" spc="-27" dirty="0">
                <a:solidFill>
                  <a:schemeClr val="bg1"/>
                </a:solidFill>
                <a:latin typeface="Courier" pitchFamily="2" charset="0"/>
                <a:ea typeface="SimSun" panose="02010600030101010101" pitchFamily="2" charset="-122"/>
              </a:rPr>
              <a:t>, </a:t>
            </a:r>
            <a:r>
              <a:rPr lang="en-US" sz="3000" spc="-27" dirty="0" err="1">
                <a:solidFill>
                  <a:schemeClr val="bg1"/>
                </a:solidFill>
                <a:latin typeface="Courier" pitchFamily="2" charset="0"/>
                <a:ea typeface="SimSun" panose="02010600030101010101" pitchFamily="2" charset="-122"/>
              </a:rPr>
              <a:t>animal_type</a:t>
            </a:r>
            <a:r>
              <a:rPr lang="en-US" sz="3000" spc="-27" dirty="0">
                <a:solidFill>
                  <a:schemeClr val="bg1"/>
                </a:solidFill>
                <a:latin typeface="Courier" pitchFamily="2" charset="0"/>
                <a:ea typeface="SimSun" panose="02010600030101010101" pitchFamily="2" charset="-122"/>
              </a:rPr>
              <a:t>='dog'): </a:t>
            </a:r>
          </a:p>
          <a:p>
            <a:pPr>
              <a:lnSpc>
                <a:spcPct val="115000"/>
              </a:lnSpc>
              <a:spcBef>
                <a:spcPts val="400"/>
              </a:spcBef>
              <a:spcAft>
                <a:spcPts val="400"/>
              </a:spcAft>
            </a:pPr>
            <a:r>
              <a:rPr lang="en-US" sz="3000" spc="-27" dirty="0">
                <a:solidFill>
                  <a:schemeClr val="bg1"/>
                </a:solidFill>
                <a:latin typeface="Courier" pitchFamily="2" charset="0"/>
                <a:ea typeface="SimSun" panose="02010600030101010101" pitchFamily="2" charset="-122"/>
              </a:rPr>
              <a:t>	"""Display information about a pet.""" </a:t>
            </a:r>
          </a:p>
          <a:p>
            <a:pPr>
              <a:lnSpc>
                <a:spcPct val="115000"/>
              </a:lnSpc>
              <a:spcBef>
                <a:spcPts val="400"/>
              </a:spcBef>
              <a:spcAft>
                <a:spcPts val="400"/>
              </a:spcAft>
            </a:pPr>
            <a:r>
              <a:rPr lang="en-US" sz="3000" spc="-27" dirty="0">
                <a:solidFill>
                  <a:schemeClr val="bg1"/>
                </a:solidFill>
                <a:latin typeface="Courier" pitchFamily="2" charset="0"/>
                <a:ea typeface="SimSun" panose="02010600030101010101" pitchFamily="2" charset="-122"/>
              </a:rPr>
              <a:t>	print(f"\</a:t>
            </a:r>
            <a:r>
              <a:rPr lang="en-US" sz="3000" spc="-27" dirty="0" err="1">
                <a:solidFill>
                  <a:schemeClr val="bg1"/>
                </a:solidFill>
                <a:latin typeface="Courier" pitchFamily="2" charset="0"/>
                <a:ea typeface="SimSun" panose="02010600030101010101" pitchFamily="2" charset="-122"/>
              </a:rPr>
              <a:t>nI</a:t>
            </a:r>
            <a:r>
              <a:rPr lang="en-US" sz="3000" spc="-27" dirty="0">
                <a:solidFill>
                  <a:schemeClr val="bg1"/>
                </a:solidFill>
                <a:latin typeface="Courier" pitchFamily="2" charset="0"/>
                <a:ea typeface="SimSun" panose="02010600030101010101" pitchFamily="2" charset="-122"/>
              </a:rPr>
              <a:t> have a {</a:t>
            </a:r>
            <a:r>
              <a:rPr lang="en-US" sz="3000" spc="-27" dirty="0" err="1">
                <a:solidFill>
                  <a:schemeClr val="bg1"/>
                </a:solidFill>
                <a:latin typeface="Courier" pitchFamily="2" charset="0"/>
                <a:ea typeface="SimSun" panose="02010600030101010101" pitchFamily="2" charset="-122"/>
              </a:rPr>
              <a:t>animal_type</a:t>
            </a:r>
            <a:r>
              <a:rPr lang="en-US" sz="3000" spc="-27" dirty="0">
                <a:solidFill>
                  <a:schemeClr val="bg1"/>
                </a:solidFill>
                <a:latin typeface="Courier" pitchFamily="2" charset="0"/>
                <a:ea typeface="SimSun" panose="02010600030101010101" pitchFamily="2" charset="-122"/>
              </a:rPr>
              <a:t>}.")</a:t>
            </a:r>
          </a:p>
          <a:p>
            <a:pPr>
              <a:lnSpc>
                <a:spcPct val="115000"/>
              </a:lnSpc>
              <a:spcBef>
                <a:spcPts val="400"/>
              </a:spcBef>
              <a:spcAft>
                <a:spcPts val="400"/>
              </a:spcAft>
            </a:pPr>
            <a:r>
              <a:rPr lang="en-US" sz="3000" spc="-27" dirty="0">
                <a:solidFill>
                  <a:schemeClr val="bg1"/>
                </a:solidFill>
                <a:latin typeface="Courier" pitchFamily="2" charset="0"/>
                <a:ea typeface="SimSun" panose="02010600030101010101" pitchFamily="2" charset="-122"/>
              </a:rPr>
              <a:t>	print(</a:t>
            </a:r>
            <a:r>
              <a:rPr lang="en-US" sz="3000" spc="-27" dirty="0" err="1">
                <a:solidFill>
                  <a:schemeClr val="bg1"/>
                </a:solidFill>
                <a:latin typeface="Courier" pitchFamily="2" charset="0"/>
                <a:ea typeface="SimSun" panose="02010600030101010101" pitchFamily="2" charset="-122"/>
              </a:rPr>
              <a:t>f"My</a:t>
            </a:r>
            <a:r>
              <a:rPr lang="en-US" sz="3000" spc="-27" dirty="0">
                <a:solidFill>
                  <a:schemeClr val="bg1"/>
                </a:solidFill>
                <a:latin typeface="Courier" pitchFamily="2" charset="0"/>
                <a:ea typeface="SimSun" panose="02010600030101010101" pitchFamily="2" charset="-122"/>
              </a:rPr>
              <a:t> {</a:t>
            </a:r>
            <a:r>
              <a:rPr lang="en-US" sz="3000" spc="-27" dirty="0" err="1">
                <a:solidFill>
                  <a:schemeClr val="bg1"/>
                </a:solidFill>
                <a:latin typeface="Courier" pitchFamily="2" charset="0"/>
                <a:ea typeface="SimSun" panose="02010600030101010101" pitchFamily="2" charset="-122"/>
              </a:rPr>
              <a:t>animal_type</a:t>
            </a:r>
            <a:r>
              <a:rPr lang="en-US" sz="3000" spc="-27" dirty="0">
                <a:solidFill>
                  <a:schemeClr val="bg1"/>
                </a:solidFill>
                <a:latin typeface="Courier" pitchFamily="2" charset="0"/>
                <a:ea typeface="SimSun" panose="02010600030101010101" pitchFamily="2" charset="-122"/>
              </a:rPr>
              <a:t>}'s name is {</a:t>
            </a:r>
            <a:r>
              <a:rPr lang="en-US" sz="3000" spc="-27" dirty="0" err="1">
                <a:solidFill>
                  <a:schemeClr val="bg1"/>
                </a:solidFill>
                <a:latin typeface="Courier" pitchFamily="2" charset="0"/>
                <a:ea typeface="SimSun" panose="02010600030101010101" pitchFamily="2" charset="-122"/>
              </a:rPr>
              <a:t>pet_name.title</a:t>
            </a:r>
            <a:r>
              <a:rPr lang="en-US" sz="3000" spc="-27" dirty="0">
                <a:solidFill>
                  <a:schemeClr val="bg1"/>
                </a:solidFill>
                <a:latin typeface="Courier" pitchFamily="2" charset="0"/>
                <a:ea typeface="SimSun" panose="02010600030101010101" pitchFamily="2" charset="-122"/>
              </a:rPr>
              <a:t>()}.")</a:t>
            </a:r>
          </a:p>
          <a:p>
            <a:pPr>
              <a:lnSpc>
                <a:spcPct val="115000"/>
              </a:lnSpc>
              <a:spcBef>
                <a:spcPts val="400"/>
              </a:spcBef>
              <a:spcAft>
                <a:spcPts val="400"/>
              </a:spcAft>
            </a:pPr>
            <a:r>
              <a:rPr lang="en-US" sz="3000" spc="-27" dirty="0" err="1">
                <a:solidFill>
                  <a:schemeClr val="bg1"/>
                </a:solidFill>
                <a:latin typeface="Courier" pitchFamily="2" charset="0"/>
                <a:ea typeface="SimSun" panose="02010600030101010101" pitchFamily="2" charset="-122"/>
              </a:rPr>
              <a:t>describe_pet</a:t>
            </a:r>
            <a:r>
              <a:rPr lang="en-US" sz="3000" spc="-27" dirty="0">
                <a:solidFill>
                  <a:schemeClr val="bg1"/>
                </a:solidFill>
                <a:latin typeface="Courier" pitchFamily="2" charset="0"/>
                <a:ea typeface="SimSun" panose="02010600030101010101" pitchFamily="2" charset="-122"/>
              </a:rPr>
              <a:t>(</a:t>
            </a:r>
            <a:r>
              <a:rPr lang="en-US" sz="3000" spc="-27" dirty="0" err="1">
                <a:solidFill>
                  <a:schemeClr val="bg1"/>
                </a:solidFill>
                <a:latin typeface="Courier" pitchFamily="2" charset="0"/>
                <a:ea typeface="SimSun" panose="02010600030101010101" pitchFamily="2" charset="-122"/>
              </a:rPr>
              <a:t>pet_name</a:t>
            </a:r>
            <a:r>
              <a:rPr lang="en-US" sz="3000" spc="-27" dirty="0">
                <a:solidFill>
                  <a:schemeClr val="bg1"/>
                </a:solidFill>
                <a:latin typeface="Courier" pitchFamily="2" charset="0"/>
                <a:ea typeface="SimSun" panose="02010600030101010101" pitchFamily="2" charset="-122"/>
              </a:rPr>
              <a:t>='willie')</a:t>
            </a:r>
          </a:p>
        </p:txBody>
      </p:sp>
    </p:spTree>
    <p:extLst>
      <p:ext uri="{BB962C8B-B14F-4D97-AF65-F5344CB8AC3E}">
        <p14:creationId xmlns:p14="http://schemas.microsoft.com/office/powerpoint/2010/main" val="359874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vi-VN" b="1" dirty="0">
                <a:solidFill>
                  <a:schemeClr val="bg1"/>
                </a:solidFill>
                <a:latin typeface="Calibri Light" panose="020F0302020204030204" pitchFamily="34" charset="0"/>
                <a:cs typeface="Calibri Light" panose="020F0302020204030204" pitchFamily="34" charset="0"/>
              </a:rPr>
              <a:t>Gọi hàm tương đương</a:t>
            </a:r>
            <a:endParaRPr lang="en-US" b="1" dirty="0">
              <a:solidFill>
                <a:schemeClr val="bg1"/>
              </a:solidFill>
              <a:latin typeface="Calibri Light" panose="020F0302020204030204" pitchFamily="34" charset="0"/>
              <a:cs typeface="Calibri Light" panose="020F0302020204030204" pitchFamily="34" charset="0"/>
            </a:endParaRPr>
          </a:p>
        </p:txBody>
      </p:sp>
      <p:sp>
        <p:nvSpPr>
          <p:cNvPr id="3" name="Content Placeholder 2"/>
          <p:cNvSpPr>
            <a:spLocks noGrp="1"/>
          </p:cNvSpPr>
          <p:nvPr>
            <p:ph type="body" idx="1"/>
          </p:nvPr>
        </p:nvSpPr>
        <p:spPr>
          <a:xfrm>
            <a:off x="1155700" y="2603500"/>
            <a:ext cx="13932000" cy="1677601"/>
          </a:xfrm>
        </p:spPr>
        <p:txBody>
          <a:bodyPr/>
          <a:lstStyle/>
          <a:p>
            <a:r>
              <a:rPr lang="vi-VN" sz="3600" dirty="0">
                <a:solidFill>
                  <a:schemeClr val="bg1"/>
                </a:solidFill>
              </a:rPr>
              <a:t>Hàm có thể gọi thông qua một số cách tương đương. </a:t>
            </a:r>
            <a:endParaRPr lang="en-US" sz="3600" dirty="0">
              <a:solidFill>
                <a:schemeClr val="bg1"/>
              </a:solidFill>
            </a:endParaRPr>
          </a:p>
        </p:txBody>
      </p:sp>
      <p:sp>
        <p:nvSpPr>
          <p:cNvPr id="7" name="Rectangle 6"/>
          <p:cNvSpPr/>
          <p:nvPr/>
        </p:nvSpPr>
        <p:spPr>
          <a:xfrm>
            <a:off x="1321153" y="3950134"/>
            <a:ext cx="13601094" cy="604076"/>
          </a:xfrm>
          <a:prstGeom prst="rect">
            <a:avLst/>
          </a:prstGeom>
        </p:spPr>
        <p:txBody>
          <a:bodyPr wrap="square">
            <a:spAutoFit/>
          </a:bodyPr>
          <a:lstStyle/>
          <a:p>
            <a:pPr algn="just">
              <a:lnSpc>
                <a:spcPct val="115000"/>
              </a:lnSpc>
              <a:spcBef>
                <a:spcPts val="400"/>
              </a:spcBef>
              <a:spcAft>
                <a:spcPts val="400"/>
              </a:spcAft>
            </a:pPr>
            <a:r>
              <a:rPr lang="en-US" sz="3000" spc="-27" dirty="0">
                <a:solidFill>
                  <a:schemeClr val="bg1"/>
                </a:solidFill>
                <a:latin typeface="Courier" pitchFamily="2" charset="0"/>
                <a:ea typeface="SimSun" panose="02010600030101010101" pitchFamily="2" charset="-122"/>
              </a:rPr>
              <a:t>def </a:t>
            </a:r>
            <a:r>
              <a:rPr lang="en-US" sz="3000" spc="-27" dirty="0" err="1">
                <a:solidFill>
                  <a:schemeClr val="bg1"/>
                </a:solidFill>
                <a:latin typeface="Courier" pitchFamily="2" charset="0"/>
                <a:ea typeface="SimSun" panose="02010600030101010101" pitchFamily="2" charset="-122"/>
              </a:rPr>
              <a:t>describe_pet</a:t>
            </a:r>
            <a:r>
              <a:rPr lang="en-US" sz="3000" spc="-27" dirty="0">
                <a:solidFill>
                  <a:schemeClr val="bg1"/>
                </a:solidFill>
                <a:latin typeface="Courier" pitchFamily="2" charset="0"/>
                <a:ea typeface="SimSun" panose="02010600030101010101" pitchFamily="2" charset="-122"/>
              </a:rPr>
              <a:t>(</a:t>
            </a:r>
            <a:r>
              <a:rPr lang="en-US" sz="3000" spc="-27" dirty="0" err="1">
                <a:solidFill>
                  <a:schemeClr val="bg1"/>
                </a:solidFill>
                <a:latin typeface="Courier" pitchFamily="2" charset="0"/>
                <a:ea typeface="SimSun" panose="02010600030101010101" pitchFamily="2" charset="-122"/>
              </a:rPr>
              <a:t>pet_name</a:t>
            </a:r>
            <a:r>
              <a:rPr lang="en-US" sz="3000" spc="-27" dirty="0">
                <a:solidFill>
                  <a:schemeClr val="bg1"/>
                </a:solidFill>
                <a:latin typeface="Courier" pitchFamily="2" charset="0"/>
                <a:ea typeface="SimSun" panose="02010600030101010101" pitchFamily="2" charset="-122"/>
              </a:rPr>
              <a:t>, </a:t>
            </a:r>
            <a:r>
              <a:rPr lang="en-US" sz="3000" spc="-27" dirty="0" err="1">
                <a:solidFill>
                  <a:schemeClr val="bg1"/>
                </a:solidFill>
                <a:latin typeface="Courier" pitchFamily="2" charset="0"/>
                <a:ea typeface="SimSun" panose="02010600030101010101" pitchFamily="2" charset="-122"/>
              </a:rPr>
              <a:t>animal_type</a:t>
            </a:r>
            <a:r>
              <a:rPr lang="en-US" sz="3000" spc="-27" dirty="0">
                <a:solidFill>
                  <a:schemeClr val="bg1"/>
                </a:solidFill>
                <a:latin typeface="Courier" pitchFamily="2" charset="0"/>
                <a:ea typeface="SimSun" panose="02010600030101010101" pitchFamily="2" charset="-122"/>
              </a:rPr>
              <a:t>='dog'):</a:t>
            </a:r>
          </a:p>
        </p:txBody>
      </p:sp>
      <p:sp>
        <p:nvSpPr>
          <p:cNvPr id="9" name="Rectangle 8"/>
          <p:cNvSpPr/>
          <p:nvPr/>
        </p:nvSpPr>
        <p:spPr>
          <a:xfrm>
            <a:off x="1321153" y="4862900"/>
            <a:ext cx="14538440" cy="3939540"/>
          </a:xfrm>
          <a:prstGeom prst="rect">
            <a:avLst/>
          </a:prstGeom>
        </p:spPr>
        <p:txBody>
          <a:bodyPr wrap="square">
            <a:spAutoFit/>
          </a:bodyPr>
          <a:lstStyle/>
          <a:p>
            <a:pPr algn="just">
              <a:spcBef>
                <a:spcPts val="400"/>
              </a:spcBef>
              <a:spcAft>
                <a:spcPts val="400"/>
              </a:spcAft>
            </a:pPr>
            <a:r>
              <a:rPr lang="en-US" sz="3000" spc="-27" dirty="0">
                <a:solidFill>
                  <a:schemeClr val="bg1"/>
                </a:solidFill>
                <a:latin typeface="Courier" pitchFamily="2" charset="0"/>
                <a:ea typeface="SimSun" panose="02010600030101010101" pitchFamily="2" charset="-122"/>
              </a:rPr>
              <a:t># A dog named Willie.</a:t>
            </a:r>
          </a:p>
          <a:p>
            <a:pPr algn="just">
              <a:spcBef>
                <a:spcPts val="400"/>
              </a:spcBef>
              <a:spcAft>
                <a:spcPts val="400"/>
              </a:spcAft>
            </a:pPr>
            <a:r>
              <a:rPr lang="en-US" sz="3000" spc="-27" dirty="0" err="1">
                <a:solidFill>
                  <a:schemeClr val="bg1"/>
                </a:solidFill>
                <a:latin typeface="Courier" pitchFamily="2" charset="0"/>
                <a:ea typeface="SimSun" panose="02010600030101010101" pitchFamily="2" charset="-122"/>
              </a:rPr>
              <a:t>describe_pet</a:t>
            </a:r>
            <a:r>
              <a:rPr lang="en-US" sz="3000" spc="-27" dirty="0">
                <a:solidFill>
                  <a:schemeClr val="bg1"/>
                </a:solidFill>
                <a:latin typeface="Courier" pitchFamily="2" charset="0"/>
                <a:ea typeface="SimSun" panose="02010600030101010101" pitchFamily="2" charset="-122"/>
              </a:rPr>
              <a:t>('willie')</a:t>
            </a:r>
          </a:p>
          <a:p>
            <a:pPr algn="just">
              <a:spcBef>
                <a:spcPts val="400"/>
              </a:spcBef>
              <a:spcAft>
                <a:spcPts val="400"/>
              </a:spcAft>
            </a:pPr>
            <a:r>
              <a:rPr lang="en-US" sz="3000" spc="-27" dirty="0" err="1">
                <a:solidFill>
                  <a:schemeClr val="bg1"/>
                </a:solidFill>
                <a:latin typeface="Courier" pitchFamily="2" charset="0"/>
                <a:ea typeface="SimSun" panose="02010600030101010101" pitchFamily="2" charset="-122"/>
              </a:rPr>
              <a:t>describe_pet</a:t>
            </a:r>
            <a:r>
              <a:rPr lang="en-US" sz="3000" spc="-27" dirty="0">
                <a:solidFill>
                  <a:schemeClr val="bg1"/>
                </a:solidFill>
                <a:latin typeface="Courier" pitchFamily="2" charset="0"/>
                <a:ea typeface="SimSun" panose="02010600030101010101" pitchFamily="2" charset="-122"/>
              </a:rPr>
              <a:t>(</a:t>
            </a:r>
            <a:r>
              <a:rPr lang="en-US" sz="3000" spc="-27" dirty="0" err="1">
                <a:solidFill>
                  <a:schemeClr val="bg1"/>
                </a:solidFill>
                <a:latin typeface="Courier" pitchFamily="2" charset="0"/>
                <a:ea typeface="SimSun" panose="02010600030101010101" pitchFamily="2" charset="-122"/>
              </a:rPr>
              <a:t>pet_name</a:t>
            </a:r>
            <a:r>
              <a:rPr lang="en-US" sz="3000" spc="-27" dirty="0">
                <a:solidFill>
                  <a:schemeClr val="bg1"/>
                </a:solidFill>
                <a:latin typeface="Courier" pitchFamily="2" charset="0"/>
                <a:ea typeface="SimSun" panose="02010600030101010101" pitchFamily="2" charset="-122"/>
              </a:rPr>
              <a:t>='willie') </a:t>
            </a:r>
          </a:p>
          <a:p>
            <a:pPr algn="just">
              <a:spcBef>
                <a:spcPts val="400"/>
              </a:spcBef>
              <a:spcAft>
                <a:spcPts val="400"/>
              </a:spcAft>
            </a:pPr>
            <a:r>
              <a:rPr lang="en-US" sz="3000" spc="-27" dirty="0">
                <a:solidFill>
                  <a:schemeClr val="bg1"/>
                </a:solidFill>
                <a:latin typeface="Courier" pitchFamily="2" charset="0"/>
                <a:ea typeface="SimSun" panose="02010600030101010101" pitchFamily="2" charset="-122"/>
              </a:rPr>
              <a:t># A hamster named Harry.</a:t>
            </a:r>
          </a:p>
          <a:p>
            <a:pPr algn="just">
              <a:spcBef>
                <a:spcPts val="400"/>
              </a:spcBef>
              <a:spcAft>
                <a:spcPts val="400"/>
              </a:spcAft>
            </a:pPr>
            <a:r>
              <a:rPr lang="en-US" sz="3000" spc="-27" dirty="0" err="1">
                <a:solidFill>
                  <a:schemeClr val="bg1"/>
                </a:solidFill>
                <a:latin typeface="Courier" pitchFamily="2" charset="0"/>
                <a:ea typeface="SimSun" panose="02010600030101010101" pitchFamily="2" charset="-122"/>
              </a:rPr>
              <a:t>describe_pet</a:t>
            </a:r>
            <a:r>
              <a:rPr lang="en-US" sz="3000" spc="-27" dirty="0">
                <a:solidFill>
                  <a:schemeClr val="bg1"/>
                </a:solidFill>
                <a:latin typeface="Courier" pitchFamily="2" charset="0"/>
                <a:ea typeface="SimSun" panose="02010600030101010101" pitchFamily="2" charset="-122"/>
              </a:rPr>
              <a:t>('harry', 'hamster')</a:t>
            </a:r>
          </a:p>
          <a:p>
            <a:pPr algn="just">
              <a:spcBef>
                <a:spcPts val="400"/>
              </a:spcBef>
              <a:spcAft>
                <a:spcPts val="400"/>
              </a:spcAft>
            </a:pPr>
            <a:r>
              <a:rPr lang="en-US" sz="3000" spc="-27" dirty="0" err="1">
                <a:solidFill>
                  <a:schemeClr val="bg1"/>
                </a:solidFill>
                <a:latin typeface="Courier" pitchFamily="2" charset="0"/>
                <a:ea typeface="SimSun" panose="02010600030101010101" pitchFamily="2" charset="-122"/>
              </a:rPr>
              <a:t>describe_pet</a:t>
            </a:r>
            <a:r>
              <a:rPr lang="en-US" sz="3000" spc="-27" dirty="0">
                <a:solidFill>
                  <a:schemeClr val="bg1"/>
                </a:solidFill>
                <a:latin typeface="Courier" pitchFamily="2" charset="0"/>
                <a:ea typeface="SimSun" panose="02010600030101010101" pitchFamily="2" charset="-122"/>
              </a:rPr>
              <a:t>(</a:t>
            </a:r>
            <a:r>
              <a:rPr lang="en-US" sz="3000" spc="-27" dirty="0" err="1">
                <a:solidFill>
                  <a:schemeClr val="bg1"/>
                </a:solidFill>
                <a:latin typeface="Courier" pitchFamily="2" charset="0"/>
                <a:ea typeface="SimSun" panose="02010600030101010101" pitchFamily="2" charset="-122"/>
              </a:rPr>
              <a:t>pet_name</a:t>
            </a:r>
            <a:r>
              <a:rPr lang="en-US" sz="3000" spc="-27" dirty="0">
                <a:solidFill>
                  <a:schemeClr val="bg1"/>
                </a:solidFill>
                <a:latin typeface="Courier" pitchFamily="2" charset="0"/>
                <a:ea typeface="SimSun" panose="02010600030101010101" pitchFamily="2" charset="-122"/>
              </a:rPr>
              <a:t>='harry', </a:t>
            </a:r>
            <a:r>
              <a:rPr lang="en-US" sz="3000" spc="-27" dirty="0" err="1">
                <a:solidFill>
                  <a:schemeClr val="bg1"/>
                </a:solidFill>
                <a:latin typeface="Courier" pitchFamily="2" charset="0"/>
                <a:ea typeface="SimSun" panose="02010600030101010101" pitchFamily="2" charset="-122"/>
              </a:rPr>
              <a:t>animal_type</a:t>
            </a:r>
            <a:r>
              <a:rPr lang="en-US" sz="3000" spc="-27" dirty="0">
                <a:solidFill>
                  <a:schemeClr val="bg1"/>
                </a:solidFill>
                <a:latin typeface="Courier" pitchFamily="2" charset="0"/>
                <a:ea typeface="SimSun" panose="02010600030101010101" pitchFamily="2" charset="-122"/>
              </a:rPr>
              <a:t>='hamster')</a:t>
            </a:r>
          </a:p>
          <a:p>
            <a:pPr algn="just">
              <a:spcBef>
                <a:spcPts val="400"/>
              </a:spcBef>
              <a:spcAft>
                <a:spcPts val="400"/>
              </a:spcAft>
            </a:pPr>
            <a:r>
              <a:rPr lang="en-US" sz="3000" spc="-27" dirty="0" err="1">
                <a:solidFill>
                  <a:schemeClr val="bg1"/>
                </a:solidFill>
                <a:latin typeface="Courier" pitchFamily="2" charset="0"/>
                <a:ea typeface="SimSun" panose="02010600030101010101" pitchFamily="2" charset="-122"/>
              </a:rPr>
              <a:t>describe_pet</a:t>
            </a:r>
            <a:r>
              <a:rPr lang="en-US" sz="3000" spc="-27" dirty="0">
                <a:solidFill>
                  <a:schemeClr val="bg1"/>
                </a:solidFill>
                <a:latin typeface="Courier" pitchFamily="2" charset="0"/>
                <a:ea typeface="SimSun" panose="02010600030101010101" pitchFamily="2" charset="-122"/>
              </a:rPr>
              <a:t>(</a:t>
            </a:r>
            <a:r>
              <a:rPr lang="en-US" sz="3000" spc="-27" dirty="0" err="1">
                <a:solidFill>
                  <a:schemeClr val="bg1"/>
                </a:solidFill>
                <a:latin typeface="Courier" pitchFamily="2" charset="0"/>
                <a:ea typeface="SimSun" panose="02010600030101010101" pitchFamily="2" charset="-122"/>
              </a:rPr>
              <a:t>animal_type</a:t>
            </a:r>
            <a:r>
              <a:rPr lang="en-US" sz="3000" spc="-27" dirty="0">
                <a:solidFill>
                  <a:schemeClr val="bg1"/>
                </a:solidFill>
                <a:latin typeface="Courier" pitchFamily="2" charset="0"/>
                <a:ea typeface="SimSun" panose="02010600030101010101" pitchFamily="2" charset="-122"/>
              </a:rPr>
              <a:t>='hamster', </a:t>
            </a:r>
            <a:r>
              <a:rPr lang="en-US" sz="3000" spc="-27" dirty="0" err="1">
                <a:solidFill>
                  <a:schemeClr val="bg1"/>
                </a:solidFill>
                <a:latin typeface="Courier" pitchFamily="2" charset="0"/>
                <a:ea typeface="SimSun" panose="02010600030101010101" pitchFamily="2" charset="-122"/>
              </a:rPr>
              <a:t>pet_name</a:t>
            </a:r>
            <a:r>
              <a:rPr lang="en-US" sz="3000" spc="-27" dirty="0">
                <a:solidFill>
                  <a:schemeClr val="bg1"/>
                </a:solidFill>
                <a:latin typeface="Courier" pitchFamily="2" charset="0"/>
                <a:ea typeface="SimSun" panose="02010600030101010101" pitchFamily="2" charset="-122"/>
              </a:rPr>
              <a:t>='harry')</a:t>
            </a:r>
          </a:p>
        </p:txBody>
      </p:sp>
    </p:spTree>
    <p:extLst>
      <p:ext uri="{BB962C8B-B14F-4D97-AF65-F5344CB8AC3E}">
        <p14:creationId xmlns:p14="http://schemas.microsoft.com/office/powerpoint/2010/main" val="632466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FF7F00"/>
              </a:buClr>
              <a:buSzPct val="25000"/>
            </a:pPr>
            <a:r>
              <a:rPr lang="en-US" sz="7600" dirty="0" err="1">
                <a:solidFill>
                  <a:srgbClr val="FFD966"/>
                </a:solidFill>
                <a:latin typeface="Arial" charset="0"/>
                <a:ea typeface="Arial" charset="0"/>
                <a:cs typeface="Arial" charset="0"/>
                <a:sym typeface="Cabin"/>
              </a:rPr>
              <a:t>Trả</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về</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giá</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trị</a:t>
            </a:r>
            <a:endParaRPr lang="en-US" sz="7600" u="none" strike="noStrike" cap="none" dirty="0">
              <a:solidFill>
                <a:srgbClr val="FFD966"/>
              </a:solidFill>
              <a:latin typeface="Arial" charset="0"/>
              <a:ea typeface="Arial" charset="0"/>
              <a:cs typeface="Arial" charset="0"/>
              <a:sym typeface="Cabin"/>
            </a:endParaRPr>
          </a:p>
        </p:txBody>
      </p:sp>
      <p:sp>
        <p:nvSpPr>
          <p:cNvPr id="346" name="Shape 346"/>
          <p:cNvSpPr txBox="1">
            <a:spLocks noGrp="1"/>
          </p:cNvSpPr>
          <p:nvPr>
            <p:ph type="body" idx="1"/>
          </p:nvPr>
        </p:nvSpPr>
        <p:spPr>
          <a:xfrm>
            <a:off x="1155700" y="2603501"/>
            <a:ext cx="13932000" cy="2254250"/>
          </a:xfrm>
          <a:prstGeom prst="rect">
            <a:avLst/>
          </a:prstGeom>
          <a:noFill/>
          <a:ln>
            <a:noFill/>
          </a:ln>
        </p:spPr>
        <p:txBody>
          <a:bodyPr lIns="38100" tIns="38100" rIns="38100" bIns="38100" anchor="ctr" anchorCtr="0">
            <a:noAutofit/>
          </a:bodyPr>
          <a:lstStyle/>
          <a:p>
            <a:pPr marL="0" lvl="0" indent="0">
              <a:spcBef>
                <a:spcPts val="0"/>
              </a:spcBef>
              <a:buNone/>
            </a:pPr>
            <a:r>
              <a:rPr lang="vi-VN" sz="3600" dirty="0">
                <a:solidFill>
                  <a:schemeClr val="lt1"/>
                </a:solidFill>
                <a:latin typeface="Arial" charset="0"/>
                <a:ea typeface="Arial" charset="0"/>
                <a:cs typeface="Arial" charset="0"/>
                <a:sym typeface="Cabin"/>
              </a:rPr>
              <a:t>Thường thì một hàm sẽ lấy các đối số, thực hiện một số phép tính và trả về một giá trị được sử dụng làm giá trị của lệnh gọi hàm trong biểu thức gọi.  Từ khóa </a:t>
            </a:r>
            <a:r>
              <a:rPr lang="en-US" sz="3600" i="0" u="none" strike="noStrike" cap="none" dirty="0">
                <a:solidFill>
                  <a:srgbClr val="FF7F00"/>
                </a:solidFill>
                <a:latin typeface="Courier"/>
                <a:ea typeface="Courier"/>
                <a:cs typeface="Courier"/>
                <a:sym typeface="Courier New"/>
              </a:rPr>
              <a:t>return</a:t>
            </a:r>
            <a:r>
              <a:rPr lang="vi-VN" sz="3600" dirty="0">
                <a:solidFill>
                  <a:schemeClr val="lt1"/>
                </a:solidFill>
                <a:latin typeface="Arial" charset="0"/>
                <a:ea typeface="Arial" charset="0"/>
                <a:cs typeface="Arial" charset="0"/>
                <a:sym typeface="Cabin"/>
              </a:rPr>
              <a:t> được sử dụng cho việc này.</a:t>
            </a:r>
            <a:endParaRPr lang="en-US" sz="3600" u="none" strike="noStrike" cap="none" dirty="0">
              <a:solidFill>
                <a:schemeClr val="lt1"/>
              </a:solidFill>
              <a:latin typeface="Arial" charset="0"/>
              <a:ea typeface="Arial" charset="0"/>
              <a:cs typeface="Arial" charset="0"/>
              <a:sym typeface="Cabin"/>
            </a:endParaRPr>
          </a:p>
        </p:txBody>
      </p:sp>
      <p:sp>
        <p:nvSpPr>
          <p:cNvPr id="347" name="Shape 347"/>
          <p:cNvSpPr txBox="1"/>
          <p:nvPr/>
        </p:nvSpPr>
        <p:spPr>
          <a:xfrm>
            <a:off x="2911989" y="5370512"/>
            <a:ext cx="6832088" cy="2832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3200" i="0" u="none" strike="noStrike" cap="none" dirty="0" err="1">
                <a:solidFill>
                  <a:srgbClr val="FFFF00"/>
                </a:solidFill>
                <a:latin typeface="Courier"/>
                <a:ea typeface="Courier"/>
                <a:cs typeface="Courier"/>
                <a:sym typeface="Courier New"/>
              </a:rPr>
              <a:t>def</a:t>
            </a:r>
            <a:r>
              <a:rPr lang="en-US" sz="3200" i="0" u="none" strike="noStrike" cap="none" dirty="0">
                <a:solidFill>
                  <a:srgbClr val="FFFF00"/>
                </a:solidFill>
                <a:latin typeface="Courier"/>
                <a:ea typeface="Courier"/>
                <a:cs typeface="Courier"/>
                <a:sym typeface="Courier New"/>
              </a:rPr>
              <a:t> </a:t>
            </a:r>
            <a:r>
              <a:rPr lang="en-US" sz="3200" i="0" u="none" strike="noStrike" cap="none" dirty="0">
                <a:solidFill>
                  <a:srgbClr val="00FF00"/>
                </a:solidFill>
                <a:latin typeface="Courier"/>
                <a:ea typeface="Courier"/>
                <a:cs typeface="Courier"/>
                <a:sym typeface="Courier New"/>
              </a:rPr>
              <a:t>greet</a:t>
            </a:r>
            <a:r>
              <a:rPr lang="en-US" sz="32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200" i="0" u="none" strike="noStrike" cap="none" dirty="0">
                <a:solidFill>
                  <a:srgbClr val="FFFF00"/>
                </a:solidFill>
                <a:latin typeface="Courier"/>
                <a:ea typeface="Courier"/>
                <a:cs typeface="Courier"/>
                <a:sym typeface="Courier New"/>
              </a:rPr>
              <a:t>    </a:t>
            </a:r>
            <a:r>
              <a:rPr lang="en-US" sz="3200" i="0" u="none" strike="noStrike" cap="none" dirty="0">
                <a:solidFill>
                  <a:srgbClr val="FF7F00"/>
                </a:solidFill>
                <a:latin typeface="Courier"/>
                <a:ea typeface="Courier"/>
                <a:cs typeface="Courier"/>
                <a:sym typeface="Courier New"/>
              </a:rPr>
              <a:t>return</a:t>
            </a:r>
            <a:r>
              <a:rPr lang="en-US" sz="3200" i="0" u="none" strike="noStrike" cap="none" dirty="0">
                <a:solidFill>
                  <a:srgbClr val="FFFF00"/>
                </a:solidFill>
                <a:latin typeface="Courier"/>
                <a:ea typeface="Courier"/>
                <a:cs typeface="Courier"/>
                <a:sym typeface="Courier New"/>
              </a:rPr>
              <a:t> "Hello</a:t>
            </a:r>
            <a:r>
              <a:rPr lang="en-US" sz="3200" dirty="0">
                <a:solidFill>
                  <a:srgbClr val="FFFF00"/>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200" b="1"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ourier New"/>
              <a:buNone/>
            </a:pPr>
            <a:r>
              <a:rPr lang="en-US" sz="3200" i="0" u="none" strike="noStrike" cap="none" dirty="0">
                <a:solidFill>
                  <a:srgbClr val="FFFF00"/>
                </a:solidFill>
                <a:latin typeface="Courier"/>
                <a:ea typeface="Courier"/>
                <a:cs typeface="Courier"/>
                <a:sym typeface="Courier New"/>
              </a:rPr>
              <a:t>print(</a:t>
            </a:r>
            <a:r>
              <a:rPr lang="en-US" sz="3200" i="0" u="none" strike="noStrike" cap="none" dirty="0">
                <a:solidFill>
                  <a:srgbClr val="FF00FF"/>
                </a:solidFill>
                <a:latin typeface="Courier"/>
                <a:ea typeface="Courier"/>
                <a:cs typeface="Courier"/>
                <a:sym typeface="Courier New"/>
              </a:rPr>
              <a:t>greet()</a:t>
            </a:r>
            <a:r>
              <a:rPr lang="en-US" sz="3200" i="0" u="none" strike="noStrike" cap="none" dirty="0">
                <a:solidFill>
                  <a:srgbClr val="FFFF00"/>
                </a:solidFill>
                <a:latin typeface="Courier"/>
                <a:ea typeface="Courier"/>
                <a:cs typeface="Courier"/>
                <a:sym typeface="Courier New"/>
              </a:rPr>
              <a:t>, "Glenn</a:t>
            </a:r>
            <a:r>
              <a:rPr lang="en-US" sz="32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ourier New"/>
              <a:buNone/>
            </a:pPr>
            <a:r>
              <a:rPr lang="en-US" sz="3200" i="0" u="none" strike="noStrike" cap="none" dirty="0">
                <a:solidFill>
                  <a:srgbClr val="FFFF00"/>
                </a:solidFill>
                <a:latin typeface="Courier"/>
                <a:ea typeface="Courier"/>
                <a:cs typeface="Courier"/>
                <a:sym typeface="Courier New"/>
              </a:rPr>
              <a:t>print(</a:t>
            </a:r>
            <a:r>
              <a:rPr lang="en-US" sz="3200" i="0" u="none" strike="noStrike" cap="none" dirty="0">
                <a:solidFill>
                  <a:srgbClr val="FF00FF"/>
                </a:solidFill>
                <a:latin typeface="Courier"/>
                <a:ea typeface="Courier"/>
                <a:cs typeface="Courier"/>
                <a:sym typeface="Courier New"/>
              </a:rPr>
              <a:t>greet()</a:t>
            </a:r>
            <a:r>
              <a:rPr lang="en-US" sz="3200" i="0" u="none" strike="noStrike" cap="none" dirty="0">
                <a:solidFill>
                  <a:srgbClr val="FFFF00"/>
                </a:solidFill>
                <a:latin typeface="Courier"/>
                <a:ea typeface="Courier"/>
                <a:cs typeface="Courier"/>
                <a:sym typeface="Courier New"/>
              </a:rPr>
              <a:t>, "Sally")</a:t>
            </a:r>
          </a:p>
        </p:txBody>
      </p:sp>
      <p:sp>
        <p:nvSpPr>
          <p:cNvPr id="348" name="Shape 348"/>
          <p:cNvSpPr txBox="1"/>
          <p:nvPr/>
        </p:nvSpPr>
        <p:spPr>
          <a:xfrm>
            <a:off x="10894613" y="5947162"/>
            <a:ext cx="4000500" cy="1193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ourier New"/>
              <a:buNone/>
            </a:pPr>
            <a:r>
              <a:rPr lang="en-US" sz="3600" i="0" u="none" strike="noStrike" cap="none">
                <a:solidFill>
                  <a:srgbClr val="00FF00"/>
                </a:solidFill>
                <a:latin typeface="Courier"/>
                <a:ea typeface="Courier"/>
                <a:cs typeface="Courier"/>
                <a:sym typeface="Courier New"/>
              </a:rPr>
              <a:t>Hello Glenn</a:t>
            </a:r>
          </a:p>
          <a:p>
            <a:pPr marL="0" marR="0" lvl="0" indent="0" algn="l" rtl="0">
              <a:lnSpc>
                <a:spcPct val="100000"/>
              </a:lnSpc>
              <a:spcBef>
                <a:spcPts val="0"/>
              </a:spcBef>
              <a:spcAft>
                <a:spcPts val="0"/>
              </a:spcAft>
              <a:buClr>
                <a:srgbClr val="00FF00"/>
              </a:buClr>
              <a:buSzPct val="25000"/>
              <a:buFont typeface="Courier New"/>
              <a:buNone/>
            </a:pPr>
            <a:r>
              <a:rPr lang="en-US" sz="3600" i="0" u="none" strike="noStrike" cap="none" dirty="0">
                <a:solidFill>
                  <a:srgbClr val="00FF00"/>
                </a:solidFill>
                <a:latin typeface="Courier"/>
                <a:ea typeface="Courier"/>
                <a:cs typeface="Courier"/>
                <a:sym typeface="Courier New"/>
              </a:rPr>
              <a:t>Hello Sally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Python Functions</a:t>
            </a:r>
          </a:p>
        </p:txBody>
      </p:sp>
      <p:sp>
        <p:nvSpPr>
          <p:cNvPr id="236" name="Shape 236"/>
          <p:cNvSpPr txBox="1">
            <a:spLocks noGrp="1"/>
          </p:cNvSpPr>
          <p:nvPr>
            <p:ph type="body" idx="1"/>
          </p:nvPr>
        </p:nvSpPr>
        <p:spPr>
          <a:prstGeom prst="rect">
            <a:avLst/>
          </a:prstGeom>
          <a:noFill/>
          <a:ln>
            <a:noFill/>
          </a:ln>
        </p:spPr>
        <p:txBody>
          <a:bodyPr lIns="38100" tIns="38100" rIns="38100" bIns="38100" anchor="ctr" anchorCtr="0">
            <a:noAutofit/>
          </a:bodyPr>
          <a:lstStyle/>
          <a:p>
            <a:pPr marL="749300" lvl="0" indent="-371094">
              <a:lnSpc>
                <a:spcPct val="150000"/>
              </a:lnSpc>
              <a:spcBef>
                <a:spcPts val="0"/>
              </a:spcBef>
              <a:buSzPct val="100000"/>
            </a:pPr>
            <a:r>
              <a:rPr lang="en-US" sz="3600" dirty="0" err="1">
                <a:solidFill>
                  <a:schemeClr val="lt1"/>
                </a:solidFill>
                <a:latin typeface="Arial" charset="0"/>
                <a:ea typeface="Arial" charset="0"/>
                <a:cs typeface="Arial" charset="0"/>
                <a:sym typeface="Cabin"/>
              </a:rPr>
              <a:t>Có</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hai</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loại</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hàm</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trong</a:t>
            </a:r>
            <a:r>
              <a:rPr lang="en-US" sz="3600" dirty="0">
                <a:solidFill>
                  <a:schemeClr val="lt1"/>
                </a:solidFill>
                <a:latin typeface="Arial" charset="0"/>
                <a:ea typeface="Arial" charset="0"/>
                <a:cs typeface="Arial" charset="0"/>
                <a:sym typeface="Cabin"/>
              </a:rPr>
              <a:t> Python.</a:t>
            </a:r>
          </a:p>
          <a:p>
            <a:pPr marL="378206" lvl="0" indent="0">
              <a:lnSpc>
                <a:spcPct val="150000"/>
              </a:lnSpc>
              <a:spcBef>
                <a:spcPts val="0"/>
              </a:spcBef>
              <a:buSzPct val="100000"/>
              <a:buNone/>
            </a:pPr>
            <a:r>
              <a:rPr lang="en-US" sz="3600" u="none" strike="noStrike" cap="none" dirty="0">
                <a:solidFill>
                  <a:srgbClr val="FFFFFF"/>
                </a:solidFill>
                <a:latin typeface="Arial" charset="0"/>
                <a:ea typeface="Arial" charset="0"/>
                <a:cs typeface="Arial" charset="0"/>
                <a:sym typeface="Cabin"/>
              </a:rPr>
              <a:t>- </a:t>
            </a:r>
            <a:r>
              <a:rPr lang="en-US" sz="3600" dirty="0">
                <a:solidFill>
                  <a:srgbClr val="00FF00"/>
                </a:solidFill>
                <a:latin typeface="Arial" charset="0"/>
                <a:ea typeface="Arial" charset="0"/>
                <a:cs typeface="Arial" charset="0"/>
                <a:sym typeface="Cabin"/>
              </a:rPr>
              <a:t> </a:t>
            </a:r>
            <a:r>
              <a:rPr lang="en-US" sz="3600" dirty="0" err="1">
                <a:solidFill>
                  <a:srgbClr val="00FF00"/>
                </a:solidFill>
                <a:latin typeface="Arial" charset="0"/>
                <a:ea typeface="Arial" charset="0"/>
                <a:cs typeface="Arial" charset="0"/>
                <a:sym typeface="Cabin"/>
              </a:rPr>
              <a:t>Hàm</a:t>
            </a:r>
            <a:r>
              <a:rPr lang="en-US" sz="3600" dirty="0">
                <a:solidFill>
                  <a:srgbClr val="00FF00"/>
                </a:solidFill>
                <a:latin typeface="Arial" charset="0"/>
                <a:ea typeface="Arial" charset="0"/>
                <a:cs typeface="Arial" charset="0"/>
                <a:sym typeface="Cabin"/>
              </a:rPr>
              <a:t> </a:t>
            </a:r>
            <a:r>
              <a:rPr lang="en-US" sz="3600" dirty="0" err="1">
                <a:solidFill>
                  <a:srgbClr val="00FF00"/>
                </a:solidFill>
                <a:latin typeface="Arial" charset="0"/>
                <a:ea typeface="Arial" charset="0"/>
                <a:cs typeface="Arial" charset="0"/>
                <a:sym typeface="Cabin"/>
              </a:rPr>
              <a:t>tích</a:t>
            </a:r>
            <a:r>
              <a:rPr lang="en-US" sz="3600" dirty="0">
                <a:solidFill>
                  <a:srgbClr val="00FF00"/>
                </a:solidFill>
                <a:latin typeface="Arial" charset="0"/>
                <a:ea typeface="Arial" charset="0"/>
                <a:cs typeface="Arial" charset="0"/>
                <a:sym typeface="Cabin"/>
              </a:rPr>
              <a:t> </a:t>
            </a:r>
            <a:r>
              <a:rPr lang="en-US" sz="3600" dirty="0" err="1">
                <a:solidFill>
                  <a:srgbClr val="00FF00"/>
                </a:solidFill>
                <a:latin typeface="Arial" charset="0"/>
                <a:ea typeface="Arial" charset="0"/>
                <a:cs typeface="Arial" charset="0"/>
                <a:sym typeface="Cabin"/>
              </a:rPr>
              <a:t>hợp</a:t>
            </a:r>
            <a:r>
              <a:rPr lang="en-US" sz="3600" u="none" strike="noStrike" cap="none" dirty="0">
                <a:solidFill>
                  <a:srgbClr val="FFFFFF"/>
                </a:solidFill>
                <a:latin typeface="Arial" charset="0"/>
                <a:ea typeface="Arial" charset="0"/>
                <a:cs typeface="Arial" charset="0"/>
                <a:sym typeface="Cabin"/>
              </a:rPr>
              <a:t> </a:t>
            </a:r>
            <a:r>
              <a:rPr lang="vi-VN" sz="3600" dirty="0">
                <a:solidFill>
                  <a:srgbClr val="FFFFFF"/>
                </a:solidFill>
                <a:latin typeface="Arial" charset="0"/>
                <a:ea typeface="Arial" charset="0"/>
                <a:cs typeface="Arial" charset="0"/>
                <a:sym typeface="Cabin"/>
              </a:rPr>
              <a:t>được cung cấp như một phần của Python - print(), input(), type(), float(), int()...</a:t>
            </a:r>
            <a:endParaRPr lang="en-US" sz="3600" dirty="0">
              <a:solidFill>
                <a:srgbClr val="FFFFFF"/>
              </a:solidFill>
              <a:latin typeface="Arial" charset="0"/>
              <a:ea typeface="Arial" charset="0"/>
              <a:cs typeface="Arial" charset="0"/>
              <a:sym typeface="Cabin"/>
            </a:endParaRPr>
          </a:p>
          <a:p>
            <a:pPr marL="378206" lvl="0" indent="0">
              <a:lnSpc>
                <a:spcPct val="150000"/>
              </a:lnSpc>
              <a:spcBef>
                <a:spcPts val="0"/>
              </a:spcBef>
              <a:buSzPct val="100000"/>
              <a:buNone/>
            </a:pPr>
            <a:r>
              <a:rPr lang="en-US" sz="3600" u="none" strike="noStrike" cap="none" dirty="0">
                <a:solidFill>
                  <a:srgbClr val="FFFFFF"/>
                </a:solidFill>
                <a:latin typeface="Arial" charset="0"/>
                <a:ea typeface="Arial" charset="0"/>
                <a:cs typeface="Arial" charset="0"/>
                <a:sym typeface="Cabin"/>
              </a:rPr>
              <a:t>- </a:t>
            </a:r>
            <a:r>
              <a:rPr lang="en-US" sz="3600" dirty="0">
                <a:solidFill>
                  <a:srgbClr val="00FF00"/>
                </a:solidFill>
                <a:latin typeface="Arial" charset="0"/>
                <a:ea typeface="Arial" charset="0"/>
                <a:cs typeface="Arial" charset="0"/>
                <a:sym typeface="Cabin"/>
              </a:rPr>
              <a:t> </a:t>
            </a:r>
            <a:r>
              <a:rPr lang="en-US" sz="3600" dirty="0" err="1">
                <a:solidFill>
                  <a:srgbClr val="00FF00"/>
                </a:solidFill>
                <a:latin typeface="Arial" charset="0"/>
                <a:ea typeface="Arial" charset="0"/>
                <a:cs typeface="Arial" charset="0"/>
                <a:sym typeface="Cabin"/>
              </a:rPr>
              <a:t>Các</a:t>
            </a:r>
            <a:r>
              <a:rPr lang="en-US" sz="3600" dirty="0">
                <a:solidFill>
                  <a:srgbClr val="00FF00"/>
                </a:solidFill>
                <a:latin typeface="Arial" charset="0"/>
                <a:ea typeface="Arial" charset="0"/>
                <a:cs typeface="Arial" charset="0"/>
                <a:sym typeface="Cabin"/>
              </a:rPr>
              <a:t> </a:t>
            </a:r>
            <a:r>
              <a:rPr lang="en-US" sz="3600" dirty="0" err="1">
                <a:solidFill>
                  <a:srgbClr val="00FF00"/>
                </a:solidFill>
                <a:latin typeface="Arial" charset="0"/>
                <a:ea typeface="Arial" charset="0"/>
                <a:cs typeface="Arial" charset="0"/>
                <a:sym typeface="Cabin"/>
              </a:rPr>
              <a:t>hàm</a:t>
            </a:r>
            <a:r>
              <a:rPr lang="en-US" sz="3600" dirty="0">
                <a:solidFill>
                  <a:srgbClr val="00FF00"/>
                </a:solidFill>
                <a:latin typeface="Arial" charset="0"/>
                <a:ea typeface="Arial" charset="0"/>
                <a:cs typeface="Arial" charset="0"/>
                <a:sym typeface="Cabin"/>
              </a:rPr>
              <a:t> </a:t>
            </a:r>
            <a:r>
              <a:rPr lang="en-US" sz="3600" dirty="0" err="1">
                <a:solidFill>
                  <a:srgbClr val="00FF00"/>
                </a:solidFill>
                <a:latin typeface="Arial" charset="0"/>
                <a:ea typeface="Arial" charset="0"/>
                <a:cs typeface="Arial" charset="0"/>
                <a:sym typeface="Cabin"/>
              </a:rPr>
              <a:t>tự</a:t>
            </a:r>
            <a:r>
              <a:rPr lang="en-US" sz="3600" dirty="0">
                <a:solidFill>
                  <a:srgbClr val="00FF00"/>
                </a:solidFill>
                <a:latin typeface="Arial" charset="0"/>
                <a:ea typeface="Arial" charset="0"/>
                <a:cs typeface="Arial" charset="0"/>
                <a:sym typeface="Cabin"/>
              </a:rPr>
              <a:t> </a:t>
            </a:r>
            <a:r>
              <a:rPr lang="en-US" sz="3600" dirty="0" err="1">
                <a:solidFill>
                  <a:srgbClr val="00FF00"/>
                </a:solidFill>
                <a:latin typeface="Arial" charset="0"/>
                <a:ea typeface="Arial" charset="0"/>
                <a:cs typeface="Arial" charset="0"/>
                <a:sym typeface="Cabin"/>
              </a:rPr>
              <a:t>định</a:t>
            </a:r>
            <a:r>
              <a:rPr lang="en-US" sz="3600" dirty="0">
                <a:solidFill>
                  <a:srgbClr val="00FF00"/>
                </a:solidFill>
                <a:latin typeface="Arial" charset="0"/>
                <a:ea typeface="Arial" charset="0"/>
                <a:cs typeface="Arial" charset="0"/>
                <a:sym typeface="Cabin"/>
              </a:rPr>
              <a:t> </a:t>
            </a:r>
            <a:r>
              <a:rPr lang="en-US" sz="3600" dirty="0" err="1">
                <a:solidFill>
                  <a:srgbClr val="00FF00"/>
                </a:solidFill>
                <a:latin typeface="Arial" charset="0"/>
                <a:ea typeface="Arial" charset="0"/>
                <a:cs typeface="Arial" charset="0"/>
                <a:sym typeface="Cabin"/>
              </a:rPr>
              <a:t>nghĩa</a:t>
            </a:r>
            <a:r>
              <a:rPr lang="en-US" sz="3600" dirty="0">
                <a:solidFill>
                  <a:srgbClr val="00FF00"/>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và</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sau</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đó</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sử</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dụng</a:t>
            </a:r>
            <a:endParaRPr lang="en-US" sz="3600" u="none" strike="noStrike" cap="none" dirty="0">
              <a:solidFill>
                <a:schemeClr val="lt1"/>
              </a:solidFill>
              <a:latin typeface="Arial" charset="0"/>
              <a:ea typeface="Arial" charset="0"/>
              <a:cs typeface="Arial" charset="0"/>
              <a:sym typeface="Cabin"/>
            </a:endParaRPr>
          </a:p>
          <a:p>
            <a:pPr marL="749300" lvl="0" indent="-371094">
              <a:lnSpc>
                <a:spcPct val="150000"/>
              </a:lnSpc>
              <a:buSzPct val="100000"/>
            </a:pPr>
            <a:r>
              <a:rPr lang="en-US" sz="3600" dirty="0" err="1">
                <a:solidFill>
                  <a:schemeClr val="lt1"/>
                </a:solidFill>
                <a:latin typeface="Arial" charset="0"/>
                <a:ea typeface="Arial" charset="0"/>
                <a:cs typeface="Arial" charset="0"/>
                <a:sym typeface="Cabin"/>
              </a:rPr>
              <a:t>Tên</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những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hàm</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này</a:t>
            </a:r>
            <a:r>
              <a:rPr lang="en-US" sz="3600" dirty="0">
                <a:solidFill>
                  <a:schemeClr val="lt1"/>
                </a:solidFill>
                <a:latin typeface="Arial" charset="0"/>
                <a:ea typeface="Arial" charset="0"/>
                <a:cs typeface="Arial" charset="0"/>
                <a:sym typeface="Cabin"/>
              </a:rPr>
              <a:t> </a:t>
            </a:r>
            <a:r>
              <a:rPr lang="en-US" sz="3600" dirty="0" err="1">
                <a:solidFill>
                  <a:srgbClr val="FFFF00"/>
                </a:solidFill>
                <a:latin typeface="Arial" charset="0"/>
                <a:ea typeface="Arial" charset="0"/>
                <a:cs typeface="Arial" charset="0"/>
                <a:sym typeface="Cabin"/>
              </a:rPr>
              <a:t>từ</a:t>
            </a:r>
            <a:r>
              <a:rPr lang="en-US" sz="3600" dirty="0">
                <a:solidFill>
                  <a:srgbClr val="FFFF00"/>
                </a:solidFill>
                <a:latin typeface="Arial" charset="0"/>
                <a:ea typeface="Arial" charset="0"/>
                <a:cs typeface="Arial" charset="0"/>
                <a:sym typeface="Cabin"/>
              </a:rPr>
              <a:t> </a:t>
            </a:r>
            <a:r>
              <a:rPr lang="en-US" sz="3600" dirty="0" err="1">
                <a:solidFill>
                  <a:srgbClr val="FFFF00"/>
                </a:solidFill>
                <a:latin typeface="Arial" charset="0"/>
                <a:ea typeface="Arial" charset="0"/>
                <a:cs typeface="Arial" charset="0"/>
                <a:sym typeface="Cabin"/>
              </a:rPr>
              <a:t>dành</a:t>
            </a:r>
            <a:r>
              <a:rPr lang="en-US" sz="3600" dirty="0">
                <a:solidFill>
                  <a:srgbClr val="FFFF00"/>
                </a:solidFill>
                <a:latin typeface="Arial" charset="0"/>
                <a:ea typeface="Arial" charset="0"/>
                <a:cs typeface="Arial" charset="0"/>
                <a:sym typeface="Cabin"/>
              </a:rPr>
              <a:t> </a:t>
            </a:r>
            <a:r>
              <a:rPr lang="en-US" sz="3600" dirty="0" err="1">
                <a:solidFill>
                  <a:srgbClr val="FFFF00"/>
                </a:solidFill>
                <a:latin typeface="Arial" charset="0"/>
                <a:ea typeface="Arial" charset="0"/>
                <a:cs typeface="Arial" charset="0"/>
                <a:sym typeface="Cabin"/>
              </a:rPr>
              <a:t>riêng</a:t>
            </a:r>
            <a:r>
              <a:rPr lang="en-US" sz="3600" dirty="0">
                <a:solidFill>
                  <a:srgbClr val="FFFF00"/>
                </a:solidFill>
                <a:latin typeface="Arial" charset="0"/>
                <a:ea typeface="Arial" charset="0"/>
                <a:cs typeface="Arial" charset="0"/>
                <a:sym typeface="Cabin"/>
              </a:rPr>
              <a:t> </a:t>
            </a:r>
            <a:r>
              <a:rPr lang="en-US" sz="3600" dirty="0">
                <a:solidFill>
                  <a:schemeClr val="lt1"/>
                </a:solidFill>
                <a:latin typeface="Arial" charset="0"/>
                <a:ea typeface="Arial" charset="0"/>
                <a:cs typeface="Arial" charset="0"/>
                <a:sym typeface="Cabin"/>
              </a:rPr>
              <a:t>"</a:t>
            </a:r>
            <a:r>
              <a:rPr lang="en-US" sz="3600" dirty="0" err="1">
                <a:solidFill>
                  <a:schemeClr val="lt1"/>
                </a:solidFill>
                <a:latin typeface="Arial" charset="0"/>
                <a:ea typeface="Arial" charset="0"/>
                <a:cs typeface="Arial" charset="0"/>
                <a:sym typeface="Cabin"/>
              </a:rPr>
              <a:t>mới</a:t>
            </a:r>
            <a:r>
              <a:rPr lang="en-US" sz="3600" dirty="0">
                <a:solidFill>
                  <a:schemeClr val="lt1"/>
                </a:solidFill>
                <a:latin typeface="Arial" charset="0"/>
                <a:ea typeface="Arial" charset="0"/>
                <a:cs typeface="Arial" charset="0"/>
                <a:sym typeface="Cabin"/>
              </a:rPr>
              <a:t>" </a:t>
            </a:r>
            <a:br>
              <a:rPr lang="en-US" sz="3600" u="none" strike="noStrike" cap="none" dirty="0">
                <a:solidFill>
                  <a:schemeClr val="lt1"/>
                </a:solidFill>
                <a:latin typeface="Arial" charset="0"/>
                <a:ea typeface="Arial" charset="0"/>
                <a:cs typeface="Arial" charset="0"/>
                <a:sym typeface="Cabin"/>
              </a:rPr>
            </a:br>
            <a:r>
              <a:rPr lang="vi-VN" sz="3600" dirty="0">
                <a:solidFill>
                  <a:schemeClr val="lt1"/>
                </a:solidFill>
                <a:latin typeface="Arial" charset="0"/>
                <a:ea typeface="Arial" charset="0"/>
                <a:cs typeface="Arial" charset="0"/>
                <a:sym typeface="Cabin"/>
              </a:rPr>
              <a:t>(tức là, tránh chúng dưới dạng tên biến)</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1155700" y="803564"/>
            <a:ext cx="13542433"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err="1">
                <a:solidFill>
                  <a:srgbClr val="FFD966"/>
                </a:solidFill>
                <a:latin typeface="Arial" charset="0"/>
                <a:ea typeface="Arial" charset="0"/>
                <a:cs typeface="Arial" charset="0"/>
                <a:sym typeface="Cabin"/>
              </a:rPr>
              <a:t>Trả</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về</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giá</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trị</a:t>
            </a:r>
            <a:endParaRPr lang="en-US" sz="7600" u="none" strike="noStrike" cap="none" dirty="0">
              <a:solidFill>
                <a:srgbClr val="FFD966"/>
              </a:solidFill>
              <a:latin typeface="Arial" charset="0"/>
              <a:ea typeface="Arial" charset="0"/>
              <a:cs typeface="Arial" charset="0"/>
              <a:sym typeface="Cabin"/>
            </a:endParaRPr>
          </a:p>
        </p:txBody>
      </p:sp>
      <p:sp>
        <p:nvSpPr>
          <p:cNvPr id="354" name="Shape 354"/>
          <p:cNvSpPr txBox="1">
            <a:spLocks noGrp="1"/>
          </p:cNvSpPr>
          <p:nvPr>
            <p:ph type="body" idx="1"/>
          </p:nvPr>
        </p:nvSpPr>
        <p:spPr>
          <a:xfrm>
            <a:off x="1155700" y="2603500"/>
            <a:ext cx="6616700" cy="5702399"/>
          </a:xfrm>
          <a:prstGeom prst="rect">
            <a:avLst/>
          </a:prstGeom>
          <a:noFill/>
          <a:ln>
            <a:noFill/>
          </a:ln>
        </p:spPr>
        <p:txBody>
          <a:bodyPr lIns="38100" tIns="38100" rIns="38100" bIns="38100" anchor="ctr" anchorCtr="0">
            <a:noAutofit/>
          </a:bodyPr>
          <a:lstStyle/>
          <a:p>
            <a:pPr marL="749300" lvl="0" indent="-371094">
              <a:lnSpc>
                <a:spcPct val="120000"/>
              </a:lnSpc>
              <a:spcBef>
                <a:spcPts val="0"/>
              </a:spcBef>
              <a:buSzPct val="100000"/>
            </a:pPr>
            <a:r>
              <a:rPr lang="en-US" sz="3600" dirty="0" err="1">
                <a:solidFill>
                  <a:schemeClr val="lt1"/>
                </a:solidFill>
                <a:latin typeface="Arial" charset="0"/>
                <a:ea typeface="Arial" charset="0"/>
                <a:cs typeface="Arial" charset="0"/>
                <a:sym typeface="Cabin"/>
              </a:rPr>
              <a:t>Hàm</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hiệu</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quả</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là</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hàm</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tạo</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ra</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kết</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quả</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hoặc</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giá</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trị</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trả</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về</a:t>
            </a:r>
            <a:r>
              <a:rPr lang="en-US" sz="3600" dirty="0">
                <a:solidFill>
                  <a:schemeClr val="lt1"/>
                </a:solidFill>
                <a:latin typeface="Arial" charset="0"/>
                <a:ea typeface="Arial" charset="0"/>
                <a:cs typeface="Arial" charset="0"/>
                <a:sym typeface="Cabin"/>
              </a:rPr>
              <a:t>)</a:t>
            </a:r>
          </a:p>
          <a:p>
            <a:pPr marL="749300" lvl="0" indent="-371094">
              <a:lnSpc>
                <a:spcPct val="120000"/>
              </a:lnSpc>
              <a:spcBef>
                <a:spcPts val="0"/>
              </a:spcBef>
              <a:buSzPct val="100000"/>
            </a:pPr>
            <a:r>
              <a:rPr lang="en-US" sz="3600" dirty="0" err="1">
                <a:solidFill>
                  <a:schemeClr val="lt1"/>
                </a:solidFill>
                <a:latin typeface="Arial" charset="0"/>
                <a:ea typeface="Arial" charset="0"/>
                <a:cs typeface="Arial" charset="0"/>
                <a:sym typeface="Cabin"/>
              </a:rPr>
              <a:t>Câu</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lệnh</a:t>
            </a:r>
            <a:r>
              <a:rPr lang="en-US" sz="3600" dirty="0">
                <a:solidFill>
                  <a:schemeClr val="lt1"/>
                </a:solidFill>
                <a:latin typeface="Arial" charset="0"/>
                <a:ea typeface="Arial" charset="0"/>
                <a:cs typeface="Arial" charset="0"/>
                <a:sym typeface="Cabin"/>
              </a:rPr>
              <a:t> return </a:t>
            </a:r>
            <a:r>
              <a:rPr lang="en-US" sz="3600" dirty="0" err="1">
                <a:solidFill>
                  <a:schemeClr val="lt1"/>
                </a:solidFill>
                <a:latin typeface="Arial" charset="0"/>
                <a:ea typeface="Arial" charset="0"/>
                <a:cs typeface="Arial" charset="0"/>
                <a:sym typeface="Cabin"/>
              </a:rPr>
              <a:t>kết</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thúc</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quá</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trình</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thực</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thi</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hàm</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và</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gửi</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lại</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kết</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quả</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của</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hàm</a:t>
            </a:r>
            <a:endParaRPr lang="en-US" sz="3600" u="none" strike="noStrike" cap="none" dirty="0">
              <a:solidFill>
                <a:srgbClr val="00FF00"/>
              </a:solidFill>
              <a:latin typeface="Arial" charset="0"/>
              <a:ea typeface="Arial" charset="0"/>
              <a:cs typeface="Arial" charset="0"/>
              <a:sym typeface="Cabin"/>
            </a:endParaRPr>
          </a:p>
        </p:txBody>
      </p:sp>
      <p:sp>
        <p:nvSpPr>
          <p:cNvPr id="355" name="Shape 355"/>
          <p:cNvSpPr txBox="1"/>
          <p:nvPr/>
        </p:nvSpPr>
        <p:spPr>
          <a:xfrm>
            <a:off x="9002225" y="2309525"/>
            <a:ext cx="6722399" cy="6429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err="1">
                <a:solidFill>
                  <a:srgbClr val="FFFF00"/>
                </a:solidFill>
                <a:latin typeface="Courier"/>
                <a:ea typeface="Courier"/>
                <a:cs typeface="Courier"/>
                <a:sym typeface="Courier New"/>
              </a:rPr>
              <a:t>def</a:t>
            </a:r>
            <a:r>
              <a:rPr lang="en-US" sz="2500" i="0" u="none" strike="noStrike" cap="none" dirty="0">
                <a:solidFill>
                  <a:schemeClr val="lt1"/>
                </a:solidFill>
                <a:latin typeface="Courier"/>
                <a:ea typeface="Courier"/>
                <a:cs typeface="Courier"/>
                <a:sym typeface="Courier New"/>
              </a:rPr>
              <a:t> </a:t>
            </a:r>
            <a:r>
              <a:rPr lang="en-US" sz="2500" i="0" u="none" strike="noStrike" cap="none" dirty="0">
                <a:solidFill>
                  <a:srgbClr val="00FF00"/>
                </a:solidFill>
                <a:latin typeface="Courier"/>
                <a:ea typeface="Courier"/>
                <a:cs typeface="Courier"/>
                <a:sym typeface="Courier New"/>
              </a:rPr>
              <a:t>greet</a:t>
            </a:r>
            <a:r>
              <a:rPr lang="en-US" sz="2500" i="0" u="none" strike="noStrike" cap="none" dirty="0">
                <a:solidFill>
                  <a:schemeClr val="lt1"/>
                </a:solidFill>
                <a:latin typeface="Courier"/>
                <a:ea typeface="Courier"/>
                <a:cs typeface="Courier"/>
                <a:sym typeface="Courier New"/>
              </a:rPr>
              <a:t>(</a:t>
            </a:r>
            <a:r>
              <a:rPr lang="en-US" sz="2500" i="0" u="none" strike="noStrike" cap="none" dirty="0" err="1">
                <a:solidFill>
                  <a:srgbClr val="00FFFF"/>
                </a:solidFill>
                <a:latin typeface="Courier"/>
                <a:ea typeface="Courier"/>
                <a:cs typeface="Courier"/>
                <a:sym typeface="Courier New"/>
              </a:rPr>
              <a:t>lang</a:t>
            </a:r>
            <a:r>
              <a:rPr lang="en-US" sz="25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 </a:t>
            </a:r>
            <a:r>
              <a:rPr lang="en-US" sz="2500" dirty="0">
                <a:solidFill>
                  <a:schemeClr val="lt1"/>
                </a:solidFill>
                <a:latin typeface="Courier"/>
                <a:ea typeface="Courier"/>
                <a:cs typeface="Courier"/>
                <a:sym typeface="Courier New"/>
              </a:rPr>
              <a:t>    </a:t>
            </a:r>
            <a:r>
              <a:rPr lang="en-US" sz="2500" i="0" u="none" strike="noStrike" cap="none" dirty="0">
                <a:solidFill>
                  <a:srgbClr val="FFFF00"/>
                </a:solidFill>
                <a:latin typeface="Courier"/>
                <a:ea typeface="Courier"/>
                <a:cs typeface="Courier"/>
                <a:sym typeface="Courier New"/>
              </a:rPr>
              <a:t>if</a:t>
            </a:r>
            <a:r>
              <a:rPr lang="en-US" sz="2500" i="0" u="none" strike="noStrike" cap="none" dirty="0">
                <a:solidFill>
                  <a:schemeClr val="lt1"/>
                </a:solidFill>
                <a:latin typeface="Courier"/>
                <a:ea typeface="Courier"/>
                <a:cs typeface="Courier"/>
                <a:sym typeface="Courier New"/>
              </a:rPr>
              <a:t> </a:t>
            </a:r>
            <a:r>
              <a:rPr lang="en-US" sz="2500" i="0" u="none" strike="noStrike" cap="none" dirty="0" err="1">
                <a:solidFill>
                  <a:srgbClr val="00FFFF"/>
                </a:solidFill>
                <a:latin typeface="Courier"/>
                <a:ea typeface="Courier"/>
                <a:cs typeface="Courier"/>
                <a:sym typeface="Courier New"/>
              </a:rPr>
              <a:t>lang</a:t>
            </a:r>
            <a:r>
              <a:rPr lang="en-US" sz="2500" i="0" u="none" strike="noStrike" cap="none" dirty="0">
                <a:solidFill>
                  <a:schemeClr val="lt1"/>
                </a:solidFill>
                <a:latin typeface="Courier"/>
                <a:ea typeface="Courier"/>
                <a:cs typeface="Courier"/>
                <a:sym typeface="Courier New"/>
              </a:rPr>
              <a:t> == '</a:t>
            </a:r>
            <a:r>
              <a:rPr lang="en-US" sz="2500" i="0" u="none" strike="noStrike" cap="none" dirty="0" err="1">
                <a:solidFill>
                  <a:schemeClr val="lt1"/>
                </a:solidFill>
                <a:latin typeface="Courier"/>
                <a:ea typeface="Courier"/>
                <a:cs typeface="Courier"/>
                <a:sym typeface="Courier New"/>
              </a:rPr>
              <a:t>es</a:t>
            </a:r>
            <a:r>
              <a:rPr lang="en-US" sz="25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     </a:t>
            </a:r>
            <a:r>
              <a:rPr lang="en-US" sz="2500" dirty="0">
                <a:solidFill>
                  <a:schemeClr val="lt1"/>
                </a:solidFill>
                <a:latin typeface="Courier"/>
                <a:ea typeface="Courier"/>
                <a:cs typeface="Courier"/>
                <a:sym typeface="Courier New"/>
              </a:rPr>
              <a:t>    </a:t>
            </a:r>
            <a:r>
              <a:rPr lang="en-US" sz="2500" i="0" u="none" strike="noStrike" cap="none" dirty="0">
                <a:solidFill>
                  <a:srgbClr val="FFFF00"/>
                </a:solidFill>
                <a:latin typeface="Courier"/>
                <a:ea typeface="Courier"/>
                <a:cs typeface="Courier"/>
                <a:sym typeface="Courier New"/>
              </a:rPr>
              <a:t>return</a:t>
            </a:r>
            <a:r>
              <a:rPr lang="en-US" sz="2500" i="0" u="none" strike="noStrike" cap="none" dirty="0">
                <a:solidFill>
                  <a:schemeClr val="lt1"/>
                </a:solidFill>
                <a:latin typeface="Courier"/>
                <a:ea typeface="Courier"/>
                <a:cs typeface="Courier"/>
                <a:sym typeface="Courier New"/>
              </a:rPr>
              <a:t> </a:t>
            </a:r>
            <a:r>
              <a:rPr lang="en-US" sz="2500" i="0" u="none" strike="noStrike" cap="none" dirty="0">
                <a:solidFill>
                  <a:srgbClr val="FF00FF"/>
                </a:solidFill>
                <a:latin typeface="Courier"/>
                <a:ea typeface="Courier"/>
                <a:cs typeface="Courier"/>
                <a:sym typeface="Courier New"/>
              </a:rPr>
              <a:t>'</a:t>
            </a:r>
            <a:r>
              <a:rPr lang="en-US" sz="2500" i="0" u="none" strike="noStrike" cap="none" dirty="0" err="1">
                <a:solidFill>
                  <a:srgbClr val="FF00FF"/>
                </a:solidFill>
                <a:latin typeface="Courier"/>
                <a:ea typeface="Courier"/>
                <a:cs typeface="Courier"/>
                <a:sym typeface="Courier New"/>
              </a:rPr>
              <a:t>Hola</a:t>
            </a:r>
            <a:r>
              <a:rPr lang="en-US" sz="25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     </a:t>
            </a:r>
            <a:r>
              <a:rPr lang="en-US" sz="2500" i="0" u="none" strike="noStrike" cap="none" dirty="0" err="1">
                <a:solidFill>
                  <a:srgbClr val="FFFF00"/>
                </a:solidFill>
                <a:latin typeface="Courier"/>
                <a:ea typeface="Courier"/>
                <a:cs typeface="Courier"/>
                <a:sym typeface="Courier New"/>
              </a:rPr>
              <a:t>elif</a:t>
            </a:r>
            <a:r>
              <a:rPr lang="en-US" sz="2500" i="0" u="none" strike="noStrike" cap="none" dirty="0">
                <a:solidFill>
                  <a:schemeClr val="lt1"/>
                </a:solidFill>
                <a:latin typeface="Courier"/>
                <a:ea typeface="Courier"/>
                <a:cs typeface="Courier"/>
                <a:sym typeface="Courier New"/>
              </a:rPr>
              <a:t> </a:t>
            </a:r>
            <a:r>
              <a:rPr lang="en-US" sz="2500" i="0" u="none" strike="noStrike" cap="none" dirty="0" err="1">
                <a:solidFill>
                  <a:srgbClr val="00FFFF"/>
                </a:solidFill>
                <a:latin typeface="Courier"/>
                <a:ea typeface="Courier"/>
                <a:cs typeface="Courier"/>
                <a:sym typeface="Courier New"/>
              </a:rPr>
              <a:t>lang</a:t>
            </a:r>
            <a:r>
              <a:rPr lang="en-US" sz="2500" i="0" u="none" strike="noStrike" cap="none" dirty="0">
                <a:solidFill>
                  <a:schemeClr val="lt1"/>
                </a:solidFill>
                <a:latin typeface="Courier"/>
                <a:ea typeface="Courier"/>
                <a:cs typeface="Courier"/>
                <a:sym typeface="Courier New"/>
              </a:rPr>
              <a:t> == '</a:t>
            </a:r>
            <a:r>
              <a:rPr lang="en-US" sz="2500" i="0" u="none" strike="noStrike" cap="none" dirty="0" err="1">
                <a:solidFill>
                  <a:schemeClr val="lt1"/>
                </a:solidFill>
                <a:latin typeface="Courier"/>
                <a:ea typeface="Courier"/>
                <a:cs typeface="Courier"/>
                <a:sym typeface="Courier New"/>
              </a:rPr>
              <a:t>fr</a:t>
            </a:r>
            <a:r>
              <a:rPr lang="en-US" sz="25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        </a:t>
            </a:r>
            <a:r>
              <a:rPr lang="en-US" sz="2500" dirty="0">
                <a:solidFill>
                  <a:schemeClr val="lt1"/>
                </a:solidFill>
                <a:latin typeface="Courier"/>
                <a:ea typeface="Courier"/>
                <a:cs typeface="Courier"/>
                <a:sym typeface="Courier New"/>
              </a:rPr>
              <a:t> </a:t>
            </a:r>
            <a:r>
              <a:rPr lang="en-US" sz="2500" i="0" u="none" strike="noStrike" cap="none" dirty="0">
                <a:solidFill>
                  <a:srgbClr val="FFFF00"/>
                </a:solidFill>
                <a:latin typeface="Courier"/>
                <a:ea typeface="Courier"/>
                <a:cs typeface="Courier"/>
                <a:sym typeface="Courier New"/>
              </a:rPr>
              <a:t>return</a:t>
            </a:r>
            <a:r>
              <a:rPr lang="en-US" sz="2500" i="0" u="none" strike="noStrike" cap="none" dirty="0">
                <a:solidFill>
                  <a:schemeClr val="lt1"/>
                </a:solidFill>
                <a:latin typeface="Courier"/>
                <a:ea typeface="Courier"/>
                <a:cs typeface="Courier"/>
                <a:sym typeface="Courier New"/>
              </a:rPr>
              <a:t> </a:t>
            </a:r>
            <a:r>
              <a:rPr lang="en-US" sz="2500" i="0" u="none" strike="noStrike" cap="none" dirty="0">
                <a:solidFill>
                  <a:srgbClr val="FF00FF"/>
                </a:solidFill>
                <a:latin typeface="Courier"/>
                <a:ea typeface="Courier"/>
                <a:cs typeface="Courier"/>
                <a:sym typeface="Courier New"/>
              </a:rPr>
              <a:t>'Bonjour</a:t>
            </a:r>
            <a:r>
              <a:rPr lang="en-US" sz="25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     </a:t>
            </a:r>
            <a:r>
              <a:rPr lang="en-US" sz="2500" i="0" u="none" strike="noStrike" cap="none" dirty="0">
                <a:solidFill>
                  <a:srgbClr val="FFFF00"/>
                </a:solidFill>
                <a:latin typeface="Courier"/>
                <a:ea typeface="Courier"/>
                <a:cs typeface="Courier"/>
                <a:sym typeface="Courier New"/>
              </a:rPr>
              <a:t>else:</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         </a:t>
            </a:r>
            <a:r>
              <a:rPr lang="en-US" sz="2500" i="0" u="none" strike="noStrike" cap="none" dirty="0">
                <a:solidFill>
                  <a:srgbClr val="FFFF00"/>
                </a:solidFill>
                <a:latin typeface="Courier"/>
                <a:ea typeface="Courier"/>
                <a:cs typeface="Courier"/>
                <a:sym typeface="Courier New"/>
              </a:rPr>
              <a:t>return</a:t>
            </a:r>
            <a:r>
              <a:rPr lang="en-US" sz="2500" i="0" u="none" strike="noStrike" cap="none" dirty="0">
                <a:solidFill>
                  <a:schemeClr val="lt1"/>
                </a:solidFill>
                <a:latin typeface="Courier"/>
                <a:ea typeface="Courier"/>
                <a:cs typeface="Courier"/>
                <a:sym typeface="Courier New"/>
              </a:rPr>
              <a:t> </a:t>
            </a:r>
            <a:r>
              <a:rPr lang="en-US" sz="2500" i="0" u="none" strike="noStrike" cap="none" dirty="0">
                <a:solidFill>
                  <a:srgbClr val="FF00FF"/>
                </a:solidFill>
                <a:latin typeface="Courier"/>
                <a:ea typeface="Courier"/>
                <a:cs typeface="Courier"/>
                <a:sym typeface="Courier New"/>
              </a:rPr>
              <a:t>'Hello</a:t>
            </a:r>
            <a:r>
              <a:rPr lang="en-US" sz="2500" dirty="0">
                <a:solidFill>
                  <a:srgbClr val="FF00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dirty="0">
                <a:solidFill>
                  <a:schemeClr val="lt1"/>
                </a:solidFill>
                <a:latin typeface="Courier"/>
                <a:ea typeface="Courier"/>
                <a:cs typeface="Courier"/>
                <a:sym typeface="Courier New"/>
              </a:rPr>
              <a:t>(</a:t>
            </a:r>
            <a:r>
              <a:rPr lang="en-US" sz="2500" i="0" u="none" strike="noStrike" cap="none" dirty="0">
                <a:solidFill>
                  <a:srgbClr val="00FF00"/>
                </a:solidFill>
                <a:latin typeface="Courier"/>
                <a:ea typeface="Courier"/>
                <a:cs typeface="Courier"/>
                <a:sym typeface="Courier New"/>
              </a:rPr>
              <a:t>greet</a:t>
            </a:r>
            <a:r>
              <a:rPr lang="en-US" sz="2500" i="0" u="none" strike="noStrike" cap="none" dirty="0">
                <a:solidFill>
                  <a:schemeClr val="lt1"/>
                </a:solidFill>
                <a:latin typeface="Courier"/>
                <a:ea typeface="Courier"/>
                <a:cs typeface="Courier"/>
                <a:sym typeface="Courier New"/>
              </a:rPr>
              <a:t>(</a:t>
            </a:r>
            <a:r>
              <a:rPr lang="en-US" sz="2500" i="0" u="none" strike="noStrike" cap="none" dirty="0">
                <a:solidFill>
                  <a:srgbClr val="FF7F00"/>
                </a:solidFill>
                <a:latin typeface="Courier"/>
                <a:ea typeface="Courier"/>
                <a:cs typeface="Courier"/>
                <a:sym typeface="Courier New"/>
              </a:rPr>
              <a:t>'</a:t>
            </a:r>
            <a:r>
              <a:rPr lang="en-US" sz="2500" i="0" u="none" strike="noStrike" cap="none" dirty="0" err="1">
                <a:solidFill>
                  <a:srgbClr val="FF7F00"/>
                </a:solidFill>
                <a:latin typeface="Courier"/>
                <a:ea typeface="Courier"/>
                <a:cs typeface="Courier"/>
                <a:sym typeface="Courier New"/>
              </a:rPr>
              <a:t>en</a:t>
            </a:r>
            <a:r>
              <a:rPr lang="en-US" sz="2500" i="0" u="none" strike="noStrike" cap="none" dirty="0">
                <a:solidFill>
                  <a:srgbClr val="FF7F00"/>
                </a:solidFill>
                <a:latin typeface="Courier"/>
                <a:ea typeface="Courier"/>
                <a:cs typeface="Courier"/>
                <a:sym typeface="Courier New"/>
              </a:rPr>
              <a:t>'</a:t>
            </a:r>
            <a:r>
              <a:rPr lang="en-US" sz="2500" i="0" u="none" strike="noStrike" cap="none" dirty="0">
                <a:solidFill>
                  <a:schemeClr val="lt1"/>
                </a:solidFill>
                <a:latin typeface="Courier"/>
                <a:ea typeface="Courier"/>
                <a:cs typeface="Courier"/>
                <a:sym typeface="Courier New"/>
              </a:rPr>
              <a:t>),'Glenn</a:t>
            </a:r>
            <a:r>
              <a:rPr lang="en-US" sz="25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Hello Glenn</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dirty="0">
                <a:solidFill>
                  <a:schemeClr val="lt1"/>
                </a:solidFill>
                <a:latin typeface="Courier"/>
                <a:ea typeface="Courier"/>
                <a:cs typeface="Courier"/>
                <a:sym typeface="Courier New"/>
              </a:rPr>
              <a:t>(</a:t>
            </a:r>
            <a:r>
              <a:rPr lang="en-US" sz="2500" i="0" u="none" strike="noStrike" cap="none" dirty="0">
                <a:solidFill>
                  <a:srgbClr val="00FF00"/>
                </a:solidFill>
                <a:latin typeface="Courier"/>
                <a:ea typeface="Courier"/>
                <a:cs typeface="Courier"/>
                <a:sym typeface="Courier New"/>
              </a:rPr>
              <a:t>greet</a:t>
            </a:r>
            <a:r>
              <a:rPr lang="en-US" sz="2500" i="0" u="none" strike="noStrike" cap="none" dirty="0">
                <a:solidFill>
                  <a:schemeClr val="lt1"/>
                </a:solidFill>
                <a:latin typeface="Courier"/>
                <a:ea typeface="Courier"/>
                <a:cs typeface="Courier"/>
                <a:sym typeface="Courier New"/>
              </a:rPr>
              <a:t>(</a:t>
            </a:r>
            <a:r>
              <a:rPr lang="en-US" sz="2500" i="0" u="none" strike="noStrike" cap="none" dirty="0">
                <a:solidFill>
                  <a:srgbClr val="FF7F00"/>
                </a:solidFill>
                <a:latin typeface="Courier"/>
                <a:ea typeface="Courier"/>
                <a:cs typeface="Courier"/>
                <a:sym typeface="Courier New"/>
              </a:rPr>
              <a:t>'</a:t>
            </a:r>
            <a:r>
              <a:rPr lang="en-US" sz="2500" i="0" u="none" strike="noStrike" cap="none" dirty="0" err="1">
                <a:solidFill>
                  <a:srgbClr val="FF7F00"/>
                </a:solidFill>
                <a:latin typeface="Courier"/>
                <a:ea typeface="Courier"/>
                <a:cs typeface="Courier"/>
                <a:sym typeface="Courier New"/>
              </a:rPr>
              <a:t>es</a:t>
            </a:r>
            <a:r>
              <a:rPr lang="en-US" sz="2500" i="0" u="none" strike="noStrike" cap="none" dirty="0">
                <a:solidFill>
                  <a:srgbClr val="FF7F00"/>
                </a:solidFill>
                <a:latin typeface="Courier"/>
                <a:ea typeface="Courier"/>
                <a:cs typeface="Courier"/>
                <a:sym typeface="Courier New"/>
              </a:rPr>
              <a:t>'</a:t>
            </a:r>
            <a:r>
              <a:rPr lang="en-US" sz="2500" i="0" u="none" strike="noStrike" cap="none" dirty="0">
                <a:solidFill>
                  <a:schemeClr val="lt1"/>
                </a:solidFill>
                <a:latin typeface="Courier"/>
                <a:ea typeface="Courier"/>
                <a:cs typeface="Courier"/>
                <a:sym typeface="Courier New"/>
              </a:rPr>
              <a:t>),'Sally</a:t>
            </a:r>
            <a:r>
              <a:rPr lang="en-US" sz="25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err="1">
                <a:solidFill>
                  <a:schemeClr val="lt1"/>
                </a:solidFill>
                <a:latin typeface="Courier"/>
                <a:ea typeface="Courier"/>
                <a:cs typeface="Courier"/>
                <a:sym typeface="Courier New"/>
              </a:rPr>
              <a:t>Hola</a:t>
            </a:r>
            <a:r>
              <a:rPr lang="en-US" sz="2500" i="0" u="none" strike="noStrike" cap="none" dirty="0">
                <a:solidFill>
                  <a:schemeClr val="lt1"/>
                </a:solidFill>
                <a:latin typeface="Courier"/>
                <a:ea typeface="Courier"/>
                <a:cs typeface="Courier"/>
                <a:sym typeface="Courier New"/>
              </a:rPr>
              <a:t> Sally</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dirty="0">
                <a:solidFill>
                  <a:schemeClr val="lt1"/>
                </a:solidFill>
                <a:latin typeface="Courier"/>
                <a:ea typeface="Courier"/>
                <a:cs typeface="Courier"/>
                <a:sym typeface="Courier New"/>
              </a:rPr>
              <a:t>(</a:t>
            </a:r>
            <a:r>
              <a:rPr lang="en-US" sz="2500" i="0" u="none" strike="noStrike" cap="none" dirty="0">
                <a:solidFill>
                  <a:srgbClr val="00FF00"/>
                </a:solidFill>
                <a:latin typeface="Courier"/>
                <a:ea typeface="Courier"/>
                <a:cs typeface="Courier"/>
                <a:sym typeface="Courier New"/>
              </a:rPr>
              <a:t>greet</a:t>
            </a:r>
            <a:r>
              <a:rPr lang="en-US" sz="2500" i="0" u="none" strike="noStrike" cap="none" dirty="0">
                <a:solidFill>
                  <a:schemeClr val="lt1"/>
                </a:solidFill>
                <a:latin typeface="Courier"/>
                <a:ea typeface="Courier"/>
                <a:cs typeface="Courier"/>
                <a:sym typeface="Courier New"/>
              </a:rPr>
              <a:t>(</a:t>
            </a:r>
            <a:r>
              <a:rPr lang="en-US" sz="2500" i="0" u="none" strike="noStrike" cap="none" dirty="0">
                <a:solidFill>
                  <a:srgbClr val="FF7F00"/>
                </a:solidFill>
                <a:latin typeface="Courier"/>
                <a:ea typeface="Courier"/>
                <a:cs typeface="Courier"/>
                <a:sym typeface="Courier New"/>
              </a:rPr>
              <a:t>'</a:t>
            </a:r>
            <a:r>
              <a:rPr lang="en-US" sz="2500" i="0" u="none" strike="noStrike" cap="none" dirty="0" err="1">
                <a:solidFill>
                  <a:srgbClr val="FF7F00"/>
                </a:solidFill>
                <a:latin typeface="Courier"/>
                <a:ea typeface="Courier"/>
                <a:cs typeface="Courier"/>
                <a:sym typeface="Courier New"/>
              </a:rPr>
              <a:t>fr</a:t>
            </a:r>
            <a:r>
              <a:rPr lang="en-US" sz="2500" i="0" u="none" strike="noStrike" cap="none" dirty="0">
                <a:solidFill>
                  <a:srgbClr val="FF7F00"/>
                </a:solidFill>
                <a:latin typeface="Courier"/>
                <a:ea typeface="Courier"/>
                <a:cs typeface="Courier"/>
                <a:sym typeface="Courier New"/>
              </a:rPr>
              <a:t>'</a:t>
            </a:r>
            <a:r>
              <a:rPr lang="en-US" sz="2500" i="0" u="none" strike="noStrike" cap="none" dirty="0">
                <a:solidFill>
                  <a:schemeClr val="lt1"/>
                </a:solidFill>
                <a:latin typeface="Courier"/>
                <a:ea typeface="Courier"/>
                <a:cs typeface="Courier"/>
                <a:sym typeface="Courier New"/>
              </a:rPr>
              <a:t>),'Michael</a:t>
            </a:r>
            <a:r>
              <a:rPr lang="en-US" sz="25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Bonjour Michael</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solidFill>
                  <a:schemeClr val="bg1"/>
                </a:solidFill>
              </a:rPr>
              <a:t>Trả</a:t>
            </a:r>
            <a:r>
              <a:rPr lang="en-US" dirty="0">
                <a:solidFill>
                  <a:schemeClr val="bg1"/>
                </a:solidFill>
              </a:rPr>
              <a:t> </a:t>
            </a:r>
            <a:r>
              <a:rPr lang="en-US" dirty="0" err="1">
                <a:solidFill>
                  <a:schemeClr val="bg1"/>
                </a:solidFill>
              </a:rPr>
              <a:t>về</a:t>
            </a:r>
            <a:r>
              <a:rPr lang="en-US" dirty="0">
                <a:solidFill>
                  <a:schemeClr val="bg1"/>
                </a:solidFill>
              </a:rPr>
              <a:t> </a:t>
            </a:r>
            <a:r>
              <a:rPr lang="en-US" dirty="0" err="1">
                <a:solidFill>
                  <a:schemeClr val="bg1"/>
                </a:solidFill>
              </a:rPr>
              <a:t>dữ</a:t>
            </a:r>
            <a:r>
              <a:rPr lang="en-US" dirty="0">
                <a:solidFill>
                  <a:schemeClr val="bg1"/>
                </a:solidFill>
              </a:rPr>
              <a:t> </a:t>
            </a:r>
            <a:r>
              <a:rPr lang="en-US" dirty="0" err="1">
                <a:solidFill>
                  <a:schemeClr val="bg1"/>
                </a:solidFill>
              </a:rPr>
              <a:t>liệu</a:t>
            </a:r>
            <a:r>
              <a:rPr lang="en-US" dirty="0">
                <a:solidFill>
                  <a:schemeClr val="bg1"/>
                </a:solidFill>
              </a:rPr>
              <a:t> </a:t>
            </a:r>
            <a:r>
              <a:rPr lang="en-US" dirty="0" err="1">
                <a:solidFill>
                  <a:schemeClr val="bg1"/>
                </a:solidFill>
              </a:rPr>
              <a:t>phức</a:t>
            </a:r>
            <a:r>
              <a:rPr lang="en-US" dirty="0">
                <a:solidFill>
                  <a:schemeClr val="bg1"/>
                </a:solidFill>
              </a:rPr>
              <a:t> </a:t>
            </a:r>
            <a:r>
              <a:rPr lang="en-US" dirty="0" err="1">
                <a:solidFill>
                  <a:schemeClr val="bg1"/>
                </a:solidFill>
              </a:rPr>
              <a:t>tạp</a:t>
            </a:r>
            <a:endParaRPr lang="en-US" dirty="0">
              <a:solidFill>
                <a:schemeClr val="bg1"/>
              </a:solidFill>
            </a:endParaRPr>
          </a:p>
        </p:txBody>
      </p:sp>
      <p:sp>
        <p:nvSpPr>
          <p:cNvPr id="3" name="Content Placeholder 2"/>
          <p:cNvSpPr>
            <a:spLocks noGrp="1"/>
          </p:cNvSpPr>
          <p:nvPr>
            <p:ph type="body" idx="1"/>
          </p:nvPr>
        </p:nvSpPr>
        <p:spPr>
          <a:xfrm>
            <a:off x="434755" y="2270216"/>
            <a:ext cx="14665547" cy="1968500"/>
          </a:xfrm>
        </p:spPr>
        <p:txBody>
          <a:bodyPr/>
          <a:lstStyle/>
          <a:p>
            <a:r>
              <a:rPr lang="vi-VN" sz="3600" dirty="0">
                <a:solidFill>
                  <a:schemeClr val="bg1"/>
                </a:solidFill>
              </a:rPr>
              <a:t>Một hàm có thể trả về bất kỳ loại giá trị nào ta cần, bao gồm cả các cấu trúc dữ liệu phức tạp, ví dụ như danh sách và từ điển. </a:t>
            </a:r>
            <a:endParaRPr lang="en-US" sz="3600" dirty="0">
              <a:solidFill>
                <a:schemeClr val="bg1"/>
              </a:solidFill>
            </a:endParaRPr>
          </a:p>
        </p:txBody>
      </p:sp>
      <p:sp>
        <p:nvSpPr>
          <p:cNvPr id="9" name="Rectangle 8"/>
          <p:cNvSpPr/>
          <p:nvPr/>
        </p:nvSpPr>
        <p:spPr>
          <a:xfrm>
            <a:off x="1155698" y="4006552"/>
            <a:ext cx="15003719" cy="3771610"/>
          </a:xfrm>
          <a:prstGeom prst="rect">
            <a:avLst/>
          </a:prstGeom>
        </p:spPr>
        <p:txBody>
          <a:bodyPr wrap="square">
            <a:spAutoFit/>
          </a:bodyPr>
          <a:lstStyle/>
          <a:p>
            <a:pPr algn="just">
              <a:lnSpc>
                <a:spcPct val="115000"/>
              </a:lnSpc>
              <a:spcBef>
                <a:spcPts val="400"/>
              </a:spcBef>
              <a:spcAft>
                <a:spcPts val="400"/>
              </a:spcAft>
            </a:pPr>
            <a:r>
              <a:rPr lang="en-US" sz="3000" spc="-27" dirty="0">
                <a:solidFill>
                  <a:schemeClr val="bg1"/>
                </a:solidFill>
                <a:latin typeface="Courier" pitchFamily="2" charset="0"/>
                <a:ea typeface="SimSun" panose="02010600030101010101" pitchFamily="2" charset="-122"/>
              </a:rPr>
              <a:t>def </a:t>
            </a:r>
            <a:r>
              <a:rPr lang="en-US" sz="3000" spc="-27" dirty="0" err="1">
                <a:solidFill>
                  <a:schemeClr val="bg1"/>
                </a:solidFill>
                <a:latin typeface="Courier" pitchFamily="2" charset="0"/>
                <a:ea typeface="SimSun" panose="02010600030101010101" pitchFamily="2" charset="-122"/>
              </a:rPr>
              <a:t>build_person</a:t>
            </a:r>
            <a:r>
              <a:rPr lang="en-US" sz="3000" spc="-27" dirty="0">
                <a:solidFill>
                  <a:schemeClr val="bg1"/>
                </a:solidFill>
                <a:latin typeface="Courier" pitchFamily="2" charset="0"/>
                <a:ea typeface="SimSun" panose="02010600030101010101" pitchFamily="2" charset="-122"/>
              </a:rPr>
              <a:t>(</a:t>
            </a:r>
            <a:r>
              <a:rPr lang="en-US" sz="3000" spc="-27" dirty="0" err="1">
                <a:solidFill>
                  <a:schemeClr val="bg1"/>
                </a:solidFill>
                <a:latin typeface="Courier" pitchFamily="2" charset="0"/>
                <a:ea typeface="SimSun" panose="02010600030101010101" pitchFamily="2" charset="-122"/>
              </a:rPr>
              <a:t>first_name</a:t>
            </a:r>
            <a:r>
              <a:rPr lang="en-US" sz="3000" spc="-27" dirty="0">
                <a:solidFill>
                  <a:schemeClr val="bg1"/>
                </a:solidFill>
                <a:latin typeface="Courier" pitchFamily="2" charset="0"/>
                <a:ea typeface="SimSun" panose="02010600030101010101" pitchFamily="2" charset="-122"/>
              </a:rPr>
              <a:t>, </a:t>
            </a:r>
            <a:r>
              <a:rPr lang="en-US" sz="3000" spc="-27" dirty="0" err="1">
                <a:solidFill>
                  <a:schemeClr val="bg1"/>
                </a:solidFill>
                <a:latin typeface="Courier" pitchFamily="2" charset="0"/>
                <a:ea typeface="SimSun" panose="02010600030101010101" pitchFamily="2" charset="-122"/>
              </a:rPr>
              <a:t>last_name</a:t>
            </a:r>
            <a:r>
              <a:rPr lang="en-US" sz="3000" spc="-27" dirty="0">
                <a:solidFill>
                  <a:schemeClr val="bg1"/>
                </a:solidFill>
                <a:latin typeface="Courier" pitchFamily="2" charset="0"/>
                <a:ea typeface="SimSun" panose="02010600030101010101" pitchFamily="2" charset="-122"/>
              </a:rPr>
              <a:t>):</a:t>
            </a:r>
          </a:p>
          <a:p>
            <a:pPr algn="just">
              <a:lnSpc>
                <a:spcPct val="115000"/>
              </a:lnSpc>
              <a:spcBef>
                <a:spcPts val="400"/>
              </a:spcBef>
              <a:spcAft>
                <a:spcPts val="400"/>
              </a:spcAft>
            </a:pPr>
            <a:r>
              <a:rPr lang="en-US" sz="3000" spc="-27" dirty="0">
                <a:solidFill>
                  <a:schemeClr val="bg1"/>
                </a:solidFill>
                <a:latin typeface="Courier" pitchFamily="2" charset="0"/>
                <a:ea typeface="SimSun" panose="02010600030101010101" pitchFamily="2" charset="-122"/>
              </a:rPr>
              <a:t>	"""Return a dictionary of information about a person. """</a:t>
            </a:r>
          </a:p>
          <a:p>
            <a:pPr algn="just">
              <a:lnSpc>
                <a:spcPct val="115000"/>
              </a:lnSpc>
              <a:spcBef>
                <a:spcPts val="400"/>
              </a:spcBef>
              <a:spcAft>
                <a:spcPts val="400"/>
              </a:spcAft>
            </a:pPr>
            <a:r>
              <a:rPr lang="en-US" sz="3000" spc="-27" dirty="0">
                <a:solidFill>
                  <a:schemeClr val="bg1"/>
                </a:solidFill>
                <a:latin typeface="Courier" pitchFamily="2" charset="0"/>
                <a:ea typeface="SimSun" panose="02010600030101010101" pitchFamily="2" charset="-122"/>
              </a:rPr>
              <a:t>	person = {'first': </a:t>
            </a:r>
            <a:r>
              <a:rPr lang="en-US" sz="3000" spc="-27" dirty="0" err="1">
                <a:solidFill>
                  <a:schemeClr val="bg1"/>
                </a:solidFill>
                <a:latin typeface="Courier" pitchFamily="2" charset="0"/>
                <a:ea typeface="SimSun" panose="02010600030101010101" pitchFamily="2" charset="-122"/>
              </a:rPr>
              <a:t>first_name</a:t>
            </a:r>
            <a:r>
              <a:rPr lang="en-US" sz="3000" spc="-27" dirty="0">
                <a:solidFill>
                  <a:schemeClr val="bg1"/>
                </a:solidFill>
                <a:latin typeface="Courier" pitchFamily="2" charset="0"/>
                <a:ea typeface="SimSun" panose="02010600030101010101" pitchFamily="2" charset="-122"/>
              </a:rPr>
              <a:t>, 'last': </a:t>
            </a:r>
            <a:r>
              <a:rPr lang="en-US" sz="3000" spc="-27" dirty="0" err="1">
                <a:solidFill>
                  <a:schemeClr val="bg1"/>
                </a:solidFill>
                <a:latin typeface="Courier" pitchFamily="2" charset="0"/>
                <a:ea typeface="SimSun" panose="02010600030101010101" pitchFamily="2" charset="-122"/>
              </a:rPr>
              <a:t>last_name</a:t>
            </a:r>
            <a:r>
              <a:rPr lang="en-US" sz="3000" spc="-27" dirty="0">
                <a:solidFill>
                  <a:schemeClr val="bg1"/>
                </a:solidFill>
                <a:latin typeface="Courier" pitchFamily="2" charset="0"/>
                <a:ea typeface="SimSun" panose="02010600030101010101" pitchFamily="2" charset="-122"/>
              </a:rPr>
              <a:t>} </a:t>
            </a:r>
          </a:p>
          <a:p>
            <a:pPr algn="just">
              <a:lnSpc>
                <a:spcPct val="115000"/>
              </a:lnSpc>
              <a:spcBef>
                <a:spcPts val="400"/>
              </a:spcBef>
              <a:spcAft>
                <a:spcPts val="400"/>
              </a:spcAft>
            </a:pPr>
            <a:r>
              <a:rPr lang="en-US" sz="3000" spc="-27" dirty="0">
                <a:solidFill>
                  <a:schemeClr val="bg1"/>
                </a:solidFill>
                <a:latin typeface="Courier" pitchFamily="2" charset="0"/>
                <a:ea typeface="SimSun" panose="02010600030101010101" pitchFamily="2" charset="-122"/>
              </a:rPr>
              <a:t>	return person </a:t>
            </a:r>
          </a:p>
          <a:p>
            <a:pPr algn="just">
              <a:lnSpc>
                <a:spcPct val="115000"/>
              </a:lnSpc>
              <a:spcBef>
                <a:spcPts val="400"/>
              </a:spcBef>
              <a:spcAft>
                <a:spcPts val="400"/>
              </a:spcAft>
            </a:pPr>
            <a:r>
              <a:rPr lang="en-US" sz="3000" spc="-27" dirty="0">
                <a:solidFill>
                  <a:schemeClr val="bg1"/>
                </a:solidFill>
                <a:latin typeface="Courier" pitchFamily="2" charset="0"/>
                <a:ea typeface="SimSun" panose="02010600030101010101" pitchFamily="2" charset="-122"/>
              </a:rPr>
              <a:t>musician = </a:t>
            </a:r>
            <a:r>
              <a:rPr lang="en-US" sz="3000" spc="-27" dirty="0" err="1">
                <a:solidFill>
                  <a:schemeClr val="bg1"/>
                </a:solidFill>
                <a:latin typeface="Courier" pitchFamily="2" charset="0"/>
                <a:ea typeface="SimSun" panose="02010600030101010101" pitchFamily="2" charset="-122"/>
              </a:rPr>
              <a:t>build_person</a:t>
            </a:r>
            <a:r>
              <a:rPr lang="en-US" sz="3000" spc="-27" dirty="0">
                <a:solidFill>
                  <a:schemeClr val="bg1"/>
                </a:solidFill>
                <a:latin typeface="Courier" pitchFamily="2" charset="0"/>
                <a:ea typeface="SimSun" panose="02010600030101010101" pitchFamily="2" charset="-122"/>
              </a:rPr>
              <a:t>('</a:t>
            </a:r>
            <a:r>
              <a:rPr lang="en-US" sz="3000" spc="-27" dirty="0" err="1">
                <a:solidFill>
                  <a:schemeClr val="bg1"/>
                </a:solidFill>
                <a:latin typeface="Courier" pitchFamily="2" charset="0"/>
                <a:ea typeface="SimSun" panose="02010600030101010101" pitchFamily="2" charset="-122"/>
              </a:rPr>
              <a:t>jimi</a:t>
            </a:r>
            <a:r>
              <a:rPr lang="en-US" sz="3000" spc="-27" dirty="0">
                <a:solidFill>
                  <a:schemeClr val="bg1"/>
                </a:solidFill>
                <a:latin typeface="Courier" pitchFamily="2" charset="0"/>
                <a:ea typeface="SimSun" panose="02010600030101010101" pitchFamily="2" charset="-122"/>
              </a:rPr>
              <a:t>', '</a:t>
            </a:r>
            <a:r>
              <a:rPr lang="en-US" sz="3000" spc="-27" dirty="0" err="1">
                <a:solidFill>
                  <a:schemeClr val="bg1"/>
                </a:solidFill>
                <a:latin typeface="Courier" pitchFamily="2" charset="0"/>
                <a:ea typeface="SimSun" panose="02010600030101010101" pitchFamily="2" charset="-122"/>
              </a:rPr>
              <a:t>hendrix</a:t>
            </a:r>
            <a:r>
              <a:rPr lang="en-US" sz="3000" spc="-27" dirty="0">
                <a:solidFill>
                  <a:schemeClr val="bg1"/>
                </a:solidFill>
                <a:latin typeface="Courier" pitchFamily="2" charset="0"/>
                <a:ea typeface="SimSun" panose="02010600030101010101" pitchFamily="2" charset="-122"/>
              </a:rPr>
              <a:t>') </a:t>
            </a:r>
          </a:p>
          <a:p>
            <a:pPr algn="just">
              <a:lnSpc>
                <a:spcPct val="115000"/>
              </a:lnSpc>
              <a:spcBef>
                <a:spcPts val="400"/>
              </a:spcBef>
              <a:spcAft>
                <a:spcPts val="400"/>
              </a:spcAft>
            </a:pPr>
            <a:r>
              <a:rPr lang="en-US" sz="3000" spc="-27" dirty="0">
                <a:solidFill>
                  <a:schemeClr val="bg1"/>
                </a:solidFill>
                <a:latin typeface="Courier" pitchFamily="2" charset="0"/>
                <a:ea typeface="SimSun" panose="02010600030101010101" pitchFamily="2" charset="-122"/>
              </a:rPr>
              <a:t>print(musician)</a:t>
            </a:r>
          </a:p>
        </p:txBody>
      </p:sp>
      <p:sp>
        <p:nvSpPr>
          <p:cNvPr id="11" name="Rectangle 10"/>
          <p:cNvSpPr/>
          <p:nvPr/>
        </p:nvSpPr>
        <p:spPr>
          <a:xfrm>
            <a:off x="974699" y="8038398"/>
            <a:ext cx="8369984" cy="604076"/>
          </a:xfrm>
          <a:prstGeom prst="rect">
            <a:avLst/>
          </a:prstGeom>
        </p:spPr>
        <p:txBody>
          <a:bodyPr wrap="none">
            <a:spAutoFit/>
          </a:bodyPr>
          <a:lstStyle/>
          <a:p>
            <a:pPr algn="just">
              <a:lnSpc>
                <a:spcPct val="115000"/>
              </a:lnSpc>
              <a:spcBef>
                <a:spcPts val="400"/>
              </a:spcBef>
              <a:spcAft>
                <a:spcPts val="400"/>
              </a:spcAft>
            </a:pPr>
            <a:r>
              <a:rPr lang="en-US" sz="3000" spc="-27" dirty="0">
                <a:solidFill>
                  <a:schemeClr val="bg1"/>
                </a:solidFill>
                <a:latin typeface="Courier" pitchFamily="2" charset="0"/>
                <a:ea typeface="SimSun" panose="02010600030101010101" pitchFamily="2" charset="-122"/>
                <a:cs typeface="Times New Roman" panose="02020603050405020304" pitchFamily="18" charset="0"/>
              </a:rPr>
              <a:t>{'first': '</a:t>
            </a:r>
            <a:r>
              <a:rPr lang="en-US" sz="3000" spc="-27" dirty="0" err="1">
                <a:solidFill>
                  <a:schemeClr val="bg1"/>
                </a:solidFill>
                <a:latin typeface="Courier" pitchFamily="2" charset="0"/>
                <a:ea typeface="SimSun" panose="02010600030101010101" pitchFamily="2" charset="-122"/>
                <a:cs typeface="Times New Roman" panose="02020603050405020304" pitchFamily="18" charset="0"/>
              </a:rPr>
              <a:t>jimi</a:t>
            </a:r>
            <a:r>
              <a:rPr lang="en-US" sz="3000" spc="-27" dirty="0">
                <a:solidFill>
                  <a:schemeClr val="bg1"/>
                </a:solidFill>
                <a:latin typeface="Courier" pitchFamily="2" charset="0"/>
                <a:ea typeface="SimSun" panose="02010600030101010101" pitchFamily="2" charset="-122"/>
                <a:cs typeface="Times New Roman" panose="02020603050405020304" pitchFamily="18" charset="0"/>
              </a:rPr>
              <a:t>', 'last': '</a:t>
            </a:r>
            <a:r>
              <a:rPr lang="en-US" sz="3000" spc="-27" dirty="0" err="1">
                <a:solidFill>
                  <a:schemeClr val="bg1"/>
                </a:solidFill>
                <a:latin typeface="Courier" pitchFamily="2" charset="0"/>
                <a:ea typeface="SimSun" panose="02010600030101010101" pitchFamily="2" charset="-122"/>
                <a:cs typeface="Times New Roman" panose="02020603050405020304" pitchFamily="18" charset="0"/>
              </a:rPr>
              <a:t>hendrix</a:t>
            </a:r>
            <a:r>
              <a:rPr lang="en-US" sz="3000" spc="-27" dirty="0">
                <a:solidFill>
                  <a:schemeClr val="bg1"/>
                </a:solidFill>
                <a:latin typeface="Courier" pitchFamily="2" charset="0"/>
                <a:ea typeface="SimSun"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2969014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Shape 36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100" dirty="0" err="1">
                <a:solidFill>
                  <a:srgbClr val="FF7F00"/>
                </a:solidFill>
                <a:latin typeface="Arial" charset="0"/>
                <a:ea typeface="Arial" charset="0"/>
                <a:cs typeface="Arial" charset="0"/>
                <a:sym typeface="Cabin"/>
              </a:rPr>
              <a:t>Đối</a:t>
            </a:r>
            <a:r>
              <a:rPr lang="en-US" sz="7100" dirty="0">
                <a:solidFill>
                  <a:srgbClr val="FF7F00"/>
                </a:solidFill>
                <a:latin typeface="Arial" charset="0"/>
                <a:ea typeface="Arial" charset="0"/>
                <a:cs typeface="Arial" charset="0"/>
                <a:sym typeface="Cabin"/>
              </a:rPr>
              <a:t> </a:t>
            </a:r>
            <a:r>
              <a:rPr lang="en-US" sz="7100" dirty="0" err="1">
                <a:solidFill>
                  <a:srgbClr val="FF7F00"/>
                </a:solidFill>
                <a:latin typeface="Arial" charset="0"/>
                <a:ea typeface="Arial" charset="0"/>
                <a:cs typeface="Arial" charset="0"/>
                <a:sym typeface="Cabin"/>
              </a:rPr>
              <a:t>số</a:t>
            </a:r>
            <a:r>
              <a:rPr lang="en-US" sz="7100" u="none" strike="noStrike" cap="none" dirty="0">
                <a:solidFill>
                  <a:schemeClr val="lt1"/>
                </a:solidFill>
                <a:latin typeface="Arial" charset="0"/>
                <a:ea typeface="Arial" charset="0"/>
                <a:cs typeface="Arial" charset="0"/>
                <a:sym typeface="Cabin"/>
              </a:rPr>
              <a:t>,</a:t>
            </a:r>
            <a:r>
              <a:rPr lang="en-US" sz="7100" u="none" strike="noStrike" cap="none" dirty="0">
                <a:solidFill>
                  <a:srgbClr val="FFFF00"/>
                </a:solidFill>
                <a:latin typeface="Arial" charset="0"/>
                <a:ea typeface="Arial" charset="0"/>
                <a:cs typeface="Arial" charset="0"/>
                <a:sym typeface="Cabin"/>
              </a:rPr>
              <a:t> </a:t>
            </a:r>
            <a:r>
              <a:rPr lang="en-US" sz="7100" u="none" strike="noStrike" cap="none" dirty="0" err="1">
                <a:solidFill>
                  <a:srgbClr val="00FFFF"/>
                </a:solidFill>
                <a:latin typeface="Arial" charset="0"/>
                <a:ea typeface="Arial" charset="0"/>
                <a:cs typeface="Arial" charset="0"/>
                <a:sym typeface="Cabin"/>
              </a:rPr>
              <a:t>Tham</a:t>
            </a:r>
            <a:r>
              <a:rPr lang="en-US" sz="7100" u="none" strike="noStrike" cap="none" dirty="0">
                <a:solidFill>
                  <a:srgbClr val="00FFFF"/>
                </a:solidFill>
                <a:latin typeface="Arial" charset="0"/>
                <a:ea typeface="Arial" charset="0"/>
                <a:cs typeface="Arial" charset="0"/>
                <a:sym typeface="Cabin"/>
              </a:rPr>
              <a:t> </a:t>
            </a:r>
            <a:r>
              <a:rPr lang="en-US" sz="7100" u="none" strike="noStrike" cap="none" dirty="0" err="1">
                <a:solidFill>
                  <a:srgbClr val="00FFFF"/>
                </a:solidFill>
                <a:latin typeface="Arial" charset="0"/>
                <a:ea typeface="Arial" charset="0"/>
                <a:cs typeface="Arial" charset="0"/>
                <a:sym typeface="Cabin"/>
              </a:rPr>
              <a:t>số</a:t>
            </a:r>
            <a:r>
              <a:rPr lang="en-US" sz="7100" u="none" strike="noStrike" cap="none" dirty="0">
                <a:solidFill>
                  <a:schemeClr val="lt1"/>
                </a:solidFill>
                <a:latin typeface="Arial" charset="0"/>
                <a:ea typeface="Arial" charset="0"/>
                <a:cs typeface="Arial" charset="0"/>
                <a:sym typeface="Cabin"/>
              </a:rPr>
              <a:t>, </a:t>
            </a:r>
            <a:r>
              <a:rPr lang="en-US" sz="7100" u="none" strike="noStrike" cap="none" dirty="0" err="1">
                <a:solidFill>
                  <a:schemeClr val="lt1"/>
                </a:solidFill>
                <a:latin typeface="Arial" charset="0"/>
                <a:ea typeface="Arial" charset="0"/>
                <a:cs typeface="Arial" charset="0"/>
                <a:sym typeface="Cabin"/>
              </a:rPr>
              <a:t>và</a:t>
            </a:r>
            <a:r>
              <a:rPr lang="en-US" sz="7100" u="none" strike="noStrike" cap="none" dirty="0">
                <a:solidFill>
                  <a:schemeClr val="lt1"/>
                </a:solidFill>
                <a:latin typeface="Arial" charset="0"/>
                <a:ea typeface="Arial" charset="0"/>
                <a:cs typeface="Arial" charset="0"/>
                <a:sym typeface="Cabin"/>
              </a:rPr>
              <a:t> </a:t>
            </a:r>
            <a:r>
              <a:rPr lang="en-US" sz="7100" dirty="0" err="1">
                <a:solidFill>
                  <a:srgbClr val="00FF00"/>
                </a:solidFill>
                <a:latin typeface="Arial" charset="0"/>
                <a:ea typeface="Arial" charset="0"/>
                <a:cs typeface="Arial" charset="0"/>
                <a:sym typeface="Cabin"/>
              </a:rPr>
              <a:t>Kết</a:t>
            </a:r>
            <a:r>
              <a:rPr lang="en-US" sz="7100" dirty="0">
                <a:solidFill>
                  <a:srgbClr val="00FF00"/>
                </a:solidFill>
                <a:latin typeface="Arial" charset="0"/>
                <a:ea typeface="Arial" charset="0"/>
                <a:cs typeface="Arial" charset="0"/>
                <a:sym typeface="Cabin"/>
              </a:rPr>
              <a:t> </a:t>
            </a:r>
            <a:r>
              <a:rPr lang="en-US" sz="7100" dirty="0" err="1">
                <a:solidFill>
                  <a:srgbClr val="00FF00"/>
                </a:solidFill>
                <a:latin typeface="Arial" charset="0"/>
                <a:ea typeface="Arial" charset="0"/>
                <a:cs typeface="Arial" charset="0"/>
                <a:sym typeface="Cabin"/>
              </a:rPr>
              <a:t>quả</a:t>
            </a:r>
            <a:endParaRPr lang="en-US" sz="7100" u="none" strike="noStrike" cap="none" dirty="0">
              <a:solidFill>
                <a:srgbClr val="00FF00"/>
              </a:solidFill>
              <a:latin typeface="Arial" charset="0"/>
              <a:ea typeface="Arial" charset="0"/>
              <a:cs typeface="Arial" charset="0"/>
              <a:sym typeface="Cabin"/>
            </a:endParaRPr>
          </a:p>
        </p:txBody>
      </p:sp>
      <p:sp>
        <p:nvSpPr>
          <p:cNvPr id="361" name="Shape 361"/>
          <p:cNvSpPr txBox="1"/>
          <p:nvPr/>
        </p:nvSpPr>
        <p:spPr>
          <a:xfrm>
            <a:off x="1155700" y="2908300"/>
            <a:ext cx="7557000"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big</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max</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'Hello world'</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big</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00FF00"/>
                </a:solidFill>
                <a:latin typeface="Courier"/>
                <a:ea typeface="Courier"/>
                <a:cs typeface="Courier"/>
                <a:sym typeface="Courier New"/>
              </a:rPr>
              <a:t>w</a:t>
            </a:r>
          </a:p>
        </p:txBody>
      </p:sp>
      <p:sp>
        <p:nvSpPr>
          <p:cNvPr id="362" name="Shape 362"/>
          <p:cNvSpPr txBox="1"/>
          <p:nvPr/>
        </p:nvSpPr>
        <p:spPr>
          <a:xfrm>
            <a:off x="7805637" y="4011400"/>
            <a:ext cx="3127800" cy="34833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b="1" dirty="0">
                <a:solidFill>
                  <a:srgbClr val="FFFF00"/>
                </a:solidFill>
                <a:latin typeface="Courier"/>
                <a:ea typeface="Courier"/>
                <a:cs typeface="Courier"/>
                <a:sym typeface="Courier New"/>
              </a:rPr>
              <a:t> </a:t>
            </a:r>
            <a:r>
              <a:rPr lang="en-US" sz="2400" i="0" u="none" strike="noStrike" cap="none" dirty="0" err="1">
                <a:solidFill>
                  <a:srgbClr val="FFFF00"/>
                </a:solidFill>
                <a:latin typeface="Courier"/>
                <a:ea typeface="Courier"/>
                <a:cs typeface="Courier"/>
                <a:sym typeface="Courier New"/>
              </a:rPr>
              <a:t>def</a:t>
            </a:r>
            <a:r>
              <a:rPr lang="en-US" sz="2400" i="0" u="none" strike="noStrike" cap="none" dirty="0">
                <a:solidFill>
                  <a:schemeClr val="lt1"/>
                </a:solidFill>
                <a:latin typeface="Courier"/>
                <a:ea typeface="Courier"/>
                <a:cs typeface="Courier"/>
                <a:sym typeface="Courier New"/>
              </a:rPr>
              <a:t> max(</a:t>
            </a:r>
            <a:r>
              <a:rPr lang="en-US" sz="2400" i="0" u="none" strike="noStrike" cap="none" dirty="0" err="1">
                <a:solidFill>
                  <a:srgbClr val="00FFFF"/>
                </a:solidFill>
                <a:latin typeface="Courier"/>
                <a:ea typeface="Courier"/>
                <a:cs typeface="Courier"/>
                <a:sym typeface="Courier New"/>
              </a:rPr>
              <a:t>inp</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blah</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blah</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x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DFF"/>
                </a:solidFill>
                <a:latin typeface="Courier"/>
                <a:ea typeface="Courier"/>
                <a:cs typeface="Courier"/>
                <a:sym typeface="Courier New"/>
              </a:rPr>
              <a:t>inp</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blah</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blah</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return </a:t>
            </a:r>
            <a:r>
              <a:rPr lang="en-US" sz="2400" dirty="0">
                <a:solidFill>
                  <a:srgbClr val="00FF00"/>
                </a:solidFill>
                <a:latin typeface="Courier"/>
                <a:ea typeface="Courier"/>
                <a:cs typeface="Courier"/>
                <a:sym typeface="Courier New"/>
              </a:rPr>
              <a:t>'</a:t>
            </a:r>
            <a:r>
              <a:rPr lang="en-US" sz="2400" i="0" u="none" strike="noStrike" cap="none" dirty="0">
                <a:solidFill>
                  <a:srgbClr val="00FF00"/>
                </a:solidFill>
                <a:latin typeface="Courier"/>
                <a:ea typeface="Courier"/>
                <a:cs typeface="Courier"/>
                <a:sym typeface="Courier New"/>
              </a:rPr>
              <a:t>w</a:t>
            </a:r>
            <a:r>
              <a:rPr lang="en-US" sz="2400" dirty="0">
                <a:solidFill>
                  <a:srgbClr val="00FF00"/>
                </a:solidFill>
                <a:latin typeface="Courier"/>
                <a:ea typeface="Courier"/>
                <a:cs typeface="Courier"/>
                <a:sym typeface="Courier New"/>
              </a:rPr>
              <a:t>'</a:t>
            </a:r>
          </a:p>
        </p:txBody>
      </p:sp>
      <p:cxnSp>
        <p:nvCxnSpPr>
          <p:cNvPr id="363" name="Shape 363"/>
          <p:cNvCxnSpPr/>
          <p:nvPr/>
        </p:nvCxnSpPr>
        <p:spPr>
          <a:xfrm flipH="1">
            <a:off x="6569200" y="5608275"/>
            <a:ext cx="1016099" cy="3600"/>
          </a:xfrm>
          <a:prstGeom prst="straightConnector1">
            <a:avLst/>
          </a:prstGeom>
          <a:noFill/>
          <a:ln w="88900" cap="rnd" cmpd="sng">
            <a:solidFill>
              <a:srgbClr val="FF7F00"/>
            </a:solidFill>
            <a:prstDash val="solid"/>
            <a:miter/>
            <a:headEnd type="stealth" w="med" len="med"/>
            <a:tailEnd type="none" w="med" len="med"/>
          </a:ln>
        </p:spPr>
      </p:cxnSp>
      <p:sp>
        <p:nvSpPr>
          <p:cNvPr id="364" name="Shape 364"/>
          <p:cNvSpPr txBox="1"/>
          <p:nvPr/>
        </p:nvSpPr>
        <p:spPr>
          <a:xfrm>
            <a:off x="3530600" y="5283200"/>
            <a:ext cx="284956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Arial"/>
              <a:buNone/>
            </a:pPr>
            <a:r>
              <a:rPr lang="en-US" sz="3600">
                <a:solidFill>
                  <a:srgbClr val="FF7F00"/>
                </a:solidFill>
              </a:rPr>
              <a:t>'</a:t>
            </a:r>
            <a:r>
              <a:rPr lang="en-US" sz="3600" u="none" strike="noStrike" cap="none">
                <a:solidFill>
                  <a:srgbClr val="FF7F00"/>
                </a:solidFill>
                <a:latin typeface="Arial" charset="0"/>
                <a:ea typeface="Arial" charset="0"/>
                <a:cs typeface="Arial" charset="0"/>
                <a:sym typeface="Cabin"/>
              </a:rPr>
              <a:t>Hello world</a:t>
            </a:r>
            <a:r>
              <a:rPr lang="en-US" sz="3600">
                <a:solidFill>
                  <a:srgbClr val="FF7F00"/>
                </a:solidFill>
              </a:rPr>
              <a:t>'</a:t>
            </a:r>
            <a:r>
              <a:rPr lang="en-US" sz="3600" u="none" strike="noStrike" cap="none">
                <a:solidFill>
                  <a:srgbClr val="FF7F00"/>
                </a:solidFill>
                <a:latin typeface="Arial" charset="0"/>
                <a:ea typeface="Arial" charset="0"/>
                <a:cs typeface="Arial" charset="0"/>
                <a:sym typeface="Cabin"/>
              </a:rPr>
              <a:t> </a:t>
            </a:r>
          </a:p>
        </p:txBody>
      </p:sp>
      <p:sp>
        <p:nvSpPr>
          <p:cNvPr id="365" name="Shape 365"/>
          <p:cNvSpPr txBox="1"/>
          <p:nvPr/>
        </p:nvSpPr>
        <p:spPr>
          <a:xfrm>
            <a:off x="13066711" y="5232400"/>
            <a:ext cx="64452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Arial"/>
              <a:buNone/>
            </a:pPr>
            <a:r>
              <a:rPr lang="en-US" sz="3600">
                <a:solidFill>
                  <a:srgbClr val="00FF00"/>
                </a:solidFill>
              </a:rPr>
              <a:t>'</a:t>
            </a:r>
            <a:r>
              <a:rPr lang="en-US" sz="3600" u="none" strike="noStrike" cap="none">
                <a:solidFill>
                  <a:srgbClr val="00FF00"/>
                </a:solidFill>
                <a:latin typeface="Arial" charset="0"/>
                <a:ea typeface="Arial" charset="0"/>
                <a:cs typeface="Arial" charset="0"/>
                <a:sym typeface="Cabin"/>
              </a:rPr>
              <a:t>w</a:t>
            </a:r>
            <a:r>
              <a:rPr lang="en-US" sz="3600">
                <a:solidFill>
                  <a:srgbClr val="00FF00"/>
                </a:solidFill>
              </a:rPr>
              <a:t>'</a:t>
            </a:r>
          </a:p>
        </p:txBody>
      </p:sp>
      <p:cxnSp>
        <p:nvCxnSpPr>
          <p:cNvPr id="366" name="Shape 366"/>
          <p:cNvCxnSpPr/>
          <p:nvPr/>
        </p:nvCxnSpPr>
        <p:spPr>
          <a:xfrm flipH="1">
            <a:off x="11153774" y="5594350"/>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367" name="Shape 367"/>
          <p:cNvSpPr txBox="1"/>
          <p:nvPr/>
        </p:nvSpPr>
        <p:spPr>
          <a:xfrm>
            <a:off x="1700213" y="6502400"/>
            <a:ext cx="2325685"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Argument</a:t>
            </a:r>
          </a:p>
        </p:txBody>
      </p:sp>
      <p:cxnSp>
        <p:nvCxnSpPr>
          <p:cNvPr id="368" name="Shape 368"/>
          <p:cNvCxnSpPr/>
          <p:nvPr/>
        </p:nvCxnSpPr>
        <p:spPr>
          <a:xfrm flipH="1">
            <a:off x="3027375" y="5965150"/>
            <a:ext cx="903299" cy="532499"/>
          </a:xfrm>
          <a:prstGeom prst="straightConnector1">
            <a:avLst/>
          </a:prstGeom>
          <a:noFill/>
          <a:ln w="76200" cap="rnd" cmpd="sng">
            <a:solidFill>
              <a:srgbClr val="FF7F00"/>
            </a:solidFill>
            <a:prstDash val="solid"/>
            <a:miter/>
            <a:headEnd type="stealth" w="med" len="med"/>
            <a:tailEnd type="none" w="med" len="med"/>
          </a:ln>
        </p:spPr>
      </p:cxnSp>
      <p:sp>
        <p:nvSpPr>
          <p:cNvPr id="369" name="Shape 369"/>
          <p:cNvSpPr txBox="1"/>
          <p:nvPr/>
        </p:nvSpPr>
        <p:spPr>
          <a:xfrm>
            <a:off x="11231561" y="2908300"/>
            <a:ext cx="247967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3600" u="none" strike="noStrike" cap="none" dirty="0">
                <a:solidFill>
                  <a:srgbClr val="00FFFF"/>
                </a:solidFill>
                <a:latin typeface="Arial" charset="0"/>
                <a:ea typeface="Arial" charset="0"/>
                <a:cs typeface="Arial" charset="0"/>
                <a:sym typeface="Cabin"/>
              </a:rPr>
              <a:t>Parameter</a:t>
            </a:r>
          </a:p>
        </p:txBody>
      </p:sp>
      <p:cxnSp>
        <p:nvCxnSpPr>
          <p:cNvPr id="370" name="Shape 370"/>
          <p:cNvCxnSpPr/>
          <p:nvPr/>
        </p:nvCxnSpPr>
        <p:spPr>
          <a:xfrm rot="10800000" flipH="1">
            <a:off x="10056975" y="3373299"/>
            <a:ext cx="1049100" cy="1075500"/>
          </a:xfrm>
          <a:prstGeom prst="straightConnector1">
            <a:avLst/>
          </a:prstGeom>
          <a:noFill/>
          <a:ln w="76200" cap="rnd" cmpd="sng">
            <a:solidFill>
              <a:srgbClr val="00FFFF"/>
            </a:solidFill>
            <a:prstDash val="solid"/>
            <a:miter/>
            <a:headEnd type="stealth" w="med" len="med"/>
            <a:tailEnd type="none" w="med" len="med"/>
          </a:ln>
        </p:spPr>
      </p:cxnSp>
      <p:sp>
        <p:nvSpPr>
          <p:cNvPr id="371" name="Shape 371"/>
          <p:cNvSpPr txBox="1"/>
          <p:nvPr/>
        </p:nvSpPr>
        <p:spPr>
          <a:xfrm>
            <a:off x="13023850" y="6743700"/>
            <a:ext cx="1689326"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Result</a:t>
            </a:r>
          </a:p>
        </p:txBody>
      </p:sp>
      <p:cxnSp>
        <p:nvCxnSpPr>
          <p:cNvPr id="372" name="Shape 372"/>
          <p:cNvCxnSpPr/>
          <p:nvPr/>
        </p:nvCxnSpPr>
        <p:spPr>
          <a:xfrm>
            <a:off x="13377862" y="5940425"/>
            <a:ext cx="0" cy="711200"/>
          </a:xfrm>
          <a:prstGeom prst="straightConnector1">
            <a:avLst/>
          </a:prstGeom>
          <a:noFill/>
          <a:ln w="76200" cap="rnd" cmpd="sng">
            <a:solidFill>
              <a:srgbClr val="00FF00"/>
            </a:solidFill>
            <a:prstDash val="solid"/>
            <a:miter/>
            <a:headEnd type="stealth" w="med" len="med"/>
            <a:tailEnd type="non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solidFill>
                  <a:schemeClr val="bg1"/>
                </a:solidFill>
              </a:rPr>
              <a:t>Tránh</a:t>
            </a:r>
            <a:r>
              <a:rPr lang="en-US" dirty="0">
                <a:solidFill>
                  <a:schemeClr val="bg1"/>
                </a:solidFill>
              </a:rPr>
              <a:t> </a:t>
            </a:r>
            <a:r>
              <a:rPr lang="en-US" dirty="0" err="1">
                <a:solidFill>
                  <a:schemeClr val="bg1"/>
                </a:solidFill>
              </a:rPr>
              <a:t>lỗi</a:t>
            </a:r>
            <a:r>
              <a:rPr lang="en-US" dirty="0">
                <a:solidFill>
                  <a:schemeClr val="bg1"/>
                </a:solidFill>
              </a:rPr>
              <a:t> </a:t>
            </a:r>
            <a:r>
              <a:rPr lang="en-US" dirty="0" err="1">
                <a:solidFill>
                  <a:schemeClr val="bg1"/>
                </a:solidFill>
              </a:rPr>
              <a:t>đối</a:t>
            </a:r>
            <a:r>
              <a:rPr lang="en-US" dirty="0">
                <a:solidFill>
                  <a:schemeClr val="bg1"/>
                </a:solidFill>
              </a:rPr>
              <a:t> </a:t>
            </a:r>
            <a:r>
              <a:rPr lang="en-US" dirty="0" err="1">
                <a:solidFill>
                  <a:schemeClr val="bg1"/>
                </a:solidFill>
              </a:rPr>
              <a:t>số</a:t>
            </a:r>
            <a:endParaRPr lang="en-US" dirty="0">
              <a:solidFill>
                <a:schemeClr val="bg1"/>
              </a:solidFill>
            </a:endParaRPr>
          </a:p>
        </p:txBody>
      </p:sp>
      <p:sp>
        <p:nvSpPr>
          <p:cNvPr id="3" name="Content Placeholder 2"/>
          <p:cNvSpPr>
            <a:spLocks noGrp="1"/>
          </p:cNvSpPr>
          <p:nvPr>
            <p:ph type="body" idx="1"/>
          </p:nvPr>
        </p:nvSpPr>
        <p:spPr>
          <a:xfrm>
            <a:off x="328428" y="2419692"/>
            <a:ext cx="15927572" cy="1067787"/>
          </a:xfrm>
        </p:spPr>
        <p:txBody>
          <a:bodyPr/>
          <a:lstStyle/>
          <a:p>
            <a:r>
              <a:rPr lang="vi-VN" sz="3600" dirty="0">
                <a:solidFill>
                  <a:schemeClr val="bg1"/>
                </a:solidFill>
              </a:rPr>
              <a:t>Lỗi không khớp xảy ra khi cung cấp ít hoặc nhiều đối số hơn hàm cần</a:t>
            </a:r>
            <a:endParaRPr lang="en-US" sz="3600" dirty="0">
              <a:solidFill>
                <a:schemeClr val="bg1"/>
              </a:solidFill>
            </a:endParaRPr>
          </a:p>
        </p:txBody>
      </p:sp>
      <p:sp>
        <p:nvSpPr>
          <p:cNvPr id="5" name="Rectangle 4"/>
          <p:cNvSpPr/>
          <p:nvPr/>
        </p:nvSpPr>
        <p:spPr>
          <a:xfrm>
            <a:off x="827272" y="3402419"/>
            <a:ext cx="15100300" cy="2811026"/>
          </a:xfrm>
          <a:prstGeom prst="rect">
            <a:avLst/>
          </a:prstGeom>
        </p:spPr>
        <p:txBody>
          <a:bodyPr wrap="square">
            <a:spAutoFit/>
          </a:bodyPr>
          <a:lstStyle/>
          <a:p>
            <a:pPr algn="just">
              <a:spcBef>
                <a:spcPts val="400"/>
              </a:spcBef>
              <a:spcAft>
                <a:spcPts val="400"/>
              </a:spcAft>
            </a:pPr>
            <a:r>
              <a:rPr lang="en-US" sz="3000" spc="-27" dirty="0">
                <a:solidFill>
                  <a:schemeClr val="bg1"/>
                </a:solidFill>
                <a:latin typeface="Courier" pitchFamily="2" charset="0"/>
                <a:ea typeface="SimSun" panose="02010600030101010101" pitchFamily="2" charset="-122"/>
              </a:rPr>
              <a:t>def </a:t>
            </a:r>
            <a:r>
              <a:rPr lang="en-US" sz="3000" spc="-27" dirty="0" err="1">
                <a:solidFill>
                  <a:schemeClr val="bg1"/>
                </a:solidFill>
                <a:latin typeface="Courier" pitchFamily="2" charset="0"/>
                <a:ea typeface="SimSun" panose="02010600030101010101" pitchFamily="2" charset="-122"/>
              </a:rPr>
              <a:t>describe_pet</a:t>
            </a:r>
            <a:r>
              <a:rPr lang="en-US" sz="3000" spc="-27" dirty="0">
                <a:solidFill>
                  <a:schemeClr val="bg1"/>
                </a:solidFill>
                <a:latin typeface="Courier" pitchFamily="2" charset="0"/>
                <a:ea typeface="SimSun" panose="02010600030101010101" pitchFamily="2" charset="-122"/>
              </a:rPr>
              <a:t>(</a:t>
            </a:r>
            <a:r>
              <a:rPr lang="en-US" sz="3000" spc="-27" dirty="0" err="1">
                <a:solidFill>
                  <a:schemeClr val="bg1"/>
                </a:solidFill>
                <a:latin typeface="Courier" pitchFamily="2" charset="0"/>
                <a:ea typeface="SimSun" panose="02010600030101010101" pitchFamily="2" charset="-122"/>
              </a:rPr>
              <a:t>animal_type</a:t>
            </a:r>
            <a:r>
              <a:rPr lang="en-US" sz="3000" spc="-27" dirty="0">
                <a:solidFill>
                  <a:schemeClr val="bg1"/>
                </a:solidFill>
                <a:latin typeface="Courier" pitchFamily="2" charset="0"/>
                <a:ea typeface="SimSun" panose="02010600030101010101" pitchFamily="2" charset="-122"/>
              </a:rPr>
              <a:t>, </a:t>
            </a:r>
            <a:r>
              <a:rPr lang="en-US" sz="3000" spc="-27" dirty="0" err="1">
                <a:solidFill>
                  <a:schemeClr val="bg1"/>
                </a:solidFill>
                <a:latin typeface="Courier" pitchFamily="2" charset="0"/>
                <a:ea typeface="SimSun" panose="02010600030101010101" pitchFamily="2" charset="-122"/>
              </a:rPr>
              <a:t>pet_name</a:t>
            </a:r>
            <a:r>
              <a:rPr lang="en-US" sz="3000" spc="-27" dirty="0">
                <a:solidFill>
                  <a:schemeClr val="bg1"/>
                </a:solidFill>
                <a:latin typeface="Courier" pitchFamily="2" charset="0"/>
                <a:ea typeface="SimSun" panose="02010600030101010101" pitchFamily="2" charset="-122"/>
              </a:rPr>
              <a:t>): </a:t>
            </a:r>
          </a:p>
          <a:p>
            <a:pPr algn="just">
              <a:spcBef>
                <a:spcPts val="400"/>
              </a:spcBef>
              <a:spcAft>
                <a:spcPts val="400"/>
              </a:spcAft>
            </a:pPr>
            <a:r>
              <a:rPr lang="en-US" sz="3000" spc="-27" dirty="0">
                <a:solidFill>
                  <a:schemeClr val="bg1"/>
                </a:solidFill>
                <a:latin typeface="Courier" pitchFamily="2" charset="0"/>
                <a:ea typeface="SimSun" panose="02010600030101010101" pitchFamily="2" charset="-122"/>
              </a:rPr>
              <a:t>	"""Display information about a pet.""" </a:t>
            </a:r>
          </a:p>
          <a:p>
            <a:pPr algn="just">
              <a:spcBef>
                <a:spcPts val="400"/>
              </a:spcBef>
              <a:spcAft>
                <a:spcPts val="400"/>
              </a:spcAft>
            </a:pPr>
            <a:r>
              <a:rPr lang="en-US" sz="3000" spc="-27" dirty="0">
                <a:solidFill>
                  <a:schemeClr val="bg1"/>
                </a:solidFill>
                <a:latin typeface="Courier" pitchFamily="2" charset="0"/>
                <a:ea typeface="SimSun" panose="02010600030101010101" pitchFamily="2" charset="-122"/>
              </a:rPr>
              <a:t>	print(f"\</a:t>
            </a:r>
            <a:r>
              <a:rPr lang="en-US" sz="3000" spc="-27" dirty="0" err="1">
                <a:solidFill>
                  <a:schemeClr val="bg1"/>
                </a:solidFill>
                <a:latin typeface="Courier" pitchFamily="2" charset="0"/>
                <a:ea typeface="SimSun" panose="02010600030101010101" pitchFamily="2" charset="-122"/>
              </a:rPr>
              <a:t>nI</a:t>
            </a:r>
            <a:r>
              <a:rPr lang="en-US" sz="3000" spc="-27" dirty="0">
                <a:solidFill>
                  <a:schemeClr val="bg1"/>
                </a:solidFill>
                <a:latin typeface="Courier" pitchFamily="2" charset="0"/>
                <a:ea typeface="SimSun" panose="02010600030101010101" pitchFamily="2" charset="-122"/>
              </a:rPr>
              <a:t> have a {</a:t>
            </a:r>
            <a:r>
              <a:rPr lang="en-US" sz="3000" spc="-27" dirty="0" err="1">
                <a:solidFill>
                  <a:schemeClr val="bg1"/>
                </a:solidFill>
                <a:latin typeface="Courier" pitchFamily="2" charset="0"/>
                <a:ea typeface="SimSun" panose="02010600030101010101" pitchFamily="2" charset="-122"/>
              </a:rPr>
              <a:t>animal_type</a:t>
            </a:r>
            <a:r>
              <a:rPr lang="en-US" sz="3000" spc="-27" dirty="0">
                <a:solidFill>
                  <a:schemeClr val="bg1"/>
                </a:solidFill>
                <a:latin typeface="Courier" pitchFamily="2" charset="0"/>
                <a:ea typeface="SimSun" panose="02010600030101010101" pitchFamily="2" charset="-122"/>
              </a:rPr>
              <a:t>}.")</a:t>
            </a:r>
          </a:p>
          <a:p>
            <a:pPr algn="just">
              <a:spcBef>
                <a:spcPts val="400"/>
              </a:spcBef>
              <a:spcAft>
                <a:spcPts val="400"/>
              </a:spcAft>
            </a:pPr>
            <a:r>
              <a:rPr lang="en-US" sz="3000" spc="-27" dirty="0">
                <a:solidFill>
                  <a:schemeClr val="bg1"/>
                </a:solidFill>
                <a:latin typeface="Courier" pitchFamily="2" charset="0"/>
                <a:ea typeface="SimSun" panose="02010600030101010101" pitchFamily="2" charset="-122"/>
              </a:rPr>
              <a:t>	print(</a:t>
            </a:r>
            <a:r>
              <a:rPr lang="en-US" sz="3000" spc="-27" dirty="0" err="1">
                <a:solidFill>
                  <a:schemeClr val="bg1"/>
                </a:solidFill>
                <a:latin typeface="Courier" pitchFamily="2" charset="0"/>
                <a:ea typeface="SimSun" panose="02010600030101010101" pitchFamily="2" charset="-122"/>
              </a:rPr>
              <a:t>f"My</a:t>
            </a:r>
            <a:r>
              <a:rPr lang="en-US" sz="3000" spc="-27" dirty="0">
                <a:solidFill>
                  <a:schemeClr val="bg1"/>
                </a:solidFill>
                <a:latin typeface="Courier" pitchFamily="2" charset="0"/>
                <a:ea typeface="SimSun" panose="02010600030101010101" pitchFamily="2" charset="-122"/>
              </a:rPr>
              <a:t> {</a:t>
            </a:r>
            <a:r>
              <a:rPr lang="en-US" sz="3000" spc="-27" dirty="0" err="1">
                <a:solidFill>
                  <a:schemeClr val="bg1"/>
                </a:solidFill>
                <a:latin typeface="Courier" pitchFamily="2" charset="0"/>
                <a:ea typeface="SimSun" panose="02010600030101010101" pitchFamily="2" charset="-122"/>
              </a:rPr>
              <a:t>animal_type</a:t>
            </a:r>
            <a:r>
              <a:rPr lang="en-US" sz="3000" spc="-27" dirty="0">
                <a:solidFill>
                  <a:schemeClr val="bg1"/>
                </a:solidFill>
                <a:latin typeface="Courier" pitchFamily="2" charset="0"/>
                <a:ea typeface="SimSun" panose="02010600030101010101" pitchFamily="2" charset="-122"/>
              </a:rPr>
              <a:t>}'s name is {</a:t>
            </a:r>
            <a:r>
              <a:rPr lang="en-US" sz="3000" spc="-27" dirty="0" err="1">
                <a:solidFill>
                  <a:schemeClr val="bg1"/>
                </a:solidFill>
                <a:latin typeface="Courier" pitchFamily="2" charset="0"/>
                <a:ea typeface="SimSun" panose="02010600030101010101" pitchFamily="2" charset="-122"/>
              </a:rPr>
              <a:t>pet_name.title</a:t>
            </a:r>
            <a:r>
              <a:rPr lang="en-US" sz="3000" spc="-27" dirty="0">
                <a:solidFill>
                  <a:schemeClr val="bg1"/>
                </a:solidFill>
                <a:latin typeface="Courier" pitchFamily="2" charset="0"/>
                <a:ea typeface="SimSun" panose="02010600030101010101" pitchFamily="2" charset="-122"/>
              </a:rPr>
              <a:t>()}.”)</a:t>
            </a:r>
          </a:p>
          <a:p>
            <a:pPr algn="just">
              <a:spcBef>
                <a:spcPts val="400"/>
              </a:spcBef>
              <a:spcAft>
                <a:spcPts val="400"/>
              </a:spcAft>
            </a:pPr>
            <a:r>
              <a:rPr lang="en-US" sz="3000" spc="-27" dirty="0" err="1">
                <a:solidFill>
                  <a:schemeClr val="bg1"/>
                </a:solidFill>
                <a:latin typeface="Courier" pitchFamily="2" charset="0"/>
                <a:ea typeface="SimSun" panose="02010600030101010101" pitchFamily="2" charset="-122"/>
              </a:rPr>
              <a:t>describe_pet</a:t>
            </a:r>
            <a:r>
              <a:rPr lang="en-US" sz="3000" spc="-27" dirty="0">
                <a:solidFill>
                  <a:schemeClr val="bg1"/>
                </a:solidFill>
                <a:latin typeface="Courier" pitchFamily="2" charset="0"/>
                <a:ea typeface="SimSun" panose="02010600030101010101" pitchFamily="2" charset="-122"/>
              </a:rPr>
              <a:t>()</a:t>
            </a:r>
          </a:p>
        </p:txBody>
      </p:sp>
      <p:sp>
        <p:nvSpPr>
          <p:cNvPr id="7" name="Rectangle 6"/>
          <p:cNvSpPr/>
          <p:nvPr/>
        </p:nvSpPr>
        <p:spPr>
          <a:xfrm>
            <a:off x="594143" y="6298505"/>
            <a:ext cx="15566558" cy="2708434"/>
          </a:xfrm>
          <a:prstGeom prst="rect">
            <a:avLst/>
          </a:prstGeom>
        </p:spPr>
        <p:txBody>
          <a:bodyPr wrap="square">
            <a:spAutoFit/>
          </a:bodyPr>
          <a:lstStyle/>
          <a:p>
            <a:pPr algn="just">
              <a:spcBef>
                <a:spcPts val="400"/>
              </a:spcBef>
              <a:spcAft>
                <a:spcPts val="400"/>
              </a:spcAft>
            </a:pPr>
            <a:r>
              <a:rPr lang="en-US" sz="3000" spc="-27" dirty="0">
                <a:solidFill>
                  <a:srgbClr val="C00000"/>
                </a:solidFill>
                <a:latin typeface="Courier" pitchFamily="2" charset="0"/>
                <a:ea typeface="SimSun" panose="02010600030101010101" pitchFamily="2" charset="-122"/>
                <a:cs typeface="Times New Roman" panose="02020603050405020304" pitchFamily="18" charset="0"/>
              </a:rPr>
              <a:t>Traceback (most recent call last):</a:t>
            </a:r>
          </a:p>
          <a:p>
            <a:pPr algn="just">
              <a:spcBef>
                <a:spcPts val="400"/>
              </a:spcBef>
              <a:spcAft>
                <a:spcPts val="400"/>
              </a:spcAft>
            </a:pPr>
            <a:r>
              <a:rPr lang="en-US" sz="3000" spc="-27" dirty="0">
                <a:solidFill>
                  <a:srgbClr val="C00000"/>
                </a:solidFill>
                <a:latin typeface="Courier" pitchFamily="2" charset="0"/>
                <a:ea typeface="SimSun" panose="02010600030101010101" pitchFamily="2" charset="-122"/>
                <a:cs typeface="Times New Roman" panose="02020603050405020304" pitchFamily="18" charset="0"/>
              </a:rPr>
              <a:t>	File "</a:t>
            </a:r>
            <a:r>
              <a:rPr lang="en-US" sz="3000" spc="-27" dirty="0" err="1">
                <a:solidFill>
                  <a:srgbClr val="C00000"/>
                </a:solidFill>
                <a:latin typeface="Courier" pitchFamily="2" charset="0"/>
                <a:ea typeface="SimSun" panose="02010600030101010101" pitchFamily="2" charset="-122"/>
                <a:cs typeface="Times New Roman" panose="02020603050405020304" pitchFamily="18" charset="0"/>
              </a:rPr>
              <a:t>pets.py</a:t>
            </a:r>
            <a:r>
              <a:rPr lang="en-US" sz="3000" spc="-27" dirty="0">
                <a:solidFill>
                  <a:srgbClr val="C00000"/>
                </a:solidFill>
                <a:latin typeface="Courier" pitchFamily="2" charset="0"/>
                <a:ea typeface="SimSun" panose="02010600030101010101" pitchFamily="2" charset="-122"/>
                <a:cs typeface="Times New Roman" panose="02020603050405020304" pitchFamily="18" charset="0"/>
              </a:rPr>
              <a:t>", line 6, in &lt;module&gt;</a:t>
            </a:r>
          </a:p>
          <a:p>
            <a:pPr algn="just">
              <a:spcBef>
                <a:spcPts val="400"/>
              </a:spcBef>
              <a:spcAft>
                <a:spcPts val="400"/>
              </a:spcAft>
            </a:pPr>
            <a:r>
              <a:rPr lang="en-US" sz="3000" spc="-27" dirty="0">
                <a:solidFill>
                  <a:srgbClr val="C00000"/>
                </a:solidFill>
                <a:latin typeface="Courier" pitchFamily="2" charset="0"/>
                <a:ea typeface="SimSun" panose="02010600030101010101" pitchFamily="2" charset="-122"/>
                <a:cs typeface="Times New Roman" panose="02020603050405020304" pitchFamily="18" charset="0"/>
              </a:rPr>
              <a:t>		</a:t>
            </a:r>
            <a:r>
              <a:rPr lang="en-US" sz="3000" spc="-27" dirty="0" err="1">
                <a:solidFill>
                  <a:srgbClr val="C00000"/>
                </a:solidFill>
                <a:latin typeface="Courier" pitchFamily="2" charset="0"/>
                <a:ea typeface="SimSun" panose="02010600030101010101" pitchFamily="2" charset="-122"/>
                <a:cs typeface="Times New Roman" panose="02020603050405020304" pitchFamily="18" charset="0"/>
              </a:rPr>
              <a:t>describe_pet</a:t>
            </a:r>
            <a:r>
              <a:rPr lang="en-US" sz="3000" spc="-27" dirty="0">
                <a:solidFill>
                  <a:srgbClr val="C00000"/>
                </a:solidFill>
                <a:latin typeface="Courier" pitchFamily="2" charset="0"/>
                <a:ea typeface="SimSun" panose="02010600030101010101" pitchFamily="2" charset="-122"/>
                <a:cs typeface="Times New Roman" panose="02020603050405020304" pitchFamily="18" charset="0"/>
              </a:rPr>
              <a:t>()</a:t>
            </a:r>
          </a:p>
          <a:p>
            <a:pPr algn="just">
              <a:spcBef>
                <a:spcPts val="400"/>
              </a:spcBef>
              <a:spcAft>
                <a:spcPts val="400"/>
              </a:spcAft>
            </a:pPr>
            <a:r>
              <a:rPr lang="en-US" sz="3000" spc="-27" dirty="0" err="1">
                <a:solidFill>
                  <a:srgbClr val="C00000"/>
                </a:solidFill>
                <a:latin typeface="Courier" pitchFamily="2" charset="0"/>
                <a:ea typeface="SimSun" panose="02010600030101010101" pitchFamily="2" charset="-122"/>
                <a:cs typeface="Times New Roman" panose="02020603050405020304" pitchFamily="18" charset="0"/>
              </a:rPr>
              <a:t>TypeError</a:t>
            </a:r>
            <a:r>
              <a:rPr lang="en-US" sz="3000" spc="-27" dirty="0">
                <a:solidFill>
                  <a:srgbClr val="C00000"/>
                </a:solidFill>
                <a:latin typeface="Courier" pitchFamily="2" charset="0"/>
                <a:ea typeface="SimSun" panose="02010600030101010101" pitchFamily="2" charset="-122"/>
                <a:cs typeface="Times New Roman" panose="02020603050405020304" pitchFamily="18" charset="0"/>
              </a:rPr>
              <a:t>: </a:t>
            </a:r>
            <a:r>
              <a:rPr lang="en-US" sz="3000" spc="-27" dirty="0" err="1">
                <a:solidFill>
                  <a:srgbClr val="C00000"/>
                </a:solidFill>
                <a:latin typeface="Courier" pitchFamily="2" charset="0"/>
                <a:ea typeface="SimSun" panose="02010600030101010101" pitchFamily="2" charset="-122"/>
                <a:cs typeface="Times New Roman" panose="02020603050405020304" pitchFamily="18" charset="0"/>
              </a:rPr>
              <a:t>describe_pet</a:t>
            </a:r>
            <a:r>
              <a:rPr lang="en-US" sz="3000" spc="-27" dirty="0">
                <a:solidFill>
                  <a:srgbClr val="C00000"/>
                </a:solidFill>
                <a:latin typeface="Courier" pitchFamily="2" charset="0"/>
                <a:ea typeface="SimSun" panose="02010600030101010101" pitchFamily="2" charset="-122"/>
                <a:cs typeface="Times New Roman" panose="02020603050405020304" pitchFamily="18" charset="0"/>
              </a:rPr>
              <a:t>() missing 2 required positional arguments: 'animal_ type' and '</a:t>
            </a:r>
            <a:r>
              <a:rPr lang="en-US" sz="3000" spc="-27" dirty="0" err="1">
                <a:solidFill>
                  <a:srgbClr val="C00000"/>
                </a:solidFill>
                <a:latin typeface="Courier" pitchFamily="2" charset="0"/>
                <a:ea typeface="SimSun" panose="02010600030101010101" pitchFamily="2" charset="-122"/>
                <a:cs typeface="Times New Roman" panose="02020603050405020304" pitchFamily="18" charset="0"/>
              </a:rPr>
              <a:t>pet_name</a:t>
            </a:r>
            <a:r>
              <a:rPr lang="en-US" sz="3000" spc="-27" dirty="0">
                <a:solidFill>
                  <a:srgbClr val="C00000"/>
                </a:solidFill>
                <a:latin typeface="Courier" pitchFamily="2" charset="0"/>
                <a:ea typeface="SimSun"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9611654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614429-8E69-2C36-34AC-F400D1471606}"/>
              </a:ext>
            </a:extLst>
          </p:cNvPr>
          <p:cNvSpPr>
            <a:spLocks noGrp="1"/>
          </p:cNvSpPr>
          <p:nvPr>
            <p:ph type="title"/>
          </p:nvPr>
        </p:nvSpPr>
        <p:spPr/>
        <p:txBody>
          <a:bodyPr/>
          <a:lstStyle/>
          <a:p>
            <a:r>
              <a:rPr lang="en-US" dirty="0" err="1">
                <a:solidFill>
                  <a:schemeClr val="bg1"/>
                </a:solidFill>
              </a:rPr>
              <a:t>Lưu</a:t>
            </a:r>
            <a:r>
              <a:rPr lang="en-US" dirty="0">
                <a:solidFill>
                  <a:schemeClr val="bg1"/>
                </a:solidFill>
              </a:rPr>
              <a:t> </a:t>
            </a:r>
            <a:r>
              <a:rPr lang="en-US" dirty="0" err="1">
                <a:solidFill>
                  <a:schemeClr val="bg1"/>
                </a:solidFill>
              </a:rPr>
              <a:t>trữ</a:t>
            </a:r>
            <a:r>
              <a:rPr lang="en-US" dirty="0">
                <a:solidFill>
                  <a:schemeClr val="bg1"/>
                </a:solidFill>
              </a:rPr>
              <a:t> </a:t>
            </a:r>
            <a:r>
              <a:rPr lang="en-US" dirty="0" err="1">
                <a:solidFill>
                  <a:schemeClr val="bg1"/>
                </a:solidFill>
              </a:rPr>
              <a:t>hàm</a:t>
            </a:r>
            <a:r>
              <a:rPr lang="en-US" dirty="0">
                <a:solidFill>
                  <a:schemeClr val="bg1"/>
                </a:solidFill>
              </a:rPr>
              <a:t> </a:t>
            </a:r>
            <a:r>
              <a:rPr lang="en-US" dirty="0" err="1">
                <a:solidFill>
                  <a:schemeClr val="bg1"/>
                </a:solidFill>
              </a:rPr>
              <a:t>trong</a:t>
            </a:r>
            <a:r>
              <a:rPr lang="en-US" dirty="0">
                <a:solidFill>
                  <a:schemeClr val="bg1"/>
                </a:solidFill>
              </a:rPr>
              <a:t> module</a:t>
            </a:r>
            <a:endParaRPr lang="en-US" dirty="0"/>
          </a:p>
        </p:txBody>
      </p:sp>
      <p:sp>
        <p:nvSpPr>
          <p:cNvPr id="3" name="Content Placeholder 2"/>
          <p:cNvSpPr>
            <a:spLocks noGrp="1"/>
          </p:cNvSpPr>
          <p:nvPr>
            <p:ph type="body" idx="1"/>
          </p:nvPr>
        </p:nvSpPr>
        <p:spPr/>
        <p:txBody>
          <a:bodyPr>
            <a:normAutofit/>
          </a:bodyPr>
          <a:lstStyle/>
          <a:p>
            <a:pPr>
              <a:lnSpc>
                <a:spcPct val="150000"/>
              </a:lnSpc>
              <a:spcBef>
                <a:spcPts val="600"/>
              </a:spcBef>
            </a:pPr>
            <a:r>
              <a:rPr lang="vi-VN" sz="3200" dirty="0">
                <a:solidFill>
                  <a:schemeClr val="bg1"/>
                </a:solidFill>
              </a:rPr>
              <a:t>Sử dụng tên mô tả cho các hàm </a:t>
            </a:r>
            <a:r>
              <a:rPr lang="vi-VN" sz="3200" dirty="0">
                <a:solidFill>
                  <a:schemeClr val="bg1"/>
                </a:solidFill>
                <a:sym typeface="Wingdings" pitchFamily="2" charset="2"/>
              </a:rPr>
              <a:t> </a:t>
            </a:r>
            <a:r>
              <a:rPr lang="vi-VN" sz="3200" dirty="0">
                <a:solidFill>
                  <a:schemeClr val="bg1"/>
                </a:solidFill>
              </a:rPr>
              <a:t>tách các khối mã nguồn khỏi chương trình chính </a:t>
            </a:r>
            <a:r>
              <a:rPr lang="vi-VN" sz="3200" dirty="0">
                <a:solidFill>
                  <a:schemeClr val="bg1"/>
                </a:solidFill>
                <a:sym typeface="Wingdings" pitchFamily="2" charset="2"/>
              </a:rPr>
              <a:t></a:t>
            </a:r>
            <a:r>
              <a:rPr lang="vi-VN" sz="3200" dirty="0">
                <a:solidFill>
                  <a:schemeClr val="bg1"/>
                </a:solidFill>
              </a:rPr>
              <a:t>, chương trình chính sẽ dễ theo dõi hơn. </a:t>
            </a:r>
            <a:endParaRPr lang="en-US" sz="2800" dirty="0">
              <a:solidFill>
                <a:schemeClr val="bg1"/>
              </a:solidFill>
            </a:endParaRPr>
          </a:p>
          <a:p>
            <a:pPr lvl="1">
              <a:lnSpc>
                <a:spcPct val="150000"/>
              </a:lnSpc>
              <a:spcBef>
                <a:spcPts val="600"/>
              </a:spcBef>
            </a:pPr>
            <a:r>
              <a:rPr lang="vi-VN" sz="2800" dirty="0">
                <a:solidFill>
                  <a:schemeClr val="bg1"/>
                </a:solidFill>
              </a:rPr>
              <a:t>Lưu trữ các hàm của trong một tệp/mô-đun riêng  và nhập mô-đun đó vào chương trình chính thông qua lệnh import</a:t>
            </a:r>
          </a:p>
          <a:p>
            <a:pPr lvl="1">
              <a:lnSpc>
                <a:spcPct val="150000"/>
              </a:lnSpc>
              <a:spcBef>
                <a:spcPts val="600"/>
              </a:spcBef>
            </a:pPr>
            <a:r>
              <a:rPr lang="vi-VN" sz="2800" dirty="0">
                <a:solidFill>
                  <a:schemeClr val="bg1"/>
                </a:solidFill>
              </a:rPr>
              <a:t>Cho phép sử dụng lại các hàm trong nhiều chương trình khác nhau. </a:t>
            </a:r>
            <a:endParaRPr lang="en-US" sz="2800" dirty="0">
              <a:solidFill>
                <a:schemeClr val="bg1"/>
              </a:solidFill>
            </a:endParaRPr>
          </a:p>
          <a:p>
            <a:pPr lvl="1">
              <a:lnSpc>
                <a:spcPct val="150000"/>
              </a:lnSpc>
              <a:spcBef>
                <a:spcPts val="600"/>
              </a:spcBef>
            </a:pPr>
            <a:r>
              <a:rPr lang="vi-VN" sz="2800" dirty="0">
                <a:solidFill>
                  <a:schemeClr val="bg1"/>
                </a:solidFill>
              </a:rPr>
              <a:t>Ấn các chi tiết của code chương trình và tập trung vào logic chính N</a:t>
            </a:r>
            <a:endParaRPr lang="en-US" sz="2800" dirty="0">
              <a:solidFill>
                <a:schemeClr val="bg1"/>
              </a:solidFill>
            </a:endParaRPr>
          </a:p>
        </p:txBody>
      </p:sp>
    </p:spTree>
    <p:extLst>
      <p:ext uri="{BB962C8B-B14F-4D97-AF65-F5344CB8AC3E}">
        <p14:creationId xmlns:p14="http://schemas.microsoft.com/office/powerpoint/2010/main" val="3962601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solidFill>
                  <a:schemeClr val="bg1"/>
                </a:solidFill>
              </a:rPr>
              <a:t>Import toàn bộ module</a:t>
            </a:r>
          </a:p>
        </p:txBody>
      </p:sp>
      <p:sp>
        <p:nvSpPr>
          <p:cNvPr id="3" name="Content Placeholder 2"/>
          <p:cNvSpPr>
            <a:spLocks noGrp="1"/>
          </p:cNvSpPr>
          <p:nvPr>
            <p:ph type="body" idx="1"/>
          </p:nvPr>
        </p:nvSpPr>
        <p:spPr>
          <a:xfrm>
            <a:off x="1155700" y="2288248"/>
            <a:ext cx="15228549" cy="1968499"/>
          </a:xfrm>
        </p:spPr>
        <p:txBody>
          <a:bodyPr/>
          <a:lstStyle/>
          <a:p>
            <a:pPr>
              <a:spcBef>
                <a:spcPts val="500"/>
              </a:spcBef>
            </a:pPr>
            <a:r>
              <a:rPr lang="vi-VN" sz="2800" dirty="0">
                <a:solidFill>
                  <a:schemeClr val="bg1"/>
                </a:solidFill>
              </a:rPr>
              <a:t>Để bắt đầu import các hàm, trước tiên chúng ta cần tạo một mô-đun. </a:t>
            </a:r>
            <a:endParaRPr lang="en-US" sz="2800" dirty="0">
              <a:solidFill>
                <a:schemeClr val="bg1"/>
              </a:solidFill>
            </a:endParaRPr>
          </a:p>
          <a:p>
            <a:pPr>
              <a:spcBef>
                <a:spcPts val="500"/>
              </a:spcBef>
            </a:pPr>
            <a:r>
              <a:rPr lang="vi-VN" sz="2800" dirty="0">
                <a:solidFill>
                  <a:schemeClr val="bg1"/>
                </a:solidFill>
              </a:rPr>
              <a:t>Mô-đun là một tệp kết thúc bằng .py có chứa code muốn import vào chương trình chính. </a:t>
            </a:r>
            <a:endParaRPr lang="en-US" sz="2800" dirty="0">
              <a:solidFill>
                <a:schemeClr val="bg1"/>
              </a:solidFill>
            </a:endParaRPr>
          </a:p>
        </p:txBody>
      </p:sp>
      <p:sp>
        <p:nvSpPr>
          <p:cNvPr id="7" name="Rectangle 6"/>
          <p:cNvSpPr/>
          <p:nvPr/>
        </p:nvSpPr>
        <p:spPr>
          <a:xfrm>
            <a:off x="1887911" y="4486640"/>
            <a:ext cx="13199789" cy="2436693"/>
          </a:xfrm>
          <a:prstGeom prst="rect">
            <a:avLst/>
          </a:prstGeom>
        </p:spPr>
        <p:txBody>
          <a:bodyPr wrap="square">
            <a:spAutoFit/>
          </a:bodyPr>
          <a:lstStyle/>
          <a:p>
            <a:pPr algn="just">
              <a:lnSpc>
                <a:spcPct val="115000"/>
              </a:lnSpc>
              <a:spcBef>
                <a:spcPts val="400"/>
              </a:spcBef>
              <a:spcAft>
                <a:spcPts val="400"/>
              </a:spcAft>
            </a:pPr>
            <a:r>
              <a:rPr lang="en-US" sz="2200" spc="-27" dirty="0">
                <a:solidFill>
                  <a:schemeClr val="bg1"/>
                </a:solidFill>
                <a:latin typeface="Courier New" panose="02070309020205020404" pitchFamily="49" charset="0"/>
                <a:ea typeface="SimSun" panose="02010600030101010101" pitchFamily="2" charset="-122"/>
              </a:rPr>
              <a:t>def </a:t>
            </a:r>
            <a:r>
              <a:rPr lang="en-US" sz="2200" spc="-27" dirty="0" err="1">
                <a:solidFill>
                  <a:schemeClr val="bg1"/>
                </a:solidFill>
                <a:latin typeface="Courier New" panose="02070309020205020404" pitchFamily="49" charset="0"/>
                <a:ea typeface="SimSun" panose="02010600030101010101" pitchFamily="2" charset="-122"/>
              </a:rPr>
              <a:t>make_pizza</a:t>
            </a:r>
            <a:r>
              <a:rPr lang="en-US" sz="2200" spc="-27" dirty="0">
                <a:solidFill>
                  <a:schemeClr val="bg1"/>
                </a:solidFill>
                <a:latin typeface="Courier New" panose="02070309020205020404" pitchFamily="49" charset="0"/>
                <a:ea typeface="SimSun" panose="02010600030101010101" pitchFamily="2" charset="-122"/>
              </a:rPr>
              <a:t>(size, *toppings):</a:t>
            </a:r>
          </a:p>
          <a:p>
            <a:pPr algn="just">
              <a:lnSpc>
                <a:spcPct val="115000"/>
              </a:lnSpc>
              <a:spcBef>
                <a:spcPts val="400"/>
              </a:spcBef>
              <a:spcAft>
                <a:spcPts val="400"/>
              </a:spcAft>
            </a:pPr>
            <a:r>
              <a:rPr lang="en-US" sz="2200" spc="-27" dirty="0">
                <a:solidFill>
                  <a:schemeClr val="bg1"/>
                </a:solidFill>
                <a:latin typeface="Courier New" panose="02070309020205020404" pitchFamily="49" charset="0"/>
                <a:ea typeface="SimSun" panose="02010600030101010101" pitchFamily="2" charset="-122"/>
              </a:rPr>
              <a:t>	"""Summarize the pizza we are about to make."""</a:t>
            </a:r>
          </a:p>
          <a:p>
            <a:pPr algn="just">
              <a:lnSpc>
                <a:spcPct val="115000"/>
              </a:lnSpc>
              <a:spcBef>
                <a:spcPts val="400"/>
              </a:spcBef>
              <a:spcAft>
                <a:spcPts val="400"/>
              </a:spcAft>
            </a:pPr>
            <a:r>
              <a:rPr lang="en-US" sz="2200" spc="-27" dirty="0">
                <a:solidFill>
                  <a:schemeClr val="bg1"/>
                </a:solidFill>
                <a:latin typeface="Courier New" panose="02070309020205020404" pitchFamily="49" charset="0"/>
                <a:ea typeface="SimSun" panose="02010600030101010101" pitchFamily="2" charset="-122"/>
              </a:rPr>
              <a:t>	print(f"\</a:t>
            </a:r>
            <a:r>
              <a:rPr lang="en-US" sz="2200" spc="-27" dirty="0" err="1">
                <a:solidFill>
                  <a:schemeClr val="bg1"/>
                </a:solidFill>
                <a:latin typeface="Courier New" panose="02070309020205020404" pitchFamily="49" charset="0"/>
                <a:ea typeface="SimSun" panose="02010600030101010101" pitchFamily="2" charset="-122"/>
              </a:rPr>
              <a:t>nMaking</a:t>
            </a:r>
            <a:r>
              <a:rPr lang="en-US" sz="2200" spc="-27" dirty="0">
                <a:solidFill>
                  <a:schemeClr val="bg1"/>
                </a:solidFill>
                <a:latin typeface="Courier New" panose="02070309020205020404" pitchFamily="49" charset="0"/>
                <a:ea typeface="SimSun" panose="02010600030101010101" pitchFamily="2" charset="-122"/>
              </a:rPr>
              <a:t> a {size}-inch pizza with the following toppings:")</a:t>
            </a:r>
          </a:p>
          <a:p>
            <a:pPr algn="just">
              <a:lnSpc>
                <a:spcPct val="115000"/>
              </a:lnSpc>
              <a:spcBef>
                <a:spcPts val="400"/>
              </a:spcBef>
              <a:spcAft>
                <a:spcPts val="400"/>
              </a:spcAft>
            </a:pPr>
            <a:r>
              <a:rPr lang="en-US" sz="2200" spc="-27" dirty="0">
                <a:solidFill>
                  <a:schemeClr val="bg1"/>
                </a:solidFill>
                <a:latin typeface="Courier New" panose="02070309020205020404" pitchFamily="49" charset="0"/>
                <a:ea typeface="SimSun" panose="02010600030101010101" pitchFamily="2" charset="-122"/>
              </a:rPr>
              <a:t>	for topping in toppings:</a:t>
            </a:r>
          </a:p>
          <a:p>
            <a:pPr algn="just">
              <a:lnSpc>
                <a:spcPct val="115000"/>
              </a:lnSpc>
              <a:spcBef>
                <a:spcPts val="400"/>
              </a:spcBef>
              <a:spcAft>
                <a:spcPts val="400"/>
              </a:spcAft>
            </a:pPr>
            <a:r>
              <a:rPr lang="en-US" sz="2200" spc="-27" dirty="0">
                <a:solidFill>
                  <a:schemeClr val="bg1"/>
                </a:solidFill>
                <a:latin typeface="Courier New" panose="02070309020205020404" pitchFamily="49" charset="0"/>
                <a:ea typeface="SimSun" panose="02010600030101010101" pitchFamily="2" charset="-122"/>
              </a:rPr>
              <a:t>		print(f"- {topping}")</a:t>
            </a:r>
          </a:p>
        </p:txBody>
      </p:sp>
      <p:sp>
        <p:nvSpPr>
          <p:cNvPr id="8" name="Rectangle 7"/>
          <p:cNvSpPr/>
          <p:nvPr/>
        </p:nvSpPr>
        <p:spPr>
          <a:xfrm>
            <a:off x="1463038" y="4076270"/>
            <a:ext cx="1864778" cy="430887"/>
          </a:xfrm>
          <a:prstGeom prst="rect">
            <a:avLst/>
          </a:prstGeom>
        </p:spPr>
        <p:txBody>
          <a:bodyPr wrap="square">
            <a:spAutoFit/>
          </a:bodyPr>
          <a:lstStyle/>
          <a:p>
            <a:r>
              <a:rPr lang="en-US" sz="2200" b="1" spc="-27" dirty="0" err="1">
                <a:solidFill>
                  <a:schemeClr val="bg1"/>
                </a:solidFill>
                <a:latin typeface="Courier New" panose="02070309020205020404" pitchFamily="49" charset="0"/>
                <a:ea typeface="SimSun" panose="02010600030101010101" pitchFamily="2" charset="-122"/>
              </a:rPr>
              <a:t>pizza.py</a:t>
            </a:r>
            <a:endParaRPr lang="en-US" sz="2200" b="1" dirty="0">
              <a:solidFill>
                <a:schemeClr val="bg1"/>
              </a:solidFill>
            </a:endParaRPr>
          </a:p>
        </p:txBody>
      </p:sp>
      <p:sp>
        <p:nvSpPr>
          <p:cNvPr id="10" name="Rectangle 9"/>
          <p:cNvSpPr/>
          <p:nvPr/>
        </p:nvSpPr>
        <p:spPr>
          <a:xfrm>
            <a:off x="2145276" y="7288980"/>
            <a:ext cx="11928922" cy="1452834"/>
          </a:xfrm>
          <a:prstGeom prst="rect">
            <a:avLst/>
          </a:prstGeom>
        </p:spPr>
        <p:txBody>
          <a:bodyPr wrap="square">
            <a:spAutoFit/>
          </a:bodyPr>
          <a:lstStyle/>
          <a:p>
            <a:pPr algn="just">
              <a:lnSpc>
                <a:spcPct val="115000"/>
              </a:lnSpc>
              <a:spcBef>
                <a:spcPts val="400"/>
              </a:spcBef>
              <a:spcAft>
                <a:spcPts val="400"/>
              </a:spcAft>
            </a:pPr>
            <a:r>
              <a:rPr lang="en-US" sz="2200" spc="-27" dirty="0">
                <a:solidFill>
                  <a:schemeClr val="bg1"/>
                </a:solidFill>
                <a:latin typeface="Courier New" panose="02070309020205020404" pitchFamily="49" charset="0"/>
                <a:ea typeface="SimSun" panose="02010600030101010101" pitchFamily="2" charset="-122"/>
              </a:rPr>
              <a:t>import pizza </a:t>
            </a:r>
          </a:p>
          <a:p>
            <a:pPr algn="just">
              <a:lnSpc>
                <a:spcPct val="115000"/>
              </a:lnSpc>
              <a:spcBef>
                <a:spcPts val="400"/>
              </a:spcBef>
              <a:spcAft>
                <a:spcPts val="400"/>
              </a:spcAft>
            </a:pPr>
            <a:r>
              <a:rPr lang="en-US" sz="2200" spc="-27" dirty="0" err="1">
                <a:solidFill>
                  <a:schemeClr val="bg1"/>
                </a:solidFill>
                <a:latin typeface="Courier New" panose="02070309020205020404" pitchFamily="49" charset="0"/>
                <a:ea typeface="SimSun" panose="02010600030101010101" pitchFamily="2" charset="-122"/>
              </a:rPr>
              <a:t>pizza.make_pizza</a:t>
            </a:r>
            <a:r>
              <a:rPr lang="en-US" sz="2200" spc="-27" dirty="0">
                <a:solidFill>
                  <a:schemeClr val="bg1"/>
                </a:solidFill>
                <a:latin typeface="Courier New" panose="02070309020205020404" pitchFamily="49" charset="0"/>
                <a:ea typeface="SimSun" panose="02010600030101010101" pitchFamily="2" charset="-122"/>
              </a:rPr>
              <a:t>(16, 'pepperoni')</a:t>
            </a:r>
          </a:p>
          <a:p>
            <a:pPr algn="just">
              <a:lnSpc>
                <a:spcPct val="115000"/>
              </a:lnSpc>
              <a:spcBef>
                <a:spcPts val="400"/>
              </a:spcBef>
              <a:spcAft>
                <a:spcPts val="400"/>
              </a:spcAft>
            </a:pPr>
            <a:r>
              <a:rPr lang="en-US" sz="2200" spc="-27" dirty="0" err="1">
                <a:solidFill>
                  <a:schemeClr val="bg1"/>
                </a:solidFill>
                <a:latin typeface="Courier New" panose="02070309020205020404" pitchFamily="49" charset="0"/>
                <a:ea typeface="SimSun" panose="02010600030101010101" pitchFamily="2" charset="-122"/>
              </a:rPr>
              <a:t>pizza.make_pizza</a:t>
            </a:r>
            <a:r>
              <a:rPr lang="en-US" sz="2200" spc="-27" dirty="0">
                <a:solidFill>
                  <a:schemeClr val="bg1"/>
                </a:solidFill>
                <a:latin typeface="Courier New" panose="02070309020205020404" pitchFamily="49" charset="0"/>
                <a:ea typeface="SimSun" panose="02010600030101010101" pitchFamily="2" charset="-122"/>
              </a:rPr>
              <a:t>(12, 'mushrooms', 'green peppers', 'extra cheese')</a:t>
            </a:r>
          </a:p>
        </p:txBody>
      </p:sp>
      <p:sp>
        <p:nvSpPr>
          <p:cNvPr id="11" name="Rectangle 10"/>
          <p:cNvSpPr/>
          <p:nvPr/>
        </p:nvSpPr>
        <p:spPr>
          <a:xfrm>
            <a:off x="1463039" y="6795975"/>
            <a:ext cx="2839137" cy="430887"/>
          </a:xfrm>
          <a:prstGeom prst="rect">
            <a:avLst/>
          </a:prstGeom>
        </p:spPr>
        <p:txBody>
          <a:bodyPr wrap="square">
            <a:spAutoFit/>
          </a:bodyPr>
          <a:lstStyle/>
          <a:p>
            <a:r>
              <a:rPr lang="en-US" sz="2200" b="1" spc="-27" dirty="0" err="1">
                <a:solidFill>
                  <a:schemeClr val="bg1"/>
                </a:solidFill>
                <a:latin typeface="Courier New" panose="02070309020205020404" pitchFamily="49" charset="0"/>
                <a:ea typeface="SimSun" panose="02010600030101010101" pitchFamily="2" charset="-122"/>
              </a:rPr>
              <a:t>make_pizzas.py</a:t>
            </a:r>
            <a:endParaRPr lang="en-US" sz="2200" b="1" dirty="0">
              <a:solidFill>
                <a:schemeClr val="bg1"/>
              </a:solidFill>
            </a:endParaRPr>
          </a:p>
        </p:txBody>
      </p:sp>
    </p:spTree>
    <p:extLst>
      <p:ext uri="{BB962C8B-B14F-4D97-AF65-F5344CB8AC3E}">
        <p14:creationId xmlns:p14="http://schemas.microsoft.com/office/powerpoint/2010/main" val="1953956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Import toàn bộ module</a:t>
            </a:r>
          </a:p>
        </p:txBody>
      </p:sp>
      <p:sp>
        <p:nvSpPr>
          <p:cNvPr id="5" name="Rectangle 4"/>
          <p:cNvSpPr/>
          <p:nvPr/>
        </p:nvSpPr>
        <p:spPr>
          <a:xfrm>
            <a:off x="1511689" y="3072134"/>
            <a:ext cx="13411200" cy="3408434"/>
          </a:xfrm>
          <a:prstGeom prst="rect">
            <a:avLst/>
          </a:prstGeom>
        </p:spPr>
        <p:txBody>
          <a:bodyPr wrap="square">
            <a:spAutoFit/>
          </a:bodyPr>
          <a:lstStyle/>
          <a:p>
            <a:pPr algn="just">
              <a:lnSpc>
                <a:spcPct val="115000"/>
              </a:lnSpc>
              <a:spcBef>
                <a:spcPts val="400"/>
              </a:spcBef>
              <a:spcAft>
                <a:spcPts val="400"/>
              </a:spcAft>
            </a:pPr>
            <a:r>
              <a:rPr lang="en-US" sz="2200" spc="-27" dirty="0">
                <a:solidFill>
                  <a:schemeClr val="bg1"/>
                </a:solidFill>
                <a:latin typeface="Consolas" panose="020B0609020204030204" pitchFamily="49" charset="0"/>
                <a:ea typeface="SimSun" panose="02010600030101010101" pitchFamily="2" charset="-122"/>
                <a:cs typeface="Times New Roman" panose="02020603050405020304" pitchFamily="18" charset="0"/>
              </a:rPr>
              <a:t>Making a 16-inch pizza with the following toppings:</a:t>
            </a:r>
          </a:p>
          <a:p>
            <a:pPr algn="just">
              <a:lnSpc>
                <a:spcPct val="115000"/>
              </a:lnSpc>
              <a:spcBef>
                <a:spcPts val="400"/>
              </a:spcBef>
              <a:spcAft>
                <a:spcPts val="400"/>
              </a:spcAft>
            </a:pPr>
            <a:r>
              <a:rPr lang="en-US" sz="2200" spc="-27" dirty="0">
                <a:solidFill>
                  <a:schemeClr val="bg1"/>
                </a:solidFill>
                <a:latin typeface="Consolas" panose="020B0609020204030204" pitchFamily="49" charset="0"/>
                <a:ea typeface="SimSun" panose="02010600030101010101" pitchFamily="2" charset="-122"/>
                <a:cs typeface="Times New Roman" panose="02020603050405020304" pitchFamily="18" charset="0"/>
              </a:rPr>
              <a:t>- pepperoni</a:t>
            </a:r>
          </a:p>
          <a:p>
            <a:pPr algn="just">
              <a:lnSpc>
                <a:spcPct val="115000"/>
              </a:lnSpc>
              <a:spcBef>
                <a:spcPts val="400"/>
              </a:spcBef>
              <a:spcAft>
                <a:spcPts val="400"/>
              </a:spcAft>
            </a:pPr>
            <a:r>
              <a:rPr lang="en-US" sz="2200" spc="-27" dirty="0">
                <a:solidFill>
                  <a:schemeClr val="bg1"/>
                </a:solidFill>
                <a:latin typeface="Consolas" panose="020B0609020204030204" pitchFamily="49" charset="0"/>
                <a:ea typeface="SimSun" panose="02010600030101010101" pitchFamily="2" charset="-122"/>
                <a:cs typeface="Times New Roman" panose="02020603050405020304" pitchFamily="18" charset="0"/>
              </a:rPr>
              <a:t> </a:t>
            </a:r>
          </a:p>
          <a:p>
            <a:pPr algn="just">
              <a:lnSpc>
                <a:spcPct val="115000"/>
              </a:lnSpc>
              <a:spcBef>
                <a:spcPts val="400"/>
              </a:spcBef>
              <a:spcAft>
                <a:spcPts val="400"/>
              </a:spcAft>
            </a:pPr>
            <a:r>
              <a:rPr lang="en-US" sz="2200" spc="-27" dirty="0">
                <a:solidFill>
                  <a:schemeClr val="bg1"/>
                </a:solidFill>
                <a:latin typeface="Consolas" panose="020B0609020204030204" pitchFamily="49" charset="0"/>
                <a:ea typeface="SimSun" panose="02010600030101010101" pitchFamily="2" charset="-122"/>
                <a:cs typeface="Times New Roman" panose="02020603050405020304" pitchFamily="18" charset="0"/>
              </a:rPr>
              <a:t>Making a 12-inch pizza with the following toppings:</a:t>
            </a:r>
          </a:p>
          <a:p>
            <a:pPr algn="just">
              <a:lnSpc>
                <a:spcPct val="115000"/>
              </a:lnSpc>
              <a:spcBef>
                <a:spcPts val="400"/>
              </a:spcBef>
              <a:spcAft>
                <a:spcPts val="400"/>
              </a:spcAft>
            </a:pPr>
            <a:r>
              <a:rPr lang="en-US" sz="2200" spc="-27" dirty="0">
                <a:solidFill>
                  <a:schemeClr val="bg1"/>
                </a:solidFill>
                <a:latin typeface="Consolas" panose="020B0609020204030204" pitchFamily="49" charset="0"/>
                <a:ea typeface="SimSun" panose="02010600030101010101" pitchFamily="2" charset="-122"/>
                <a:cs typeface="Times New Roman" panose="02020603050405020304" pitchFamily="18" charset="0"/>
              </a:rPr>
              <a:t>- mushrooms</a:t>
            </a:r>
          </a:p>
          <a:p>
            <a:pPr algn="just">
              <a:lnSpc>
                <a:spcPct val="115000"/>
              </a:lnSpc>
              <a:spcBef>
                <a:spcPts val="400"/>
              </a:spcBef>
              <a:spcAft>
                <a:spcPts val="400"/>
              </a:spcAft>
            </a:pPr>
            <a:r>
              <a:rPr lang="en-US" sz="2200" spc="-27" dirty="0">
                <a:solidFill>
                  <a:schemeClr val="bg1"/>
                </a:solidFill>
                <a:latin typeface="Consolas" panose="020B0609020204030204" pitchFamily="49" charset="0"/>
                <a:ea typeface="SimSun" panose="02010600030101010101" pitchFamily="2" charset="-122"/>
                <a:cs typeface="Times New Roman" panose="02020603050405020304" pitchFamily="18" charset="0"/>
              </a:rPr>
              <a:t>- green peppers</a:t>
            </a:r>
          </a:p>
          <a:p>
            <a:pPr algn="just">
              <a:lnSpc>
                <a:spcPct val="115000"/>
              </a:lnSpc>
              <a:spcBef>
                <a:spcPts val="400"/>
              </a:spcBef>
              <a:spcAft>
                <a:spcPts val="400"/>
              </a:spcAft>
            </a:pPr>
            <a:r>
              <a:rPr lang="en-US" sz="2200" spc="-27" dirty="0">
                <a:solidFill>
                  <a:schemeClr val="bg1"/>
                </a:solidFill>
                <a:latin typeface="Consolas" panose="020B0609020204030204" pitchFamily="49" charset="0"/>
                <a:ea typeface="SimSun" panose="02010600030101010101" pitchFamily="2" charset="-122"/>
                <a:cs typeface="Times New Roman" panose="02020603050405020304" pitchFamily="18" charset="0"/>
              </a:rPr>
              <a:t>- extra cheese</a:t>
            </a:r>
          </a:p>
        </p:txBody>
      </p:sp>
      <p:sp>
        <p:nvSpPr>
          <p:cNvPr id="7" name="Rectangle 6"/>
          <p:cNvSpPr/>
          <p:nvPr/>
        </p:nvSpPr>
        <p:spPr>
          <a:xfrm>
            <a:off x="1332187" y="6559985"/>
            <a:ext cx="13931999" cy="905633"/>
          </a:xfrm>
          <a:prstGeom prst="rect">
            <a:avLst/>
          </a:prstGeom>
        </p:spPr>
        <p:txBody>
          <a:bodyPr wrap="square">
            <a:spAutoFit/>
          </a:bodyPr>
          <a:lstStyle/>
          <a:p>
            <a:pPr algn="just">
              <a:lnSpc>
                <a:spcPct val="115000"/>
              </a:lnSpc>
              <a:spcBef>
                <a:spcPts val="400"/>
              </a:spcBef>
              <a:spcAft>
                <a:spcPts val="400"/>
              </a:spcAft>
            </a:pPr>
            <a:r>
              <a:rPr lang="en-US" sz="2400" spc="-27" dirty="0" err="1">
                <a:solidFill>
                  <a:schemeClr val="bg1"/>
                </a:solidFill>
                <a:latin typeface="Arial" panose="020B0604020202020204" pitchFamily="34" charset="0"/>
                <a:ea typeface="SimSun" panose="02010600030101010101" pitchFamily="2" charset="-122"/>
                <a:cs typeface="Arial" panose="020B0604020202020204" pitchFamily="34" charset="0"/>
              </a:rPr>
              <a:t>Nếu</a:t>
            </a:r>
            <a:r>
              <a:rPr lang="en-US" sz="2400" spc="-27" dirty="0">
                <a:solidFill>
                  <a:schemeClr val="bg1"/>
                </a:solidFill>
                <a:latin typeface="Arial" panose="020B0604020202020204" pitchFamily="34" charset="0"/>
                <a:ea typeface="SimSun" panose="02010600030101010101" pitchFamily="2" charset="-122"/>
                <a:cs typeface="Arial" panose="020B0604020202020204" pitchFamily="34" charset="0"/>
              </a:rPr>
              <a:t> ta </a:t>
            </a:r>
            <a:r>
              <a:rPr lang="en-US" sz="2400" spc="-27" dirty="0" err="1">
                <a:solidFill>
                  <a:schemeClr val="bg1"/>
                </a:solidFill>
                <a:latin typeface="Arial" panose="020B0604020202020204" pitchFamily="34" charset="0"/>
                <a:ea typeface="SimSun" panose="02010600030101010101" pitchFamily="2" charset="-122"/>
                <a:cs typeface="Arial" panose="020B0604020202020204" pitchFamily="34" charset="0"/>
              </a:rPr>
              <a:t>sử</a:t>
            </a:r>
            <a:r>
              <a:rPr lang="en-US" sz="24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spc="-27" dirty="0" err="1">
                <a:solidFill>
                  <a:schemeClr val="bg1"/>
                </a:solidFill>
                <a:latin typeface="Arial" panose="020B0604020202020204" pitchFamily="34" charset="0"/>
                <a:ea typeface="SimSun" panose="02010600030101010101" pitchFamily="2" charset="-122"/>
                <a:cs typeface="Arial" panose="020B0604020202020204" pitchFamily="34" charset="0"/>
              </a:rPr>
              <a:t>dụng</a:t>
            </a:r>
            <a:r>
              <a:rPr lang="en-US" sz="24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spc="-27" dirty="0" err="1">
                <a:solidFill>
                  <a:schemeClr val="bg1"/>
                </a:solidFill>
                <a:latin typeface="Arial" panose="020B0604020202020204" pitchFamily="34" charset="0"/>
                <a:ea typeface="SimSun" panose="02010600030101010101" pitchFamily="2" charset="-122"/>
                <a:cs typeface="Arial" panose="020B0604020202020204" pitchFamily="34" charset="0"/>
              </a:rPr>
              <a:t>loại</a:t>
            </a:r>
            <a:r>
              <a:rPr lang="en-US" sz="24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spc="-27" dirty="0" err="1">
                <a:solidFill>
                  <a:schemeClr val="bg1"/>
                </a:solidFill>
                <a:latin typeface="Arial" panose="020B0604020202020204" pitchFamily="34" charset="0"/>
                <a:ea typeface="SimSun" panose="02010600030101010101" pitchFamily="2" charset="-122"/>
                <a:cs typeface="Arial" panose="020B0604020202020204" pitchFamily="34" charset="0"/>
              </a:rPr>
              <a:t>câu</a:t>
            </a:r>
            <a:r>
              <a:rPr lang="en-US" sz="24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spc="-27" dirty="0" err="1">
                <a:solidFill>
                  <a:schemeClr val="bg1"/>
                </a:solidFill>
                <a:latin typeface="Arial" panose="020B0604020202020204" pitchFamily="34" charset="0"/>
                <a:ea typeface="SimSun" panose="02010600030101010101" pitchFamily="2" charset="-122"/>
                <a:cs typeface="Arial" panose="020B0604020202020204" pitchFamily="34" charset="0"/>
              </a:rPr>
              <a:t>lệnh</a:t>
            </a:r>
            <a:r>
              <a:rPr lang="en-US" sz="2400" spc="-27" dirty="0">
                <a:solidFill>
                  <a:schemeClr val="bg1"/>
                </a:solidFill>
                <a:latin typeface="Arial" panose="020B0604020202020204" pitchFamily="34" charset="0"/>
                <a:ea typeface="SimSun" panose="02010600030101010101" pitchFamily="2" charset="-122"/>
                <a:cs typeface="Arial" panose="020B0604020202020204" pitchFamily="34" charset="0"/>
              </a:rPr>
              <a:t> import </a:t>
            </a:r>
            <a:r>
              <a:rPr lang="en-US" sz="2400" spc="-27" dirty="0" err="1">
                <a:solidFill>
                  <a:schemeClr val="bg1"/>
                </a:solidFill>
                <a:latin typeface="Arial" panose="020B0604020202020204" pitchFamily="34" charset="0"/>
                <a:ea typeface="SimSun" panose="02010600030101010101" pitchFamily="2" charset="-122"/>
                <a:cs typeface="Arial" panose="020B0604020202020204" pitchFamily="34" charset="0"/>
              </a:rPr>
              <a:t>này</a:t>
            </a:r>
            <a:r>
              <a:rPr lang="en-US" sz="24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spc="-27" dirty="0" err="1">
                <a:solidFill>
                  <a:schemeClr val="bg1"/>
                </a:solidFill>
                <a:latin typeface="Arial" panose="020B0604020202020204" pitchFamily="34" charset="0"/>
                <a:ea typeface="SimSun" panose="02010600030101010101" pitchFamily="2" charset="-122"/>
                <a:cs typeface="Arial" panose="020B0604020202020204" pitchFamily="34" charset="0"/>
              </a:rPr>
              <a:t>để</a:t>
            </a:r>
            <a:r>
              <a:rPr lang="en-US" sz="2400" spc="-27" dirty="0">
                <a:solidFill>
                  <a:schemeClr val="bg1"/>
                </a:solidFill>
                <a:latin typeface="Arial" panose="020B0604020202020204" pitchFamily="34" charset="0"/>
                <a:ea typeface="SimSun" panose="02010600030101010101" pitchFamily="2" charset="-122"/>
                <a:cs typeface="Arial" panose="020B0604020202020204" pitchFamily="34" charset="0"/>
              </a:rPr>
              <a:t> import </a:t>
            </a:r>
            <a:r>
              <a:rPr lang="en-US" sz="2400" spc="-27" dirty="0" err="1">
                <a:solidFill>
                  <a:schemeClr val="bg1"/>
                </a:solidFill>
                <a:latin typeface="Arial" panose="020B0604020202020204" pitchFamily="34" charset="0"/>
                <a:ea typeface="SimSun" panose="02010600030101010101" pitchFamily="2" charset="-122"/>
                <a:cs typeface="Arial" panose="020B0604020202020204" pitchFamily="34" charset="0"/>
              </a:rPr>
              <a:t>toàn</a:t>
            </a:r>
            <a:r>
              <a:rPr lang="en-US" sz="24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spc="-27" dirty="0" err="1">
                <a:solidFill>
                  <a:schemeClr val="bg1"/>
                </a:solidFill>
                <a:latin typeface="Arial" panose="020B0604020202020204" pitchFamily="34" charset="0"/>
                <a:ea typeface="SimSun" panose="02010600030101010101" pitchFamily="2" charset="-122"/>
                <a:cs typeface="Arial" panose="020B0604020202020204" pitchFamily="34" charset="0"/>
              </a:rPr>
              <a:t>bộ</a:t>
            </a:r>
            <a:r>
              <a:rPr lang="en-US" sz="24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spc="-27" dirty="0" err="1">
                <a:solidFill>
                  <a:schemeClr val="bg1"/>
                </a:solidFill>
                <a:latin typeface="Arial" panose="020B0604020202020204" pitchFamily="34" charset="0"/>
                <a:ea typeface="SimSun" panose="02010600030101010101" pitchFamily="2" charset="-122"/>
                <a:cs typeface="Arial" panose="020B0604020202020204" pitchFamily="34" charset="0"/>
              </a:rPr>
              <a:t>mô-đun</a:t>
            </a:r>
            <a:r>
              <a:rPr lang="en-US" sz="24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spc="-27" dirty="0" err="1">
                <a:solidFill>
                  <a:schemeClr val="bg1"/>
                </a:solidFill>
                <a:latin typeface="Arial" panose="020B0604020202020204" pitchFamily="34" charset="0"/>
                <a:ea typeface="SimSun" panose="02010600030101010101" pitchFamily="2" charset="-122"/>
                <a:cs typeface="Arial" panose="020B0604020202020204" pitchFamily="34" charset="0"/>
              </a:rPr>
              <a:t>có</a:t>
            </a:r>
            <a:r>
              <a:rPr lang="en-US" sz="24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spc="-27" dirty="0" err="1">
                <a:solidFill>
                  <a:schemeClr val="bg1"/>
                </a:solidFill>
                <a:latin typeface="Arial" panose="020B0604020202020204" pitchFamily="34" charset="0"/>
                <a:ea typeface="SimSun" panose="02010600030101010101" pitchFamily="2" charset="-122"/>
                <a:cs typeface="Arial" panose="020B0604020202020204" pitchFamily="34" charset="0"/>
              </a:rPr>
              <a:t>tên</a:t>
            </a:r>
            <a:r>
              <a:rPr lang="en-US" sz="24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spc="-27" dirty="0" err="1">
                <a:solidFill>
                  <a:schemeClr val="bg1"/>
                </a:solidFill>
                <a:latin typeface="Arial" panose="020B0604020202020204" pitchFamily="34" charset="0"/>
                <a:ea typeface="SimSun" panose="02010600030101010101" pitchFamily="2" charset="-122"/>
                <a:cs typeface="Arial" panose="020B0604020202020204" pitchFamily="34" charset="0"/>
              </a:rPr>
              <a:t>module_name.py</a:t>
            </a:r>
            <a:r>
              <a:rPr lang="en-US" sz="24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spc="-27" dirty="0" err="1">
                <a:solidFill>
                  <a:schemeClr val="bg1"/>
                </a:solidFill>
                <a:latin typeface="Arial" panose="020B0604020202020204" pitchFamily="34" charset="0"/>
                <a:ea typeface="SimSun" panose="02010600030101010101" pitchFamily="2" charset="-122"/>
                <a:cs typeface="Arial" panose="020B0604020202020204" pitchFamily="34" charset="0"/>
              </a:rPr>
              <a:t>mỗi</a:t>
            </a:r>
            <a:r>
              <a:rPr lang="en-US" sz="24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spc="-27" dirty="0" err="1">
                <a:solidFill>
                  <a:schemeClr val="bg1"/>
                </a:solidFill>
                <a:latin typeface="Arial" panose="020B0604020202020204" pitchFamily="34" charset="0"/>
                <a:ea typeface="SimSun" panose="02010600030101010101" pitchFamily="2" charset="-122"/>
                <a:cs typeface="Arial" panose="020B0604020202020204" pitchFamily="34" charset="0"/>
              </a:rPr>
              <a:t>hàm</a:t>
            </a:r>
            <a:r>
              <a:rPr lang="en-US" sz="24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spc="-27" dirty="0" err="1">
                <a:solidFill>
                  <a:schemeClr val="bg1"/>
                </a:solidFill>
                <a:latin typeface="Arial" panose="020B0604020202020204" pitchFamily="34" charset="0"/>
                <a:ea typeface="SimSun" panose="02010600030101010101" pitchFamily="2" charset="-122"/>
                <a:cs typeface="Arial" panose="020B0604020202020204" pitchFamily="34" charset="0"/>
              </a:rPr>
              <a:t>trong</a:t>
            </a:r>
            <a:r>
              <a:rPr lang="en-US" sz="24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spc="-27" dirty="0" err="1">
                <a:solidFill>
                  <a:schemeClr val="bg1"/>
                </a:solidFill>
                <a:latin typeface="Arial" panose="020B0604020202020204" pitchFamily="34" charset="0"/>
                <a:ea typeface="SimSun" panose="02010600030101010101" pitchFamily="2" charset="-122"/>
                <a:cs typeface="Arial" panose="020B0604020202020204" pitchFamily="34" charset="0"/>
              </a:rPr>
              <a:t>mô-đun</a:t>
            </a:r>
            <a:r>
              <a:rPr lang="en-US" sz="24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spc="-27" dirty="0" err="1">
                <a:solidFill>
                  <a:schemeClr val="bg1"/>
                </a:solidFill>
                <a:latin typeface="Arial" panose="020B0604020202020204" pitchFamily="34" charset="0"/>
                <a:ea typeface="SimSun" panose="02010600030101010101" pitchFamily="2" charset="-122"/>
                <a:cs typeface="Arial" panose="020B0604020202020204" pitchFamily="34" charset="0"/>
              </a:rPr>
              <a:t>có</a:t>
            </a:r>
            <a:r>
              <a:rPr lang="en-US" sz="24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spc="-27" dirty="0" err="1">
                <a:solidFill>
                  <a:schemeClr val="bg1"/>
                </a:solidFill>
                <a:latin typeface="Arial" panose="020B0604020202020204" pitchFamily="34" charset="0"/>
                <a:ea typeface="SimSun" panose="02010600030101010101" pitchFamily="2" charset="-122"/>
                <a:cs typeface="Arial" panose="020B0604020202020204" pitchFamily="34" charset="0"/>
              </a:rPr>
              <a:t>sẵn</a:t>
            </a:r>
            <a:r>
              <a:rPr lang="en-US" sz="24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spc="-27" dirty="0" err="1">
                <a:solidFill>
                  <a:schemeClr val="bg1"/>
                </a:solidFill>
                <a:latin typeface="Arial" panose="020B0604020202020204" pitchFamily="34" charset="0"/>
                <a:ea typeface="SimSun" panose="02010600030101010101" pitchFamily="2" charset="-122"/>
                <a:cs typeface="Arial" panose="020B0604020202020204" pitchFamily="34" charset="0"/>
              </a:rPr>
              <a:t>thông</a:t>
            </a:r>
            <a:r>
              <a:rPr lang="en-US" sz="2400" spc="-27" dirty="0">
                <a:solidFill>
                  <a:schemeClr val="bg1"/>
                </a:solidFill>
                <a:latin typeface="Arial" panose="020B0604020202020204" pitchFamily="34" charset="0"/>
                <a:ea typeface="SimSun" panose="02010600030101010101" pitchFamily="2" charset="-122"/>
                <a:cs typeface="Arial" panose="020B0604020202020204" pitchFamily="34" charset="0"/>
              </a:rPr>
              <a:t> qua </a:t>
            </a:r>
            <a:r>
              <a:rPr lang="en-US" sz="2400" spc="-27" dirty="0" err="1">
                <a:solidFill>
                  <a:schemeClr val="bg1"/>
                </a:solidFill>
                <a:latin typeface="Arial" panose="020B0604020202020204" pitchFamily="34" charset="0"/>
                <a:ea typeface="SimSun" panose="02010600030101010101" pitchFamily="2" charset="-122"/>
                <a:cs typeface="Arial" panose="020B0604020202020204" pitchFamily="34" charset="0"/>
              </a:rPr>
              <a:t>cú</a:t>
            </a:r>
            <a:r>
              <a:rPr lang="en-US" sz="24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spc="-27" dirty="0" err="1">
                <a:solidFill>
                  <a:schemeClr val="bg1"/>
                </a:solidFill>
                <a:latin typeface="Arial" panose="020B0604020202020204" pitchFamily="34" charset="0"/>
                <a:ea typeface="SimSun" panose="02010600030101010101" pitchFamily="2" charset="-122"/>
                <a:cs typeface="Arial" panose="020B0604020202020204" pitchFamily="34" charset="0"/>
              </a:rPr>
              <a:t>pháp</a:t>
            </a:r>
            <a:r>
              <a:rPr lang="en-US" sz="2400" spc="-27"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spc="-27" dirty="0" err="1">
                <a:solidFill>
                  <a:schemeClr val="bg1"/>
                </a:solidFill>
                <a:latin typeface="Arial" panose="020B0604020202020204" pitchFamily="34" charset="0"/>
                <a:ea typeface="SimSun" panose="02010600030101010101" pitchFamily="2" charset="-122"/>
                <a:cs typeface="Arial" panose="020B0604020202020204" pitchFamily="34" charset="0"/>
              </a:rPr>
              <a:t>sau</a:t>
            </a:r>
            <a:r>
              <a:rPr lang="en-US" sz="2400" spc="-27" dirty="0">
                <a:solidFill>
                  <a:schemeClr val="bg1"/>
                </a:solidFill>
                <a:latin typeface="Arial" panose="020B0604020202020204" pitchFamily="34" charset="0"/>
                <a:ea typeface="SimSun" panose="02010600030101010101" pitchFamily="2" charset="-122"/>
                <a:cs typeface="Arial" panose="020B0604020202020204" pitchFamily="34" charset="0"/>
              </a:rPr>
              <a:t>:</a:t>
            </a:r>
          </a:p>
        </p:txBody>
      </p:sp>
      <p:sp>
        <p:nvSpPr>
          <p:cNvPr id="9" name="Rectangle 8"/>
          <p:cNvSpPr/>
          <p:nvPr/>
        </p:nvSpPr>
        <p:spPr>
          <a:xfrm>
            <a:off x="985939" y="7839871"/>
            <a:ext cx="4678973" cy="468975"/>
          </a:xfrm>
          <a:prstGeom prst="rect">
            <a:avLst/>
          </a:prstGeom>
        </p:spPr>
        <p:txBody>
          <a:bodyPr wrap="none">
            <a:spAutoFit/>
          </a:bodyPr>
          <a:lstStyle/>
          <a:p>
            <a:pPr algn="just">
              <a:lnSpc>
                <a:spcPct val="115000"/>
              </a:lnSpc>
              <a:spcBef>
                <a:spcPts val="400"/>
              </a:spcBef>
              <a:spcAft>
                <a:spcPts val="400"/>
              </a:spcAft>
            </a:pPr>
            <a:r>
              <a:rPr lang="en-US" sz="2200" spc="-27" dirty="0" err="1">
                <a:solidFill>
                  <a:schemeClr val="bg1"/>
                </a:solidFill>
                <a:latin typeface="Courier New" panose="02070309020205020404" pitchFamily="49" charset="0"/>
                <a:ea typeface="SimSun" panose="02010600030101010101" pitchFamily="2" charset="-122"/>
              </a:rPr>
              <a:t>module_name.function_name</a:t>
            </a:r>
            <a:r>
              <a:rPr lang="en-US" sz="2200" spc="-27" dirty="0">
                <a:solidFill>
                  <a:schemeClr val="bg1"/>
                </a:solidFill>
                <a:latin typeface="Courier New" panose="02070309020205020404" pitchFamily="49" charset="0"/>
                <a:ea typeface="SimSun" panose="02010600030101010101" pitchFamily="2" charset="-122"/>
              </a:rPr>
              <a:t>()</a:t>
            </a:r>
          </a:p>
        </p:txBody>
      </p:sp>
      <p:sp>
        <p:nvSpPr>
          <p:cNvPr id="10" name="Rectangle 9"/>
          <p:cNvSpPr/>
          <p:nvPr/>
        </p:nvSpPr>
        <p:spPr>
          <a:xfrm>
            <a:off x="6847764" y="7810360"/>
            <a:ext cx="6842899" cy="468975"/>
          </a:xfrm>
          <a:prstGeom prst="rect">
            <a:avLst/>
          </a:prstGeom>
        </p:spPr>
        <p:txBody>
          <a:bodyPr wrap="none">
            <a:spAutoFit/>
          </a:bodyPr>
          <a:lstStyle/>
          <a:p>
            <a:pPr algn="just">
              <a:lnSpc>
                <a:spcPct val="115000"/>
              </a:lnSpc>
              <a:spcBef>
                <a:spcPts val="400"/>
              </a:spcBef>
              <a:spcAft>
                <a:spcPts val="400"/>
              </a:spcAft>
            </a:pPr>
            <a:r>
              <a:rPr lang="en-US" sz="2200" b="1" spc="-27" dirty="0" err="1">
                <a:solidFill>
                  <a:schemeClr val="bg1"/>
                </a:solidFill>
                <a:latin typeface="Courier New" panose="02070309020205020404" pitchFamily="49" charset="0"/>
                <a:ea typeface="SimSun" panose="02010600030101010101" pitchFamily="2" charset="-122"/>
              </a:rPr>
              <a:t>Ví</a:t>
            </a:r>
            <a:r>
              <a:rPr lang="en-US" sz="2200" b="1" spc="-27" dirty="0">
                <a:solidFill>
                  <a:schemeClr val="bg1"/>
                </a:solidFill>
                <a:latin typeface="Courier New" panose="02070309020205020404" pitchFamily="49" charset="0"/>
                <a:ea typeface="SimSun" panose="02010600030101010101" pitchFamily="2" charset="-122"/>
              </a:rPr>
              <a:t> </a:t>
            </a:r>
            <a:r>
              <a:rPr lang="en-US" sz="2200" b="1" spc="-27" dirty="0" err="1">
                <a:solidFill>
                  <a:schemeClr val="bg1"/>
                </a:solidFill>
                <a:latin typeface="Courier New" panose="02070309020205020404" pitchFamily="49" charset="0"/>
                <a:ea typeface="SimSun" panose="02010600030101010101" pitchFamily="2" charset="-122"/>
              </a:rPr>
              <a:t>dụ</a:t>
            </a:r>
            <a:r>
              <a:rPr lang="en-US" sz="2200" b="1" spc="-27" dirty="0">
                <a:solidFill>
                  <a:schemeClr val="bg1"/>
                </a:solidFill>
                <a:latin typeface="Courier New" panose="02070309020205020404" pitchFamily="49" charset="0"/>
                <a:ea typeface="SimSun" panose="02010600030101010101" pitchFamily="2" charset="-122"/>
              </a:rPr>
              <a:t>: </a:t>
            </a:r>
            <a:r>
              <a:rPr lang="en-US" sz="2200" b="1" spc="-27" dirty="0" err="1">
                <a:solidFill>
                  <a:schemeClr val="bg1"/>
                </a:solidFill>
                <a:latin typeface="Courier New" panose="02070309020205020404" pitchFamily="49" charset="0"/>
                <a:ea typeface="SimSun" panose="02010600030101010101" pitchFamily="2" charset="-122"/>
              </a:rPr>
              <a:t>pizza.make_pizza</a:t>
            </a:r>
            <a:r>
              <a:rPr lang="en-US" sz="2200" b="1" spc="-27" dirty="0">
                <a:solidFill>
                  <a:schemeClr val="bg1"/>
                </a:solidFill>
                <a:latin typeface="Courier New" panose="02070309020205020404" pitchFamily="49" charset="0"/>
                <a:ea typeface="SimSun" panose="02010600030101010101" pitchFamily="2" charset="-122"/>
              </a:rPr>
              <a:t>(16, 'pepperoni')</a:t>
            </a:r>
          </a:p>
        </p:txBody>
      </p:sp>
    </p:spTree>
    <p:extLst>
      <p:ext uri="{BB962C8B-B14F-4D97-AF65-F5344CB8AC3E}">
        <p14:creationId xmlns:p14="http://schemas.microsoft.com/office/powerpoint/2010/main" val="17842949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solidFill>
                  <a:schemeClr val="bg1"/>
                </a:solidFill>
              </a:rPr>
              <a:t>Import các hàm cụ thể</a:t>
            </a:r>
          </a:p>
        </p:txBody>
      </p:sp>
      <p:sp>
        <p:nvSpPr>
          <p:cNvPr id="3" name="Content Placeholder 2"/>
          <p:cNvSpPr>
            <a:spLocks noGrp="1"/>
          </p:cNvSpPr>
          <p:nvPr>
            <p:ph type="body" idx="1"/>
          </p:nvPr>
        </p:nvSpPr>
        <p:spPr>
          <a:xfrm>
            <a:off x="1155700" y="2603500"/>
            <a:ext cx="13932000" cy="1307031"/>
          </a:xfrm>
        </p:spPr>
        <p:txBody>
          <a:bodyPr/>
          <a:lstStyle/>
          <a:p>
            <a:r>
              <a:rPr lang="en-US" sz="2800" dirty="0" err="1">
                <a:solidFill>
                  <a:schemeClr val="bg1"/>
                </a:solidFill>
              </a:rPr>
              <a:t>Có</a:t>
            </a:r>
            <a:r>
              <a:rPr lang="en-US" sz="2800" dirty="0">
                <a:solidFill>
                  <a:schemeClr val="bg1"/>
                </a:solidFill>
              </a:rPr>
              <a:t> </a:t>
            </a:r>
            <a:r>
              <a:rPr lang="en-US" sz="2800" dirty="0" err="1">
                <a:solidFill>
                  <a:schemeClr val="bg1"/>
                </a:solidFill>
              </a:rPr>
              <a:t>thể</a:t>
            </a:r>
            <a:r>
              <a:rPr lang="en-US" sz="2800" dirty="0">
                <a:solidFill>
                  <a:schemeClr val="bg1"/>
                </a:solidFill>
              </a:rPr>
              <a:t> import </a:t>
            </a:r>
            <a:r>
              <a:rPr lang="en-US" sz="2800" dirty="0" err="1">
                <a:solidFill>
                  <a:schemeClr val="bg1"/>
                </a:solidFill>
              </a:rPr>
              <a:t>một</a:t>
            </a:r>
            <a:r>
              <a:rPr lang="en-US" sz="2800" dirty="0">
                <a:solidFill>
                  <a:schemeClr val="bg1"/>
                </a:solidFill>
              </a:rPr>
              <a:t> </a:t>
            </a:r>
            <a:r>
              <a:rPr lang="en-US" sz="2800" dirty="0" err="1">
                <a:solidFill>
                  <a:schemeClr val="bg1"/>
                </a:solidFill>
              </a:rPr>
              <a:t>hàm</a:t>
            </a:r>
            <a:r>
              <a:rPr lang="en-US" sz="2800" dirty="0">
                <a:solidFill>
                  <a:schemeClr val="bg1"/>
                </a:solidFill>
              </a:rPr>
              <a:t> </a:t>
            </a:r>
            <a:r>
              <a:rPr lang="en-US" sz="2800" dirty="0" err="1">
                <a:solidFill>
                  <a:schemeClr val="bg1"/>
                </a:solidFill>
              </a:rPr>
              <a:t>cụ</a:t>
            </a:r>
            <a:r>
              <a:rPr lang="en-US" sz="2800" dirty="0">
                <a:solidFill>
                  <a:schemeClr val="bg1"/>
                </a:solidFill>
              </a:rPr>
              <a:t> </a:t>
            </a:r>
            <a:r>
              <a:rPr lang="en-US" sz="2800" dirty="0" err="1">
                <a:solidFill>
                  <a:schemeClr val="bg1"/>
                </a:solidFill>
              </a:rPr>
              <a:t>thể</a:t>
            </a:r>
            <a:r>
              <a:rPr lang="en-US" sz="2800" dirty="0">
                <a:solidFill>
                  <a:schemeClr val="bg1"/>
                </a:solidFill>
              </a:rPr>
              <a:t> </a:t>
            </a:r>
            <a:r>
              <a:rPr lang="en-US" sz="2800" dirty="0" err="1">
                <a:solidFill>
                  <a:schemeClr val="bg1"/>
                </a:solidFill>
              </a:rPr>
              <a:t>từ</a:t>
            </a:r>
            <a:r>
              <a:rPr lang="en-US" sz="2800" dirty="0">
                <a:solidFill>
                  <a:schemeClr val="bg1"/>
                </a:solidFill>
              </a:rPr>
              <a:t> </a:t>
            </a:r>
            <a:r>
              <a:rPr lang="en-US" sz="2800" dirty="0" err="1">
                <a:solidFill>
                  <a:schemeClr val="bg1"/>
                </a:solidFill>
              </a:rPr>
              <a:t>một</a:t>
            </a:r>
            <a:r>
              <a:rPr lang="en-US" sz="2800" dirty="0">
                <a:solidFill>
                  <a:schemeClr val="bg1"/>
                </a:solidFill>
              </a:rPr>
              <a:t> </a:t>
            </a:r>
            <a:r>
              <a:rPr lang="en-US" sz="2800" dirty="0" err="1">
                <a:solidFill>
                  <a:schemeClr val="bg1"/>
                </a:solidFill>
              </a:rPr>
              <a:t>mô-đun</a:t>
            </a:r>
            <a:r>
              <a:rPr lang="en-US" sz="2800" dirty="0">
                <a:solidFill>
                  <a:schemeClr val="bg1"/>
                </a:solidFill>
              </a:rPr>
              <a:t>. </a:t>
            </a:r>
            <a:r>
              <a:rPr lang="en-US" sz="2800" dirty="0" err="1">
                <a:solidFill>
                  <a:schemeClr val="bg1"/>
                </a:solidFill>
              </a:rPr>
              <a:t>Đây</a:t>
            </a:r>
            <a:r>
              <a:rPr lang="en-US" sz="2800" dirty="0">
                <a:solidFill>
                  <a:schemeClr val="bg1"/>
                </a:solidFill>
              </a:rPr>
              <a:t> </a:t>
            </a:r>
            <a:r>
              <a:rPr lang="en-US" sz="2800" dirty="0" err="1">
                <a:solidFill>
                  <a:schemeClr val="bg1"/>
                </a:solidFill>
              </a:rPr>
              <a:t>là</a:t>
            </a:r>
            <a:r>
              <a:rPr lang="en-US" sz="2800" dirty="0">
                <a:solidFill>
                  <a:schemeClr val="bg1"/>
                </a:solidFill>
              </a:rPr>
              <a:t> </a:t>
            </a:r>
            <a:r>
              <a:rPr lang="en-US" sz="2800" dirty="0" err="1">
                <a:solidFill>
                  <a:schemeClr val="bg1"/>
                </a:solidFill>
              </a:rPr>
              <a:t>cú</a:t>
            </a:r>
            <a:r>
              <a:rPr lang="en-US" sz="2800" dirty="0">
                <a:solidFill>
                  <a:schemeClr val="bg1"/>
                </a:solidFill>
              </a:rPr>
              <a:t> </a:t>
            </a:r>
            <a:r>
              <a:rPr lang="en-US" sz="2800" dirty="0" err="1">
                <a:solidFill>
                  <a:schemeClr val="bg1"/>
                </a:solidFill>
              </a:rPr>
              <a:t>pháp</a:t>
            </a:r>
            <a:r>
              <a:rPr lang="en-US" sz="2800" dirty="0">
                <a:solidFill>
                  <a:schemeClr val="bg1"/>
                </a:solidFill>
              </a:rPr>
              <a:t> </a:t>
            </a:r>
            <a:r>
              <a:rPr lang="en-US" sz="2800" dirty="0" err="1">
                <a:solidFill>
                  <a:schemeClr val="bg1"/>
                </a:solidFill>
              </a:rPr>
              <a:t>chung</a:t>
            </a:r>
            <a:r>
              <a:rPr lang="en-US" sz="2800" dirty="0">
                <a:solidFill>
                  <a:schemeClr val="bg1"/>
                </a:solidFill>
              </a:rPr>
              <a:t> </a:t>
            </a:r>
            <a:r>
              <a:rPr lang="en-US" sz="2800" dirty="0" err="1">
                <a:solidFill>
                  <a:schemeClr val="bg1"/>
                </a:solidFill>
              </a:rPr>
              <a:t>cho</a:t>
            </a:r>
            <a:r>
              <a:rPr lang="en-US" sz="2800" dirty="0">
                <a:solidFill>
                  <a:schemeClr val="bg1"/>
                </a:solidFill>
              </a:rPr>
              <a:t> </a:t>
            </a:r>
            <a:r>
              <a:rPr lang="en-US" sz="2800" dirty="0" err="1">
                <a:solidFill>
                  <a:schemeClr val="bg1"/>
                </a:solidFill>
              </a:rPr>
              <a:t>cách</a:t>
            </a:r>
            <a:r>
              <a:rPr lang="en-US" sz="2800" dirty="0">
                <a:solidFill>
                  <a:schemeClr val="bg1"/>
                </a:solidFill>
              </a:rPr>
              <a:t> </a:t>
            </a:r>
            <a:r>
              <a:rPr lang="en-US" sz="2800" dirty="0" err="1">
                <a:solidFill>
                  <a:schemeClr val="bg1"/>
                </a:solidFill>
              </a:rPr>
              <a:t>tiếp</a:t>
            </a:r>
            <a:r>
              <a:rPr lang="en-US" sz="2800" dirty="0">
                <a:solidFill>
                  <a:schemeClr val="bg1"/>
                </a:solidFill>
              </a:rPr>
              <a:t> </a:t>
            </a:r>
            <a:r>
              <a:rPr lang="en-US" sz="2800" dirty="0" err="1">
                <a:solidFill>
                  <a:schemeClr val="bg1"/>
                </a:solidFill>
              </a:rPr>
              <a:t>cận</a:t>
            </a:r>
            <a:r>
              <a:rPr lang="en-US" sz="2800" dirty="0">
                <a:solidFill>
                  <a:schemeClr val="bg1"/>
                </a:solidFill>
              </a:rPr>
              <a:t> </a:t>
            </a:r>
            <a:r>
              <a:rPr lang="en-US" sz="2800" dirty="0" err="1">
                <a:solidFill>
                  <a:schemeClr val="bg1"/>
                </a:solidFill>
              </a:rPr>
              <a:t>này</a:t>
            </a:r>
            <a:r>
              <a:rPr lang="en-US" sz="2800" dirty="0">
                <a:solidFill>
                  <a:schemeClr val="bg1"/>
                </a:solidFill>
              </a:rPr>
              <a:t>:</a:t>
            </a:r>
          </a:p>
        </p:txBody>
      </p:sp>
      <p:sp>
        <p:nvSpPr>
          <p:cNvPr id="5" name="Rectangle 4"/>
          <p:cNvSpPr/>
          <p:nvPr/>
        </p:nvSpPr>
        <p:spPr>
          <a:xfrm>
            <a:off x="1747179" y="3896622"/>
            <a:ext cx="6877332" cy="503215"/>
          </a:xfrm>
          <a:prstGeom prst="rect">
            <a:avLst/>
          </a:prstGeom>
        </p:spPr>
        <p:txBody>
          <a:bodyPr wrap="none">
            <a:spAutoFit/>
          </a:bodyPr>
          <a:lstStyle/>
          <a:p>
            <a:pPr algn="just">
              <a:lnSpc>
                <a:spcPct val="115000"/>
              </a:lnSpc>
              <a:spcBef>
                <a:spcPts val="400"/>
              </a:spcBef>
              <a:spcAft>
                <a:spcPts val="400"/>
              </a:spcAft>
            </a:pPr>
            <a:r>
              <a:rPr lang="en-US" sz="2400" i="1" spc="-27" dirty="0">
                <a:solidFill>
                  <a:schemeClr val="bg1"/>
                </a:solidFill>
                <a:latin typeface="Courier New" panose="02070309020205020404" pitchFamily="49" charset="0"/>
                <a:ea typeface="SimSun" panose="02010600030101010101" pitchFamily="2" charset="-122"/>
              </a:rPr>
              <a:t>from </a:t>
            </a:r>
            <a:r>
              <a:rPr lang="en-US" sz="2400" i="1" spc="-27" dirty="0" err="1">
                <a:solidFill>
                  <a:schemeClr val="bg1"/>
                </a:solidFill>
                <a:latin typeface="Courier New" panose="02070309020205020404" pitchFamily="49" charset="0"/>
                <a:ea typeface="SimSun" panose="02010600030101010101" pitchFamily="2" charset="-122"/>
              </a:rPr>
              <a:t>module_name</a:t>
            </a:r>
            <a:r>
              <a:rPr lang="en-US" sz="2400" i="1" spc="-27" dirty="0">
                <a:solidFill>
                  <a:schemeClr val="bg1"/>
                </a:solidFill>
                <a:latin typeface="Courier New" panose="02070309020205020404" pitchFamily="49" charset="0"/>
                <a:ea typeface="SimSun" panose="02010600030101010101" pitchFamily="2" charset="-122"/>
              </a:rPr>
              <a:t> import </a:t>
            </a:r>
            <a:r>
              <a:rPr lang="en-US" sz="2400" i="1" spc="-27" dirty="0" err="1">
                <a:solidFill>
                  <a:schemeClr val="bg1"/>
                </a:solidFill>
                <a:latin typeface="Courier New" panose="02070309020205020404" pitchFamily="49" charset="0"/>
                <a:ea typeface="SimSun" panose="02010600030101010101" pitchFamily="2" charset="-122"/>
              </a:rPr>
              <a:t>function_name</a:t>
            </a:r>
            <a:endParaRPr lang="en-US" sz="2400" i="1" spc="-27" dirty="0">
              <a:solidFill>
                <a:schemeClr val="bg1"/>
              </a:solidFill>
              <a:latin typeface="Courier New" panose="02070309020205020404" pitchFamily="49" charset="0"/>
              <a:ea typeface="SimSun" panose="02010600030101010101" pitchFamily="2" charset="-122"/>
            </a:endParaRPr>
          </a:p>
        </p:txBody>
      </p:sp>
      <p:sp>
        <p:nvSpPr>
          <p:cNvPr id="7" name="Rectangle 6"/>
          <p:cNvSpPr/>
          <p:nvPr/>
        </p:nvSpPr>
        <p:spPr>
          <a:xfrm>
            <a:off x="1463039" y="4741988"/>
            <a:ext cx="14351583" cy="830997"/>
          </a:xfrm>
          <a:prstGeom prst="rect">
            <a:avLst/>
          </a:prstGeom>
        </p:spPr>
        <p:txBody>
          <a:bodyPr wrap="square">
            <a:spAutoFit/>
          </a:bodyPr>
          <a:lstStyle/>
          <a:p>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có</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thể</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import bao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nhiêu</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hàm</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tùy</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thích</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từ</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một</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mô-đun</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bằng</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cách</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phân</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tách</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tên</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của</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từng</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hàm</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bằng</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dấu</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 </a:t>
            </a:r>
            <a:r>
              <a:rPr lang="en-US" sz="2400" dirty="0" err="1">
                <a:solidFill>
                  <a:schemeClr val="bg1"/>
                </a:solidFill>
                <a:latin typeface="Arial" panose="020B0604020202020204" pitchFamily="34" charset="0"/>
                <a:ea typeface="SimSun" panose="02010600030101010101" pitchFamily="2" charset="-122"/>
                <a:cs typeface="Arial" panose="020B0604020202020204" pitchFamily="34" charset="0"/>
              </a:rPr>
              <a:t>phẩy</a:t>
            </a:r>
            <a:r>
              <a:rPr lang="en-US" sz="2400" dirty="0">
                <a:solidFill>
                  <a:schemeClr val="bg1"/>
                </a:solidFill>
                <a:latin typeface="Arial" panose="020B0604020202020204" pitchFamily="34" charset="0"/>
                <a:ea typeface="SimSun" panose="02010600030101010101" pitchFamily="2" charset="-122"/>
                <a:cs typeface="Arial" panose="020B0604020202020204" pitchFamily="34" charset="0"/>
              </a:rPr>
              <a:t>:</a:t>
            </a:r>
            <a:endParaRPr lang="en-US" sz="2400" dirty="0">
              <a:solidFill>
                <a:schemeClr val="bg1"/>
              </a:solidFill>
              <a:latin typeface="Arial" panose="020B0604020202020204" pitchFamily="34" charset="0"/>
              <a:cs typeface="Arial" panose="020B0604020202020204" pitchFamily="34" charset="0"/>
            </a:endParaRPr>
          </a:p>
        </p:txBody>
      </p:sp>
      <p:sp>
        <p:nvSpPr>
          <p:cNvPr id="9" name="Rectangle 8"/>
          <p:cNvSpPr/>
          <p:nvPr/>
        </p:nvSpPr>
        <p:spPr>
          <a:xfrm>
            <a:off x="1463037" y="5828316"/>
            <a:ext cx="16938813" cy="503215"/>
          </a:xfrm>
          <a:prstGeom prst="rect">
            <a:avLst/>
          </a:prstGeom>
        </p:spPr>
        <p:txBody>
          <a:bodyPr wrap="square">
            <a:spAutoFit/>
          </a:bodyPr>
          <a:lstStyle/>
          <a:p>
            <a:pPr algn="just">
              <a:lnSpc>
                <a:spcPct val="115000"/>
              </a:lnSpc>
              <a:spcBef>
                <a:spcPts val="400"/>
              </a:spcBef>
              <a:spcAft>
                <a:spcPts val="400"/>
              </a:spcAft>
            </a:pPr>
            <a:r>
              <a:rPr lang="en-US" sz="2400" i="1" spc="-27" dirty="0">
                <a:solidFill>
                  <a:schemeClr val="bg1"/>
                </a:solidFill>
                <a:latin typeface="Courier New" panose="02070309020205020404" pitchFamily="49" charset="0"/>
                <a:ea typeface="SimSun" panose="02010600030101010101" pitchFamily="2" charset="-122"/>
              </a:rPr>
              <a:t>from </a:t>
            </a:r>
            <a:r>
              <a:rPr lang="en-US" sz="2400" i="1" spc="-27" dirty="0" err="1">
                <a:solidFill>
                  <a:schemeClr val="bg1"/>
                </a:solidFill>
                <a:latin typeface="Courier New" panose="02070309020205020404" pitchFamily="49" charset="0"/>
                <a:ea typeface="SimSun" panose="02010600030101010101" pitchFamily="2" charset="-122"/>
              </a:rPr>
              <a:t>module_name</a:t>
            </a:r>
            <a:r>
              <a:rPr lang="en-US" sz="2400" i="1" spc="-27" dirty="0">
                <a:solidFill>
                  <a:schemeClr val="bg1"/>
                </a:solidFill>
                <a:latin typeface="Courier New" panose="02070309020205020404" pitchFamily="49" charset="0"/>
                <a:ea typeface="SimSun" panose="02010600030101010101" pitchFamily="2" charset="-122"/>
              </a:rPr>
              <a:t> import function_0, function_1, function_2</a:t>
            </a:r>
          </a:p>
        </p:txBody>
      </p:sp>
      <p:sp>
        <p:nvSpPr>
          <p:cNvPr id="11" name="Rectangle 10"/>
          <p:cNvSpPr/>
          <p:nvPr/>
        </p:nvSpPr>
        <p:spPr>
          <a:xfrm>
            <a:off x="1463039" y="6601925"/>
            <a:ext cx="12762625" cy="2085186"/>
          </a:xfrm>
          <a:prstGeom prst="rect">
            <a:avLst/>
          </a:prstGeom>
        </p:spPr>
        <p:txBody>
          <a:bodyPr wrap="square">
            <a:spAutoFit/>
          </a:bodyPr>
          <a:lstStyle/>
          <a:p>
            <a:pPr algn="just">
              <a:lnSpc>
                <a:spcPct val="115000"/>
              </a:lnSpc>
              <a:spcBef>
                <a:spcPts val="400"/>
              </a:spcBef>
              <a:spcAft>
                <a:spcPts val="400"/>
              </a:spcAft>
            </a:pPr>
            <a:r>
              <a:rPr lang="en-US" sz="2400" spc="-27" dirty="0">
                <a:solidFill>
                  <a:schemeClr val="bg1"/>
                </a:solidFill>
                <a:latin typeface="Courier New" panose="02070309020205020404" pitchFamily="49" charset="0"/>
                <a:ea typeface="SimSun" panose="02010600030101010101" pitchFamily="2" charset="-122"/>
              </a:rPr>
              <a:t>from pizza import </a:t>
            </a:r>
            <a:r>
              <a:rPr lang="en-US" sz="2400" spc="-27" dirty="0" err="1">
                <a:solidFill>
                  <a:schemeClr val="bg1"/>
                </a:solidFill>
                <a:latin typeface="Courier New" panose="02070309020205020404" pitchFamily="49" charset="0"/>
                <a:ea typeface="SimSun" panose="02010600030101010101" pitchFamily="2" charset="-122"/>
              </a:rPr>
              <a:t>make_pizza</a:t>
            </a:r>
            <a:endParaRPr lang="en-US" sz="2400" spc="-27" dirty="0">
              <a:solidFill>
                <a:schemeClr val="bg1"/>
              </a:solidFill>
              <a:latin typeface="Courier New" panose="02070309020205020404" pitchFamily="49" charset="0"/>
              <a:ea typeface="SimSun" panose="02010600030101010101" pitchFamily="2" charset="-122"/>
            </a:endParaRPr>
          </a:p>
          <a:p>
            <a:pPr algn="just">
              <a:lnSpc>
                <a:spcPct val="115000"/>
              </a:lnSpc>
              <a:spcBef>
                <a:spcPts val="400"/>
              </a:spcBef>
              <a:spcAft>
                <a:spcPts val="400"/>
              </a:spcAft>
            </a:pPr>
            <a:r>
              <a:rPr lang="en-US" sz="2400" spc="-27" dirty="0">
                <a:solidFill>
                  <a:schemeClr val="bg1"/>
                </a:solidFill>
                <a:latin typeface="Courier New" panose="02070309020205020404" pitchFamily="49" charset="0"/>
                <a:ea typeface="SimSun" panose="02010600030101010101" pitchFamily="2" charset="-122"/>
              </a:rPr>
              <a:t> </a:t>
            </a:r>
          </a:p>
          <a:p>
            <a:pPr algn="just">
              <a:lnSpc>
                <a:spcPct val="115000"/>
              </a:lnSpc>
              <a:spcBef>
                <a:spcPts val="400"/>
              </a:spcBef>
              <a:spcAft>
                <a:spcPts val="400"/>
              </a:spcAft>
            </a:pPr>
            <a:r>
              <a:rPr lang="en-US" sz="2400" spc="-27" dirty="0" err="1">
                <a:solidFill>
                  <a:schemeClr val="bg1"/>
                </a:solidFill>
                <a:latin typeface="Courier New" panose="02070309020205020404" pitchFamily="49" charset="0"/>
                <a:ea typeface="SimSun" panose="02010600030101010101" pitchFamily="2" charset="-122"/>
              </a:rPr>
              <a:t>make_pizza</a:t>
            </a:r>
            <a:r>
              <a:rPr lang="en-US" sz="2400" spc="-27" dirty="0">
                <a:solidFill>
                  <a:schemeClr val="bg1"/>
                </a:solidFill>
                <a:latin typeface="Courier New" panose="02070309020205020404" pitchFamily="49" charset="0"/>
                <a:ea typeface="SimSun" panose="02010600030101010101" pitchFamily="2" charset="-122"/>
              </a:rPr>
              <a:t>(16, 'pepperoni')</a:t>
            </a:r>
          </a:p>
          <a:p>
            <a:pPr algn="just">
              <a:lnSpc>
                <a:spcPct val="115000"/>
              </a:lnSpc>
              <a:spcBef>
                <a:spcPts val="400"/>
              </a:spcBef>
              <a:spcAft>
                <a:spcPts val="400"/>
              </a:spcAft>
            </a:pPr>
            <a:r>
              <a:rPr lang="en-US" sz="2400" spc="-27" dirty="0" err="1">
                <a:solidFill>
                  <a:schemeClr val="bg1"/>
                </a:solidFill>
                <a:latin typeface="Courier New" panose="02070309020205020404" pitchFamily="49" charset="0"/>
                <a:ea typeface="SimSun" panose="02010600030101010101" pitchFamily="2" charset="-122"/>
              </a:rPr>
              <a:t>make_pizza</a:t>
            </a:r>
            <a:r>
              <a:rPr lang="en-US" sz="2400" spc="-27" dirty="0">
                <a:solidFill>
                  <a:schemeClr val="bg1"/>
                </a:solidFill>
                <a:latin typeface="Courier New" panose="02070309020205020404" pitchFamily="49" charset="0"/>
                <a:ea typeface="SimSun" panose="02010600030101010101" pitchFamily="2" charset="-122"/>
              </a:rPr>
              <a:t>(12, 'mushrooms', 'green peppers', 'extra cheese')</a:t>
            </a:r>
          </a:p>
        </p:txBody>
      </p:sp>
    </p:spTree>
    <p:extLst>
      <p:ext uri="{BB962C8B-B14F-4D97-AF65-F5344CB8AC3E}">
        <p14:creationId xmlns:p14="http://schemas.microsoft.com/office/powerpoint/2010/main" val="1538514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sz="6000" dirty="0" err="1">
                <a:solidFill>
                  <a:schemeClr val="bg1"/>
                </a:solidFill>
              </a:rPr>
              <a:t>Sử</a:t>
            </a:r>
            <a:r>
              <a:rPr lang="en-US" sz="6000" dirty="0">
                <a:solidFill>
                  <a:schemeClr val="bg1"/>
                </a:solidFill>
              </a:rPr>
              <a:t> </a:t>
            </a:r>
            <a:r>
              <a:rPr lang="en-US" sz="6000" dirty="0" err="1">
                <a:solidFill>
                  <a:schemeClr val="bg1"/>
                </a:solidFill>
              </a:rPr>
              <a:t>dụng</a:t>
            </a:r>
            <a:r>
              <a:rPr lang="en-US" sz="6000" dirty="0">
                <a:solidFill>
                  <a:schemeClr val="bg1"/>
                </a:solidFill>
              </a:rPr>
              <a:t> as </a:t>
            </a:r>
            <a:r>
              <a:rPr lang="en-US" sz="6000" dirty="0" err="1">
                <a:solidFill>
                  <a:schemeClr val="bg1"/>
                </a:solidFill>
              </a:rPr>
              <a:t>cấp</a:t>
            </a:r>
            <a:r>
              <a:rPr lang="en-US" sz="6000" dirty="0">
                <a:solidFill>
                  <a:schemeClr val="bg1"/>
                </a:solidFill>
              </a:rPr>
              <a:t> </a:t>
            </a:r>
            <a:r>
              <a:rPr lang="en-US" sz="6000" dirty="0" err="1">
                <a:solidFill>
                  <a:schemeClr val="bg1"/>
                </a:solidFill>
              </a:rPr>
              <a:t>hàm</a:t>
            </a:r>
            <a:r>
              <a:rPr lang="en-US" sz="6000" dirty="0">
                <a:solidFill>
                  <a:schemeClr val="bg1"/>
                </a:solidFill>
              </a:rPr>
              <a:t> </a:t>
            </a:r>
            <a:r>
              <a:rPr lang="en-US" sz="6000" dirty="0" err="1">
                <a:solidFill>
                  <a:schemeClr val="bg1"/>
                </a:solidFill>
              </a:rPr>
              <a:t>một</a:t>
            </a:r>
            <a:r>
              <a:rPr lang="en-US" sz="6000" dirty="0">
                <a:solidFill>
                  <a:schemeClr val="bg1"/>
                </a:solidFill>
              </a:rPr>
              <a:t> </a:t>
            </a:r>
            <a:r>
              <a:rPr lang="en-US" sz="6000" dirty="0" err="1">
                <a:solidFill>
                  <a:schemeClr val="bg1"/>
                </a:solidFill>
              </a:rPr>
              <a:t>bí</a:t>
            </a:r>
            <a:r>
              <a:rPr lang="en-US" sz="6000" dirty="0">
                <a:solidFill>
                  <a:schemeClr val="bg1"/>
                </a:solidFill>
              </a:rPr>
              <a:t> </a:t>
            </a:r>
            <a:r>
              <a:rPr lang="en-US" sz="6000" dirty="0" err="1">
                <a:solidFill>
                  <a:schemeClr val="bg1"/>
                </a:solidFill>
              </a:rPr>
              <a:t>danh</a:t>
            </a:r>
            <a:r>
              <a:rPr lang="en-US" sz="6000" dirty="0">
                <a:solidFill>
                  <a:schemeClr val="bg1"/>
                </a:solidFill>
              </a:rPr>
              <a:t> (Alias)</a:t>
            </a:r>
          </a:p>
        </p:txBody>
      </p:sp>
      <p:sp>
        <p:nvSpPr>
          <p:cNvPr id="3" name="Content Placeholder 2"/>
          <p:cNvSpPr>
            <a:spLocks noGrp="1"/>
          </p:cNvSpPr>
          <p:nvPr>
            <p:ph type="body" idx="1"/>
          </p:nvPr>
        </p:nvSpPr>
        <p:spPr>
          <a:xfrm>
            <a:off x="1155700" y="2536895"/>
            <a:ext cx="13932000" cy="2605705"/>
          </a:xfrm>
        </p:spPr>
        <p:txBody>
          <a:bodyPr/>
          <a:lstStyle/>
          <a:p>
            <a:pPr>
              <a:spcBef>
                <a:spcPts val="500"/>
              </a:spcBef>
            </a:pPr>
            <a:r>
              <a:rPr lang="vi-VN" sz="2800" dirty="0">
                <a:solidFill>
                  <a:schemeClr val="bg1"/>
                </a:solidFill>
              </a:rPr>
              <a:t>Nếu tên của một hàm ta đang import có thể xung đột với tên tồn tại trong chương trình đang viết hoặc nếu tên hàm dài, có thể sử dụng một bí danh ngắn, duy nhất — một tên thay thế tương tự như biệt hiệu cho hàm. </a:t>
            </a:r>
            <a:endParaRPr lang="en-US" sz="2800" dirty="0">
              <a:solidFill>
                <a:schemeClr val="bg1"/>
              </a:solidFill>
            </a:endParaRPr>
          </a:p>
          <a:p>
            <a:pPr>
              <a:spcBef>
                <a:spcPts val="500"/>
              </a:spcBef>
            </a:pPr>
            <a:r>
              <a:rPr lang="en-US" sz="2800" dirty="0" err="1">
                <a:solidFill>
                  <a:schemeClr val="bg1"/>
                </a:solidFill>
              </a:rPr>
              <a:t>Đ</a:t>
            </a:r>
            <a:r>
              <a:rPr lang="vi-VN" sz="2800" dirty="0">
                <a:solidFill>
                  <a:schemeClr val="bg1"/>
                </a:solidFill>
              </a:rPr>
              <a:t>ặt biệt hiệu đặc biệt này cho hàm khi import hàm.</a:t>
            </a:r>
            <a:endParaRPr lang="en-US" sz="2800" dirty="0">
              <a:solidFill>
                <a:schemeClr val="bg1"/>
              </a:solidFill>
            </a:endParaRPr>
          </a:p>
        </p:txBody>
      </p:sp>
      <p:sp>
        <p:nvSpPr>
          <p:cNvPr id="7" name="Rectangle 6"/>
          <p:cNvSpPr/>
          <p:nvPr/>
        </p:nvSpPr>
        <p:spPr>
          <a:xfrm>
            <a:off x="1447770" y="4869255"/>
            <a:ext cx="14250009" cy="2085186"/>
          </a:xfrm>
          <a:prstGeom prst="rect">
            <a:avLst/>
          </a:prstGeom>
        </p:spPr>
        <p:txBody>
          <a:bodyPr wrap="square">
            <a:spAutoFit/>
          </a:bodyPr>
          <a:lstStyle/>
          <a:p>
            <a:pPr algn="just">
              <a:lnSpc>
                <a:spcPct val="115000"/>
              </a:lnSpc>
              <a:spcBef>
                <a:spcPts val="400"/>
              </a:spcBef>
              <a:spcAft>
                <a:spcPts val="400"/>
              </a:spcAft>
            </a:pPr>
            <a:r>
              <a:rPr lang="en-US" sz="2400" spc="-27" dirty="0">
                <a:solidFill>
                  <a:schemeClr val="bg1"/>
                </a:solidFill>
                <a:latin typeface="Courier New" panose="02070309020205020404" pitchFamily="49" charset="0"/>
                <a:ea typeface="SimSun" panose="02010600030101010101" pitchFamily="2" charset="-122"/>
              </a:rPr>
              <a:t>from pizza import </a:t>
            </a:r>
            <a:r>
              <a:rPr lang="en-US" sz="2400" spc="-27" dirty="0" err="1">
                <a:solidFill>
                  <a:schemeClr val="bg1"/>
                </a:solidFill>
                <a:latin typeface="Courier New" panose="02070309020205020404" pitchFamily="49" charset="0"/>
                <a:ea typeface="SimSun" panose="02010600030101010101" pitchFamily="2" charset="-122"/>
              </a:rPr>
              <a:t>make_pizza</a:t>
            </a:r>
            <a:r>
              <a:rPr lang="en-US" sz="2400" spc="-27" dirty="0">
                <a:solidFill>
                  <a:schemeClr val="bg1"/>
                </a:solidFill>
                <a:latin typeface="Courier New" panose="02070309020205020404" pitchFamily="49" charset="0"/>
                <a:ea typeface="SimSun" panose="02010600030101010101" pitchFamily="2" charset="-122"/>
              </a:rPr>
              <a:t> as </a:t>
            </a:r>
            <a:r>
              <a:rPr lang="en-US" sz="2400" spc="-27" dirty="0" err="1">
                <a:solidFill>
                  <a:schemeClr val="bg1"/>
                </a:solidFill>
                <a:latin typeface="Courier New" panose="02070309020205020404" pitchFamily="49" charset="0"/>
                <a:ea typeface="SimSun" panose="02010600030101010101" pitchFamily="2" charset="-122"/>
              </a:rPr>
              <a:t>mp</a:t>
            </a:r>
            <a:endParaRPr lang="en-US" sz="2400" spc="-27" dirty="0">
              <a:solidFill>
                <a:schemeClr val="bg1"/>
              </a:solidFill>
              <a:latin typeface="Courier New" panose="02070309020205020404" pitchFamily="49" charset="0"/>
              <a:ea typeface="SimSun" panose="02010600030101010101" pitchFamily="2" charset="-122"/>
            </a:endParaRPr>
          </a:p>
          <a:p>
            <a:pPr algn="just">
              <a:lnSpc>
                <a:spcPct val="115000"/>
              </a:lnSpc>
              <a:spcBef>
                <a:spcPts val="400"/>
              </a:spcBef>
              <a:spcAft>
                <a:spcPts val="400"/>
              </a:spcAft>
            </a:pPr>
            <a:r>
              <a:rPr lang="en-US" sz="2400" spc="-27" dirty="0">
                <a:solidFill>
                  <a:schemeClr val="bg1"/>
                </a:solidFill>
                <a:latin typeface="Courier New" panose="02070309020205020404" pitchFamily="49" charset="0"/>
                <a:ea typeface="SimSun" panose="02010600030101010101" pitchFamily="2" charset="-122"/>
              </a:rPr>
              <a:t> </a:t>
            </a:r>
          </a:p>
          <a:p>
            <a:pPr algn="just">
              <a:lnSpc>
                <a:spcPct val="115000"/>
              </a:lnSpc>
              <a:spcBef>
                <a:spcPts val="400"/>
              </a:spcBef>
              <a:spcAft>
                <a:spcPts val="400"/>
              </a:spcAft>
            </a:pPr>
            <a:r>
              <a:rPr lang="en-US" sz="2400" spc="-27" dirty="0" err="1">
                <a:solidFill>
                  <a:schemeClr val="bg1"/>
                </a:solidFill>
                <a:latin typeface="Courier New" panose="02070309020205020404" pitchFamily="49" charset="0"/>
                <a:ea typeface="SimSun" panose="02010600030101010101" pitchFamily="2" charset="-122"/>
              </a:rPr>
              <a:t>mp</a:t>
            </a:r>
            <a:r>
              <a:rPr lang="en-US" sz="2400" spc="-27" dirty="0">
                <a:solidFill>
                  <a:schemeClr val="bg1"/>
                </a:solidFill>
                <a:latin typeface="Courier New" panose="02070309020205020404" pitchFamily="49" charset="0"/>
                <a:ea typeface="SimSun" panose="02010600030101010101" pitchFamily="2" charset="-122"/>
              </a:rPr>
              <a:t>(16, 'pepperoni')</a:t>
            </a:r>
          </a:p>
          <a:p>
            <a:pPr algn="just">
              <a:lnSpc>
                <a:spcPct val="115000"/>
              </a:lnSpc>
              <a:spcBef>
                <a:spcPts val="400"/>
              </a:spcBef>
              <a:spcAft>
                <a:spcPts val="400"/>
              </a:spcAft>
            </a:pPr>
            <a:r>
              <a:rPr lang="en-US" sz="2400" spc="-27" dirty="0" err="1">
                <a:solidFill>
                  <a:schemeClr val="bg1"/>
                </a:solidFill>
                <a:latin typeface="Courier New" panose="02070309020205020404" pitchFamily="49" charset="0"/>
                <a:ea typeface="SimSun" panose="02010600030101010101" pitchFamily="2" charset="-122"/>
              </a:rPr>
              <a:t>mp</a:t>
            </a:r>
            <a:r>
              <a:rPr lang="en-US" sz="2400" spc="-27" dirty="0">
                <a:solidFill>
                  <a:schemeClr val="bg1"/>
                </a:solidFill>
                <a:latin typeface="Courier New" panose="02070309020205020404" pitchFamily="49" charset="0"/>
                <a:ea typeface="SimSun" panose="02010600030101010101" pitchFamily="2" charset="-122"/>
              </a:rPr>
              <a:t>(12, 'mushrooms', 'green peppers', 'extra cheese')</a:t>
            </a:r>
          </a:p>
        </p:txBody>
      </p:sp>
      <p:sp>
        <p:nvSpPr>
          <p:cNvPr id="9" name="Rectangle 8"/>
          <p:cNvSpPr/>
          <p:nvPr/>
        </p:nvSpPr>
        <p:spPr>
          <a:xfrm>
            <a:off x="2167577" y="7390960"/>
            <a:ext cx="1380506" cy="461665"/>
          </a:xfrm>
          <a:prstGeom prst="rect">
            <a:avLst/>
          </a:prstGeom>
        </p:spPr>
        <p:txBody>
          <a:bodyPr wrap="none">
            <a:spAutoFit/>
          </a:bodyPr>
          <a:lstStyle/>
          <a:p>
            <a:r>
              <a:rPr lang="en-US" sz="2400">
                <a:solidFill>
                  <a:schemeClr val="bg1"/>
                </a:solidFill>
                <a:latin typeface="Times New Roman" panose="02020603050405020304" pitchFamily="18" charset="0"/>
                <a:ea typeface="SimSun" panose="02010600030101010101" pitchFamily="2" charset="-122"/>
              </a:rPr>
              <a:t>Cú pháp: </a:t>
            </a:r>
            <a:endParaRPr lang="en-US" sz="2400">
              <a:solidFill>
                <a:schemeClr val="bg1"/>
              </a:solidFill>
            </a:endParaRPr>
          </a:p>
        </p:txBody>
      </p:sp>
      <p:sp>
        <p:nvSpPr>
          <p:cNvPr id="11" name="Rectangle 10"/>
          <p:cNvSpPr/>
          <p:nvPr/>
        </p:nvSpPr>
        <p:spPr>
          <a:xfrm>
            <a:off x="1314684" y="7837221"/>
            <a:ext cx="7962629" cy="503215"/>
          </a:xfrm>
          <a:prstGeom prst="rect">
            <a:avLst/>
          </a:prstGeom>
        </p:spPr>
        <p:txBody>
          <a:bodyPr wrap="none">
            <a:spAutoFit/>
          </a:bodyPr>
          <a:lstStyle/>
          <a:p>
            <a:pPr algn="just">
              <a:lnSpc>
                <a:spcPct val="115000"/>
              </a:lnSpc>
              <a:spcBef>
                <a:spcPts val="400"/>
              </a:spcBef>
              <a:spcAft>
                <a:spcPts val="400"/>
              </a:spcAft>
            </a:pPr>
            <a:r>
              <a:rPr lang="en-US" sz="2400" i="1" spc="-27" dirty="0">
                <a:solidFill>
                  <a:schemeClr val="bg1"/>
                </a:solidFill>
                <a:latin typeface="Courier New" panose="02070309020205020404" pitchFamily="49" charset="0"/>
                <a:ea typeface="SimSun" panose="02010600030101010101" pitchFamily="2" charset="-122"/>
              </a:rPr>
              <a:t>from </a:t>
            </a:r>
            <a:r>
              <a:rPr lang="en-US" sz="2400" i="1" spc="-27" dirty="0" err="1">
                <a:solidFill>
                  <a:schemeClr val="bg1"/>
                </a:solidFill>
                <a:latin typeface="Courier New" panose="02070309020205020404" pitchFamily="49" charset="0"/>
                <a:ea typeface="SimSun" panose="02010600030101010101" pitchFamily="2" charset="-122"/>
              </a:rPr>
              <a:t>module_name</a:t>
            </a:r>
            <a:r>
              <a:rPr lang="en-US" sz="2400" i="1" spc="-27" dirty="0">
                <a:solidFill>
                  <a:schemeClr val="bg1"/>
                </a:solidFill>
                <a:latin typeface="Courier New" panose="02070309020205020404" pitchFamily="49" charset="0"/>
                <a:ea typeface="SimSun" panose="02010600030101010101" pitchFamily="2" charset="-122"/>
              </a:rPr>
              <a:t> import </a:t>
            </a:r>
            <a:r>
              <a:rPr lang="en-US" sz="2400" i="1" spc="-27" dirty="0" err="1">
                <a:solidFill>
                  <a:schemeClr val="bg1"/>
                </a:solidFill>
                <a:latin typeface="Courier New" panose="02070309020205020404" pitchFamily="49" charset="0"/>
                <a:ea typeface="SimSun" panose="02010600030101010101" pitchFamily="2" charset="-122"/>
              </a:rPr>
              <a:t>function_name</a:t>
            </a:r>
            <a:r>
              <a:rPr lang="en-US" sz="2400" i="1" spc="-27" dirty="0">
                <a:solidFill>
                  <a:schemeClr val="bg1"/>
                </a:solidFill>
                <a:latin typeface="Courier New" panose="02070309020205020404" pitchFamily="49" charset="0"/>
                <a:ea typeface="SimSun" panose="02010600030101010101" pitchFamily="2" charset="-122"/>
              </a:rPr>
              <a:t> as </a:t>
            </a:r>
            <a:r>
              <a:rPr lang="en-US" sz="2400" i="1" spc="-27" dirty="0" err="1">
                <a:solidFill>
                  <a:schemeClr val="bg1"/>
                </a:solidFill>
                <a:latin typeface="Courier New" panose="02070309020205020404" pitchFamily="49" charset="0"/>
                <a:ea typeface="SimSun" panose="02010600030101010101" pitchFamily="2" charset="-122"/>
              </a:rPr>
              <a:t>fn</a:t>
            </a:r>
            <a:endParaRPr lang="en-US" sz="2400" i="1" spc="-27" dirty="0">
              <a:solidFill>
                <a:schemeClr val="bg1"/>
              </a:solidFill>
              <a:latin typeface="Courier New" panose="02070309020205020404" pitchFamily="49" charset="0"/>
              <a:ea typeface="SimSun" panose="02010600030101010101" pitchFamily="2" charset="-122"/>
            </a:endParaRPr>
          </a:p>
        </p:txBody>
      </p:sp>
    </p:spTree>
    <p:extLst>
      <p:ext uri="{BB962C8B-B14F-4D97-AF65-F5344CB8AC3E}">
        <p14:creationId xmlns:p14="http://schemas.microsoft.com/office/powerpoint/2010/main" val="17813860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err="1">
                <a:solidFill>
                  <a:schemeClr val="bg1"/>
                </a:solidFill>
              </a:rPr>
              <a:t>Sử</a:t>
            </a:r>
            <a:r>
              <a:rPr lang="en-US" dirty="0">
                <a:solidFill>
                  <a:schemeClr val="bg1"/>
                </a:solidFill>
              </a:rPr>
              <a:t> </a:t>
            </a:r>
            <a:r>
              <a:rPr lang="en-US" dirty="0" err="1">
                <a:solidFill>
                  <a:schemeClr val="bg1"/>
                </a:solidFill>
              </a:rPr>
              <a:t>dụng</a:t>
            </a:r>
            <a:r>
              <a:rPr lang="en-US" dirty="0">
                <a:solidFill>
                  <a:schemeClr val="bg1"/>
                </a:solidFill>
              </a:rPr>
              <a:t> as </a:t>
            </a:r>
            <a:r>
              <a:rPr lang="en-US" dirty="0" err="1">
                <a:solidFill>
                  <a:schemeClr val="bg1"/>
                </a:solidFill>
              </a:rPr>
              <a:t>cấp</a:t>
            </a:r>
            <a:r>
              <a:rPr lang="en-US" dirty="0">
                <a:solidFill>
                  <a:schemeClr val="bg1"/>
                </a:solidFill>
              </a:rPr>
              <a:t> </a:t>
            </a:r>
            <a:r>
              <a:rPr lang="en-US" dirty="0" err="1">
                <a:solidFill>
                  <a:schemeClr val="bg1"/>
                </a:solidFill>
              </a:rPr>
              <a:t>mô-đun</a:t>
            </a:r>
            <a:r>
              <a:rPr lang="en-US" dirty="0">
                <a:solidFill>
                  <a:schemeClr val="bg1"/>
                </a:solidFill>
              </a:rPr>
              <a:t> </a:t>
            </a:r>
            <a:r>
              <a:rPr lang="en-US" dirty="0" err="1">
                <a:solidFill>
                  <a:schemeClr val="bg1"/>
                </a:solidFill>
              </a:rPr>
              <a:t>bí</a:t>
            </a:r>
            <a:r>
              <a:rPr lang="en-US" dirty="0">
                <a:solidFill>
                  <a:schemeClr val="bg1"/>
                </a:solidFill>
              </a:rPr>
              <a:t> </a:t>
            </a:r>
            <a:r>
              <a:rPr lang="en-US" dirty="0" err="1">
                <a:solidFill>
                  <a:schemeClr val="bg1"/>
                </a:solidFill>
              </a:rPr>
              <a:t>danh</a:t>
            </a:r>
            <a:endParaRPr lang="en-US" dirty="0">
              <a:solidFill>
                <a:schemeClr val="bg1"/>
              </a:solidFill>
            </a:endParaRPr>
          </a:p>
        </p:txBody>
      </p:sp>
      <p:sp>
        <p:nvSpPr>
          <p:cNvPr id="3" name="Content Placeholder 2"/>
          <p:cNvSpPr>
            <a:spLocks noGrp="1"/>
          </p:cNvSpPr>
          <p:nvPr>
            <p:ph type="body" idx="1"/>
          </p:nvPr>
        </p:nvSpPr>
        <p:spPr>
          <a:xfrm>
            <a:off x="1155700" y="2603501"/>
            <a:ext cx="13932000" cy="1571061"/>
          </a:xfrm>
        </p:spPr>
        <p:txBody>
          <a:bodyPr/>
          <a:lstStyle/>
          <a:p>
            <a:r>
              <a:rPr lang="en-US" sz="2800" dirty="0">
                <a:solidFill>
                  <a:schemeClr val="bg1"/>
                </a:solidFill>
              </a:rPr>
              <a:t>C</a:t>
            </a:r>
            <a:r>
              <a:rPr lang="vi-VN" sz="2800" dirty="0">
                <a:solidFill>
                  <a:schemeClr val="bg1"/>
                </a:solidFill>
              </a:rPr>
              <a:t>ó thể cung cấp bí danh cho tên mô-đun. Đặt cho mô-đun một bí danh ngắn, như p cho pizza, cho phép gọi các chức năng của mô-đun nhanh hơn. </a:t>
            </a:r>
            <a:endParaRPr lang="en-US" sz="2800" dirty="0">
              <a:solidFill>
                <a:schemeClr val="bg1"/>
              </a:solidFill>
            </a:endParaRPr>
          </a:p>
        </p:txBody>
      </p:sp>
      <p:sp>
        <p:nvSpPr>
          <p:cNvPr id="5" name="Rectangle 4"/>
          <p:cNvSpPr/>
          <p:nvPr/>
        </p:nvSpPr>
        <p:spPr>
          <a:xfrm>
            <a:off x="1463040" y="3827756"/>
            <a:ext cx="12738201" cy="2085186"/>
          </a:xfrm>
          <a:prstGeom prst="rect">
            <a:avLst/>
          </a:prstGeom>
        </p:spPr>
        <p:txBody>
          <a:bodyPr wrap="square">
            <a:spAutoFit/>
          </a:bodyPr>
          <a:lstStyle/>
          <a:p>
            <a:pPr algn="just">
              <a:lnSpc>
                <a:spcPct val="115000"/>
              </a:lnSpc>
              <a:spcBef>
                <a:spcPts val="400"/>
              </a:spcBef>
              <a:spcAft>
                <a:spcPts val="400"/>
              </a:spcAft>
            </a:pPr>
            <a:r>
              <a:rPr lang="en-US" sz="2400" spc="-27" dirty="0">
                <a:solidFill>
                  <a:schemeClr val="bg1"/>
                </a:solidFill>
                <a:latin typeface="Courier New" panose="02070309020205020404" pitchFamily="49" charset="0"/>
                <a:ea typeface="SimSun" panose="02010600030101010101" pitchFamily="2" charset="-122"/>
              </a:rPr>
              <a:t>import pizza as p</a:t>
            </a:r>
          </a:p>
          <a:p>
            <a:pPr algn="just">
              <a:lnSpc>
                <a:spcPct val="115000"/>
              </a:lnSpc>
              <a:spcBef>
                <a:spcPts val="400"/>
              </a:spcBef>
              <a:spcAft>
                <a:spcPts val="400"/>
              </a:spcAft>
            </a:pPr>
            <a:r>
              <a:rPr lang="en-US" sz="2400" spc="-27" dirty="0">
                <a:solidFill>
                  <a:schemeClr val="bg1"/>
                </a:solidFill>
                <a:latin typeface="Courier New" panose="02070309020205020404" pitchFamily="49" charset="0"/>
                <a:ea typeface="SimSun" panose="02010600030101010101" pitchFamily="2" charset="-122"/>
              </a:rPr>
              <a:t> </a:t>
            </a:r>
          </a:p>
          <a:p>
            <a:pPr algn="just">
              <a:lnSpc>
                <a:spcPct val="115000"/>
              </a:lnSpc>
              <a:spcBef>
                <a:spcPts val="400"/>
              </a:spcBef>
              <a:spcAft>
                <a:spcPts val="400"/>
              </a:spcAft>
            </a:pPr>
            <a:r>
              <a:rPr lang="en-US" sz="2400" spc="-27" dirty="0" err="1">
                <a:solidFill>
                  <a:schemeClr val="bg1"/>
                </a:solidFill>
                <a:latin typeface="Courier New" panose="02070309020205020404" pitchFamily="49" charset="0"/>
                <a:ea typeface="SimSun" panose="02010600030101010101" pitchFamily="2" charset="-122"/>
              </a:rPr>
              <a:t>p.make_pizza</a:t>
            </a:r>
            <a:r>
              <a:rPr lang="en-US" sz="2400" spc="-27" dirty="0">
                <a:solidFill>
                  <a:schemeClr val="bg1"/>
                </a:solidFill>
                <a:latin typeface="Courier New" panose="02070309020205020404" pitchFamily="49" charset="0"/>
                <a:ea typeface="SimSun" panose="02010600030101010101" pitchFamily="2" charset="-122"/>
              </a:rPr>
              <a:t>(16, 'pepperoni')</a:t>
            </a:r>
          </a:p>
          <a:p>
            <a:pPr algn="just">
              <a:lnSpc>
                <a:spcPct val="115000"/>
              </a:lnSpc>
              <a:spcBef>
                <a:spcPts val="400"/>
              </a:spcBef>
              <a:spcAft>
                <a:spcPts val="400"/>
              </a:spcAft>
            </a:pPr>
            <a:r>
              <a:rPr lang="en-US" sz="2400" spc="-27" dirty="0" err="1">
                <a:solidFill>
                  <a:schemeClr val="bg1"/>
                </a:solidFill>
                <a:latin typeface="Courier New" panose="02070309020205020404" pitchFamily="49" charset="0"/>
                <a:ea typeface="SimSun" panose="02010600030101010101" pitchFamily="2" charset="-122"/>
              </a:rPr>
              <a:t>p.make_pizza</a:t>
            </a:r>
            <a:r>
              <a:rPr lang="en-US" sz="2400" spc="-27" dirty="0">
                <a:solidFill>
                  <a:schemeClr val="bg1"/>
                </a:solidFill>
                <a:latin typeface="Courier New" panose="02070309020205020404" pitchFamily="49" charset="0"/>
                <a:ea typeface="SimSun" panose="02010600030101010101" pitchFamily="2" charset="-122"/>
              </a:rPr>
              <a:t>(12, 'mushrooms', 'green peppers', 'extra cheese')</a:t>
            </a:r>
          </a:p>
        </p:txBody>
      </p:sp>
      <p:sp>
        <p:nvSpPr>
          <p:cNvPr id="7" name="Rectangle 6"/>
          <p:cNvSpPr/>
          <p:nvPr/>
        </p:nvSpPr>
        <p:spPr>
          <a:xfrm>
            <a:off x="1463038" y="6120132"/>
            <a:ext cx="13452175" cy="830997"/>
          </a:xfrm>
          <a:prstGeom prst="rect">
            <a:avLst/>
          </a:prstGeom>
        </p:spPr>
        <p:txBody>
          <a:bodyPr wrap="square">
            <a:spAutoFit/>
          </a:bodyPr>
          <a:lstStyle/>
          <a:p>
            <a:r>
              <a:rPr lang="vi-VN" sz="2400" dirty="0">
                <a:solidFill>
                  <a:schemeClr val="bg1"/>
                </a:solidFill>
                <a:latin typeface="Times New Roman" panose="02020603050405020304" pitchFamily="18" charset="0"/>
                <a:ea typeface="SimSun" panose="02010600030101010101" pitchFamily="2" charset="-122"/>
              </a:rPr>
              <a:t>Mô-đun Pizza được đặt bí danh p trong câu lệnh import, nhưng tất cả các chức năng của mô-đun vẫn giữ nguyên tên ban đầu.</a:t>
            </a:r>
            <a:endParaRPr lang="en-US" sz="2400" dirty="0">
              <a:solidFill>
                <a:schemeClr val="bg1"/>
              </a:solidFill>
            </a:endParaRPr>
          </a:p>
        </p:txBody>
      </p:sp>
      <p:sp>
        <p:nvSpPr>
          <p:cNvPr id="9" name="Rectangle 8"/>
          <p:cNvSpPr/>
          <p:nvPr/>
        </p:nvSpPr>
        <p:spPr>
          <a:xfrm>
            <a:off x="1463038" y="7247641"/>
            <a:ext cx="1380506" cy="461665"/>
          </a:xfrm>
          <a:prstGeom prst="rect">
            <a:avLst/>
          </a:prstGeom>
        </p:spPr>
        <p:txBody>
          <a:bodyPr wrap="none">
            <a:spAutoFit/>
          </a:bodyPr>
          <a:lstStyle/>
          <a:p>
            <a:r>
              <a:rPr lang="vi-VN" sz="2400" dirty="0">
                <a:solidFill>
                  <a:schemeClr val="bg1"/>
                </a:solidFill>
                <a:latin typeface="Times New Roman" panose="02020603050405020304" pitchFamily="18" charset="0"/>
                <a:ea typeface="SimSun" panose="02010600030101010101" pitchFamily="2" charset="-122"/>
              </a:rPr>
              <a:t>Cú pháp</a:t>
            </a:r>
            <a:r>
              <a:rPr lang="en-US" sz="2400" dirty="0">
                <a:solidFill>
                  <a:schemeClr val="bg1"/>
                </a:solidFill>
                <a:latin typeface="Times New Roman" panose="02020603050405020304" pitchFamily="18" charset="0"/>
                <a:ea typeface="SimSun" panose="02010600030101010101" pitchFamily="2" charset="-122"/>
              </a:rPr>
              <a:t>:</a:t>
            </a:r>
            <a:r>
              <a:rPr lang="vi-VN" sz="2400" dirty="0">
                <a:solidFill>
                  <a:schemeClr val="bg1"/>
                </a:solidFill>
                <a:latin typeface="Times New Roman" panose="02020603050405020304" pitchFamily="18" charset="0"/>
                <a:ea typeface="SimSun" panose="02010600030101010101" pitchFamily="2" charset="-122"/>
              </a:rPr>
              <a:t> </a:t>
            </a:r>
            <a:endParaRPr lang="en-US" sz="2400" dirty="0">
              <a:solidFill>
                <a:schemeClr val="bg1"/>
              </a:solidFill>
            </a:endParaRPr>
          </a:p>
        </p:txBody>
      </p:sp>
      <p:sp>
        <p:nvSpPr>
          <p:cNvPr id="11" name="Rectangle 10"/>
          <p:cNvSpPr/>
          <p:nvPr/>
        </p:nvSpPr>
        <p:spPr>
          <a:xfrm>
            <a:off x="1463038" y="8088828"/>
            <a:ext cx="4706738" cy="503215"/>
          </a:xfrm>
          <a:prstGeom prst="rect">
            <a:avLst/>
          </a:prstGeom>
        </p:spPr>
        <p:txBody>
          <a:bodyPr wrap="none">
            <a:spAutoFit/>
          </a:bodyPr>
          <a:lstStyle/>
          <a:p>
            <a:pPr algn="just">
              <a:lnSpc>
                <a:spcPct val="115000"/>
              </a:lnSpc>
              <a:spcBef>
                <a:spcPts val="400"/>
              </a:spcBef>
              <a:spcAft>
                <a:spcPts val="400"/>
              </a:spcAft>
            </a:pPr>
            <a:r>
              <a:rPr lang="en-US" sz="2400" i="1" spc="-27" dirty="0">
                <a:solidFill>
                  <a:schemeClr val="bg1"/>
                </a:solidFill>
                <a:latin typeface="Courier New" panose="02070309020205020404" pitchFamily="49" charset="0"/>
                <a:ea typeface="SimSun" panose="02010600030101010101" pitchFamily="2" charset="-122"/>
              </a:rPr>
              <a:t>import </a:t>
            </a:r>
            <a:r>
              <a:rPr lang="en-US" sz="2400" i="1" spc="-27" dirty="0" err="1">
                <a:solidFill>
                  <a:schemeClr val="bg1"/>
                </a:solidFill>
                <a:latin typeface="Courier New" panose="02070309020205020404" pitchFamily="49" charset="0"/>
                <a:ea typeface="SimSun" panose="02010600030101010101" pitchFamily="2" charset="-122"/>
              </a:rPr>
              <a:t>module_name</a:t>
            </a:r>
            <a:r>
              <a:rPr lang="en-US" sz="2400" i="1" spc="-27" dirty="0">
                <a:solidFill>
                  <a:schemeClr val="bg1"/>
                </a:solidFill>
                <a:latin typeface="Courier New" panose="02070309020205020404" pitchFamily="49" charset="0"/>
                <a:ea typeface="SimSun" panose="02010600030101010101" pitchFamily="2" charset="-122"/>
              </a:rPr>
              <a:t> as </a:t>
            </a:r>
            <a:r>
              <a:rPr lang="en-US" sz="2400" i="1" spc="-27" dirty="0" err="1">
                <a:solidFill>
                  <a:schemeClr val="bg1"/>
                </a:solidFill>
                <a:latin typeface="Courier New" panose="02070309020205020404" pitchFamily="49" charset="0"/>
                <a:ea typeface="SimSun" panose="02010600030101010101" pitchFamily="2" charset="-122"/>
              </a:rPr>
              <a:t>mn</a:t>
            </a:r>
            <a:r>
              <a:rPr lang="en-US" sz="2400" i="1" spc="-27" dirty="0">
                <a:solidFill>
                  <a:schemeClr val="bg1"/>
                </a:solidFill>
                <a:latin typeface="Courier New" panose="02070309020205020404" pitchFamily="49" charset="0"/>
                <a:ea typeface="SimSun" panose="02010600030101010101" pitchFamily="2" charset="-122"/>
              </a:rPr>
              <a:t> </a:t>
            </a:r>
          </a:p>
        </p:txBody>
      </p:sp>
    </p:spTree>
    <p:extLst>
      <p:ext uri="{BB962C8B-B14F-4D97-AF65-F5344CB8AC3E}">
        <p14:creationId xmlns:p14="http://schemas.microsoft.com/office/powerpoint/2010/main" val="476664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FF00FF"/>
              </a:buClr>
              <a:buSzPct val="25000"/>
            </a:pPr>
            <a:r>
              <a:rPr lang="en-US" sz="7600" dirty="0" err="1">
                <a:solidFill>
                  <a:srgbClr val="FFD966"/>
                </a:solidFill>
                <a:latin typeface="Arial" charset="0"/>
                <a:ea typeface="Arial" charset="0"/>
                <a:cs typeface="Arial" charset="0"/>
                <a:sym typeface="Cabin"/>
              </a:rPr>
              <a:t>Định</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nghĩa</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hàm</a:t>
            </a:r>
            <a:endParaRPr lang="en-US" sz="7600" u="none" strike="noStrike" cap="none" dirty="0">
              <a:solidFill>
                <a:srgbClr val="FFD966"/>
              </a:solidFill>
              <a:latin typeface="Arial" charset="0"/>
              <a:ea typeface="Arial" charset="0"/>
              <a:cs typeface="Arial" charset="0"/>
              <a:sym typeface="Cabin"/>
            </a:endParaRPr>
          </a:p>
        </p:txBody>
      </p:sp>
      <p:sp>
        <p:nvSpPr>
          <p:cNvPr id="242" name="Shape 242"/>
          <p:cNvSpPr txBox="1">
            <a:spLocks noGrp="1"/>
          </p:cNvSpPr>
          <p:nvPr>
            <p:ph type="body" idx="1"/>
          </p:nvPr>
        </p:nvSpPr>
        <p:spPr>
          <a:prstGeom prst="rect">
            <a:avLst/>
          </a:prstGeom>
          <a:noFill/>
          <a:ln>
            <a:noFill/>
          </a:ln>
        </p:spPr>
        <p:txBody>
          <a:bodyPr lIns="38100" tIns="38100" rIns="38100" bIns="38100" anchor="ctr" anchorCtr="0">
            <a:noAutofit/>
          </a:bodyPr>
          <a:lstStyle/>
          <a:p>
            <a:pPr marL="749300" lvl="0" indent="-371094">
              <a:lnSpc>
                <a:spcPct val="115000"/>
              </a:lnSpc>
              <a:spcBef>
                <a:spcPts val="0"/>
              </a:spcBef>
              <a:buSzPct val="100000"/>
            </a:pPr>
            <a:r>
              <a:rPr lang="en-US" sz="3600" dirty="0">
                <a:solidFill>
                  <a:schemeClr val="lt1"/>
                </a:solidFill>
                <a:latin typeface="Arial" charset="0"/>
                <a:ea typeface="Arial" charset="0"/>
                <a:cs typeface="Arial" charset="0"/>
                <a:sym typeface="Cabin"/>
              </a:rPr>
              <a:t>Trong Python, </a:t>
            </a:r>
            <a:r>
              <a:rPr lang="en-US" sz="3600" dirty="0" err="1">
                <a:solidFill>
                  <a:schemeClr val="lt1"/>
                </a:solidFill>
                <a:latin typeface="Arial" charset="0"/>
                <a:ea typeface="Arial" charset="0"/>
                <a:cs typeface="Arial" charset="0"/>
                <a:sym typeface="Cabin"/>
              </a:rPr>
              <a:t>hàm</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là</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một</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số</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mã</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có</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thể</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tái</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sử</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dụng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có</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các</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đối</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số</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làm</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đầu</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vào</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thực</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hiện</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một</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số</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tính</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toán</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và</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sau</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đó</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trả</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về</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kết</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quả</a:t>
            </a:r>
            <a:endParaRPr lang="en-US" sz="3600" u="none" strike="noStrike" cap="none" dirty="0">
              <a:solidFill>
                <a:schemeClr val="lt1"/>
              </a:solidFill>
              <a:latin typeface="Arial" charset="0"/>
              <a:ea typeface="Arial" charset="0"/>
              <a:cs typeface="Arial" charset="0"/>
              <a:sym typeface="Cabin"/>
            </a:endParaRPr>
          </a:p>
          <a:p>
            <a:pPr marL="749300" lvl="0" indent="-371094">
              <a:lnSpc>
                <a:spcPct val="115000"/>
              </a:lnSpc>
              <a:buSzPct val="100000"/>
            </a:pPr>
            <a:r>
              <a:rPr lang="en-US" sz="3600" dirty="0" err="1">
                <a:solidFill>
                  <a:schemeClr val="lt1"/>
                </a:solidFill>
                <a:latin typeface="Arial" charset="0"/>
                <a:ea typeface="Arial" charset="0"/>
                <a:cs typeface="Arial" charset="0"/>
                <a:sym typeface="Cabin"/>
              </a:rPr>
              <a:t>Hàm</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được</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định</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nghĩa</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bằng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cách</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sử</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dụng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từ</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dành</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riêng</a:t>
            </a:r>
            <a:r>
              <a:rPr lang="en-US" sz="3600" dirty="0">
                <a:solidFill>
                  <a:schemeClr val="lt1"/>
                </a:solidFill>
                <a:latin typeface="Arial" charset="0"/>
                <a:ea typeface="Arial" charset="0"/>
                <a:cs typeface="Arial" charset="0"/>
                <a:sym typeface="Cabin"/>
              </a:rPr>
              <a:t> </a:t>
            </a:r>
            <a:r>
              <a:rPr lang="en-US" sz="3600" dirty="0">
                <a:solidFill>
                  <a:srgbClr val="00FF00"/>
                </a:solidFill>
                <a:latin typeface="Arial" charset="0"/>
                <a:ea typeface="Arial" charset="0"/>
                <a:cs typeface="Arial" charset="0"/>
                <a:sym typeface="Cabin"/>
              </a:rPr>
              <a:t>def</a:t>
            </a:r>
          </a:p>
          <a:p>
            <a:pPr marL="749300" lvl="0" indent="-371094">
              <a:lnSpc>
                <a:spcPct val="115000"/>
              </a:lnSpc>
              <a:buSzPct val="100000"/>
            </a:pPr>
            <a:r>
              <a:rPr lang="vi-VN" sz="3600" dirty="0">
                <a:solidFill>
                  <a:schemeClr val="lt1"/>
                </a:solidFill>
                <a:latin typeface="Arial" charset="0"/>
                <a:ea typeface="Arial" charset="0"/>
                <a:cs typeface="Arial" charset="0"/>
                <a:sym typeface="Cabin"/>
              </a:rPr>
              <a:t>Gọi hàm bằng cách sử dụng tên hàm, dấu ngoặc đơn và đối số trong một biểu thức</a:t>
            </a:r>
            <a:r>
              <a:rPr lang="en-US" sz="3600" u="none" strike="noStrike" cap="none" dirty="0">
                <a:solidFill>
                  <a:schemeClr val="lt1"/>
                </a:solidFill>
                <a:latin typeface="Arial" charset="0"/>
                <a:ea typeface="Arial" charset="0"/>
                <a:cs typeface="Arial" charset="0"/>
                <a:sym typeface="Cabin"/>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solidFill>
                  <a:schemeClr val="bg1"/>
                </a:solidFill>
              </a:rPr>
              <a:t>Import tất cả các hàm trong module</a:t>
            </a:r>
          </a:p>
        </p:txBody>
      </p:sp>
      <p:sp>
        <p:nvSpPr>
          <p:cNvPr id="3" name="Content Placeholder 2"/>
          <p:cNvSpPr>
            <a:spLocks noGrp="1"/>
          </p:cNvSpPr>
          <p:nvPr>
            <p:ph type="body" idx="1"/>
          </p:nvPr>
        </p:nvSpPr>
        <p:spPr>
          <a:xfrm>
            <a:off x="1155700" y="2603500"/>
            <a:ext cx="13932000" cy="1736337"/>
          </a:xfrm>
        </p:spPr>
        <p:txBody>
          <a:bodyPr/>
          <a:lstStyle/>
          <a:p>
            <a:r>
              <a:rPr lang="en-US" sz="2400" dirty="0" err="1">
                <a:solidFill>
                  <a:schemeClr val="bg1"/>
                </a:solidFill>
              </a:rPr>
              <a:t>Có</a:t>
            </a:r>
            <a:r>
              <a:rPr lang="en-US" sz="2400" dirty="0">
                <a:solidFill>
                  <a:schemeClr val="bg1"/>
                </a:solidFill>
              </a:rPr>
              <a:t> </a:t>
            </a:r>
            <a:r>
              <a:rPr lang="en-US" sz="2400" dirty="0" err="1">
                <a:solidFill>
                  <a:schemeClr val="bg1"/>
                </a:solidFill>
              </a:rPr>
              <a:t>thể</a:t>
            </a:r>
            <a:r>
              <a:rPr lang="en-US" sz="2400" dirty="0">
                <a:solidFill>
                  <a:schemeClr val="bg1"/>
                </a:solidFill>
              </a:rPr>
              <a:t> </a:t>
            </a:r>
            <a:r>
              <a:rPr lang="en-US" sz="2400" dirty="0" err="1">
                <a:solidFill>
                  <a:schemeClr val="bg1"/>
                </a:solidFill>
              </a:rPr>
              <a:t>yêu</a:t>
            </a:r>
            <a:r>
              <a:rPr lang="en-US" sz="2400" dirty="0">
                <a:solidFill>
                  <a:schemeClr val="bg1"/>
                </a:solidFill>
              </a:rPr>
              <a:t> </a:t>
            </a:r>
            <a:r>
              <a:rPr lang="en-US" sz="2400" dirty="0" err="1">
                <a:solidFill>
                  <a:schemeClr val="bg1"/>
                </a:solidFill>
              </a:rPr>
              <a:t>cầu</a:t>
            </a:r>
            <a:r>
              <a:rPr lang="en-US" sz="2400" dirty="0">
                <a:solidFill>
                  <a:schemeClr val="bg1"/>
                </a:solidFill>
              </a:rPr>
              <a:t> Python import </a:t>
            </a:r>
            <a:r>
              <a:rPr lang="en-US" sz="2400" dirty="0" err="1">
                <a:solidFill>
                  <a:schemeClr val="bg1"/>
                </a:solidFill>
              </a:rPr>
              <a:t>mọi</a:t>
            </a:r>
            <a:r>
              <a:rPr lang="en-US" sz="2400" dirty="0">
                <a:solidFill>
                  <a:schemeClr val="bg1"/>
                </a:solidFill>
              </a:rPr>
              <a:t> </a:t>
            </a:r>
            <a:r>
              <a:rPr lang="en-US" sz="2400" dirty="0" err="1">
                <a:solidFill>
                  <a:schemeClr val="bg1"/>
                </a:solidFill>
              </a:rPr>
              <a:t>hàm</a:t>
            </a:r>
            <a:r>
              <a:rPr lang="en-US" sz="2400" dirty="0">
                <a:solidFill>
                  <a:schemeClr val="bg1"/>
                </a:solidFill>
              </a:rPr>
              <a:t> </a:t>
            </a:r>
            <a:r>
              <a:rPr lang="en-US" sz="2400" dirty="0" err="1">
                <a:solidFill>
                  <a:schemeClr val="bg1"/>
                </a:solidFill>
              </a:rPr>
              <a:t>trong</a:t>
            </a:r>
            <a:r>
              <a:rPr lang="en-US" sz="2400" dirty="0">
                <a:solidFill>
                  <a:schemeClr val="bg1"/>
                </a:solidFill>
              </a:rPr>
              <a:t> </a:t>
            </a:r>
            <a:r>
              <a:rPr lang="en-US" sz="2400" dirty="0" err="1">
                <a:solidFill>
                  <a:schemeClr val="bg1"/>
                </a:solidFill>
              </a:rPr>
              <a:t>một</a:t>
            </a:r>
            <a:r>
              <a:rPr lang="en-US" sz="2400" dirty="0">
                <a:solidFill>
                  <a:schemeClr val="bg1"/>
                </a:solidFill>
              </a:rPr>
              <a:t> </a:t>
            </a:r>
            <a:r>
              <a:rPr lang="en-US" sz="2400" dirty="0" err="1">
                <a:solidFill>
                  <a:schemeClr val="bg1"/>
                </a:solidFill>
              </a:rPr>
              <a:t>mô-đun</a:t>
            </a:r>
            <a:r>
              <a:rPr lang="en-US" sz="2400" dirty="0">
                <a:solidFill>
                  <a:schemeClr val="bg1"/>
                </a:solidFill>
              </a:rPr>
              <a:t> </a:t>
            </a:r>
            <a:r>
              <a:rPr lang="en-US" sz="2400" dirty="0" err="1">
                <a:solidFill>
                  <a:schemeClr val="bg1"/>
                </a:solidFill>
              </a:rPr>
              <a:t>bằng</a:t>
            </a:r>
            <a:r>
              <a:rPr lang="en-US" sz="2400" dirty="0">
                <a:solidFill>
                  <a:schemeClr val="bg1"/>
                </a:solidFill>
              </a:rPr>
              <a:t> </a:t>
            </a:r>
            <a:r>
              <a:rPr lang="en-US" sz="2400" dirty="0" err="1">
                <a:solidFill>
                  <a:schemeClr val="bg1"/>
                </a:solidFill>
              </a:rPr>
              <a:t>cách</a:t>
            </a:r>
            <a:r>
              <a:rPr lang="en-US" sz="2400" dirty="0">
                <a:solidFill>
                  <a:schemeClr val="bg1"/>
                </a:solidFill>
              </a:rPr>
              <a:t> </a:t>
            </a:r>
            <a:r>
              <a:rPr lang="en-US" sz="2400" dirty="0" err="1">
                <a:solidFill>
                  <a:schemeClr val="bg1"/>
                </a:solidFill>
              </a:rPr>
              <a:t>sử</a:t>
            </a:r>
            <a:r>
              <a:rPr lang="en-US" sz="2400" dirty="0">
                <a:solidFill>
                  <a:schemeClr val="bg1"/>
                </a:solidFill>
              </a:rPr>
              <a:t> </a:t>
            </a:r>
            <a:r>
              <a:rPr lang="en-US" sz="2400" dirty="0" err="1">
                <a:solidFill>
                  <a:schemeClr val="bg1"/>
                </a:solidFill>
              </a:rPr>
              <a:t>dụng</a:t>
            </a:r>
            <a:r>
              <a:rPr lang="en-US" sz="2400" dirty="0">
                <a:solidFill>
                  <a:schemeClr val="bg1"/>
                </a:solidFill>
              </a:rPr>
              <a:t> </a:t>
            </a:r>
            <a:r>
              <a:rPr lang="en-US" sz="2400" dirty="0" err="1">
                <a:solidFill>
                  <a:schemeClr val="bg1"/>
                </a:solidFill>
              </a:rPr>
              <a:t>toán</a:t>
            </a:r>
            <a:r>
              <a:rPr lang="en-US" sz="2400" dirty="0">
                <a:solidFill>
                  <a:schemeClr val="bg1"/>
                </a:solidFill>
              </a:rPr>
              <a:t> </a:t>
            </a:r>
            <a:r>
              <a:rPr lang="en-US" sz="2400" dirty="0" err="1">
                <a:solidFill>
                  <a:schemeClr val="bg1"/>
                </a:solidFill>
              </a:rPr>
              <a:t>tử</a:t>
            </a:r>
            <a:r>
              <a:rPr lang="en-US" sz="2400" dirty="0">
                <a:solidFill>
                  <a:schemeClr val="bg1"/>
                </a:solidFill>
              </a:rPr>
              <a:t> </a:t>
            </a:r>
            <a:r>
              <a:rPr lang="en-US" sz="2400" dirty="0" err="1">
                <a:solidFill>
                  <a:schemeClr val="bg1"/>
                </a:solidFill>
              </a:rPr>
              <a:t>dấu</a:t>
            </a:r>
            <a:r>
              <a:rPr lang="en-US" sz="2400" dirty="0">
                <a:solidFill>
                  <a:schemeClr val="bg1"/>
                </a:solidFill>
              </a:rPr>
              <a:t> </a:t>
            </a:r>
            <a:r>
              <a:rPr lang="en-US" sz="2400" dirty="0" err="1">
                <a:solidFill>
                  <a:schemeClr val="bg1"/>
                </a:solidFill>
              </a:rPr>
              <a:t>hoa</a:t>
            </a:r>
            <a:r>
              <a:rPr lang="en-US" sz="2400" dirty="0">
                <a:solidFill>
                  <a:schemeClr val="bg1"/>
                </a:solidFill>
              </a:rPr>
              <a:t> </a:t>
            </a:r>
            <a:r>
              <a:rPr lang="en-US" sz="2400" dirty="0" err="1">
                <a:solidFill>
                  <a:schemeClr val="bg1"/>
                </a:solidFill>
              </a:rPr>
              <a:t>thị</a:t>
            </a:r>
            <a:r>
              <a:rPr lang="en-US" sz="2400" dirty="0">
                <a:solidFill>
                  <a:schemeClr val="bg1"/>
                </a:solidFill>
              </a:rPr>
              <a:t> (*):</a:t>
            </a:r>
          </a:p>
        </p:txBody>
      </p:sp>
      <p:sp>
        <p:nvSpPr>
          <p:cNvPr id="7" name="Rectangle 6"/>
          <p:cNvSpPr/>
          <p:nvPr/>
        </p:nvSpPr>
        <p:spPr>
          <a:xfrm>
            <a:off x="1500428" y="4193226"/>
            <a:ext cx="11990720" cy="1557862"/>
          </a:xfrm>
          <a:prstGeom prst="rect">
            <a:avLst/>
          </a:prstGeom>
        </p:spPr>
        <p:txBody>
          <a:bodyPr wrap="square">
            <a:spAutoFit/>
          </a:bodyPr>
          <a:lstStyle/>
          <a:p>
            <a:pPr algn="just">
              <a:lnSpc>
                <a:spcPct val="115000"/>
              </a:lnSpc>
              <a:spcBef>
                <a:spcPts val="400"/>
              </a:spcBef>
              <a:spcAft>
                <a:spcPts val="400"/>
              </a:spcAft>
            </a:pPr>
            <a:r>
              <a:rPr lang="en-US" sz="2400" spc="-27" dirty="0">
                <a:solidFill>
                  <a:schemeClr val="bg1"/>
                </a:solidFill>
                <a:latin typeface="Courier New" panose="02070309020205020404" pitchFamily="49" charset="0"/>
                <a:ea typeface="SimSun" panose="02010600030101010101" pitchFamily="2" charset="-122"/>
              </a:rPr>
              <a:t>from pizza import *</a:t>
            </a:r>
          </a:p>
          <a:p>
            <a:pPr algn="just">
              <a:lnSpc>
                <a:spcPct val="115000"/>
              </a:lnSpc>
              <a:spcBef>
                <a:spcPts val="400"/>
              </a:spcBef>
              <a:spcAft>
                <a:spcPts val="400"/>
              </a:spcAft>
            </a:pPr>
            <a:r>
              <a:rPr lang="en-US" sz="2400" spc="-27" dirty="0" err="1">
                <a:solidFill>
                  <a:schemeClr val="bg1"/>
                </a:solidFill>
                <a:latin typeface="Courier New" panose="02070309020205020404" pitchFamily="49" charset="0"/>
                <a:ea typeface="SimSun" panose="02010600030101010101" pitchFamily="2" charset="-122"/>
              </a:rPr>
              <a:t>make_pizza</a:t>
            </a:r>
            <a:r>
              <a:rPr lang="en-US" sz="2400" spc="-27" dirty="0">
                <a:solidFill>
                  <a:schemeClr val="bg1"/>
                </a:solidFill>
                <a:latin typeface="Courier New" panose="02070309020205020404" pitchFamily="49" charset="0"/>
                <a:ea typeface="SimSun" panose="02010600030101010101" pitchFamily="2" charset="-122"/>
              </a:rPr>
              <a:t>(16, 'pepperoni')</a:t>
            </a:r>
          </a:p>
          <a:p>
            <a:pPr algn="just">
              <a:lnSpc>
                <a:spcPct val="115000"/>
              </a:lnSpc>
              <a:spcBef>
                <a:spcPts val="400"/>
              </a:spcBef>
              <a:spcAft>
                <a:spcPts val="400"/>
              </a:spcAft>
            </a:pPr>
            <a:r>
              <a:rPr lang="en-US" sz="2400" spc="-27" dirty="0" err="1">
                <a:solidFill>
                  <a:schemeClr val="bg1"/>
                </a:solidFill>
                <a:latin typeface="Courier New" panose="02070309020205020404" pitchFamily="49" charset="0"/>
                <a:ea typeface="SimSun" panose="02010600030101010101" pitchFamily="2" charset="-122"/>
              </a:rPr>
              <a:t>make_pizza</a:t>
            </a:r>
            <a:r>
              <a:rPr lang="en-US" sz="2400" spc="-27" dirty="0">
                <a:solidFill>
                  <a:schemeClr val="bg1"/>
                </a:solidFill>
                <a:latin typeface="Courier New" panose="02070309020205020404" pitchFamily="49" charset="0"/>
                <a:ea typeface="SimSun" panose="02010600030101010101" pitchFamily="2" charset="-122"/>
              </a:rPr>
              <a:t>(12, 'mushrooms', 'green peppers', 'extra cheese')</a:t>
            </a:r>
          </a:p>
        </p:txBody>
      </p:sp>
      <p:sp>
        <p:nvSpPr>
          <p:cNvPr id="9" name="Rectangle 8"/>
          <p:cNvSpPr/>
          <p:nvPr/>
        </p:nvSpPr>
        <p:spPr>
          <a:xfrm>
            <a:off x="1500428" y="6181089"/>
            <a:ext cx="13255143" cy="830997"/>
          </a:xfrm>
          <a:prstGeom prst="rect">
            <a:avLst/>
          </a:prstGeom>
        </p:spPr>
        <p:txBody>
          <a:bodyPr wrap="square">
            <a:spAutoFit/>
          </a:bodyPr>
          <a:lstStyle/>
          <a:p>
            <a:r>
              <a:rPr lang="vi-VN" sz="2400" dirty="0">
                <a:solidFill>
                  <a:schemeClr val="bg1"/>
                </a:solidFill>
                <a:latin typeface="Times New Roman" panose="02020603050405020304" pitchFamily="18" charset="0"/>
                <a:ea typeface="SimSun" panose="02010600030101010101" pitchFamily="2" charset="-122"/>
              </a:rPr>
              <a:t>Dấu * trong câu lệnh import yêu cầu Python sao chép mọi hàm từ mô-đun pizza vào tệp chương trình. Vì mọi hàm đều được import nên </a:t>
            </a:r>
            <a:r>
              <a:rPr lang="en-US" sz="2400" dirty="0">
                <a:solidFill>
                  <a:schemeClr val="bg1"/>
                </a:solidFill>
                <a:latin typeface="Times New Roman" panose="02020603050405020304" pitchFamily="18" charset="0"/>
                <a:ea typeface="SimSun" panose="02010600030101010101" pitchFamily="2" charset="-122"/>
              </a:rPr>
              <a:t>ta</a:t>
            </a:r>
            <a:r>
              <a:rPr lang="vi-VN" sz="2400" dirty="0">
                <a:solidFill>
                  <a:schemeClr val="bg1"/>
                </a:solidFill>
                <a:latin typeface="Times New Roman" panose="02020603050405020304" pitchFamily="18" charset="0"/>
                <a:ea typeface="SimSun" panose="02010600030101010101" pitchFamily="2" charset="-122"/>
              </a:rPr>
              <a:t> có thể gọi từng hàm theo tên mà không cần sử dụng ký hiệu dấu chấm. </a:t>
            </a:r>
            <a:endParaRPr lang="en-US" sz="2400" dirty="0">
              <a:solidFill>
                <a:schemeClr val="bg1"/>
              </a:solidFill>
            </a:endParaRPr>
          </a:p>
        </p:txBody>
      </p:sp>
    </p:spTree>
    <p:extLst>
      <p:ext uri="{BB962C8B-B14F-4D97-AF65-F5344CB8AC3E}">
        <p14:creationId xmlns:p14="http://schemas.microsoft.com/office/powerpoint/2010/main" val="40276697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9A9A9A"/>
              </a:buClr>
              <a:buSzPct val="25000"/>
              <a:buFont typeface="Cabin"/>
              <a:buNone/>
            </a:pPr>
            <a:r>
              <a:rPr lang="en-US" sz="7600" u="none" strike="noStrike" cap="none" dirty="0" err="1">
                <a:solidFill>
                  <a:srgbClr val="FFD966"/>
                </a:solidFill>
                <a:latin typeface="Arial" charset="0"/>
                <a:ea typeface="Arial" charset="0"/>
                <a:cs typeface="Arial" charset="0"/>
                <a:sym typeface="Cabin"/>
              </a:rPr>
              <a:t>Hàm</a:t>
            </a:r>
            <a:r>
              <a:rPr lang="en-US" sz="7600" u="none" strike="noStrike" cap="none" dirty="0">
                <a:solidFill>
                  <a:srgbClr val="FFD966"/>
                </a:solidFill>
                <a:latin typeface="Arial" charset="0"/>
                <a:ea typeface="Arial" charset="0"/>
                <a:cs typeface="Arial" charset="0"/>
                <a:sym typeface="Cabin"/>
              </a:rPr>
              <a:t> void</a:t>
            </a:r>
          </a:p>
        </p:txBody>
      </p:sp>
      <p:sp>
        <p:nvSpPr>
          <p:cNvPr id="385" name="Shape 385"/>
          <p:cNvSpPr txBox="1">
            <a:spLocks noGrp="1"/>
          </p:cNvSpPr>
          <p:nvPr>
            <p:ph type="body" idx="1"/>
          </p:nvPr>
        </p:nvSpPr>
        <p:spPr>
          <a:prstGeom prst="rect">
            <a:avLst/>
          </a:prstGeom>
          <a:noFill/>
          <a:ln>
            <a:noFill/>
          </a:ln>
        </p:spPr>
        <p:txBody>
          <a:bodyPr lIns="38100" tIns="38100" rIns="38100" bIns="38100" anchor="ctr" anchorCtr="0">
            <a:noAutofit/>
          </a:bodyPr>
          <a:lstStyle/>
          <a:p>
            <a:pPr marL="749300" lvl="0" indent="-533400">
              <a:lnSpc>
                <a:spcPct val="150000"/>
              </a:lnSpc>
              <a:spcBef>
                <a:spcPts val="0"/>
              </a:spcBef>
              <a:buSzPct val="171000"/>
            </a:pPr>
            <a:r>
              <a:rPr lang="en-US" sz="3600" dirty="0" err="1">
                <a:solidFill>
                  <a:schemeClr val="lt1"/>
                </a:solidFill>
                <a:latin typeface="Arial" charset="0"/>
                <a:ea typeface="Arial" charset="0"/>
                <a:cs typeface="Arial" charset="0"/>
                <a:sym typeface="Cabin"/>
              </a:rPr>
              <a:t>Hàm</a:t>
            </a:r>
            <a:r>
              <a:rPr lang="en-US" sz="3600" dirty="0">
                <a:solidFill>
                  <a:schemeClr val="lt1"/>
                </a:solidFill>
                <a:latin typeface="Arial" charset="0"/>
                <a:ea typeface="Arial" charset="0"/>
                <a:cs typeface="Arial" charset="0"/>
                <a:sym typeface="Cabin"/>
              </a:rPr>
              <a:t> "void”: </a:t>
            </a:r>
            <a:r>
              <a:rPr lang="en-US" sz="3600" dirty="0" err="1">
                <a:solidFill>
                  <a:schemeClr val="lt1"/>
                </a:solidFill>
                <a:latin typeface="Arial" charset="0"/>
                <a:ea typeface="Arial" charset="0"/>
                <a:cs typeface="Arial" charset="0"/>
                <a:sym typeface="Cabin"/>
              </a:rPr>
              <a:t>hàm</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không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trả</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về</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một</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giá</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trị</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nào</a:t>
            </a:r>
            <a:endParaRPr lang="en-US" sz="3600" dirty="0">
              <a:solidFill>
                <a:srgbClr val="FFFFFF"/>
              </a:solidFill>
              <a:latin typeface="Arial" charset="0"/>
              <a:ea typeface="Arial" charset="0"/>
              <a:cs typeface="Arial" charset="0"/>
              <a:sym typeface="Cabi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Hàm lambda</a:t>
            </a:r>
          </a:p>
        </p:txBody>
      </p:sp>
      <p:sp>
        <p:nvSpPr>
          <p:cNvPr id="3" name="Content Placeholder 2"/>
          <p:cNvSpPr>
            <a:spLocks noGrp="1"/>
          </p:cNvSpPr>
          <p:nvPr>
            <p:ph type="body" idx="1"/>
          </p:nvPr>
        </p:nvSpPr>
        <p:spPr/>
        <p:txBody>
          <a:bodyPr/>
          <a:lstStyle/>
          <a:p>
            <a:r>
              <a:rPr lang="vi-VN" dirty="0">
                <a:solidFill>
                  <a:schemeClr val="bg1"/>
                </a:solidFill>
              </a:rPr>
              <a:t>Một hàm lambda cũng giống như bất kỳ hàm python bình thường nào, ngoại trừ việc nó </a:t>
            </a:r>
            <a:r>
              <a:rPr lang="vi-VN" i="1" dirty="0">
                <a:solidFill>
                  <a:schemeClr val="bg1"/>
                </a:solidFill>
              </a:rPr>
              <a:t>không có tên khi định nghĩa </a:t>
            </a:r>
            <a:r>
              <a:rPr lang="vi-VN" dirty="0">
                <a:solidFill>
                  <a:schemeClr val="bg1"/>
                </a:solidFill>
              </a:rPr>
              <a:t>nó và </a:t>
            </a:r>
            <a:r>
              <a:rPr lang="vi-VN" b="1" i="1" dirty="0">
                <a:solidFill>
                  <a:schemeClr val="bg1"/>
                </a:solidFill>
              </a:rPr>
              <a:t>nó được chứa trong một dòng mã</a:t>
            </a:r>
            <a:r>
              <a:rPr lang="vi-VN" dirty="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1562992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Cú pháp</a:t>
            </a:r>
          </a:p>
        </p:txBody>
      </p:sp>
      <p:sp>
        <p:nvSpPr>
          <p:cNvPr id="3" name="Content Placeholder 2"/>
          <p:cNvSpPr>
            <a:spLocks noGrp="1"/>
          </p:cNvSpPr>
          <p:nvPr>
            <p:ph type="body" idx="1"/>
          </p:nvPr>
        </p:nvSpPr>
        <p:spPr>
          <a:xfrm>
            <a:off x="1155700" y="2603500"/>
            <a:ext cx="13932000" cy="3002821"/>
          </a:xfrm>
        </p:spPr>
        <p:txBody>
          <a:bodyPr>
            <a:normAutofit/>
          </a:bodyPr>
          <a:lstStyle/>
          <a:p>
            <a:r>
              <a:rPr lang="en-US" b="1" dirty="0">
                <a:solidFill>
                  <a:schemeClr val="bg1"/>
                </a:solidFill>
              </a:rPr>
              <a:t>lambda argument(s): expression</a:t>
            </a:r>
          </a:p>
        </p:txBody>
      </p:sp>
      <p:sp>
        <p:nvSpPr>
          <p:cNvPr id="4" name="Rectangle 3"/>
          <p:cNvSpPr/>
          <p:nvPr/>
        </p:nvSpPr>
        <p:spPr>
          <a:xfrm>
            <a:off x="1418070" y="2756118"/>
            <a:ext cx="14201681" cy="1384995"/>
          </a:xfrm>
          <a:prstGeom prst="rect">
            <a:avLst/>
          </a:prstGeom>
        </p:spPr>
        <p:txBody>
          <a:bodyPr wrap="square">
            <a:spAutoFit/>
          </a:bodyPr>
          <a:lstStyle/>
          <a:p>
            <a:r>
              <a:rPr lang="en-US" sz="2800" dirty="0" err="1">
                <a:solidFill>
                  <a:schemeClr val="bg1"/>
                </a:solidFill>
              </a:rPr>
              <a:t>Một</a:t>
            </a:r>
            <a:r>
              <a:rPr lang="en-US" sz="2800" dirty="0">
                <a:solidFill>
                  <a:schemeClr val="bg1"/>
                </a:solidFill>
              </a:rPr>
              <a:t> </a:t>
            </a:r>
            <a:r>
              <a:rPr lang="en-US" sz="2800" dirty="0" err="1">
                <a:solidFill>
                  <a:schemeClr val="bg1"/>
                </a:solidFill>
              </a:rPr>
              <a:t>hàm</a:t>
            </a:r>
            <a:r>
              <a:rPr lang="en-US" sz="2800" dirty="0">
                <a:solidFill>
                  <a:schemeClr val="bg1"/>
                </a:solidFill>
              </a:rPr>
              <a:t> lambda </a:t>
            </a:r>
            <a:r>
              <a:rPr lang="en-US" sz="2800" dirty="0" err="1">
                <a:solidFill>
                  <a:schemeClr val="bg1"/>
                </a:solidFill>
              </a:rPr>
              <a:t>đánh</a:t>
            </a:r>
            <a:r>
              <a:rPr lang="en-US" sz="2800" dirty="0">
                <a:solidFill>
                  <a:schemeClr val="bg1"/>
                </a:solidFill>
              </a:rPr>
              <a:t> </a:t>
            </a:r>
            <a:r>
              <a:rPr lang="en-US" sz="2800" dirty="0" err="1">
                <a:solidFill>
                  <a:schemeClr val="bg1"/>
                </a:solidFill>
              </a:rPr>
              <a:t>giá</a:t>
            </a:r>
            <a:r>
              <a:rPr lang="en-US" sz="2800" dirty="0">
                <a:solidFill>
                  <a:schemeClr val="bg1"/>
                </a:solidFill>
              </a:rPr>
              <a:t> </a:t>
            </a:r>
            <a:r>
              <a:rPr lang="en-US" sz="2800" dirty="0" err="1">
                <a:solidFill>
                  <a:schemeClr val="bg1"/>
                </a:solidFill>
              </a:rPr>
              <a:t>một</a:t>
            </a:r>
            <a:r>
              <a:rPr lang="en-US" sz="2800" dirty="0">
                <a:solidFill>
                  <a:schemeClr val="bg1"/>
                </a:solidFill>
              </a:rPr>
              <a:t> </a:t>
            </a:r>
            <a:r>
              <a:rPr lang="en-US" sz="2800" dirty="0" err="1">
                <a:solidFill>
                  <a:schemeClr val="bg1"/>
                </a:solidFill>
              </a:rPr>
              <a:t>biểu</a:t>
            </a:r>
            <a:r>
              <a:rPr lang="en-US" sz="2800" dirty="0">
                <a:solidFill>
                  <a:schemeClr val="bg1"/>
                </a:solidFill>
              </a:rPr>
              <a:t> </a:t>
            </a:r>
            <a:r>
              <a:rPr lang="en-US" sz="2800" dirty="0" err="1">
                <a:solidFill>
                  <a:schemeClr val="bg1"/>
                </a:solidFill>
              </a:rPr>
              <a:t>thức</a:t>
            </a:r>
            <a:r>
              <a:rPr lang="en-US" sz="2800" dirty="0">
                <a:solidFill>
                  <a:schemeClr val="bg1"/>
                </a:solidFill>
              </a:rPr>
              <a:t> </a:t>
            </a:r>
            <a:r>
              <a:rPr lang="en-US" sz="2800" dirty="0" err="1">
                <a:solidFill>
                  <a:schemeClr val="bg1"/>
                </a:solidFill>
              </a:rPr>
              <a:t>cho</a:t>
            </a:r>
            <a:r>
              <a:rPr lang="en-US" sz="2800" dirty="0">
                <a:solidFill>
                  <a:schemeClr val="bg1"/>
                </a:solidFill>
              </a:rPr>
              <a:t> </a:t>
            </a:r>
            <a:r>
              <a:rPr lang="en-US" sz="2800" dirty="0" err="1">
                <a:solidFill>
                  <a:schemeClr val="bg1"/>
                </a:solidFill>
              </a:rPr>
              <a:t>một</a:t>
            </a:r>
            <a:r>
              <a:rPr lang="en-US" sz="2800" dirty="0">
                <a:solidFill>
                  <a:schemeClr val="bg1"/>
                </a:solidFill>
              </a:rPr>
              <a:t> </a:t>
            </a:r>
            <a:r>
              <a:rPr lang="en-US" sz="2800" dirty="0" err="1">
                <a:solidFill>
                  <a:schemeClr val="bg1"/>
                </a:solidFill>
              </a:rPr>
              <a:t>đối</a:t>
            </a:r>
            <a:r>
              <a:rPr lang="en-US" sz="2800" dirty="0">
                <a:solidFill>
                  <a:schemeClr val="bg1"/>
                </a:solidFill>
              </a:rPr>
              <a:t> </a:t>
            </a:r>
            <a:r>
              <a:rPr lang="en-US" sz="2800" dirty="0" err="1">
                <a:solidFill>
                  <a:schemeClr val="bg1"/>
                </a:solidFill>
              </a:rPr>
              <a:t>số</a:t>
            </a:r>
            <a:r>
              <a:rPr lang="en-US" sz="2800" dirty="0">
                <a:solidFill>
                  <a:schemeClr val="bg1"/>
                </a:solidFill>
              </a:rPr>
              <a:t> </a:t>
            </a:r>
            <a:r>
              <a:rPr lang="en-US" sz="2800" dirty="0" err="1">
                <a:solidFill>
                  <a:schemeClr val="bg1"/>
                </a:solidFill>
              </a:rPr>
              <a:t>nhất</a:t>
            </a:r>
            <a:r>
              <a:rPr lang="en-US" sz="2800" dirty="0">
                <a:solidFill>
                  <a:schemeClr val="bg1"/>
                </a:solidFill>
              </a:rPr>
              <a:t> </a:t>
            </a:r>
            <a:r>
              <a:rPr lang="en-US" sz="2800" dirty="0" err="1">
                <a:solidFill>
                  <a:schemeClr val="bg1"/>
                </a:solidFill>
              </a:rPr>
              <a:t>định</a:t>
            </a:r>
            <a:r>
              <a:rPr lang="en-US" sz="2800" dirty="0">
                <a:solidFill>
                  <a:schemeClr val="bg1"/>
                </a:solidFill>
              </a:rPr>
              <a:t>. </a:t>
            </a:r>
            <a:r>
              <a:rPr lang="en-US" sz="2800" dirty="0" err="1">
                <a:solidFill>
                  <a:schemeClr val="bg1"/>
                </a:solidFill>
              </a:rPr>
              <a:t>Cần</a:t>
            </a:r>
            <a:r>
              <a:rPr lang="en-US" sz="2800" dirty="0">
                <a:solidFill>
                  <a:schemeClr val="bg1"/>
                </a:solidFill>
              </a:rPr>
              <a:t> </a:t>
            </a:r>
            <a:r>
              <a:rPr lang="en-US" sz="2800" dirty="0" err="1">
                <a:solidFill>
                  <a:schemeClr val="bg1"/>
                </a:solidFill>
              </a:rPr>
              <a:t>cung</a:t>
            </a:r>
            <a:r>
              <a:rPr lang="en-US" sz="2800" dirty="0">
                <a:solidFill>
                  <a:schemeClr val="bg1"/>
                </a:solidFill>
              </a:rPr>
              <a:t> </a:t>
            </a:r>
            <a:r>
              <a:rPr lang="en-US" sz="2800" dirty="0" err="1">
                <a:solidFill>
                  <a:schemeClr val="bg1"/>
                </a:solidFill>
              </a:rPr>
              <a:t>cấp</a:t>
            </a:r>
            <a:r>
              <a:rPr lang="en-US" sz="2800" dirty="0">
                <a:solidFill>
                  <a:schemeClr val="bg1"/>
                </a:solidFill>
              </a:rPr>
              <a:t> </a:t>
            </a:r>
            <a:r>
              <a:rPr lang="en-US" sz="2800" dirty="0" err="1">
                <a:solidFill>
                  <a:schemeClr val="bg1"/>
                </a:solidFill>
              </a:rPr>
              <a:t>cho</a:t>
            </a:r>
            <a:r>
              <a:rPr lang="en-US" sz="2800" dirty="0">
                <a:solidFill>
                  <a:schemeClr val="bg1"/>
                </a:solidFill>
              </a:rPr>
              <a:t> </a:t>
            </a:r>
            <a:r>
              <a:rPr lang="en-US" sz="2800" dirty="0" err="1">
                <a:solidFill>
                  <a:schemeClr val="bg1"/>
                </a:solidFill>
              </a:rPr>
              <a:t>hàm</a:t>
            </a:r>
            <a:r>
              <a:rPr lang="en-US" sz="2800" dirty="0">
                <a:solidFill>
                  <a:schemeClr val="bg1"/>
                </a:solidFill>
              </a:rPr>
              <a:t> </a:t>
            </a:r>
            <a:r>
              <a:rPr lang="en-US" sz="2800" dirty="0" err="1">
                <a:solidFill>
                  <a:schemeClr val="bg1"/>
                </a:solidFill>
              </a:rPr>
              <a:t>một</a:t>
            </a:r>
            <a:r>
              <a:rPr lang="en-US" sz="2800" dirty="0">
                <a:solidFill>
                  <a:schemeClr val="bg1"/>
                </a:solidFill>
              </a:rPr>
              <a:t> </a:t>
            </a:r>
            <a:r>
              <a:rPr lang="en-US" sz="2800" dirty="0" err="1">
                <a:solidFill>
                  <a:schemeClr val="bg1"/>
                </a:solidFill>
              </a:rPr>
              <a:t>giá</a:t>
            </a:r>
            <a:r>
              <a:rPr lang="en-US" sz="2800" dirty="0">
                <a:solidFill>
                  <a:schemeClr val="bg1"/>
                </a:solidFill>
              </a:rPr>
              <a:t> </a:t>
            </a:r>
            <a:r>
              <a:rPr lang="en-US" sz="2800" dirty="0" err="1">
                <a:solidFill>
                  <a:schemeClr val="bg1"/>
                </a:solidFill>
              </a:rPr>
              <a:t>trị</a:t>
            </a:r>
            <a:r>
              <a:rPr lang="en-US" sz="2800" dirty="0">
                <a:solidFill>
                  <a:schemeClr val="bg1"/>
                </a:solidFill>
              </a:rPr>
              <a:t> (</a:t>
            </a:r>
            <a:r>
              <a:rPr lang="en-US" sz="2800" dirty="0" err="1">
                <a:solidFill>
                  <a:schemeClr val="bg1"/>
                </a:solidFill>
              </a:rPr>
              <a:t>đối</a:t>
            </a:r>
            <a:r>
              <a:rPr lang="en-US" sz="2800" dirty="0">
                <a:solidFill>
                  <a:schemeClr val="bg1"/>
                </a:solidFill>
              </a:rPr>
              <a:t> </a:t>
            </a:r>
            <a:r>
              <a:rPr lang="en-US" sz="2800" dirty="0" err="1">
                <a:solidFill>
                  <a:schemeClr val="bg1"/>
                </a:solidFill>
              </a:rPr>
              <a:t>số</a:t>
            </a:r>
            <a:r>
              <a:rPr lang="en-US" sz="2800" dirty="0">
                <a:solidFill>
                  <a:schemeClr val="bg1"/>
                </a:solidFill>
              </a:rPr>
              <a:t>) </a:t>
            </a:r>
            <a:r>
              <a:rPr lang="en-US" sz="2800" dirty="0" err="1">
                <a:solidFill>
                  <a:schemeClr val="bg1"/>
                </a:solidFill>
              </a:rPr>
              <a:t>và</a:t>
            </a:r>
            <a:r>
              <a:rPr lang="en-US" sz="2800" dirty="0">
                <a:solidFill>
                  <a:schemeClr val="bg1"/>
                </a:solidFill>
              </a:rPr>
              <a:t> </a:t>
            </a:r>
            <a:r>
              <a:rPr lang="en-US" sz="2800" dirty="0" err="1">
                <a:solidFill>
                  <a:schemeClr val="bg1"/>
                </a:solidFill>
              </a:rPr>
              <a:t>sau</a:t>
            </a:r>
            <a:r>
              <a:rPr lang="en-US" sz="2800" dirty="0">
                <a:solidFill>
                  <a:schemeClr val="bg1"/>
                </a:solidFill>
              </a:rPr>
              <a:t> </a:t>
            </a:r>
            <a:r>
              <a:rPr lang="en-US" sz="2800" dirty="0" err="1">
                <a:solidFill>
                  <a:schemeClr val="bg1"/>
                </a:solidFill>
              </a:rPr>
              <a:t>đó</a:t>
            </a:r>
            <a:r>
              <a:rPr lang="en-US" sz="2800" dirty="0">
                <a:solidFill>
                  <a:schemeClr val="bg1"/>
                </a:solidFill>
              </a:rPr>
              <a:t> </a:t>
            </a:r>
            <a:r>
              <a:rPr lang="en-US" sz="2800" dirty="0" err="1">
                <a:solidFill>
                  <a:schemeClr val="bg1"/>
                </a:solidFill>
              </a:rPr>
              <a:t>cung</a:t>
            </a:r>
            <a:r>
              <a:rPr lang="en-US" sz="2800" dirty="0">
                <a:solidFill>
                  <a:schemeClr val="bg1"/>
                </a:solidFill>
              </a:rPr>
              <a:t> </a:t>
            </a:r>
            <a:r>
              <a:rPr lang="en-US" sz="2800" dirty="0" err="1">
                <a:solidFill>
                  <a:schemeClr val="bg1"/>
                </a:solidFill>
              </a:rPr>
              <a:t>cấp</a:t>
            </a:r>
            <a:r>
              <a:rPr lang="en-US" sz="2800" dirty="0">
                <a:solidFill>
                  <a:schemeClr val="bg1"/>
                </a:solidFill>
              </a:rPr>
              <a:t> </a:t>
            </a:r>
            <a:r>
              <a:rPr lang="en-US" sz="2800" dirty="0" err="1">
                <a:solidFill>
                  <a:schemeClr val="bg1"/>
                </a:solidFill>
              </a:rPr>
              <a:t>hoạt</a:t>
            </a:r>
            <a:r>
              <a:rPr lang="en-US" sz="2800" dirty="0">
                <a:solidFill>
                  <a:schemeClr val="bg1"/>
                </a:solidFill>
              </a:rPr>
              <a:t> </a:t>
            </a:r>
            <a:r>
              <a:rPr lang="en-US" sz="2800" dirty="0" err="1">
                <a:solidFill>
                  <a:schemeClr val="bg1"/>
                </a:solidFill>
              </a:rPr>
              <a:t>động</a:t>
            </a:r>
            <a:r>
              <a:rPr lang="en-US" sz="2800" dirty="0">
                <a:solidFill>
                  <a:schemeClr val="bg1"/>
                </a:solidFill>
              </a:rPr>
              <a:t> (</a:t>
            </a:r>
            <a:r>
              <a:rPr lang="en-US" sz="2800" dirty="0" err="1">
                <a:solidFill>
                  <a:schemeClr val="bg1"/>
                </a:solidFill>
              </a:rPr>
              <a:t>biểu</a:t>
            </a:r>
            <a:r>
              <a:rPr lang="en-US" sz="2800" dirty="0">
                <a:solidFill>
                  <a:schemeClr val="bg1"/>
                </a:solidFill>
              </a:rPr>
              <a:t> </a:t>
            </a:r>
            <a:r>
              <a:rPr lang="en-US" sz="2800" dirty="0" err="1">
                <a:solidFill>
                  <a:schemeClr val="bg1"/>
                </a:solidFill>
              </a:rPr>
              <a:t>thức</a:t>
            </a:r>
            <a:r>
              <a:rPr lang="en-US" sz="2800" dirty="0">
                <a:solidFill>
                  <a:schemeClr val="bg1"/>
                </a:solidFill>
              </a:rPr>
              <a:t>). </a:t>
            </a:r>
          </a:p>
          <a:p>
            <a:endParaRPr lang="en-US" sz="2800" dirty="0">
              <a:solidFill>
                <a:schemeClr val="bg1"/>
              </a:solidFill>
            </a:endParaRPr>
          </a:p>
        </p:txBody>
      </p:sp>
      <p:sp>
        <p:nvSpPr>
          <p:cNvPr id="5" name="Rectangle 1"/>
          <p:cNvSpPr>
            <a:spLocks noChangeArrowheads="1"/>
          </p:cNvSpPr>
          <p:nvPr/>
        </p:nvSpPr>
        <p:spPr bwMode="auto">
          <a:xfrm>
            <a:off x="1806198" y="5801808"/>
            <a:ext cx="8237211" cy="253862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19516" rIns="0" bIns="0" numCol="1" anchor="ctr" anchorCtr="0" compatLnSpc="1">
            <a:prstTxWarp prst="textNoShape">
              <a:avLst/>
            </a:prstTxWarp>
            <a:spAutoFit/>
          </a:bodyPr>
          <a:lstStyle/>
          <a:p>
            <a:pPr defTabSz="1219170" eaLnBrk="0" fontAlgn="base" hangingPunct="0">
              <a:spcBef>
                <a:spcPct val="0"/>
              </a:spcBef>
              <a:spcAft>
                <a:spcPct val="0"/>
              </a:spcAft>
            </a:pPr>
            <a:r>
              <a:rPr lang="en-US" altLang="en-US" sz="2400" dirty="0">
                <a:solidFill>
                  <a:schemeClr val="bg2"/>
                </a:solidFill>
                <a:latin typeface="Menlo"/>
              </a:rPr>
              <a:t>#Normal python function</a:t>
            </a:r>
            <a:br>
              <a:rPr lang="en-US" altLang="en-US" sz="2400" dirty="0">
                <a:solidFill>
                  <a:schemeClr val="bg2"/>
                </a:solidFill>
                <a:latin typeface="Menlo"/>
              </a:rPr>
            </a:br>
            <a:r>
              <a:rPr lang="en-US" altLang="en-US" sz="2400" dirty="0">
                <a:solidFill>
                  <a:schemeClr val="bg2"/>
                </a:solidFill>
                <a:latin typeface="Menlo"/>
              </a:rPr>
              <a:t>def </a:t>
            </a:r>
            <a:r>
              <a:rPr lang="en-US" altLang="en-US" sz="2400" dirty="0" err="1">
                <a:solidFill>
                  <a:schemeClr val="bg2"/>
                </a:solidFill>
                <a:latin typeface="Menlo"/>
              </a:rPr>
              <a:t>a_name</a:t>
            </a:r>
            <a:r>
              <a:rPr lang="en-US" altLang="en-US" sz="2400" dirty="0">
                <a:solidFill>
                  <a:schemeClr val="bg2"/>
                </a:solidFill>
                <a:latin typeface="Menlo"/>
              </a:rPr>
              <a:t>(x):</a:t>
            </a:r>
            <a:br>
              <a:rPr lang="en-US" altLang="en-US" sz="2400" dirty="0">
                <a:solidFill>
                  <a:schemeClr val="bg2"/>
                </a:solidFill>
                <a:latin typeface="Menlo"/>
              </a:rPr>
            </a:br>
            <a:r>
              <a:rPr lang="en-US" altLang="en-US" sz="2400" dirty="0">
                <a:solidFill>
                  <a:schemeClr val="bg2"/>
                </a:solidFill>
                <a:latin typeface="Menlo"/>
              </a:rPr>
              <a:t>	return </a:t>
            </a:r>
            <a:r>
              <a:rPr lang="en-US" altLang="en-US" sz="2400" dirty="0" err="1">
                <a:solidFill>
                  <a:schemeClr val="bg2"/>
                </a:solidFill>
                <a:latin typeface="Menlo"/>
              </a:rPr>
              <a:t>x+x</a:t>
            </a:r>
            <a:endParaRPr lang="en-US" altLang="en-US" sz="2400" dirty="0">
              <a:solidFill>
                <a:schemeClr val="bg2"/>
              </a:solidFill>
              <a:latin typeface="Menlo"/>
            </a:endParaRPr>
          </a:p>
          <a:p>
            <a:pPr defTabSz="1219170" eaLnBrk="0" fontAlgn="base" hangingPunct="0">
              <a:spcBef>
                <a:spcPct val="0"/>
              </a:spcBef>
              <a:spcAft>
                <a:spcPct val="0"/>
              </a:spcAft>
            </a:pPr>
            <a:endParaRPr lang="en-US" altLang="en-US" sz="2400" dirty="0">
              <a:solidFill>
                <a:schemeClr val="bg2"/>
              </a:solidFill>
              <a:latin typeface="Menlo"/>
            </a:endParaRPr>
          </a:p>
          <a:p>
            <a:pPr defTabSz="1219170" eaLnBrk="0" fontAlgn="base" hangingPunct="0">
              <a:spcBef>
                <a:spcPct val="0"/>
              </a:spcBef>
              <a:spcAft>
                <a:spcPct val="0"/>
              </a:spcAft>
            </a:pPr>
            <a:r>
              <a:rPr lang="en-US" altLang="en-US" sz="2400" dirty="0">
                <a:solidFill>
                  <a:schemeClr val="bg2"/>
                </a:solidFill>
                <a:latin typeface="Menlo"/>
              </a:rPr>
              <a:t>#Lambda function</a:t>
            </a:r>
            <a:br>
              <a:rPr lang="en-US" altLang="en-US" sz="2400" dirty="0">
                <a:solidFill>
                  <a:schemeClr val="bg2"/>
                </a:solidFill>
                <a:latin typeface="Menlo"/>
              </a:rPr>
            </a:br>
            <a:r>
              <a:rPr lang="en-US" altLang="en-US" sz="2400" dirty="0">
                <a:solidFill>
                  <a:schemeClr val="bg2"/>
                </a:solidFill>
                <a:latin typeface="Menlo"/>
              </a:rPr>
              <a:t>lambda x: </a:t>
            </a:r>
            <a:r>
              <a:rPr lang="en-US" altLang="en-US" sz="2400" dirty="0" err="1">
                <a:solidFill>
                  <a:schemeClr val="bg2"/>
                </a:solidFill>
                <a:latin typeface="Menlo"/>
              </a:rPr>
              <a:t>x+x</a:t>
            </a:r>
            <a:r>
              <a:rPr lang="en-US" altLang="en-US" sz="2400" dirty="0">
                <a:solidFill>
                  <a:schemeClr val="bg2"/>
                </a:solidFill>
              </a:rPr>
              <a:t> </a:t>
            </a:r>
            <a:endParaRPr lang="en-US" altLang="en-US" sz="2400" dirty="0">
              <a:solidFill>
                <a:schemeClr val="bg2"/>
              </a:solidFill>
              <a:latin typeface="Arial" panose="020B0604020202020204" pitchFamily="34" charset="0"/>
            </a:endParaRPr>
          </a:p>
        </p:txBody>
      </p:sp>
      <p:sp>
        <p:nvSpPr>
          <p:cNvPr id="7" name="TextBox 6">
            <a:extLst>
              <a:ext uri="{FF2B5EF4-FFF2-40B4-BE49-F238E27FC236}">
                <a16:creationId xmlns:a16="http://schemas.microsoft.com/office/drawing/2014/main" id="{30BCB742-5C5C-E6DA-AB2A-B51E2346ECCD}"/>
              </a:ext>
            </a:extLst>
          </p:cNvPr>
          <p:cNvSpPr txBox="1"/>
          <p:nvPr/>
        </p:nvSpPr>
        <p:spPr>
          <a:xfrm>
            <a:off x="1418069" y="4568173"/>
            <a:ext cx="14201681" cy="523220"/>
          </a:xfrm>
          <a:prstGeom prst="rect">
            <a:avLst/>
          </a:prstGeom>
          <a:noFill/>
        </p:spPr>
        <p:txBody>
          <a:bodyPr wrap="square">
            <a:spAutoFit/>
          </a:bodyPr>
          <a:lstStyle/>
          <a:p>
            <a:r>
              <a:rPr lang="en-US" sz="2800" dirty="0" err="1">
                <a:solidFill>
                  <a:schemeClr val="bg1"/>
                </a:solidFill>
              </a:rPr>
              <a:t>Từ</a:t>
            </a:r>
            <a:r>
              <a:rPr lang="en-US" sz="2800" dirty="0">
                <a:solidFill>
                  <a:schemeClr val="bg1"/>
                </a:solidFill>
              </a:rPr>
              <a:t> </a:t>
            </a:r>
            <a:r>
              <a:rPr lang="en-US" sz="2800" dirty="0" err="1">
                <a:solidFill>
                  <a:schemeClr val="bg1"/>
                </a:solidFill>
              </a:rPr>
              <a:t>khóa</a:t>
            </a:r>
            <a:r>
              <a:rPr lang="en-US" sz="2800" dirty="0">
                <a:solidFill>
                  <a:schemeClr val="bg1"/>
                </a:solidFill>
              </a:rPr>
              <a:t> lambda </a:t>
            </a:r>
            <a:r>
              <a:rPr lang="en-US" sz="2800" dirty="0" err="1">
                <a:solidFill>
                  <a:schemeClr val="bg1"/>
                </a:solidFill>
              </a:rPr>
              <a:t>phải</a:t>
            </a:r>
            <a:r>
              <a:rPr lang="en-US" sz="2800" dirty="0">
                <a:solidFill>
                  <a:schemeClr val="bg1"/>
                </a:solidFill>
              </a:rPr>
              <a:t> </a:t>
            </a:r>
            <a:r>
              <a:rPr lang="en-US" sz="2800" dirty="0" err="1">
                <a:solidFill>
                  <a:schemeClr val="bg1"/>
                </a:solidFill>
              </a:rPr>
              <a:t>xuất</a:t>
            </a:r>
            <a:r>
              <a:rPr lang="en-US" sz="2800" dirty="0">
                <a:solidFill>
                  <a:schemeClr val="bg1"/>
                </a:solidFill>
              </a:rPr>
              <a:t> </a:t>
            </a:r>
            <a:r>
              <a:rPr lang="en-US" sz="2800" dirty="0" err="1">
                <a:solidFill>
                  <a:schemeClr val="bg1"/>
                </a:solidFill>
              </a:rPr>
              <a:t>hiện</a:t>
            </a:r>
            <a:r>
              <a:rPr lang="en-US" sz="2800" dirty="0">
                <a:solidFill>
                  <a:schemeClr val="bg1"/>
                </a:solidFill>
              </a:rPr>
              <a:t> </a:t>
            </a:r>
            <a:r>
              <a:rPr lang="en-US" sz="2800" dirty="0" err="1">
                <a:solidFill>
                  <a:schemeClr val="bg1"/>
                </a:solidFill>
              </a:rPr>
              <a:t>đầu</a:t>
            </a:r>
            <a:r>
              <a:rPr lang="en-US" sz="2800" dirty="0">
                <a:solidFill>
                  <a:schemeClr val="bg1"/>
                </a:solidFill>
              </a:rPr>
              <a:t> </a:t>
            </a:r>
            <a:r>
              <a:rPr lang="en-US" sz="2800" dirty="0" err="1">
                <a:solidFill>
                  <a:schemeClr val="bg1"/>
                </a:solidFill>
              </a:rPr>
              <a:t>tiên</a:t>
            </a:r>
            <a:r>
              <a:rPr lang="en-US" sz="2800" dirty="0">
                <a:solidFill>
                  <a:schemeClr val="bg1"/>
                </a:solidFill>
              </a:rPr>
              <a:t>. </a:t>
            </a:r>
            <a:r>
              <a:rPr lang="en-US" sz="2800" dirty="0" err="1">
                <a:solidFill>
                  <a:schemeClr val="bg1"/>
                </a:solidFill>
              </a:rPr>
              <a:t>Dấu</a:t>
            </a:r>
            <a:r>
              <a:rPr lang="en-US" sz="2800" dirty="0">
                <a:solidFill>
                  <a:schemeClr val="bg1"/>
                </a:solidFill>
              </a:rPr>
              <a:t> </a:t>
            </a:r>
            <a:r>
              <a:rPr lang="en-US" sz="2800" dirty="0" err="1">
                <a:solidFill>
                  <a:schemeClr val="bg1"/>
                </a:solidFill>
              </a:rPr>
              <a:t>hai</a:t>
            </a:r>
            <a:r>
              <a:rPr lang="en-US" sz="2800" dirty="0">
                <a:solidFill>
                  <a:schemeClr val="bg1"/>
                </a:solidFill>
              </a:rPr>
              <a:t> </a:t>
            </a:r>
            <a:r>
              <a:rPr lang="en-US" sz="2800" dirty="0" err="1">
                <a:solidFill>
                  <a:schemeClr val="bg1"/>
                </a:solidFill>
              </a:rPr>
              <a:t>chấm</a:t>
            </a:r>
            <a:r>
              <a:rPr lang="en-US" sz="2800" dirty="0">
                <a:solidFill>
                  <a:schemeClr val="bg1"/>
                </a:solidFill>
              </a:rPr>
              <a:t> : </a:t>
            </a:r>
            <a:r>
              <a:rPr lang="en-US" sz="2800" dirty="0" err="1">
                <a:solidFill>
                  <a:schemeClr val="bg1"/>
                </a:solidFill>
              </a:rPr>
              <a:t>ngăn</a:t>
            </a:r>
            <a:r>
              <a:rPr lang="en-US" sz="2800" dirty="0">
                <a:solidFill>
                  <a:schemeClr val="bg1"/>
                </a:solidFill>
              </a:rPr>
              <a:t> </a:t>
            </a:r>
            <a:r>
              <a:rPr lang="en-US" sz="2800" dirty="0" err="1">
                <a:solidFill>
                  <a:schemeClr val="bg1"/>
                </a:solidFill>
              </a:rPr>
              <a:t>cách</a:t>
            </a:r>
            <a:r>
              <a:rPr lang="en-US" sz="2800" dirty="0">
                <a:solidFill>
                  <a:schemeClr val="bg1"/>
                </a:solidFill>
              </a:rPr>
              <a:t> </a:t>
            </a:r>
            <a:r>
              <a:rPr lang="en-US" sz="2800" dirty="0" err="1">
                <a:solidFill>
                  <a:schemeClr val="bg1"/>
                </a:solidFill>
              </a:rPr>
              <a:t>đối</a:t>
            </a:r>
            <a:r>
              <a:rPr lang="en-US" sz="2800" dirty="0">
                <a:solidFill>
                  <a:schemeClr val="bg1"/>
                </a:solidFill>
              </a:rPr>
              <a:t> </a:t>
            </a:r>
            <a:r>
              <a:rPr lang="en-US" sz="2800" dirty="0" err="1">
                <a:solidFill>
                  <a:schemeClr val="bg1"/>
                </a:solidFill>
              </a:rPr>
              <a:t>số</a:t>
            </a:r>
            <a:r>
              <a:rPr lang="en-US" sz="2800" dirty="0">
                <a:solidFill>
                  <a:schemeClr val="bg1"/>
                </a:solidFill>
              </a:rPr>
              <a:t> </a:t>
            </a:r>
            <a:r>
              <a:rPr lang="en-US" sz="2800" dirty="0" err="1">
                <a:solidFill>
                  <a:schemeClr val="bg1"/>
                </a:solidFill>
              </a:rPr>
              <a:t>và</a:t>
            </a:r>
            <a:r>
              <a:rPr lang="en-US" sz="2800" dirty="0">
                <a:solidFill>
                  <a:schemeClr val="bg1"/>
                </a:solidFill>
              </a:rPr>
              <a:t> </a:t>
            </a:r>
            <a:r>
              <a:rPr lang="en-US" sz="2800" dirty="0" err="1">
                <a:solidFill>
                  <a:schemeClr val="bg1"/>
                </a:solidFill>
              </a:rPr>
              <a:t>biểu</a:t>
            </a:r>
            <a:r>
              <a:rPr lang="en-US" sz="2800" dirty="0">
                <a:solidFill>
                  <a:schemeClr val="bg1"/>
                </a:solidFill>
              </a:rPr>
              <a:t> </a:t>
            </a:r>
            <a:r>
              <a:rPr lang="en-US" sz="2800" dirty="0" err="1">
                <a:solidFill>
                  <a:schemeClr val="bg1"/>
                </a:solidFill>
              </a:rPr>
              <a:t>thức</a:t>
            </a:r>
            <a:r>
              <a:rPr lang="en-US" sz="2800" dirty="0">
                <a:solidFill>
                  <a:schemeClr val="bg1"/>
                </a:solidFill>
              </a:rPr>
              <a:t>.</a:t>
            </a:r>
          </a:p>
        </p:txBody>
      </p:sp>
    </p:spTree>
    <p:extLst>
      <p:ext uri="{BB962C8B-B14F-4D97-AF65-F5344CB8AC3E}">
        <p14:creationId xmlns:p14="http://schemas.microsoft.com/office/powerpoint/2010/main" val="15476838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Shape 403"/>
          <p:cNvSpPr txBox="1">
            <a:spLocks noGrp="1"/>
          </p:cNvSpPr>
          <p:nvPr>
            <p:ph type="title"/>
          </p:nvPr>
        </p:nvSpPr>
        <p:spPr>
          <a:xfrm>
            <a:off x="1155700" y="803564"/>
            <a:ext cx="13237633" cy="173633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dirty="0">
                <a:solidFill>
                  <a:srgbClr val="FFD966"/>
                </a:solidFill>
                <a:latin typeface="Arial" charset="0"/>
                <a:ea typeface="Arial" charset="0"/>
                <a:cs typeface="Arial" charset="0"/>
                <a:sym typeface="Cabin"/>
              </a:rPr>
              <a:t>Summary</a:t>
            </a:r>
          </a:p>
        </p:txBody>
      </p:sp>
      <p:sp>
        <p:nvSpPr>
          <p:cNvPr id="404" name="Shape 404"/>
          <p:cNvSpPr txBox="1">
            <a:spLocks noGrp="1"/>
          </p:cNvSpPr>
          <p:nvPr>
            <p:ph type="body" idx="1"/>
          </p:nvPr>
        </p:nvSpPr>
        <p:spPr>
          <a:xfrm>
            <a:off x="8178800" y="2886163"/>
            <a:ext cx="6908900" cy="5702399"/>
          </a:xfrm>
          <a:prstGeom prst="rect">
            <a:avLst/>
          </a:prstGeom>
          <a:noFill/>
          <a:ln>
            <a:noFill/>
          </a:ln>
        </p:spPr>
        <p:txBody>
          <a:bodyPr lIns="38100" tIns="38100" rIns="38100" bIns="38100" anchor="t" anchorCtr="0">
            <a:noAutofit/>
          </a:bodyPr>
          <a:lstStyle/>
          <a:p>
            <a:pPr marL="685800" marR="0" lvl="0" indent="-361886" algn="l" rtl="0">
              <a:lnSpc>
                <a:spcPct val="80000"/>
              </a:lnSpc>
              <a:spcBef>
                <a:spcPts val="0"/>
              </a:spcBef>
              <a:spcAft>
                <a:spcPts val="0"/>
              </a:spcAft>
              <a:buClr>
                <a:schemeClr val="lt1"/>
              </a:buClr>
              <a:buSzPct val="100000"/>
              <a:buFont typeface="Cabin"/>
              <a:buChar char="•"/>
            </a:pPr>
            <a:r>
              <a:rPr lang="en-US" sz="3600" dirty="0">
                <a:solidFill>
                  <a:schemeClr val="lt1"/>
                </a:solidFill>
                <a:latin typeface="Arial" charset="0"/>
                <a:ea typeface="Arial" charset="0"/>
                <a:cs typeface="Arial" charset="0"/>
                <a:sym typeface="Cabin"/>
              </a:rPr>
              <a:t>Arguments</a:t>
            </a:r>
          </a:p>
          <a:p>
            <a:pPr marL="685800" marR="0" lvl="0" indent="-361886" algn="l" rtl="0">
              <a:lnSpc>
                <a:spcPct val="80000"/>
              </a:lnSpc>
              <a:spcBef>
                <a:spcPts val="3500"/>
              </a:spcBef>
              <a:spcAft>
                <a:spcPts val="0"/>
              </a:spcAft>
              <a:buClr>
                <a:schemeClr val="lt1"/>
              </a:buClr>
              <a:buSzPct val="100000"/>
              <a:buFont typeface="Cabin"/>
              <a:buChar char="•"/>
            </a:pPr>
            <a:r>
              <a:rPr lang="en-US" sz="3600" dirty="0">
                <a:solidFill>
                  <a:schemeClr val="lt1"/>
                </a:solidFill>
                <a:latin typeface="Arial" charset="0"/>
                <a:ea typeface="Arial" charset="0"/>
                <a:cs typeface="Arial" charset="0"/>
                <a:sym typeface="Cabin"/>
              </a:rPr>
              <a:t>Results (fruitful functions)</a:t>
            </a:r>
          </a:p>
          <a:p>
            <a:pPr marL="685800" marR="0" lvl="0" indent="-361886" algn="l" rtl="0">
              <a:lnSpc>
                <a:spcPct val="80000"/>
              </a:lnSpc>
              <a:spcBef>
                <a:spcPts val="3500"/>
              </a:spcBef>
              <a:spcAft>
                <a:spcPts val="0"/>
              </a:spcAft>
              <a:buClr>
                <a:schemeClr val="lt1"/>
              </a:buClr>
              <a:buSzPct val="100000"/>
              <a:buFont typeface="Cabin"/>
              <a:buChar char="•"/>
            </a:pPr>
            <a:r>
              <a:rPr lang="en-US" sz="3600" dirty="0">
                <a:solidFill>
                  <a:schemeClr val="lt1"/>
                </a:solidFill>
                <a:latin typeface="Arial" charset="0"/>
                <a:ea typeface="Arial" charset="0"/>
                <a:cs typeface="Arial" charset="0"/>
                <a:sym typeface="Cabin"/>
              </a:rPr>
              <a:t>Void (non-fruitful) functions</a:t>
            </a:r>
          </a:p>
          <a:p>
            <a:pPr marL="685800" marR="0" lvl="0" indent="-361886" algn="l" rtl="0">
              <a:lnSpc>
                <a:spcPct val="80000"/>
              </a:lnSpc>
              <a:spcBef>
                <a:spcPts val="3500"/>
              </a:spcBef>
              <a:spcAft>
                <a:spcPts val="0"/>
              </a:spcAft>
              <a:buClr>
                <a:schemeClr val="lt1"/>
              </a:buClr>
              <a:buSzPct val="100000"/>
              <a:buFont typeface="Cabin"/>
              <a:buChar char="•"/>
            </a:pPr>
            <a:r>
              <a:rPr lang="en-US" sz="3600" dirty="0">
                <a:solidFill>
                  <a:schemeClr val="lt1"/>
                </a:solidFill>
                <a:latin typeface="Arial" charset="0"/>
                <a:ea typeface="Arial" charset="0"/>
                <a:cs typeface="Arial" charset="0"/>
                <a:sym typeface="Cabin"/>
              </a:rPr>
              <a:t>Why use functions?</a:t>
            </a:r>
          </a:p>
        </p:txBody>
      </p:sp>
      <p:sp>
        <p:nvSpPr>
          <p:cNvPr id="405" name="Shape 405"/>
          <p:cNvSpPr txBox="1">
            <a:spLocks noGrp="1"/>
          </p:cNvSpPr>
          <p:nvPr>
            <p:ph type="body" idx="4294967295"/>
          </p:nvPr>
        </p:nvSpPr>
        <p:spPr>
          <a:xfrm>
            <a:off x="1353078" y="2886163"/>
            <a:ext cx="6370638" cy="4967288"/>
          </a:xfrm>
          <a:prstGeom prst="rect">
            <a:avLst/>
          </a:prstGeom>
          <a:noFill/>
          <a:ln>
            <a:noFill/>
          </a:ln>
        </p:spPr>
        <p:txBody>
          <a:bodyPr lIns="38100" tIns="38100" rIns="38100" bIns="38100" anchor="t" anchorCtr="0">
            <a:noAutofit/>
          </a:bodyPr>
          <a:lstStyle/>
          <a:p>
            <a:pPr marL="685800" marR="0" lvl="0" indent="-361886" algn="l" rtl="0">
              <a:lnSpc>
                <a:spcPct val="8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Functions</a:t>
            </a:r>
          </a:p>
          <a:p>
            <a:pPr marL="685800" marR="0" lvl="0" indent="-361886" algn="l" rtl="0">
              <a:lnSpc>
                <a:spcPct val="8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Built-In Functions</a:t>
            </a:r>
          </a:p>
          <a:p>
            <a:pPr marL="685800" indent="-361886" algn="l">
              <a:lnSpc>
                <a:spcPct val="80000"/>
              </a:lnSpc>
              <a:spcBef>
                <a:spcPts val="3500"/>
              </a:spcBef>
              <a:buClr>
                <a:schemeClr val="lt1"/>
              </a:buClr>
              <a:buSzPct val="100000"/>
              <a:buFont typeface="Cabin"/>
              <a:buChar char="•"/>
            </a:pPr>
            <a:r>
              <a:rPr lang="en-US" sz="3600" dirty="0">
                <a:solidFill>
                  <a:schemeClr val="lt1"/>
                </a:solidFill>
                <a:latin typeface="Arial" charset="0"/>
                <a:ea typeface="Arial" charset="0"/>
                <a:cs typeface="Arial" charset="0"/>
                <a:sym typeface="Cabin"/>
              </a:rPr>
              <a:t>Type conversion (</a:t>
            </a:r>
            <a:r>
              <a:rPr lang="en-US" sz="3600" dirty="0" err="1">
                <a:solidFill>
                  <a:schemeClr val="lt1"/>
                </a:solidFill>
                <a:latin typeface="Arial" charset="0"/>
                <a:ea typeface="Arial" charset="0"/>
                <a:cs typeface="Arial" charset="0"/>
                <a:sym typeface="Cabin"/>
              </a:rPr>
              <a:t>int</a:t>
            </a:r>
            <a:r>
              <a:rPr lang="en-US" sz="3600" dirty="0">
                <a:solidFill>
                  <a:schemeClr val="lt1"/>
                </a:solidFill>
                <a:latin typeface="Arial" charset="0"/>
                <a:ea typeface="Arial" charset="0"/>
                <a:cs typeface="Arial" charset="0"/>
                <a:sym typeface="Cabin"/>
              </a:rPr>
              <a:t>, float)</a:t>
            </a:r>
          </a:p>
          <a:p>
            <a:pPr marL="685800" indent="-361886" algn="l">
              <a:lnSpc>
                <a:spcPct val="80000"/>
              </a:lnSpc>
              <a:spcBef>
                <a:spcPts val="3500"/>
              </a:spcBef>
              <a:buClr>
                <a:schemeClr val="lt1"/>
              </a:buClr>
              <a:buSzPct val="100000"/>
              <a:buFont typeface="Cabin"/>
              <a:buChar char="•"/>
            </a:pPr>
            <a:r>
              <a:rPr lang="en-US" sz="3600" dirty="0">
                <a:solidFill>
                  <a:schemeClr val="lt1"/>
                </a:solidFill>
                <a:latin typeface="Arial" charset="0"/>
                <a:ea typeface="Arial" charset="0"/>
                <a:cs typeface="Arial" charset="0"/>
                <a:sym typeface="Cabin"/>
              </a:rPr>
              <a:t>String conversions</a:t>
            </a:r>
            <a:endParaRPr lang="en-US" sz="3600" u="none" strike="noStrike" cap="none" dirty="0">
              <a:solidFill>
                <a:schemeClr val="lt1"/>
              </a:solidFill>
              <a:latin typeface="Arial" charset="0"/>
              <a:ea typeface="Arial" charset="0"/>
              <a:cs typeface="Arial" charset="0"/>
              <a:sym typeface="Cabin"/>
            </a:endParaRPr>
          </a:p>
          <a:p>
            <a:pPr marL="685800" marR="0" lvl="0" indent="-361886" algn="l" rtl="0">
              <a:lnSpc>
                <a:spcPct val="80000"/>
              </a:lnSpc>
              <a:spcBef>
                <a:spcPts val="3500"/>
              </a:spcBef>
              <a:spcAft>
                <a:spcPts val="0"/>
              </a:spcAft>
              <a:buClr>
                <a:schemeClr val="lt1"/>
              </a:buClr>
              <a:buSzPct val="100000"/>
              <a:buFont typeface="Cabin"/>
              <a:buChar char="•"/>
            </a:pPr>
            <a:r>
              <a:rPr lang="en-US" sz="3600" dirty="0">
                <a:solidFill>
                  <a:schemeClr val="lt1"/>
                </a:solidFill>
                <a:latin typeface="Arial" charset="0"/>
                <a:ea typeface="Arial" charset="0"/>
                <a:cs typeface="Arial" charset="0"/>
                <a:sym typeface="Cabin"/>
              </a:rPr>
              <a:t>Parameters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Shape 396"/>
          <p:cNvSpPr txBox="1"/>
          <p:nvPr/>
        </p:nvSpPr>
        <p:spPr>
          <a:xfrm>
            <a:off x="735013" y="871538"/>
            <a:ext cx="1993900"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800" u="none" strike="noStrike" cap="none">
                <a:solidFill>
                  <a:srgbClr val="FFFF00"/>
                </a:solidFill>
                <a:latin typeface="Arial" charset="0"/>
                <a:ea typeface="Arial" charset="0"/>
                <a:cs typeface="Arial" charset="0"/>
                <a:sym typeface="Cabin"/>
              </a:rPr>
              <a:t>Exercise</a:t>
            </a:r>
          </a:p>
        </p:txBody>
      </p:sp>
      <p:sp>
        <p:nvSpPr>
          <p:cNvPr id="397" name="Shape 397"/>
          <p:cNvSpPr txBox="1"/>
          <p:nvPr/>
        </p:nvSpPr>
        <p:spPr>
          <a:xfrm>
            <a:off x="3136900" y="2133599"/>
            <a:ext cx="10706100" cy="471285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Rewrite your pay computation with time-and-a-half for overtime and create a function called </a:t>
            </a:r>
            <a:r>
              <a:rPr lang="en-US" sz="3800" u="none" strike="noStrike" cap="none" dirty="0" err="1">
                <a:solidFill>
                  <a:srgbClr val="00FF00"/>
                </a:solidFill>
                <a:latin typeface="Arial" charset="0"/>
                <a:ea typeface="Arial" charset="0"/>
                <a:cs typeface="Arial" charset="0"/>
                <a:sym typeface="Cabin"/>
              </a:rPr>
              <a:t>computepay</a:t>
            </a:r>
            <a:r>
              <a:rPr lang="en-US" sz="3800" u="none" strike="noStrike" cap="none" dirty="0">
                <a:solidFill>
                  <a:schemeClr val="lt1"/>
                </a:solidFill>
                <a:latin typeface="Arial" charset="0"/>
                <a:ea typeface="Arial" charset="0"/>
                <a:cs typeface="Arial" charset="0"/>
                <a:sym typeface="Cabin"/>
              </a:rPr>
              <a:t> which takes two parameters ( hours and  rate).</a:t>
            </a:r>
          </a:p>
          <a:p>
            <a:pPr marL="0" marR="0" lvl="0" indent="0" algn="l" rtl="0">
              <a:lnSpc>
                <a:spcPct val="100000"/>
              </a:lnSpc>
              <a:spcBef>
                <a:spcPts val="0"/>
              </a:spcBef>
              <a:spcAft>
                <a:spcPts val="0"/>
              </a:spcAft>
              <a:buClr>
                <a:schemeClr val="lt1"/>
              </a:buClr>
              <a:buFont typeface="Cabin"/>
              <a:buNone/>
            </a:pPr>
            <a:endParaRPr sz="3800"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Enter Hours: </a:t>
            </a:r>
            <a:r>
              <a:rPr lang="en-US" sz="3800" u="none" strike="noStrike" cap="none" dirty="0">
                <a:solidFill>
                  <a:srgbClr val="FFFF00"/>
                </a:solidFill>
                <a:latin typeface="Arial" charset="0"/>
                <a:ea typeface="Arial" charset="0"/>
                <a:cs typeface="Arial" charset="0"/>
                <a:sym typeface="Cabin"/>
              </a:rPr>
              <a:t>45</a:t>
            </a:r>
          </a:p>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Enter Rate: </a:t>
            </a:r>
            <a:r>
              <a:rPr lang="en-US" sz="3800" u="none" strike="noStrike" cap="none" dirty="0">
                <a:solidFill>
                  <a:srgbClr val="FFFF00"/>
                </a:solidFill>
                <a:latin typeface="Arial" charset="0"/>
                <a:ea typeface="Arial" charset="0"/>
                <a:cs typeface="Arial" charset="0"/>
                <a:sym typeface="Cabin"/>
              </a:rPr>
              <a:t>10</a:t>
            </a:r>
            <a:r>
              <a:rPr lang="en-US" sz="3800" u="none" strike="noStrike" cap="none" dirty="0">
                <a:solidFill>
                  <a:schemeClr val="lt1"/>
                </a:solidFill>
                <a:latin typeface="Arial" charset="0"/>
                <a:ea typeface="Arial" charset="0"/>
                <a:cs typeface="Arial" charset="0"/>
                <a:sym typeface="Cabin"/>
              </a:rPr>
              <a:t> </a:t>
            </a:r>
          </a:p>
          <a:p>
            <a:pPr marL="0" marR="0" lvl="0" indent="0" algn="l" rtl="0">
              <a:lnSpc>
                <a:spcPct val="100000"/>
              </a:lnSpc>
              <a:spcBef>
                <a:spcPts val="0"/>
              </a:spcBef>
              <a:spcAft>
                <a:spcPts val="0"/>
              </a:spcAft>
              <a:buClr>
                <a:schemeClr val="lt1"/>
              </a:buClr>
              <a:buSzPct val="25000"/>
              <a:buFont typeface="Cabin"/>
              <a:buNone/>
            </a:pPr>
            <a:endParaRPr lang="en-US" sz="38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Pay: 475.0</a:t>
            </a:r>
          </a:p>
        </p:txBody>
      </p:sp>
      <p:sp>
        <p:nvSpPr>
          <p:cNvPr id="398" name="Shape 398"/>
          <p:cNvSpPr txBox="1"/>
          <p:nvPr/>
        </p:nvSpPr>
        <p:spPr>
          <a:xfrm>
            <a:off x="9746384" y="7061200"/>
            <a:ext cx="5233988" cy="6604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475 = 40 * 10 + 5 * 15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8CD8-60B7-FA27-8DCA-3E65B04234D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9691B7D-F6EC-79C5-ADE2-F9A006C801CC}"/>
              </a:ext>
            </a:extLst>
          </p:cNvPr>
          <p:cNvSpPr>
            <a:spLocks noGrp="1"/>
          </p:cNvSpPr>
          <p:nvPr>
            <p:ph type="body" idx="1"/>
          </p:nvPr>
        </p:nvSpPr>
        <p:spPr/>
        <p:txBody>
          <a:bodyPr/>
          <a:lstStyle/>
          <a:p>
            <a:r>
              <a:rPr lang="en-US" dirty="0">
                <a:solidFill>
                  <a:schemeClr val="bg1"/>
                </a:solidFill>
              </a:rPr>
              <a:t>N10 – 30/8</a:t>
            </a:r>
          </a:p>
          <a:p>
            <a:r>
              <a:rPr lang="en-US" dirty="0">
                <a:solidFill>
                  <a:schemeClr val="bg1"/>
                </a:solidFill>
              </a:rPr>
              <a:t>N10 – 06/09 - </a:t>
            </a:r>
            <a:r>
              <a:rPr lang="en-US" dirty="0" err="1">
                <a:solidFill>
                  <a:schemeClr val="bg1"/>
                </a:solidFill>
              </a:rPr>
              <a:t>Bài</a:t>
            </a:r>
            <a:r>
              <a:rPr lang="en-US" dirty="0">
                <a:solidFill>
                  <a:schemeClr val="bg1"/>
                </a:solidFill>
              </a:rPr>
              <a:t> </a:t>
            </a:r>
            <a:r>
              <a:rPr lang="en-US" dirty="0" err="1">
                <a:solidFill>
                  <a:schemeClr val="bg1"/>
                </a:solidFill>
              </a:rPr>
              <a:t>tập</a:t>
            </a:r>
            <a:endParaRPr lang="en-US" dirty="0">
              <a:solidFill>
                <a:schemeClr val="bg1"/>
              </a:solidFill>
            </a:endParaRPr>
          </a:p>
        </p:txBody>
      </p:sp>
    </p:spTree>
    <p:extLst>
      <p:ext uri="{BB962C8B-B14F-4D97-AF65-F5344CB8AC3E}">
        <p14:creationId xmlns:p14="http://schemas.microsoft.com/office/powerpoint/2010/main" val="18945198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411" name="Shape 411"/>
          <p:cNvSpPr txBox="1"/>
          <p:nvPr/>
        </p:nvSpPr>
        <p:spPr>
          <a:xfrm>
            <a:off x="1234676" y="2124684"/>
            <a:ext cx="6797699" cy="5919188"/>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and Translators here </a:t>
            </a:r>
          </a:p>
        </p:txBody>
      </p:sp>
      <p:pic>
        <p:nvPicPr>
          <p:cNvPr id="412" name="Shape 412"/>
          <p:cNvPicPr preferRelativeResize="0"/>
          <p:nvPr/>
        </p:nvPicPr>
        <p:blipFill rotWithShape="1">
          <a:blip r:embed="rId5">
            <a:alphaModFix/>
          </a:blip>
          <a:srcRect/>
          <a:stretch/>
        </p:blipFill>
        <p:spPr>
          <a:xfrm>
            <a:off x="437900" y="863322"/>
            <a:ext cx="1024800" cy="1024800"/>
          </a:xfrm>
          <a:prstGeom prst="rect">
            <a:avLst/>
          </a:prstGeom>
          <a:noFill/>
          <a:ln>
            <a:noFill/>
          </a:ln>
        </p:spPr>
      </p:pic>
      <p:pic>
        <p:nvPicPr>
          <p:cNvPr id="413" name="Shape 413"/>
          <p:cNvPicPr preferRelativeResize="0"/>
          <p:nvPr/>
        </p:nvPicPr>
        <p:blipFill rotWithShape="1">
          <a:blip r:embed="rId6">
            <a:alphaModFix/>
          </a:blip>
          <a:srcRect/>
          <a:stretch/>
        </p:blipFill>
        <p:spPr>
          <a:xfrm>
            <a:off x="13897687" y="1041522"/>
            <a:ext cx="1968599" cy="668400"/>
          </a:xfrm>
          <a:prstGeom prst="rect">
            <a:avLst/>
          </a:prstGeom>
          <a:noFill/>
          <a:ln>
            <a:noFill/>
          </a:ln>
        </p:spPr>
      </p:pic>
      <p:sp>
        <p:nvSpPr>
          <p:cNvPr id="414" name="Shape 414"/>
          <p:cNvSpPr txBox="1"/>
          <p:nvPr/>
        </p:nvSpPr>
        <p:spPr>
          <a:xfrm>
            <a:off x="8732976" y="2140854"/>
            <a:ext cx="6797699" cy="5945875"/>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Shape 247"/>
          <p:cNvSpPr txBox="1"/>
          <p:nvPr/>
        </p:nvSpPr>
        <p:spPr>
          <a:xfrm>
            <a:off x="8564550" y="4876800"/>
            <a:ext cx="6984899" cy="3302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big</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max</a:t>
            </a:r>
            <a:r>
              <a:rPr lang="en-US" sz="3000" i="0" u="none" strike="noStrike" cap="none" dirty="0">
                <a:solidFill>
                  <a:schemeClr val="lt1"/>
                </a:solidFill>
                <a:latin typeface="Courier"/>
                <a:ea typeface="Courier"/>
                <a:cs typeface="Courier"/>
                <a:sym typeface="Courier New"/>
              </a:rPr>
              <a:t>('Hello world')</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big</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w</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tiny</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min</a:t>
            </a:r>
            <a:r>
              <a:rPr lang="en-US" sz="3000" i="0" u="none" strike="noStrike" cap="none" dirty="0">
                <a:solidFill>
                  <a:schemeClr val="lt1"/>
                </a:solidFill>
                <a:latin typeface="Courier"/>
                <a:ea typeface="Courier"/>
                <a:cs typeface="Courier"/>
                <a:sym typeface="Courier New"/>
              </a:rPr>
              <a:t>('Hello world')</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tiny</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Font typeface="Courier New"/>
              <a:buNone/>
            </a:pPr>
            <a:endParaRPr sz="3000" dirty="0">
              <a:solidFill>
                <a:srgbClr val="FFFFFF"/>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a:cs typeface="Courier"/>
                <a:sym typeface="Courier New"/>
              </a:rPr>
              <a:t>&gt;&gt;&gt;</a:t>
            </a:r>
          </a:p>
        </p:txBody>
      </p:sp>
      <p:sp>
        <p:nvSpPr>
          <p:cNvPr id="248" name="Shape 248"/>
          <p:cNvSpPr txBox="1"/>
          <p:nvPr/>
        </p:nvSpPr>
        <p:spPr>
          <a:xfrm>
            <a:off x="2032000" y="1714500"/>
            <a:ext cx="6782399" cy="812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900" u="none" strike="noStrike" cap="none" dirty="0">
                <a:solidFill>
                  <a:srgbClr val="00FF00"/>
                </a:solidFill>
                <a:latin typeface="Arial" charset="0"/>
                <a:ea typeface="Arial" charset="0"/>
                <a:cs typeface="Arial" charset="0"/>
                <a:sym typeface="Cabin"/>
              </a:rPr>
              <a:t>big</a:t>
            </a:r>
            <a:r>
              <a:rPr lang="en-US" sz="4900" u="none" strike="noStrike" cap="none" dirty="0">
                <a:solidFill>
                  <a:schemeClr val="lt1"/>
                </a:solidFill>
                <a:latin typeface="Arial" charset="0"/>
                <a:ea typeface="Arial" charset="0"/>
                <a:cs typeface="Arial" charset="0"/>
                <a:sym typeface="Cabin"/>
              </a:rPr>
              <a:t> =  </a:t>
            </a:r>
            <a:r>
              <a:rPr lang="en-US" sz="4900" u="none" strike="noStrike" cap="none" dirty="0">
                <a:solidFill>
                  <a:srgbClr val="FF00FF"/>
                </a:solidFill>
                <a:latin typeface="Arial" charset="0"/>
                <a:ea typeface="Arial" charset="0"/>
                <a:cs typeface="Arial" charset="0"/>
                <a:sym typeface="Cabin"/>
              </a:rPr>
              <a:t>max</a:t>
            </a:r>
            <a:r>
              <a:rPr lang="en-US" sz="4900" u="none" strike="noStrike" cap="none" dirty="0">
                <a:solidFill>
                  <a:srgbClr val="FF40FF"/>
                </a:solidFill>
                <a:latin typeface="Arial" charset="0"/>
                <a:ea typeface="Arial" charset="0"/>
                <a:cs typeface="Arial" charset="0"/>
                <a:sym typeface="Cabin"/>
              </a:rPr>
              <a:t>(</a:t>
            </a:r>
            <a:r>
              <a:rPr lang="en-US" sz="4900" u="none" strike="noStrike" cap="none" dirty="0">
                <a:solidFill>
                  <a:schemeClr val="lt1"/>
                </a:solidFill>
                <a:latin typeface="Arial" charset="0"/>
                <a:ea typeface="Arial" charset="0"/>
                <a:cs typeface="Arial" charset="0"/>
                <a:sym typeface="Cabin"/>
              </a:rPr>
              <a:t>'Hello world'</a:t>
            </a:r>
            <a:r>
              <a:rPr lang="en-US" sz="4900" u="none" strike="noStrike" cap="none" dirty="0">
                <a:solidFill>
                  <a:srgbClr val="FF40FF"/>
                </a:solidFill>
                <a:latin typeface="Arial" charset="0"/>
                <a:ea typeface="Arial" charset="0"/>
                <a:cs typeface="Arial" charset="0"/>
                <a:sym typeface="Cabin"/>
              </a:rPr>
              <a:t>)</a:t>
            </a:r>
          </a:p>
        </p:txBody>
      </p:sp>
      <p:sp>
        <p:nvSpPr>
          <p:cNvPr id="249" name="Shape 249"/>
          <p:cNvSpPr txBox="1"/>
          <p:nvPr/>
        </p:nvSpPr>
        <p:spPr>
          <a:xfrm>
            <a:off x="8814399" y="947883"/>
            <a:ext cx="2393952"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Argument</a:t>
            </a:r>
          </a:p>
        </p:txBody>
      </p:sp>
      <p:cxnSp>
        <p:nvCxnSpPr>
          <p:cNvPr id="250" name="Shape 250"/>
          <p:cNvCxnSpPr>
            <a:endCxn id="249" idx="1"/>
          </p:cNvCxnSpPr>
          <p:nvPr/>
        </p:nvCxnSpPr>
        <p:spPr>
          <a:xfrm flipV="1">
            <a:off x="7723909" y="1259033"/>
            <a:ext cx="1090490" cy="565149"/>
          </a:xfrm>
          <a:prstGeom prst="straightConnector1">
            <a:avLst/>
          </a:prstGeom>
          <a:noFill/>
          <a:ln w="76200" cap="rnd" cmpd="sng">
            <a:solidFill>
              <a:schemeClr val="lt1"/>
            </a:solidFill>
            <a:prstDash val="solid"/>
            <a:miter/>
            <a:headEnd type="stealth" w="med" len="med"/>
            <a:tailEnd type="none" w="med" len="med"/>
          </a:ln>
        </p:spPr>
      </p:cxnSp>
      <p:sp>
        <p:nvSpPr>
          <p:cNvPr id="251" name="Shape 251"/>
          <p:cNvSpPr txBox="1"/>
          <p:nvPr/>
        </p:nvSpPr>
        <p:spPr>
          <a:xfrm>
            <a:off x="3771900" y="3460750"/>
            <a:ext cx="614361" cy="622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'w'</a:t>
            </a:r>
          </a:p>
        </p:txBody>
      </p:sp>
      <p:cxnSp>
        <p:nvCxnSpPr>
          <p:cNvPr id="252" name="Shape 252"/>
          <p:cNvCxnSpPr/>
          <p:nvPr/>
        </p:nvCxnSpPr>
        <p:spPr>
          <a:xfrm>
            <a:off x="4387850" y="3927475"/>
            <a:ext cx="1214437" cy="709612"/>
          </a:xfrm>
          <a:prstGeom prst="straightConnector1">
            <a:avLst/>
          </a:prstGeom>
          <a:noFill/>
          <a:ln w="76200" cap="rnd" cmpd="sng">
            <a:solidFill>
              <a:srgbClr val="FFFF00"/>
            </a:solidFill>
            <a:prstDash val="solid"/>
            <a:miter/>
            <a:headEnd type="stealth" w="med" len="med"/>
            <a:tailEnd type="none" w="med" len="med"/>
          </a:ln>
        </p:spPr>
      </p:cxnSp>
      <p:sp>
        <p:nvSpPr>
          <p:cNvPr id="253" name="Shape 253"/>
          <p:cNvSpPr txBox="1"/>
          <p:nvPr/>
        </p:nvSpPr>
        <p:spPr>
          <a:xfrm>
            <a:off x="5751512" y="4406900"/>
            <a:ext cx="1266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400" u="none" strike="noStrike" cap="none">
                <a:solidFill>
                  <a:srgbClr val="FFFF00"/>
                </a:solidFill>
                <a:latin typeface="Arial" charset="0"/>
                <a:ea typeface="Arial" charset="0"/>
                <a:cs typeface="Arial" charset="0"/>
                <a:sym typeface="Cabin"/>
              </a:rPr>
              <a:t>Result</a:t>
            </a:r>
          </a:p>
        </p:txBody>
      </p:sp>
      <p:cxnSp>
        <p:nvCxnSpPr>
          <p:cNvPr id="254" name="Shape 254"/>
          <p:cNvCxnSpPr/>
          <p:nvPr/>
        </p:nvCxnSpPr>
        <p:spPr>
          <a:xfrm>
            <a:off x="2614611" y="2671761"/>
            <a:ext cx="711200" cy="596900"/>
          </a:xfrm>
          <a:prstGeom prst="straightConnector1">
            <a:avLst/>
          </a:prstGeom>
          <a:noFill/>
          <a:ln w="76200" cap="rnd" cmpd="sng">
            <a:solidFill>
              <a:srgbClr val="00FF00"/>
            </a:solidFill>
            <a:prstDash val="solid"/>
            <a:miter/>
            <a:headEnd type="stealth" w="med" len="med"/>
            <a:tailEnd type="none" w="med" len="med"/>
          </a:ln>
        </p:spPr>
      </p:cxnSp>
      <p:sp>
        <p:nvSpPr>
          <p:cNvPr id="255" name="Shape 255"/>
          <p:cNvSpPr txBox="1"/>
          <p:nvPr/>
        </p:nvSpPr>
        <p:spPr>
          <a:xfrm>
            <a:off x="334947" y="2857500"/>
            <a:ext cx="26223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400" u="none" strike="noStrike" cap="none">
                <a:solidFill>
                  <a:srgbClr val="00FF00"/>
                </a:solidFill>
                <a:latin typeface="Arial" charset="0"/>
                <a:ea typeface="Arial" charset="0"/>
                <a:cs typeface="Arial" charset="0"/>
                <a:sym typeface="Cabin"/>
              </a:rPr>
              <a:t>Assignment</a:t>
            </a:r>
          </a:p>
        </p:txBody>
      </p:sp>
      <p:cxnSp>
        <p:nvCxnSpPr>
          <p:cNvPr id="256" name="Shape 256"/>
          <p:cNvCxnSpPr/>
          <p:nvPr/>
        </p:nvCxnSpPr>
        <p:spPr>
          <a:xfrm rot="10800000" flipH="1">
            <a:off x="4054475" y="2633662"/>
            <a:ext cx="204786" cy="841374"/>
          </a:xfrm>
          <a:prstGeom prst="straightConnector1">
            <a:avLst/>
          </a:prstGeom>
          <a:noFill/>
          <a:ln w="76200" cap="rnd" cmpd="sng">
            <a:solidFill>
              <a:srgbClr val="FF00FF"/>
            </a:solidFill>
            <a:prstDash val="solid"/>
            <a:miter/>
            <a:headEnd type="stealth"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FF00FF"/>
              </a:buClr>
              <a:buSzPct val="25000"/>
            </a:pPr>
            <a:r>
              <a:rPr lang="en-US" sz="7600" dirty="0" err="1">
                <a:solidFill>
                  <a:srgbClr val="FFD966"/>
                </a:solidFill>
                <a:latin typeface="Arial" charset="0"/>
                <a:ea typeface="Arial" charset="0"/>
                <a:cs typeface="Arial" charset="0"/>
                <a:sym typeface="Cabin"/>
              </a:rPr>
              <a:t>Hàm</a:t>
            </a:r>
            <a:r>
              <a:rPr lang="en-US" sz="7600" dirty="0">
                <a:solidFill>
                  <a:srgbClr val="FFD966"/>
                </a:solidFill>
                <a:latin typeface="Arial" charset="0"/>
                <a:ea typeface="Arial" charset="0"/>
                <a:cs typeface="Arial" charset="0"/>
                <a:sym typeface="Cabin"/>
              </a:rPr>
              <a:t> max</a:t>
            </a:r>
            <a:endParaRPr lang="en-US" sz="7600" u="none" strike="noStrike" cap="none" dirty="0">
              <a:solidFill>
                <a:srgbClr val="FFD966"/>
              </a:solidFill>
              <a:latin typeface="Arial" charset="0"/>
              <a:ea typeface="Arial" charset="0"/>
              <a:cs typeface="Arial" charset="0"/>
              <a:sym typeface="Cabin"/>
            </a:endParaRPr>
          </a:p>
        </p:txBody>
      </p:sp>
      <p:sp>
        <p:nvSpPr>
          <p:cNvPr id="262" name="Shape 262"/>
          <p:cNvSpPr txBox="1"/>
          <p:nvPr/>
        </p:nvSpPr>
        <p:spPr>
          <a:xfrm>
            <a:off x="1200150" y="2616200"/>
            <a:ext cx="7132199"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big</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max</a:t>
            </a:r>
            <a:r>
              <a:rPr lang="en-US" sz="3000" i="0" u="none" strike="noStrike" cap="none" dirty="0">
                <a:solidFill>
                  <a:schemeClr val="lt1"/>
                </a:solidFill>
                <a:latin typeface="Courier"/>
                <a:ea typeface="Courier"/>
                <a:cs typeface="Courier"/>
                <a:sym typeface="Courier New"/>
              </a:rPr>
              <a:t>('Hello world')</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big</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w</a:t>
            </a:r>
          </a:p>
        </p:txBody>
      </p:sp>
      <p:sp>
        <p:nvSpPr>
          <p:cNvPr id="263" name="Shape 263"/>
          <p:cNvSpPr txBox="1"/>
          <p:nvPr/>
        </p:nvSpPr>
        <p:spPr>
          <a:xfrm>
            <a:off x="6845300" y="4468805"/>
            <a:ext cx="2819400" cy="28194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5400" u="none" strike="noStrike" cap="none">
                <a:solidFill>
                  <a:schemeClr val="lt1"/>
                </a:solidFill>
                <a:latin typeface="Arial" charset="0"/>
                <a:ea typeface="Arial" charset="0"/>
                <a:cs typeface="Arial" charset="0"/>
                <a:sym typeface="Cabin"/>
              </a:rPr>
              <a:t>max()</a:t>
            </a:r>
          </a:p>
          <a:p>
            <a:pPr marL="0" marR="0" lvl="0" indent="0" algn="ctr" rtl="0">
              <a:lnSpc>
                <a:spcPct val="100000"/>
              </a:lnSpc>
              <a:spcBef>
                <a:spcPts val="0"/>
              </a:spcBef>
              <a:spcAft>
                <a:spcPts val="0"/>
              </a:spcAft>
              <a:buClr>
                <a:schemeClr val="lt1"/>
              </a:buClr>
              <a:buSzPct val="25000"/>
              <a:buFont typeface="Cabin"/>
              <a:buNone/>
            </a:pPr>
            <a:r>
              <a:rPr lang="en-US" sz="5400" u="none" strike="noStrike" cap="none">
                <a:solidFill>
                  <a:schemeClr val="lt1"/>
                </a:solidFill>
                <a:latin typeface="Arial" charset="0"/>
                <a:ea typeface="Arial" charset="0"/>
                <a:cs typeface="Arial" charset="0"/>
                <a:sym typeface="Cabin"/>
              </a:rPr>
              <a:t>function</a:t>
            </a:r>
          </a:p>
        </p:txBody>
      </p:sp>
      <p:cxnSp>
        <p:nvCxnSpPr>
          <p:cNvPr id="264" name="Shape 264"/>
          <p:cNvCxnSpPr/>
          <p:nvPr/>
        </p:nvCxnSpPr>
        <p:spPr>
          <a:xfrm flipH="1">
            <a:off x="5299074" y="5922955"/>
            <a:ext cx="1492250" cy="17461"/>
          </a:xfrm>
          <a:prstGeom prst="straightConnector1">
            <a:avLst/>
          </a:prstGeom>
          <a:noFill/>
          <a:ln w="88900" cap="rnd" cmpd="sng">
            <a:solidFill>
              <a:schemeClr val="lt1"/>
            </a:solidFill>
            <a:prstDash val="solid"/>
            <a:miter/>
            <a:headEnd type="stealth" w="med" len="med"/>
            <a:tailEnd type="none" w="med" len="med"/>
          </a:ln>
        </p:spPr>
      </p:cxnSp>
      <p:sp>
        <p:nvSpPr>
          <p:cNvPr id="265" name="Shape 265"/>
          <p:cNvSpPr txBox="1"/>
          <p:nvPr/>
        </p:nvSpPr>
        <p:spPr>
          <a:xfrm>
            <a:off x="2616200" y="5351455"/>
            <a:ext cx="2849562"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Arial"/>
              <a:buNone/>
            </a:pPr>
            <a:r>
              <a:rPr lang="en-US" sz="3600">
                <a:solidFill>
                  <a:srgbClr val="FF7F00"/>
                </a:solidFill>
              </a:rPr>
              <a:t>'</a:t>
            </a:r>
            <a:r>
              <a:rPr lang="en-US" sz="3600" u="none" strike="noStrike" cap="none">
                <a:solidFill>
                  <a:srgbClr val="FF7F00"/>
                </a:solidFill>
                <a:latin typeface="Arial" charset="0"/>
                <a:ea typeface="Arial" charset="0"/>
                <a:cs typeface="Arial" charset="0"/>
                <a:sym typeface="Cabin"/>
              </a:rPr>
              <a:t>Hello world</a:t>
            </a:r>
            <a:r>
              <a:rPr lang="en-US" sz="3600">
                <a:solidFill>
                  <a:srgbClr val="FF7F00"/>
                </a:solidFill>
              </a:rPr>
              <a:t>'</a:t>
            </a:r>
            <a:r>
              <a:rPr lang="en-US" sz="3600" u="none" strike="noStrike" cap="none">
                <a:solidFill>
                  <a:srgbClr val="FF7F00"/>
                </a:solidFill>
                <a:latin typeface="Arial" charset="0"/>
                <a:ea typeface="Arial" charset="0"/>
                <a:cs typeface="Arial" charset="0"/>
                <a:sym typeface="Cabin"/>
              </a:rPr>
              <a:t> </a:t>
            </a:r>
          </a:p>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3F3F3"/>
                </a:solidFill>
                <a:latin typeface="Arial" charset="0"/>
                <a:ea typeface="Arial" charset="0"/>
                <a:cs typeface="Arial" charset="0"/>
                <a:sym typeface="Cabin"/>
              </a:rPr>
              <a:t>(a string)</a:t>
            </a:r>
          </a:p>
        </p:txBody>
      </p:sp>
      <p:sp>
        <p:nvSpPr>
          <p:cNvPr id="266" name="Shape 266"/>
          <p:cNvSpPr txBox="1"/>
          <p:nvPr/>
        </p:nvSpPr>
        <p:spPr>
          <a:xfrm>
            <a:off x="11642725" y="5300655"/>
            <a:ext cx="2187575"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Arial"/>
              <a:buNone/>
            </a:pPr>
            <a:r>
              <a:rPr lang="en-US" sz="3600">
                <a:solidFill>
                  <a:srgbClr val="00FF00"/>
                </a:solidFill>
              </a:rPr>
              <a:t>'</a:t>
            </a:r>
            <a:r>
              <a:rPr lang="en-US" sz="3600" u="none" strike="noStrike" cap="none">
                <a:solidFill>
                  <a:srgbClr val="00FF00"/>
                </a:solidFill>
                <a:latin typeface="Arial" charset="0"/>
                <a:ea typeface="Arial" charset="0"/>
                <a:cs typeface="Arial" charset="0"/>
                <a:sym typeface="Cabin"/>
              </a:rPr>
              <a:t>w</a:t>
            </a:r>
            <a:r>
              <a:rPr lang="en-US" sz="3600">
                <a:solidFill>
                  <a:srgbClr val="00FF00"/>
                </a:solidFill>
              </a:rPr>
              <a:t>'</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FFFFFF"/>
                </a:solidFill>
                <a:latin typeface="Arial" charset="0"/>
                <a:ea typeface="Arial" charset="0"/>
                <a:cs typeface="Arial" charset="0"/>
                <a:sym typeface="Cabin"/>
              </a:rPr>
              <a:t>(a string)</a:t>
            </a:r>
          </a:p>
        </p:txBody>
      </p:sp>
      <p:cxnSp>
        <p:nvCxnSpPr>
          <p:cNvPr id="267" name="Shape 267"/>
          <p:cNvCxnSpPr/>
          <p:nvPr/>
        </p:nvCxnSpPr>
        <p:spPr>
          <a:xfrm flipH="1">
            <a:off x="9680574" y="5872155"/>
            <a:ext cx="1492250" cy="17461"/>
          </a:xfrm>
          <a:prstGeom prst="straightConnector1">
            <a:avLst/>
          </a:prstGeom>
          <a:noFill/>
          <a:ln w="88900" cap="rnd" cmpd="sng">
            <a:solidFill>
              <a:schemeClr val="lt1"/>
            </a:solidFill>
            <a:prstDash val="solid"/>
            <a:miter/>
            <a:headEnd type="stealth"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dirty="0" err="1">
                <a:solidFill>
                  <a:srgbClr val="FFD966"/>
                </a:solidFill>
                <a:latin typeface="Arial" charset="0"/>
                <a:ea typeface="Arial" charset="0"/>
                <a:cs typeface="Arial" charset="0"/>
                <a:sym typeface="Cabin"/>
              </a:rPr>
              <a:t>Hàm</a:t>
            </a:r>
            <a:r>
              <a:rPr lang="en-US" sz="7600" dirty="0">
                <a:solidFill>
                  <a:srgbClr val="FFD966"/>
                </a:solidFill>
                <a:latin typeface="Arial" charset="0"/>
                <a:ea typeface="Arial" charset="0"/>
                <a:cs typeface="Arial" charset="0"/>
                <a:sym typeface="Cabin"/>
              </a:rPr>
              <a:t> max</a:t>
            </a:r>
            <a:endParaRPr lang="en-US" sz="7600" u="none" strike="noStrike" cap="none" dirty="0">
              <a:solidFill>
                <a:srgbClr val="FFD966"/>
              </a:solidFill>
              <a:latin typeface="Arial" charset="0"/>
              <a:ea typeface="Arial" charset="0"/>
              <a:cs typeface="Arial" charset="0"/>
              <a:sym typeface="Cabin"/>
            </a:endParaRPr>
          </a:p>
        </p:txBody>
      </p:sp>
      <p:sp>
        <p:nvSpPr>
          <p:cNvPr id="262" name="Shape 262"/>
          <p:cNvSpPr txBox="1"/>
          <p:nvPr/>
        </p:nvSpPr>
        <p:spPr>
          <a:xfrm>
            <a:off x="1200150" y="2616200"/>
            <a:ext cx="7132199"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big</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max</a:t>
            </a:r>
            <a:r>
              <a:rPr lang="en-US" sz="3000" i="0" u="none" strike="noStrike" cap="none" dirty="0">
                <a:solidFill>
                  <a:schemeClr val="lt1"/>
                </a:solidFill>
                <a:latin typeface="Courier"/>
                <a:ea typeface="Courier"/>
                <a:cs typeface="Courier"/>
                <a:sym typeface="Courier New"/>
              </a:rPr>
              <a:t>('Hello world')</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big</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w</a:t>
            </a:r>
          </a:p>
        </p:txBody>
      </p:sp>
      <p:sp>
        <p:nvSpPr>
          <p:cNvPr id="263" name="Shape 263"/>
          <p:cNvSpPr txBox="1"/>
          <p:nvPr/>
        </p:nvSpPr>
        <p:spPr>
          <a:xfrm>
            <a:off x="6669089" y="4462455"/>
            <a:ext cx="3159124" cy="28194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buClr>
                <a:srgbClr val="FFFF00"/>
              </a:buClr>
              <a:buSzPct val="25000"/>
            </a:pPr>
            <a:r>
              <a:rPr lang="en-US" sz="2400" b="1" dirty="0">
                <a:solidFill>
                  <a:srgbClr val="FFFF00"/>
                </a:solidFill>
                <a:latin typeface="Courier"/>
                <a:ea typeface="Courier"/>
                <a:cs typeface="Courier"/>
                <a:sym typeface="Courier New"/>
              </a:rPr>
              <a:t> </a:t>
            </a:r>
            <a:r>
              <a:rPr lang="en-US" sz="2400" dirty="0" err="1">
                <a:solidFill>
                  <a:srgbClr val="FFFF00"/>
                </a:solidFill>
                <a:latin typeface="Courier"/>
                <a:ea typeface="Courier"/>
                <a:cs typeface="Courier"/>
                <a:sym typeface="Courier New"/>
              </a:rPr>
              <a:t>def</a:t>
            </a:r>
            <a:r>
              <a:rPr lang="en-US" sz="2400" dirty="0">
                <a:solidFill>
                  <a:schemeClr val="lt1"/>
                </a:solidFill>
                <a:latin typeface="Courier"/>
                <a:ea typeface="Courier"/>
                <a:cs typeface="Courier"/>
                <a:sym typeface="Courier New"/>
              </a:rPr>
              <a:t> max(</a:t>
            </a:r>
            <a:r>
              <a:rPr lang="en-US" sz="2400" dirty="0" err="1">
                <a:solidFill>
                  <a:srgbClr val="00FDFF"/>
                </a:solidFill>
                <a:latin typeface="Courier"/>
                <a:ea typeface="Courier"/>
                <a:cs typeface="Courier"/>
                <a:sym typeface="Courier New"/>
              </a:rPr>
              <a:t>inp</a:t>
            </a:r>
            <a:r>
              <a:rPr lang="en-US" sz="2400" dirty="0">
                <a:solidFill>
                  <a:schemeClr val="lt1"/>
                </a:solidFill>
                <a:latin typeface="Courier"/>
                <a:ea typeface="Courier"/>
                <a:cs typeface="Courier"/>
                <a:sym typeface="Courier New"/>
              </a:rPr>
              <a:t>):</a:t>
            </a:r>
          </a:p>
          <a:p>
            <a:pPr lvl="0">
              <a:buClr>
                <a:schemeClr val="lt1"/>
              </a:buClr>
              <a:buSzPct val="25000"/>
            </a:pPr>
            <a:r>
              <a:rPr lang="en-US" sz="2400" dirty="0">
                <a:solidFill>
                  <a:schemeClr val="lt1"/>
                </a:solidFill>
                <a:latin typeface="Courier"/>
                <a:ea typeface="Courier"/>
                <a:cs typeface="Courier"/>
                <a:sym typeface="Courier New"/>
              </a:rPr>
              <a:t>    blah</a:t>
            </a:r>
          </a:p>
          <a:p>
            <a:pPr lvl="0">
              <a:buClr>
                <a:schemeClr val="lt1"/>
              </a:buClr>
              <a:buSzPct val="25000"/>
            </a:pPr>
            <a:r>
              <a:rPr lang="en-US" sz="2400" dirty="0">
                <a:solidFill>
                  <a:schemeClr val="lt1"/>
                </a:solidFill>
                <a:latin typeface="Courier"/>
                <a:ea typeface="Courier"/>
                <a:cs typeface="Courier"/>
                <a:sym typeface="Courier New"/>
              </a:rPr>
              <a:t>    blah</a:t>
            </a:r>
          </a:p>
          <a:p>
            <a:pPr lvl="0">
              <a:buClr>
                <a:schemeClr val="lt1"/>
              </a:buClr>
              <a:buSzPct val="25000"/>
            </a:pPr>
            <a:r>
              <a:rPr lang="en-US" sz="2400" dirty="0">
                <a:solidFill>
                  <a:schemeClr val="lt1"/>
                </a:solidFill>
                <a:latin typeface="Courier"/>
                <a:ea typeface="Courier"/>
                <a:cs typeface="Courier"/>
                <a:sym typeface="Courier New"/>
              </a:rPr>
              <a:t>    </a:t>
            </a:r>
            <a:r>
              <a:rPr lang="en-US" sz="2400" dirty="0">
                <a:solidFill>
                  <a:srgbClr val="FFFF00"/>
                </a:solidFill>
                <a:latin typeface="Courier"/>
                <a:ea typeface="Courier"/>
                <a:cs typeface="Courier"/>
                <a:sym typeface="Courier New"/>
              </a:rPr>
              <a:t>for</a:t>
            </a:r>
            <a:r>
              <a:rPr lang="en-US" sz="2400" dirty="0">
                <a:solidFill>
                  <a:schemeClr val="lt1"/>
                </a:solidFill>
                <a:latin typeface="Courier"/>
                <a:ea typeface="Courier"/>
                <a:cs typeface="Courier"/>
                <a:sym typeface="Courier New"/>
              </a:rPr>
              <a:t> x </a:t>
            </a:r>
            <a:r>
              <a:rPr lang="en-US" sz="2400" dirty="0">
                <a:solidFill>
                  <a:srgbClr val="FFFF00"/>
                </a:solidFill>
                <a:latin typeface="Courier"/>
                <a:ea typeface="Courier"/>
                <a:cs typeface="Courier"/>
                <a:sym typeface="Courier New"/>
              </a:rPr>
              <a:t>in</a:t>
            </a:r>
            <a:r>
              <a:rPr lang="en-US" sz="2400" dirty="0">
                <a:solidFill>
                  <a:schemeClr val="lt1"/>
                </a:solidFill>
                <a:latin typeface="Courier"/>
                <a:ea typeface="Courier"/>
                <a:cs typeface="Courier"/>
                <a:sym typeface="Courier New"/>
              </a:rPr>
              <a:t> </a:t>
            </a:r>
            <a:r>
              <a:rPr lang="en-US" sz="2400" dirty="0" err="1">
                <a:solidFill>
                  <a:srgbClr val="00FDFF"/>
                </a:solidFill>
                <a:latin typeface="Courier"/>
                <a:ea typeface="Courier"/>
                <a:cs typeface="Courier"/>
                <a:sym typeface="Courier New"/>
              </a:rPr>
              <a:t>inp</a:t>
            </a:r>
            <a:r>
              <a:rPr lang="en-US" sz="2400" dirty="0">
                <a:solidFill>
                  <a:schemeClr val="lt1"/>
                </a:solidFill>
                <a:latin typeface="Courier"/>
                <a:ea typeface="Courier"/>
                <a:cs typeface="Courier"/>
                <a:sym typeface="Courier New"/>
              </a:rPr>
              <a:t>:</a:t>
            </a:r>
          </a:p>
          <a:p>
            <a:pPr lvl="0">
              <a:buClr>
                <a:schemeClr val="lt1"/>
              </a:buClr>
              <a:buSzPct val="25000"/>
            </a:pPr>
            <a:r>
              <a:rPr lang="en-US" sz="2400" dirty="0">
                <a:solidFill>
                  <a:schemeClr val="lt1"/>
                </a:solidFill>
                <a:latin typeface="Courier"/>
                <a:ea typeface="Courier"/>
                <a:cs typeface="Courier"/>
                <a:sym typeface="Courier New"/>
              </a:rPr>
              <a:t>      blah</a:t>
            </a:r>
          </a:p>
          <a:p>
            <a:pPr lvl="0">
              <a:buClr>
                <a:schemeClr val="lt1"/>
              </a:buClr>
              <a:buSzPct val="25000"/>
            </a:pPr>
            <a:r>
              <a:rPr lang="en-US" sz="2400" dirty="0">
                <a:solidFill>
                  <a:schemeClr val="lt1"/>
                </a:solidFill>
                <a:latin typeface="Courier"/>
                <a:ea typeface="Courier"/>
                <a:cs typeface="Courier"/>
                <a:sym typeface="Courier New"/>
              </a:rPr>
              <a:t>      blah</a:t>
            </a:r>
          </a:p>
        </p:txBody>
      </p:sp>
      <p:cxnSp>
        <p:nvCxnSpPr>
          <p:cNvPr id="264" name="Shape 264"/>
          <p:cNvCxnSpPr/>
          <p:nvPr/>
        </p:nvCxnSpPr>
        <p:spPr>
          <a:xfrm flipH="1">
            <a:off x="5299074" y="5922955"/>
            <a:ext cx="1242403" cy="17461"/>
          </a:xfrm>
          <a:prstGeom prst="straightConnector1">
            <a:avLst/>
          </a:prstGeom>
          <a:noFill/>
          <a:ln w="88900" cap="rnd" cmpd="sng">
            <a:solidFill>
              <a:schemeClr val="lt1"/>
            </a:solidFill>
            <a:prstDash val="solid"/>
            <a:miter/>
            <a:headEnd type="stealth" w="med" len="med"/>
            <a:tailEnd type="none" w="med" len="med"/>
          </a:ln>
        </p:spPr>
      </p:cxnSp>
      <p:sp>
        <p:nvSpPr>
          <p:cNvPr id="265" name="Shape 265"/>
          <p:cNvSpPr txBox="1"/>
          <p:nvPr/>
        </p:nvSpPr>
        <p:spPr>
          <a:xfrm>
            <a:off x="2616200" y="5351455"/>
            <a:ext cx="2849562"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Arial"/>
              <a:buNone/>
            </a:pPr>
            <a:r>
              <a:rPr lang="en-US" sz="3600">
                <a:solidFill>
                  <a:srgbClr val="FF7F00"/>
                </a:solidFill>
              </a:rPr>
              <a:t>'</a:t>
            </a:r>
            <a:r>
              <a:rPr lang="en-US" sz="3600" u="none" strike="noStrike" cap="none">
                <a:solidFill>
                  <a:srgbClr val="FF7F00"/>
                </a:solidFill>
                <a:latin typeface="Arial" charset="0"/>
                <a:ea typeface="Arial" charset="0"/>
                <a:cs typeface="Arial" charset="0"/>
                <a:sym typeface="Cabin"/>
              </a:rPr>
              <a:t>Hello world</a:t>
            </a:r>
            <a:r>
              <a:rPr lang="en-US" sz="3600">
                <a:solidFill>
                  <a:srgbClr val="FF7F00"/>
                </a:solidFill>
              </a:rPr>
              <a:t>'</a:t>
            </a:r>
            <a:r>
              <a:rPr lang="en-US" sz="3600" u="none" strike="noStrike" cap="none">
                <a:solidFill>
                  <a:srgbClr val="FF7F00"/>
                </a:solidFill>
                <a:latin typeface="Arial" charset="0"/>
                <a:ea typeface="Arial" charset="0"/>
                <a:cs typeface="Arial" charset="0"/>
                <a:sym typeface="Cabin"/>
              </a:rPr>
              <a:t> </a:t>
            </a:r>
          </a:p>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3F3F3"/>
                </a:solidFill>
                <a:latin typeface="Arial" charset="0"/>
                <a:ea typeface="Arial" charset="0"/>
                <a:cs typeface="Arial" charset="0"/>
                <a:sym typeface="Cabin"/>
              </a:rPr>
              <a:t>(a string)</a:t>
            </a:r>
          </a:p>
        </p:txBody>
      </p:sp>
      <p:sp>
        <p:nvSpPr>
          <p:cNvPr id="266" name="Shape 266"/>
          <p:cNvSpPr txBox="1"/>
          <p:nvPr/>
        </p:nvSpPr>
        <p:spPr>
          <a:xfrm>
            <a:off x="11642725" y="5300655"/>
            <a:ext cx="2187575"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Arial"/>
              <a:buNone/>
            </a:pPr>
            <a:r>
              <a:rPr lang="en-US" sz="3600">
                <a:solidFill>
                  <a:srgbClr val="00FF00"/>
                </a:solidFill>
              </a:rPr>
              <a:t>'</a:t>
            </a:r>
            <a:r>
              <a:rPr lang="en-US" sz="3600" u="none" strike="noStrike" cap="none">
                <a:solidFill>
                  <a:srgbClr val="00FF00"/>
                </a:solidFill>
                <a:latin typeface="Arial" charset="0"/>
                <a:ea typeface="Arial" charset="0"/>
                <a:cs typeface="Arial" charset="0"/>
                <a:sym typeface="Cabin"/>
              </a:rPr>
              <a:t>w</a:t>
            </a:r>
            <a:r>
              <a:rPr lang="en-US" sz="3600">
                <a:solidFill>
                  <a:srgbClr val="00FF00"/>
                </a:solidFill>
              </a:rPr>
              <a:t>'</a:t>
            </a:r>
          </a:p>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FFFFFF"/>
                </a:solidFill>
                <a:latin typeface="Arial" charset="0"/>
                <a:ea typeface="Arial" charset="0"/>
                <a:cs typeface="Arial" charset="0"/>
                <a:sym typeface="Cabin"/>
              </a:rPr>
              <a:t>(a string)</a:t>
            </a:r>
          </a:p>
        </p:txBody>
      </p:sp>
      <p:cxnSp>
        <p:nvCxnSpPr>
          <p:cNvPr id="267" name="Shape 267"/>
          <p:cNvCxnSpPr/>
          <p:nvPr/>
        </p:nvCxnSpPr>
        <p:spPr>
          <a:xfrm flipH="1">
            <a:off x="10093569" y="5872155"/>
            <a:ext cx="1079255" cy="0"/>
          </a:xfrm>
          <a:prstGeom prst="straightConnector1">
            <a:avLst/>
          </a:prstGeom>
          <a:noFill/>
          <a:ln w="88900" cap="rnd" cmpd="sng">
            <a:solidFill>
              <a:schemeClr val="lt1"/>
            </a:solidFill>
            <a:prstDash val="solid"/>
            <a:miter/>
            <a:headEnd type="stealth" w="med" len="med"/>
            <a:tailEnd type="none" w="med" len="med"/>
          </a:ln>
        </p:spPr>
      </p:cxnSp>
    </p:spTree>
    <p:extLst>
      <p:ext uri="{BB962C8B-B14F-4D97-AF65-F5344CB8AC3E}">
        <p14:creationId xmlns:p14="http://schemas.microsoft.com/office/powerpoint/2010/main" val="290090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FF00FF"/>
              </a:buClr>
              <a:buSzPct val="25000"/>
            </a:pPr>
            <a:r>
              <a:rPr lang="en-US" sz="7600" dirty="0" err="1">
                <a:solidFill>
                  <a:srgbClr val="FFD966"/>
                </a:solidFill>
                <a:latin typeface="Arial" charset="0"/>
                <a:ea typeface="Arial" charset="0"/>
                <a:cs typeface="Arial" charset="0"/>
                <a:sym typeface="Cabin"/>
              </a:rPr>
              <a:t>Chuyển</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đổi</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Kiểu</a:t>
            </a:r>
            <a:endParaRPr lang="en-US" sz="7600" u="none" strike="noStrike" cap="none" dirty="0">
              <a:solidFill>
                <a:srgbClr val="FFD966"/>
              </a:solidFill>
              <a:latin typeface="Arial" charset="0"/>
              <a:ea typeface="Arial" charset="0"/>
              <a:cs typeface="Arial" charset="0"/>
              <a:sym typeface="Cabin"/>
            </a:endParaRPr>
          </a:p>
        </p:txBody>
      </p:sp>
      <p:sp>
        <p:nvSpPr>
          <p:cNvPr id="288" name="Shape 288"/>
          <p:cNvSpPr txBox="1">
            <a:spLocks noGrp="1"/>
          </p:cNvSpPr>
          <p:nvPr>
            <p:ph type="body" idx="1"/>
          </p:nvPr>
        </p:nvSpPr>
        <p:spPr>
          <a:xfrm>
            <a:off x="1155700" y="2603500"/>
            <a:ext cx="5873750" cy="5702399"/>
          </a:xfrm>
          <a:prstGeom prst="rect">
            <a:avLst/>
          </a:prstGeom>
          <a:noFill/>
          <a:ln>
            <a:noFill/>
          </a:ln>
        </p:spPr>
        <p:txBody>
          <a:bodyPr lIns="38100" tIns="38100" rIns="38100" bIns="38100" anchor="ctr" anchorCtr="0">
            <a:noAutofit/>
          </a:bodyPr>
          <a:lstStyle/>
          <a:p>
            <a:pPr marL="749300" lvl="0" indent="-371094">
              <a:spcBef>
                <a:spcPts val="0"/>
              </a:spcBef>
              <a:buSzPct val="100000"/>
            </a:pPr>
            <a:r>
              <a:rPr lang="vi-VN" sz="3600" dirty="0">
                <a:solidFill>
                  <a:schemeClr val="lt1"/>
                </a:solidFill>
                <a:latin typeface="Arial" charset="0"/>
                <a:ea typeface="Arial" charset="0"/>
                <a:cs typeface="Arial" charset="0"/>
                <a:sym typeface="Cabin"/>
              </a:rPr>
              <a:t>Khi đưa một số nguyên và dấu phẩy động trong một biểu thức, số nguyên được chuyển đổi ngầm thành dấu phẩy động </a:t>
            </a:r>
            <a:endParaRPr lang="en-US" sz="3600" u="none" strike="noStrike" cap="none" dirty="0">
              <a:solidFill>
                <a:schemeClr val="lt1"/>
              </a:solidFill>
              <a:latin typeface="Arial" charset="0"/>
              <a:ea typeface="Arial" charset="0"/>
              <a:cs typeface="Arial" charset="0"/>
              <a:sym typeface="Cabin"/>
            </a:endParaRPr>
          </a:p>
          <a:p>
            <a:pPr marL="749300" lvl="0" indent="-371094">
              <a:buSzPct val="100000"/>
            </a:pPr>
            <a:r>
              <a:rPr lang="en-US" sz="3600" dirty="0" err="1">
                <a:solidFill>
                  <a:schemeClr val="lt1"/>
                </a:solidFill>
                <a:latin typeface="Arial" charset="0"/>
                <a:ea typeface="Arial" charset="0"/>
                <a:cs typeface="Arial" charset="0"/>
                <a:sym typeface="Cabin"/>
              </a:rPr>
              <a:t>Có</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thể</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kiểm</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soát</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điều</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này</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bằng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các</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hàm</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tích</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hợp</a:t>
            </a:r>
            <a:r>
              <a:rPr lang="en-US" sz="3600" dirty="0">
                <a:solidFill>
                  <a:schemeClr val="lt1"/>
                </a:solidFill>
                <a:latin typeface="Arial" charset="0"/>
                <a:ea typeface="Arial" charset="0"/>
                <a:cs typeface="Arial" charset="0"/>
                <a:sym typeface="Cabin"/>
              </a:rPr>
              <a:t> int() </a:t>
            </a:r>
            <a:r>
              <a:rPr lang="en-US" sz="3600" dirty="0" err="1">
                <a:solidFill>
                  <a:schemeClr val="lt1"/>
                </a:solidFill>
                <a:latin typeface="Arial" charset="0"/>
                <a:ea typeface="Arial" charset="0"/>
                <a:cs typeface="Arial" charset="0"/>
                <a:sym typeface="Cabin"/>
              </a:rPr>
              <a:t>và</a:t>
            </a:r>
            <a:r>
              <a:rPr lang="en-US" sz="3600" dirty="0">
                <a:solidFill>
                  <a:schemeClr val="lt1"/>
                </a:solidFill>
                <a:latin typeface="Arial" charset="0"/>
                <a:ea typeface="Arial" charset="0"/>
                <a:cs typeface="Arial" charset="0"/>
                <a:sym typeface="Cabin"/>
              </a:rPr>
              <a:t> float()</a:t>
            </a:r>
            <a:endParaRPr lang="en-US" sz="3600" u="none" strike="noStrike" cap="none" dirty="0">
              <a:solidFill>
                <a:schemeClr val="lt1"/>
              </a:solidFill>
              <a:latin typeface="Arial" charset="0"/>
              <a:ea typeface="Arial" charset="0"/>
              <a:cs typeface="Arial" charset="0"/>
              <a:sym typeface="Cabin"/>
            </a:endParaRPr>
          </a:p>
        </p:txBody>
      </p:sp>
      <p:sp>
        <p:nvSpPr>
          <p:cNvPr id="289" name="Shape 289"/>
          <p:cNvSpPr txBox="1"/>
          <p:nvPr/>
        </p:nvSpPr>
        <p:spPr>
          <a:xfrm>
            <a:off x="7940325" y="2064450"/>
            <a:ext cx="7874399" cy="6598199"/>
          </a:xfrm>
          <a:prstGeom prst="rect">
            <a:avLst/>
          </a:prstGeom>
          <a:noFill/>
          <a:ln>
            <a:noFill/>
          </a:ln>
        </p:spPr>
        <p:txBody>
          <a:bodyPr lIns="0" tIns="0" rIns="0" bIns="0" anchor="ctr" anchorCtr="0">
            <a:noAutofit/>
          </a:bodyPr>
          <a:lstStyle/>
          <a:p>
            <a:pPr>
              <a:buClr>
                <a:schemeClr val="lt1"/>
              </a:buClr>
              <a:buSzPct val="25000"/>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a:solidFill>
                  <a:srgbClr val="FF00FF"/>
                </a:solidFill>
                <a:latin typeface="Courier"/>
                <a:ea typeface="Courier"/>
                <a:cs typeface="Courier"/>
                <a:sym typeface="Courier New"/>
              </a:rPr>
              <a:t>float</a:t>
            </a:r>
            <a:r>
              <a:rPr lang="en-US" sz="2800" i="0" u="none" strike="noStrike" cap="none" dirty="0">
                <a:solidFill>
                  <a:schemeClr val="lt1"/>
                </a:solidFill>
                <a:latin typeface="Courier"/>
                <a:ea typeface="Courier"/>
                <a:cs typeface="Courier"/>
                <a:sym typeface="Courier New"/>
              </a:rPr>
              <a:t>(99) </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100</a:t>
            </a:r>
            <a:r>
              <a:rPr lang="en-US" sz="2800" dirty="0">
                <a:solidFill>
                  <a:srgbClr val="FFFF00"/>
                </a:solidFill>
                <a:latin typeface="Courier"/>
                <a:ea typeface="Courier"/>
                <a:cs typeface="Courier"/>
                <a:sym typeface="Courier New"/>
              </a:rPr>
              <a:t>)</a:t>
            </a:r>
            <a:endParaRPr lang="en-US" sz="28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0.99</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err="1">
                <a:solidFill>
                  <a:schemeClr val="lt1"/>
                </a:solidFill>
                <a:latin typeface="Courier"/>
                <a:ea typeface="Courier"/>
                <a:cs typeface="Courier"/>
                <a:sym typeface="Courier New"/>
              </a:rPr>
              <a:t>i</a:t>
            </a:r>
            <a:r>
              <a:rPr lang="en-US" sz="2800" i="0" u="none" strike="noStrike" cap="none" dirty="0">
                <a:solidFill>
                  <a:schemeClr val="lt1"/>
                </a:solidFill>
                <a:latin typeface="Courier"/>
                <a:ea typeface="Courier"/>
                <a:cs typeface="Courier"/>
                <a:sym typeface="Courier New"/>
              </a:rPr>
              <a:t> = 42</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00FF"/>
                </a:solidFill>
                <a:latin typeface="Courier"/>
                <a:ea typeface="Courier"/>
                <a:cs typeface="Courier"/>
                <a:sym typeface="Courier New"/>
              </a:rPr>
              <a:t>type</a:t>
            </a:r>
            <a:r>
              <a:rPr lang="en-US" sz="2800" i="0" u="none" strike="noStrike" cap="none" dirty="0">
                <a:solidFill>
                  <a:schemeClr val="lt1"/>
                </a:solidFill>
                <a:latin typeface="Courier"/>
                <a:ea typeface="Courier"/>
                <a:cs typeface="Courier"/>
                <a:sym typeface="Courier New"/>
              </a:rPr>
              <a:t>(</a:t>
            </a:r>
            <a:r>
              <a:rPr lang="en-US" sz="2800" i="0" u="none" strike="noStrike" cap="none" dirty="0" err="1">
                <a:solidFill>
                  <a:schemeClr val="lt1"/>
                </a:solidFill>
                <a:latin typeface="Courier"/>
                <a:ea typeface="Courier"/>
                <a:cs typeface="Courier"/>
                <a:sym typeface="Courier New"/>
              </a:rPr>
              <a:t>i</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&lt;class '</a:t>
            </a:r>
            <a:r>
              <a:rPr lang="en-US" sz="2800" i="0" u="none" strike="noStrike" cap="none" dirty="0" err="1">
                <a:solidFill>
                  <a:schemeClr val="lt1"/>
                </a:solidFill>
                <a:latin typeface="Courier"/>
                <a:ea typeface="Courier"/>
                <a:cs typeface="Courier"/>
                <a:sym typeface="Courier New"/>
              </a:rPr>
              <a:t>int</a:t>
            </a:r>
            <a:r>
              <a:rPr lang="en-US" sz="28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f = </a:t>
            </a:r>
            <a:r>
              <a:rPr lang="en-US" sz="2800" i="0" u="none" strike="noStrike" cap="none" dirty="0">
                <a:solidFill>
                  <a:srgbClr val="FF00FF"/>
                </a:solidFill>
                <a:latin typeface="Courier"/>
                <a:ea typeface="Courier"/>
                <a:cs typeface="Courier"/>
                <a:sym typeface="Courier New"/>
              </a:rPr>
              <a:t>float</a:t>
            </a:r>
            <a:r>
              <a:rPr lang="en-US" sz="2800" i="0" u="none" strike="noStrike" cap="none" dirty="0">
                <a:solidFill>
                  <a:schemeClr val="lt1"/>
                </a:solidFill>
                <a:latin typeface="Courier"/>
                <a:ea typeface="Courier"/>
                <a:cs typeface="Courier"/>
                <a:sym typeface="Courier New"/>
              </a:rPr>
              <a:t>(</a:t>
            </a:r>
            <a:r>
              <a:rPr lang="en-US" sz="2800" i="0" u="none" strike="noStrike" cap="none" dirty="0" err="1">
                <a:solidFill>
                  <a:schemeClr val="lt1"/>
                </a:solidFill>
                <a:latin typeface="Courier"/>
                <a:ea typeface="Courier"/>
                <a:cs typeface="Courier"/>
                <a:sym typeface="Courier New"/>
              </a:rPr>
              <a:t>i</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f)</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42.0</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00FF"/>
                </a:solidFill>
                <a:latin typeface="Courier"/>
                <a:ea typeface="Courier"/>
                <a:cs typeface="Courier"/>
                <a:sym typeface="Courier New"/>
              </a:rPr>
              <a:t>type</a:t>
            </a:r>
            <a:r>
              <a:rPr lang="en-US" sz="2800" i="0" u="none" strike="noStrike" cap="none" dirty="0">
                <a:solidFill>
                  <a:schemeClr val="lt1"/>
                </a:solidFill>
                <a:latin typeface="Courier"/>
                <a:ea typeface="Courier"/>
                <a:cs typeface="Courier"/>
                <a:sym typeface="Courier New"/>
              </a:rPr>
              <a:t>(f)</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&lt;class 'float'&gt;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1 </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2 </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00FF"/>
                </a:solidFill>
                <a:latin typeface="Courier"/>
                <a:ea typeface="Courier"/>
                <a:cs typeface="Courier"/>
                <a:sym typeface="Courier New"/>
              </a:rPr>
              <a:t>float</a:t>
            </a:r>
            <a:r>
              <a:rPr lang="en-US" sz="2800" i="0" u="none" strike="noStrike" cap="none" dirty="0">
                <a:solidFill>
                  <a:schemeClr val="lt1"/>
                </a:solidFill>
                <a:latin typeface="Courier"/>
                <a:ea typeface="Courier"/>
                <a:cs typeface="Courier"/>
                <a:sym typeface="Courier New"/>
              </a:rPr>
              <a:t>(3) </a:t>
            </a:r>
            <a:r>
              <a:rPr lang="en-US" sz="2800" i="0" u="none" strike="noStrike" cap="none" dirty="0">
                <a:solidFill>
                  <a:srgbClr val="00FFFF"/>
                </a:solidFill>
                <a:latin typeface="Courier"/>
                <a:ea typeface="Courier"/>
                <a:cs typeface="Courier"/>
                <a:sym typeface="Courier New"/>
              </a:rPr>
              <a:t>/</a:t>
            </a:r>
            <a:r>
              <a:rPr lang="en-US" sz="2800" dirty="0">
                <a:solidFill>
                  <a:schemeClr val="lt1"/>
                </a:solidFill>
                <a:latin typeface="Courier"/>
                <a:ea typeface="Courier"/>
                <a:cs typeface="Courier"/>
                <a:sym typeface="Courier New"/>
              </a:rPr>
              <a:t> </a:t>
            </a:r>
            <a:r>
              <a:rPr lang="en-US" sz="2800" i="0" u="none" strike="noStrike" cap="none" dirty="0">
                <a:solidFill>
                  <a:schemeClr val="lt1"/>
                </a:solidFill>
                <a:latin typeface="Courier"/>
                <a:ea typeface="Courier"/>
                <a:cs typeface="Courier"/>
                <a:sym typeface="Courier New"/>
              </a:rPr>
              <a:t>4 </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5)</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-2.5</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1155700" y="606822"/>
            <a:ext cx="6288088" cy="2153949"/>
          </a:xfrm>
          <a:prstGeom prst="rect">
            <a:avLst/>
          </a:prstGeom>
          <a:noFill/>
          <a:ln>
            <a:noFill/>
          </a:ln>
        </p:spPr>
        <p:txBody>
          <a:bodyPr lIns="38100" tIns="38100" rIns="38100" bIns="38100" anchor="ctr" anchorCtr="0">
            <a:noAutofit/>
          </a:bodyPr>
          <a:lstStyle/>
          <a:p>
            <a:pPr lvl="0">
              <a:buClr>
                <a:srgbClr val="FFFF00"/>
              </a:buClr>
              <a:buSzPct val="25000"/>
            </a:pPr>
            <a:r>
              <a:rPr lang="en-US" sz="7600" dirty="0" err="1">
                <a:solidFill>
                  <a:srgbClr val="FFD966"/>
                </a:solidFill>
                <a:latin typeface="Arial" charset="0"/>
                <a:ea typeface="Arial" charset="0"/>
                <a:cs typeface="Arial" charset="0"/>
                <a:sym typeface="Cabin"/>
              </a:rPr>
              <a:t>Chuyển</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đổi</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chuỗi</a:t>
            </a:r>
            <a:endParaRPr lang="en-US" sz="7600" u="none" strike="noStrike" cap="none" dirty="0">
              <a:solidFill>
                <a:srgbClr val="FFD966"/>
              </a:solidFill>
              <a:latin typeface="Arial" charset="0"/>
              <a:ea typeface="Arial" charset="0"/>
              <a:cs typeface="Arial" charset="0"/>
              <a:sym typeface="Cabin"/>
            </a:endParaRPr>
          </a:p>
        </p:txBody>
      </p:sp>
      <p:sp>
        <p:nvSpPr>
          <p:cNvPr id="295" name="Shape 295"/>
          <p:cNvSpPr txBox="1">
            <a:spLocks noGrp="1"/>
          </p:cNvSpPr>
          <p:nvPr>
            <p:ph type="body" idx="1"/>
          </p:nvPr>
        </p:nvSpPr>
        <p:spPr>
          <a:xfrm>
            <a:off x="1155700" y="2603500"/>
            <a:ext cx="6116638" cy="5702399"/>
          </a:xfrm>
          <a:prstGeom prst="rect">
            <a:avLst/>
          </a:prstGeom>
          <a:noFill/>
          <a:ln>
            <a:noFill/>
          </a:ln>
        </p:spPr>
        <p:txBody>
          <a:bodyPr lIns="38100" tIns="38100" rIns="38100" bIns="38100" anchor="ctr" anchorCtr="0">
            <a:noAutofit/>
          </a:bodyPr>
          <a:lstStyle/>
          <a:p>
            <a:pPr marL="749300" lvl="0" indent="-371094">
              <a:spcBef>
                <a:spcPts val="0"/>
              </a:spcBef>
              <a:buSzPct val="100000"/>
            </a:pPr>
            <a:r>
              <a:rPr lang="en-US" sz="3600" dirty="0" err="1">
                <a:solidFill>
                  <a:schemeClr val="lt1"/>
                </a:solidFill>
                <a:latin typeface="Arial" charset="0"/>
                <a:ea typeface="Arial" charset="0"/>
                <a:cs typeface="Arial" charset="0"/>
                <a:sym typeface="Cabin"/>
              </a:rPr>
              <a:t>Có</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thể</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sử</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dụng</a:t>
            </a:r>
            <a:r>
              <a:rPr lang="en-US" sz="3600" dirty="0">
                <a:solidFill>
                  <a:schemeClr val="lt1"/>
                </a:solidFill>
                <a:latin typeface="Arial" charset="0"/>
                <a:ea typeface="Arial" charset="0"/>
                <a:cs typeface="Arial" charset="0"/>
                <a:sym typeface="Cabin"/>
              </a:rPr>
              <a:t> int() </a:t>
            </a:r>
            <a:r>
              <a:rPr lang="en-US" sz="3600" dirty="0" err="1">
                <a:solidFill>
                  <a:schemeClr val="lt1"/>
                </a:solidFill>
                <a:latin typeface="Arial" charset="0"/>
                <a:ea typeface="Arial" charset="0"/>
                <a:cs typeface="Arial" charset="0"/>
                <a:sym typeface="Cabin"/>
              </a:rPr>
              <a:t>và</a:t>
            </a:r>
            <a:r>
              <a:rPr lang="en-US" sz="3600" dirty="0">
                <a:solidFill>
                  <a:schemeClr val="lt1"/>
                </a:solidFill>
                <a:latin typeface="Arial" charset="0"/>
                <a:ea typeface="Arial" charset="0"/>
                <a:cs typeface="Arial" charset="0"/>
                <a:sym typeface="Cabin"/>
              </a:rPr>
              <a:t> float() </a:t>
            </a:r>
            <a:r>
              <a:rPr lang="en-US" sz="3600" dirty="0" err="1">
                <a:solidFill>
                  <a:schemeClr val="lt1"/>
                </a:solidFill>
                <a:latin typeface="Arial" charset="0"/>
                <a:ea typeface="Arial" charset="0"/>
                <a:cs typeface="Arial" charset="0"/>
                <a:sym typeface="Cabin"/>
              </a:rPr>
              <a:t>để</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chuyển</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đổi</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giữa</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các</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chuỗi</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và</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số</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nguyên</a:t>
            </a:r>
            <a:endParaRPr lang="en-US" sz="3600" u="none" strike="noStrike" cap="none" dirty="0">
              <a:solidFill>
                <a:schemeClr val="lt1"/>
              </a:solidFill>
              <a:latin typeface="Arial" charset="0"/>
              <a:ea typeface="Arial" charset="0"/>
              <a:cs typeface="Arial" charset="0"/>
              <a:sym typeface="Cabin"/>
            </a:endParaRPr>
          </a:p>
          <a:p>
            <a:pPr marL="749300" lvl="0" indent="-371094">
              <a:buSzPct val="100000"/>
            </a:pPr>
            <a:r>
              <a:rPr lang="en-US" sz="3600" dirty="0" err="1">
                <a:solidFill>
                  <a:schemeClr val="lt1"/>
                </a:solidFill>
                <a:latin typeface="Arial" charset="0"/>
                <a:ea typeface="Arial" charset="0"/>
                <a:cs typeface="Arial" charset="0"/>
                <a:sym typeface="Cabin"/>
              </a:rPr>
              <a:t>Sẽ</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gặp</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lỗi</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nếu</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chuỗi</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không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chứa</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các</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ký</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tự</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số</a:t>
            </a:r>
            <a:endParaRPr lang="en-US" sz="3600" u="none" strike="noStrike" cap="none" dirty="0">
              <a:solidFill>
                <a:schemeClr val="lt1"/>
              </a:solidFill>
              <a:latin typeface="Arial" charset="0"/>
              <a:ea typeface="Arial" charset="0"/>
              <a:cs typeface="Arial" charset="0"/>
              <a:sym typeface="Cabin"/>
            </a:endParaRPr>
          </a:p>
        </p:txBody>
      </p:sp>
      <p:sp>
        <p:nvSpPr>
          <p:cNvPr id="296" name="Shape 296"/>
          <p:cNvSpPr txBox="1"/>
          <p:nvPr/>
        </p:nvSpPr>
        <p:spPr>
          <a:xfrm>
            <a:off x="7946600" y="742950"/>
            <a:ext cx="7369199" cy="765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err="1">
                <a:solidFill>
                  <a:srgbClr val="00FF00"/>
                </a:solidFill>
                <a:latin typeface="Courier"/>
                <a:ea typeface="Courier"/>
                <a:cs typeface="Courier"/>
                <a:sym typeface="Courier New"/>
              </a:rPr>
              <a:t>sval</a:t>
            </a:r>
            <a:r>
              <a:rPr lang="en-US" sz="2500" i="0" u="none" strike="noStrike" cap="none" dirty="0">
                <a:solidFill>
                  <a:schemeClr val="lt1"/>
                </a:solidFill>
                <a:latin typeface="Courier"/>
                <a:ea typeface="Courier"/>
                <a:cs typeface="Courier"/>
                <a:sym typeface="Courier New"/>
              </a:rPr>
              <a:t> = '123'</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00FF"/>
                </a:solidFill>
                <a:latin typeface="Courier"/>
                <a:ea typeface="Courier"/>
                <a:cs typeface="Courier"/>
                <a:sym typeface="Courier New"/>
              </a:rPr>
              <a:t>type</a:t>
            </a:r>
            <a:r>
              <a:rPr lang="en-US" sz="2500" i="0" u="none" strike="noStrike" cap="none" dirty="0">
                <a:solidFill>
                  <a:schemeClr val="lt1"/>
                </a:solidFill>
                <a:latin typeface="Courier"/>
                <a:ea typeface="Courier"/>
                <a:cs typeface="Courier"/>
                <a:sym typeface="Courier New"/>
              </a:rPr>
              <a:t>(</a:t>
            </a:r>
            <a:r>
              <a:rPr lang="en-US" sz="2500" i="0" u="none" strike="noStrike" cap="none" dirty="0" err="1">
                <a:solidFill>
                  <a:srgbClr val="00FF00"/>
                </a:solidFill>
                <a:latin typeface="Courier"/>
                <a:ea typeface="Courier"/>
                <a:cs typeface="Courier"/>
                <a:sym typeface="Courier New"/>
              </a:rPr>
              <a:t>sval</a:t>
            </a:r>
            <a:r>
              <a:rPr lang="en-US" sz="25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&lt;class '</a:t>
            </a:r>
            <a:r>
              <a:rPr lang="en-US" sz="2500" i="0" u="none" strike="noStrike" cap="none" dirty="0" err="1">
                <a:solidFill>
                  <a:schemeClr val="lt1"/>
                </a:solidFill>
                <a:latin typeface="Courier"/>
                <a:ea typeface="Courier"/>
                <a:cs typeface="Courier"/>
                <a:sym typeface="Courier New"/>
              </a:rPr>
              <a:t>str</a:t>
            </a:r>
            <a:r>
              <a:rPr lang="en-US" sz="25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dirty="0">
                <a:solidFill>
                  <a:schemeClr val="lt1"/>
                </a:solidFill>
                <a:latin typeface="Courier"/>
                <a:ea typeface="Courier"/>
                <a:cs typeface="Courier"/>
                <a:sym typeface="Courier New"/>
              </a:rPr>
              <a:t>(</a:t>
            </a:r>
            <a:r>
              <a:rPr lang="en-US" sz="2500" i="0" u="none" strike="noStrike" cap="none" dirty="0" err="1">
                <a:solidFill>
                  <a:srgbClr val="00FF00"/>
                </a:solidFill>
                <a:latin typeface="Courier"/>
                <a:ea typeface="Courier"/>
                <a:cs typeface="Courier"/>
                <a:sym typeface="Courier New"/>
              </a:rPr>
              <a:t>sval</a:t>
            </a:r>
            <a:r>
              <a:rPr lang="en-US" sz="2500" i="0" u="none" strike="noStrike" cap="none" dirty="0">
                <a:solidFill>
                  <a:schemeClr val="lt1"/>
                </a:solidFill>
                <a:latin typeface="Courier"/>
                <a:ea typeface="Courier"/>
                <a:cs typeface="Courier"/>
                <a:sym typeface="Courier New"/>
              </a:rPr>
              <a:t> </a:t>
            </a:r>
            <a:r>
              <a:rPr lang="en-US" sz="2500" i="0" u="none" strike="noStrike" cap="none" dirty="0">
                <a:solidFill>
                  <a:srgbClr val="00FFFF"/>
                </a:solidFill>
                <a:latin typeface="Courier"/>
                <a:ea typeface="Courier"/>
                <a:cs typeface="Courier"/>
                <a:sym typeface="Courier New"/>
              </a:rPr>
              <a:t>+</a:t>
            </a:r>
            <a:r>
              <a:rPr lang="en-US" sz="2500" i="0" u="none" strike="noStrike" cap="none" dirty="0">
                <a:solidFill>
                  <a:schemeClr val="lt1"/>
                </a:solidFill>
                <a:latin typeface="Courier"/>
                <a:ea typeface="Courier"/>
                <a:cs typeface="Courier"/>
                <a:sym typeface="Courier New"/>
              </a:rPr>
              <a:t> 1)</a:t>
            </a:r>
          </a:p>
          <a:p>
            <a:pPr marL="0" marR="0" lvl="0" indent="0" algn="l" rtl="0">
              <a:lnSpc>
                <a:spcPct val="100000"/>
              </a:lnSpc>
              <a:spcBef>
                <a:spcPts val="0"/>
              </a:spcBef>
              <a:spcAft>
                <a:spcPts val="0"/>
              </a:spcAft>
              <a:buClr>
                <a:srgbClr val="FF0000"/>
              </a:buClr>
              <a:buSzPct val="25000"/>
              <a:buFont typeface="Cabin"/>
              <a:buNone/>
            </a:pPr>
            <a:r>
              <a:rPr lang="en-US" sz="2500" i="0" u="none" strike="noStrike" cap="none" dirty="0" err="1">
                <a:solidFill>
                  <a:srgbClr val="E06666"/>
                </a:solidFill>
                <a:latin typeface="Courier"/>
                <a:ea typeface="Courier"/>
                <a:cs typeface="Courier"/>
                <a:sym typeface="Courier New"/>
              </a:rPr>
              <a:t>Traceback</a:t>
            </a:r>
            <a:r>
              <a:rPr lang="en-US" sz="2500" i="0" u="none" strike="noStrike" cap="none" dirty="0">
                <a:solidFill>
                  <a:srgbClr val="E06666"/>
                </a:solidFill>
                <a:latin typeface="Courier"/>
                <a:ea typeface="Courier"/>
                <a:cs typeface="Courier"/>
                <a:sym typeface="Courier New"/>
              </a:rPr>
              <a:t> (most recent call last):</a:t>
            </a:r>
          </a:p>
          <a:p>
            <a:pPr marL="0" marR="0" lvl="0" indent="0" algn="l" rtl="0">
              <a:lnSpc>
                <a:spcPct val="100000"/>
              </a:lnSpc>
              <a:spcBef>
                <a:spcPts val="0"/>
              </a:spcBef>
              <a:spcAft>
                <a:spcPts val="0"/>
              </a:spcAft>
              <a:buClr>
                <a:srgbClr val="FF0000"/>
              </a:buClr>
              <a:buSzPct val="25000"/>
              <a:buFont typeface="Cabin"/>
              <a:buNone/>
            </a:pPr>
            <a:r>
              <a:rPr lang="en-US" sz="2500" i="0" u="none" strike="noStrike" cap="none" dirty="0">
                <a:solidFill>
                  <a:srgbClr val="E06666"/>
                </a:solidFill>
                <a:latin typeface="Courier"/>
                <a:ea typeface="Courier"/>
                <a:cs typeface="Courier"/>
                <a:sym typeface="Courier New"/>
              </a:rPr>
              <a:t>  File "&lt;</a:t>
            </a:r>
            <a:r>
              <a:rPr lang="en-US" sz="2500" i="0" u="none" strike="noStrike" cap="none" dirty="0" err="1">
                <a:solidFill>
                  <a:srgbClr val="E06666"/>
                </a:solidFill>
                <a:latin typeface="Courier"/>
                <a:ea typeface="Courier"/>
                <a:cs typeface="Courier"/>
                <a:sym typeface="Courier New"/>
              </a:rPr>
              <a:t>stdin</a:t>
            </a:r>
            <a:r>
              <a:rPr lang="en-US" sz="2500" i="0" u="none" strike="noStrike" cap="none" dirty="0">
                <a:solidFill>
                  <a:srgbClr val="E06666"/>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0000"/>
              </a:buClr>
              <a:buSzPct val="25000"/>
              <a:buFont typeface="Cabin"/>
              <a:buNone/>
            </a:pPr>
            <a:r>
              <a:rPr lang="en-US" sz="2500" i="0" u="none" strike="noStrike" cap="none" dirty="0" err="1">
                <a:solidFill>
                  <a:srgbClr val="E06666"/>
                </a:solidFill>
                <a:latin typeface="Courier"/>
                <a:ea typeface="Courier"/>
                <a:cs typeface="Courier"/>
                <a:sym typeface="Courier New"/>
              </a:rPr>
              <a:t>TypeError</a:t>
            </a:r>
            <a:r>
              <a:rPr lang="en-US" sz="2500" i="0" u="none" strike="noStrike" cap="none" dirty="0">
                <a:solidFill>
                  <a:srgbClr val="E06666"/>
                </a:solidFill>
                <a:latin typeface="Courier"/>
                <a:ea typeface="Courier"/>
                <a:cs typeface="Courier"/>
                <a:sym typeface="Courier New"/>
              </a:rPr>
              <a:t>: cannot concatenate '</a:t>
            </a:r>
            <a:r>
              <a:rPr lang="en-US" sz="2500" i="0" u="none" strike="noStrike" cap="none" dirty="0" err="1">
                <a:solidFill>
                  <a:srgbClr val="E06666"/>
                </a:solidFill>
                <a:latin typeface="Courier"/>
                <a:ea typeface="Courier"/>
                <a:cs typeface="Courier"/>
                <a:sym typeface="Courier New"/>
              </a:rPr>
              <a:t>str</a:t>
            </a:r>
            <a:r>
              <a:rPr lang="en-US" sz="2500" i="0" u="none" strike="noStrike" cap="none" dirty="0">
                <a:solidFill>
                  <a:srgbClr val="E06666"/>
                </a:solidFill>
                <a:latin typeface="Courier"/>
                <a:ea typeface="Courier"/>
                <a:cs typeface="Courier"/>
                <a:sym typeface="Courier New"/>
              </a:rPr>
              <a:t>' and '</a:t>
            </a:r>
            <a:r>
              <a:rPr lang="en-US" sz="2500" i="0" u="none" strike="noStrike" cap="none" dirty="0" err="1">
                <a:solidFill>
                  <a:srgbClr val="E06666"/>
                </a:solidFill>
                <a:latin typeface="Courier"/>
                <a:ea typeface="Courier"/>
                <a:cs typeface="Courier"/>
                <a:sym typeface="Courier New"/>
              </a:rPr>
              <a:t>int</a:t>
            </a:r>
            <a:r>
              <a:rPr lang="en-US" sz="2500" i="0" u="none" strike="noStrike" cap="none" dirty="0">
                <a:solidFill>
                  <a:srgbClr val="E06666"/>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err="1">
                <a:solidFill>
                  <a:srgbClr val="00FF00"/>
                </a:solidFill>
                <a:latin typeface="Courier"/>
                <a:ea typeface="Courier"/>
                <a:cs typeface="Courier"/>
                <a:sym typeface="Courier New"/>
              </a:rPr>
              <a:t>ival</a:t>
            </a:r>
            <a:r>
              <a:rPr lang="en-US" sz="2500" i="0" u="none" strike="noStrike" cap="none" dirty="0">
                <a:solidFill>
                  <a:schemeClr val="lt1"/>
                </a:solidFill>
                <a:latin typeface="Courier"/>
                <a:ea typeface="Courier"/>
                <a:cs typeface="Courier"/>
                <a:sym typeface="Courier New"/>
              </a:rPr>
              <a:t> = </a:t>
            </a:r>
            <a:r>
              <a:rPr lang="en-US" sz="2500" i="0" u="none" strike="noStrike" cap="none" dirty="0" err="1">
                <a:solidFill>
                  <a:srgbClr val="FF00FF"/>
                </a:solidFill>
                <a:latin typeface="Courier"/>
                <a:ea typeface="Courier"/>
                <a:cs typeface="Courier"/>
                <a:sym typeface="Courier New"/>
              </a:rPr>
              <a:t>int</a:t>
            </a:r>
            <a:r>
              <a:rPr lang="en-US" sz="2500" i="0" u="none" strike="noStrike" cap="none" dirty="0">
                <a:solidFill>
                  <a:schemeClr val="lt1"/>
                </a:solidFill>
                <a:latin typeface="Courier"/>
                <a:ea typeface="Courier"/>
                <a:cs typeface="Courier"/>
                <a:sym typeface="Courier New"/>
              </a:rPr>
              <a:t>(</a:t>
            </a:r>
            <a:r>
              <a:rPr lang="en-US" sz="2500" i="0" u="none" strike="noStrike" cap="none" dirty="0" err="1">
                <a:solidFill>
                  <a:srgbClr val="00FF00"/>
                </a:solidFill>
                <a:latin typeface="Courier"/>
                <a:ea typeface="Courier"/>
                <a:cs typeface="Courier"/>
                <a:sym typeface="Courier New"/>
              </a:rPr>
              <a:t>sval</a:t>
            </a:r>
            <a:r>
              <a:rPr lang="en-US" sz="25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00FF"/>
                </a:solidFill>
                <a:latin typeface="Courier"/>
                <a:ea typeface="Courier"/>
                <a:cs typeface="Courier"/>
                <a:sym typeface="Courier New"/>
              </a:rPr>
              <a:t>type</a:t>
            </a:r>
            <a:r>
              <a:rPr lang="en-US" sz="2500" i="0" u="none" strike="noStrike" cap="none" dirty="0">
                <a:solidFill>
                  <a:schemeClr val="lt1"/>
                </a:solidFill>
                <a:latin typeface="Courier"/>
                <a:ea typeface="Courier"/>
                <a:cs typeface="Courier"/>
                <a:sym typeface="Courier New"/>
              </a:rPr>
              <a:t>(</a:t>
            </a:r>
            <a:r>
              <a:rPr lang="en-US" sz="2500" i="0" u="none" strike="noStrike" cap="none" dirty="0" err="1">
                <a:solidFill>
                  <a:srgbClr val="00FF00"/>
                </a:solidFill>
                <a:latin typeface="Courier"/>
                <a:ea typeface="Courier"/>
                <a:cs typeface="Courier"/>
                <a:sym typeface="Courier New"/>
              </a:rPr>
              <a:t>ival</a:t>
            </a:r>
            <a:r>
              <a:rPr lang="en-US" sz="25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&lt;class '</a:t>
            </a:r>
            <a:r>
              <a:rPr lang="en-US" sz="2500" i="0" u="none" strike="noStrike" cap="none" dirty="0" err="1">
                <a:solidFill>
                  <a:schemeClr val="lt1"/>
                </a:solidFill>
                <a:latin typeface="Courier"/>
                <a:ea typeface="Courier"/>
                <a:cs typeface="Courier"/>
                <a:sym typeface="Courier New"/>
              </a:rPr>
              <a:t>int</a:t>
            </a:r>
            <a:r>
              <a:rPr lang="en-US" sz="25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a:solidFill>
                  <a:srgbClr val="FFFF00"/>
                </a:solidFill>
                <a:latin typeface="Courier"/>
                <a:ea typeface="Courier"/>
                <a:cs typeface="Courier"/>
                <a:sym typeface="Courier New"/>
              </a:rPr>
              <a:t>print</a:t>
            </a:r>
            <a:r>
              <a:rPr lang="en-US" sz="2500" dirty="0">
                <a:solidFill>
                  <a:schemeClr val="lt1"/>
                </a:solidFill>
                <a:latin typeface="Courier"/>
                <a:ea typeface="Courier"/>
                <a:cs typeface="Courier"/>
                <a:sym typeface="Courier New"/>
              </a:rPr>
              <a:t>(</a:t>
            </a:r>
            <a:r>
              <a:rPr lang="en-US" sz="2500" i="0" u="none" strike="noStrike" cap="none" dirty="0" err="1">
                <a:solidFill>
                  <a:srgbClr val="00FF00"/>
                </a:solidFill>
                <a:latin typeface="Courier"/>
                <a:ea typeface="Courier"/>
                <a:cs typeface="Courier"/>
                <a:sym typeface="Courier New"/>
              </a:rPr>
              <a:t>ival</a:t>
            </a:r>
            <a:r>
              <a:rPr lang="en-US" sz="25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124</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err="1">
                <a:solidFill>
                  <a:srgbClr val="00FF00"/>
                </a:solidFill>
                <a:latin typeface="Courier"/>
                <a:ea typeface="Courier"/>
                <a:cs typeface="Courier"/>
                <a:sym typeface="Courier New"/>
              </a:rPr>
              <a:t>nsv</a:t>
            </a:r>
            <a:r>
              <a:rPr lang="en-US" sz="2500" i="0" u="none" strike="noStrike" cap="none" dirty="0">
                <a:solidFill>
                  <a:schemeClr val="lt1"/>
                </a:solidFill>
                <a:latin typeface="Courier"/>
                <a:ea typeface="Courier"/>
                <a:cs typeface="Courier"/>
                <a:sym typeface="Courier New"/>
              </a:rPr>
              <a:t> = 'hello bob'</a:t>
            </a:r>
          </a:p>
          <a:p>
            <a:pPr marL="0" marR="0" lvl="0" indent="0" algn="l" rtl="0">
              <a:lnSpc>
                <a:spcPct val="100000"/>
              </a:lnSpc>
              <a:spcBef>
                <a:spcPts val="0"/>
              </a:spcBef>
              <a:spcAft>
                <a:spcPts val="0"/>
              </a:spcAft>
              <a:buClr>
                <a:schemeClr val="lt1"/>
              </a:buClr>
              <a:buSzPct val="25000"/>
              <a:buFont typeface="Cabin"/>
              <a:buNone/>
            </a:pPr>
            <a:r>
              <a:rPr lang="en-US" sz="2500" i="0" u="none" strike="noStrike" cap="none" dirty="0">
                <a:solidFill>
                  <a:schemeClr val="lt1"/>
                </a:solidFill>
                <a:latin typeface="Courier"/>
                <a:ea typeface="Courier"/>
                <a:cs typeface="Courier"/>
                <a:sym typeface="Courier New"/>
              </a:rPr>
              <a:t>&gt;&gt;&gt; </a:t>
            </a:r>
            <a:r>
              <a:rPr lang="en-US" sz="2500" i="0" u="none" strike="noStrike" cap="none" dirty="0" err="1">
                <a:solidFill>
                  <a:srgbClr val="00FF00"/>
                </a:solidFill>
                <a:latin typeface="Courier"/>
                <a:ea typeface="Courier"/>
                <a:cs typeface="Courier"/>
                <a:sym typeface="Courier New"/>
              </a:rPr>
              <a:t>niv</a:t>
            </a:r>
            <a:r>
              <a:rPr lang="en-US" sz="2500" i="0" u="none" strike="noStrike" cap="none" dirty="0">
                <a:solidFill>
                  <a:schemeClr val="lt1"/>
                </a:solidFill>
                <a:latin typeface="Courier"/>
                <a:ea typeface="Courier"/>
                <a:cs typeface="Courier"/>
                <a:sym typeface="Courier New"/>
              </a:rPr>
              <a:t> = </a:t>
            </a:r>
            <a:r>
              <a:rPr lang="en-US" sz="2500" i="0" u="none" strike="noStrike" cap="none" dirty="0" err="1">
                <a:solidFill>
                  <a:srgbClr val="FF00FF"/>
                </a:solidFill>
                <a:latin typeface="Courier"/>
                <a:ea typeface="Courier"/>
                <a:cs typeface="Courier"/>
                <a:sym typeface="Courier New"/>
              </a:rPr>
              <a:t>int</a:t>
            </a:r>
            <a:r>
              <a:rPr lang="en-US" sz="2500" i="0" u="none" strike="noStrike" cap="none" dirty="0">
                <a:solidFill>
                  <a:schemeClr val="lt1"/>
                </a:solidFill>
                <a:latin typeface="Courier"/>
                <a:ea typeface="Courier"/>
                <a:cs typeface="Courier"/>
                <a:sym typeface="Courier New"/>
              </a:rPr>
              <a:t>(</a:t>
            </a:r>
            <a:r>
              <a:rPr lang="en-US" sz="2500" i="0" u="none" strike="noStrike" cap="none" dirty="0" err="1">
                <a:solidFill>
                  <a:srgbClr val="00FF00"/>
                </a:solidFill>
                <a:latin typeface="Courier"/>
                <a:ea typeface="Courier"/>
                <a:cs typeface="Courier"/>
                <a:sym typeface="Courier New"/>
              </a:rPr>
              <a:t>nsv</a:t>
            </a:r>
            <a:r>
              <a:rPr lang="en-US" sz="25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0000"/>
              </a:buClr>
              <a:buSzPct val="25000"/>
              <a:buFont typeface="Cabin"/>
              <a:buNone/>
            </a:pPr>
            <a:r>
              <a:rPr lang="en-US" sz="2500" i="0" u="none" strike="noStrike" cap="none" dirty="0" err="1">
                <a:solidFill>
                  <a:srgbClr val="E06666"/>
                </a:solidFill>
                <a:latin typeface="Courier"/>
                <a:ea typeface="Courier"/>
                <a:cs typeface="Courier"/>
                <a:sym typeface="Courier New"/>
              </a:rPr>
              <a:t>Traceback</a:t>
            </a:r>
            <a:r>
              <a:rPr lang="en-US" sz="2500" i="0" u="none" strike="noStrike" cap="none" dirty="0">
                <a:solidFill>
                  <a:srgbClr val="E06666"/>
                </a:solidFill>
                <a:latin typeface="Courier"/>
                <a:ea typeface="Courier"/>
                <a:cs typeface="Courier"/>
                <a:sym typeface="Courier New"/>
              </a:rPr>
              <a:t> (most recent call last):</a:t>
            </a:r>
          </a:p>
          <a:p>
            <a:pPr marL="0" marR="0" lvl="0" indent="0" algn="l" rtl="0">
              <a:lnSpc>
                <a:spcPct val="100000"/>
              </a:lnSpc>
              <a:spcBef>
                <a:spcPts val="0"/>
              </a:spcBef>
              <a:spcAft>
                <a:spcPts val="0"/>
              </a:spcAft>
              <a:buClr>
                <a:srgbClr val="FF0000"/>
              </a:buClr>
              <a:buSzPct val="25000"/>
              <a:buFont typeface="Cabin"/>
              <a:buNone/>
            </a:pPr>
            <a:r>
              <a:rPr lang="en-US" sz="2500" i="0" u="none" strike="noStrike" cap="none" dirty="0">
                <a:solidFill>
                  <a:srgbClr val="E06666"/>
                </a:solidFill>
                <a:latin typeface="Courier"/>
                <a:ea typeface="Courier"/>
                <a:cs typeface="Courier"/>
                <a:sym typeface="Courier New"/>
              </a:rPr>
              <a:t>  File "&lt;</a:t>
            </a:r>
            <a:r>
              <a:rPr lang="en-US" sz="2500" i="0" u="none" strike="noStrike" cap="none" dirty="0" err="1">
                <a:solidFill>
                  <a:srgbClr val="E06666"/>
                </a:solidFill>
                <a:latin typeface="Courier"/>
                <a:ea typeface="Courier"/>
                <a:cs typeface="Courier"/>
                <a:sym typeface="Courier New"/>
              </a:rPr>
              <a:t>stdin</a:t>
            </a:r>
            <a:r>
              <a:rPr lang="en-US" sz="2500" i="0" u="none" strike="noStrike" cap="none" dirty="0">
                <a:solidFill>
                  <a:srgbClr val="E06666"/>
                </a:solidFill>
                <a:latin typeface="Courier"/>
                <a:ea typeface="Courier"/>
                <a:cs typeface="Courier"/>
                <a:sym typeface="Courier New"/>
              </a:rPr>
              <a:t>&gt;", line 1, in &lt;module&gt;</a:t>
            </a:r>
          </a:p>
          <a:p>
            <a:pPr marL="0" marR="0" lvl="0" indent="0" algn="l" rtl="0">
              <a:lnSpc>
                <a:spcPct val="100000"/>
              </a:lnSpc>
              <a:spcBef>
                <a:spcPts val="0"/>
              </a:spcBef>
              <a:spcAft>
                <a:spcPts val="0"/>
              </a:spcAft>
              <a:buClr>
                <a:srgbClr val="FF0000"/>
              </a:buClr>
              <a:buSzPct val="25000"/>
              <a:buFont typeface="Cabin"/>
              <a:buNone/>
            </a:pPr>
            <a:r>
              <a:rPr lang="en-US" sz="2500" i="0" u="none" strike="noStrike" cap="none" dirty="0" err="1">
                <a:solidFill>
                  <a:srgbClr val="E06666"/>
                </a:solidFill>
                <a:latin typeface="Courier"/>
                <a:ea typeface="Courier"/>
                <a:cs typeface="Courier"/>
                <a:sym typeface="Courier New"/>
              </a:rPr>
              <a:t>ValueError</a:t>
            </a:r>
            <a:r>
              <a:rPr lang="en-US" sz="2500" i="0" u="none" strike="noStrike" cap="none" dirty="0">
                <a:solidFill>
                  <a:srgbClr val="E06666"/>
                </a:solidFill>
                <a:latin typeface="Courier"/>
                <a:ea typeface="Courier"/>
                <a:cs typeface="Courier"/>
                <a:sym typeface="Courier New"/>
              </a:rPr>
              <a:t>: invalid literal for </a:t>
            </a:r>
            <a:r>
              <a:rPr lang="en-US" sz="2500" i="0" u="none" strike="noStrike" cap="none" dirty="0" err="1">
                <a:solidFill>
                  <a:srgbClr val="E06666"/>
                </a:solidFill>
                <a:latin typeface="Courier"/>
                <a:ea typeface="Courier"/>
                <a:cs typeface="Courier"/>
                <a:sym typeface="Courier New"/>
              </a:rPr>
              <a:t>int</a:t>
            </a:r>
            <a:r>
              <a:rPr lang="en-US" sz="2500" i="0" u="none" strike="noStrike" cap="none" dirty="0">
                <a:solidFill>
                  <a:srgbClr val="E06666"/>
                </a:solidFill>
                <a:latin typeface="Courier"/>
                <a:ea typeface="Courier"/>
                <a:cs typeface="Courier"/>
                <a:sym typeface="Courier New"/>
              </a:rPr>
              <a:t>() </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TotalTime>
  <Words>5932</Words>
  <Application>Microsoft Macintosh PowerPoint</Application>
  <PresentationFormat>Custom</PresentationFormat>
  <Paragraphs>526</Paragraphs>
  <Slides>47</Slides>
  <Notes>38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Arial</vt:lpstr>
      <vt:lpstr>Cabin</vt:lpstr>
      <vt:lpstr>Calibri Light</vt:lpstr>
      <vt:lpstr>Consolas</vt:lpstr>
      <vt:lpstr>Courier</vt:lpstr>
      <vt:lpstr>Courier New</vt:lpstr>
      <vt:lpstr>Gill Sans</vt:lpstr>
      <vt:lpstr>Menlo</vt:lpstr>
      <vt:lpstr>Times New Roman</vt:lpstr>
      <vt:lpstr>Title &amp; Subtitle</vt:lpstr>
      <vt:lpstr>Functions</vt:lpstr>
      <vt:lpstr>Các bước được lưu trữ (và tái sử dụng)</vt:lpstr>
      <vt:lpstr>Python Functions</vt:lpstr>
      <vt:lpstr>Định nghĩa hàm</vt:lpstr>
      <vt:lpstr>PowerPoint Presentation</vt:lpstr>
      <vt:lpstr>Hàm max</vt:lpstr>
      <vt:lpstr>Hàm max</vt:lpstr>
      <vt:lpstr>Chuyển đổi Kiểu</vt:lpstr>
      <vt:lpstr>Chuyển đổi chuỗi</vt:lpstr>
      <vt:lpstr>Xây dựng hàm...</vt:lpstr>
      <vt:lpstr>Xây dựng hàm</vt:lpstr>
      <vt:lpstr>PowerPoint Presentation</vt:lpstr>
      <vt:lpstr>Định nghĩa và sử dụng</vt:lpstr>
      <vt:lpstr>PowerPoint Presentation</vt:lpstr>
      <vt:lpstr>Đối số</vt:lpstr>
      <vt:lpstr>Tham số</vt:lpstr>
      <vt:lpstr>Truyền dữ liệu liệu phức</vt:lpstr>
      <vt:lpstr>Sửa đổi danh sách trong một hàm</vt:lpstr>
      <vt:lpstr>Sửa đổi danh sách trong một hàm</vt:lpstr>
      <vt:lpstr>PowerPoint Presentation</vt:lpstr>
      <vt:lpstr>Ngăn một hàm sửa đổi danh sách</vt:lpstr>
      <vt:lpstr>Truyền một đối số tùy ý</vt:lpstr>
      <vt:lpstr>Truyền một đối số tùy ý</vt:lpstr>
      <vt:lpstr>Sử dụng đối số từ khóa tùy ý</vt:lpstr>
      <vt:lpstr>Sử dụng đối số từ khóa tùy ý</vt:lpstr>
      <vt:lpstr>Nhiều tham số / đối số</vt:lpstr>
      <vt:lpstr>Giá trị mặc định </vt:lpstr>
      <vt:lpstr>Gọi hàm tương đương</vt:lpstr>
      <vt:lpstr>Trả về giá trị</vt:lpstr>
      <vt:lpstr>Trả về giá trị</vt:lpstr>
      <vt:lpstr>Trả về dữ liệu phức tạp</vt:lpstr>
      <vt:lpstr>Đối số, Tham số, và Kết quả</vt:lpstr>
      <vt:lpstr>Tránh lỗi đối số</vt:lpstr>
      <vt:lpstr>Lưu trữ hàm trong module</vt:lpstr>
      <vt:lpstr>Import toàn bộ module</vt:lpstr>
      <vt:lpstr>Import toàn bộ module</vt:lpstr>
      <vt:lpstr>Import các hàm cụ thể</vt:lpstr>
      <vt:lpstr>Sử dụng as cấp hàm một bí danh (Alias)</vt:lpstr>
      <vt:lpstr>Sử dụng as cấp mô-đun bí danh</vt:lpstr>
      <vt:lpstr>Import tất cả các hàm trong module</vt:lpstr>
      <vt:lpstr>Hàm void</vt:lpstr>
      <vt:lpstr>Hàm lambda</vt:lpstr>
      <vt:lpstr>Cú pháp</vt:lpstr>
      <vt:lpstr>Summary</vt:lpstr>
      <vt:lpstr>PowerPoint Presentation</vt:lpstr>
      <vt:lpstr>PowerPoint Presentation</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dc:title>
  <cp:lastModifiedBy>Nguyen Quynh Chi</cp:lastModifiedBy>
  <cp:revision>106</cp:revision>
  <dcterms:modified xsi:type="dcterms:W3CDTF">2024-08-15T09:01:07Z</dcterms:modified>
</cp:coreProperties>
</file>