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3" r:id="rId1"/>
  </p:sldMasterIdLst>
  <p:notesMasterIdLst>
    <p:notesMasterId r:id="rId55"/>
  </p:notesMasterIdLst>
  <p:sldIdLst>
    <p:sldId id="256" r:id="rId2"/>
    <p:sldId id="257" r:id="rId3"/>
    <p:sldId id="258" r:id="rId4"/>
    <p:sldId id="308" r:id="rId5"/>
    <p:sldId id="260" r:id="rId6"/>
    <p:sldId id="261" r:id="rId7"/>
    <p:sldId id="262" r:id="rId8"/>
    <p:sldId id="263" r:id="rId9"/>
    <p:sldId id="264" r:id="rId10"/>
    <p:sldId id="265" r:id="rId11"/>
    <p:sldId id="266" r:id="rId12"/>
    <p:sldId id="318" r:id="rId13"/>
    <p:sldId id="267" r:id="rId14"/>
    <p:sldId id="268" r:id="rId15"/>
    <p:sldId id="269" r:id="rId16"/>
    <p:sldId id="270" r:id="rId17"/>
    <p:sldId id="271" r:id="rId18"/>
    <p:sldId id="272" r:id="rId19"/>
    <p:sldId id="273" r:id="rId20"/>
    <p:sldId id="276" r:id="rId21"/>
    <p:sldId id="277" r:id="rId22"/>
    <p:sldId id="278" r:id="rId23"/>
    <p:sldId id="279" r:id="rId24"/>
    <p:sldId id="280" r:id="rId25"/>
    <p:sldId id="281" r:id="rId26"/>
    <p:sldId id="282" r:id="rId27"/>
    <p:sldId id="283" r:id="rId28"/>
    <p:sldId id="284" r:id="rId29"/>
    <p:sldId id="285" r:id="rId30"/>
    <p:sldId id="286" r:id="rId31"/>
    <p:sldId id="309" r:id="rId32"/>
    <p:sldId id="310" r:id="rId33"/>
    <p:sldId id="311" r:id="rId34"/>
    <p:sldId id="312" r:id="rId35"/>
    <p:sldId id="313" r:id="rId36"/>
    <p:sldId id="314" r:id="rId37"/>
    <p:sldId id="315" r:id="rId38"/>
    <p:sldId id="316" r:id="rId39"/>
    <p:sldId id="295" r:id="rId40"/>
    <p:sldId id="319" r:id="rId41"/>
    <p:sldId id="296" r:id="rId42"/>
    <p:sldId id="297" r:id="rId43"/>
    <p:sldId id="298" r:id="rId44"/>
    <p:sldId id="299" r:id="rId45"/>
    <p:sldId id="300" r:id="rId46"/>
    <p:sldId id="301" r:id="rId47"/>
    <p:sldId id="302" r:id="rId48"/>
    <p:sldId id="317" r:id="rId49"/>
    <p:sldId id="304" r:id="rId50"/>
    <p:sldId id="305" r:id="rId51"/>
    <p:sldId id="306" r:id="rId52"/>
    <p:sldId id="320" r:id="rId53"/>
    <p:sldId id="307" r:id="rId54"/>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00" autoAdjust="0"/>
    <p:restoredTop sz="93677"/>
  </p:normalViewPr>
  <p:slideViewPr>
    <p:cSldViewPr snapToGrid="0" snapToObjects="1">
      <p:cViewPr varScale="1">
        <p:scale>
          <a:sx n="50" d="100"/>
          <a:sy n="50" d="100"/>
        </p:scale>
        <p:origin x="1088" y="160"/>
      </p:cViewPr>
      <p:guideLst>
        <p:guide orient="horz" pos="2880"/>
        <p:guide pos="5120"/>
      </p:guideLst>
    </p:cSldViewPr>
  </p:slideViewPr>
  <p:outlineViewPr>
    <p:cViewPr>
      <p:scale>
        <a:sx n="33" d="100"/>
        <a:sy n="33" d="100"/>
      </p:scale>
      <p:origin x="0" y="-27208"/>
    </p:cViewPr>
  </p:outlineViewPr>
  <p:notesTextViewPr>
    <p:cViewPr>
      <p:scale>
        <a:sx n="1" d="1"/>
        <a:sy n="1" d="1"/>
      </p:scale>
      <p:origin x="0" y="0"/>
    </p:cViewPr>
  </p:notesTextViewPr>
  <p:notesViewPr>
    <p:cSldViewPr snapToGrid="0" snapToObjects="1">
      <p:cViewPr varScale="1">
        <p:scale>
          <a:sx n="70" d="100"/>
          <a:sy n="70" d="100"/>
        </p:scale>
        <p:origin x="3360" y="19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50918718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r>
              <a:rPr lang="en-US" dirty="0">
                <a:solidFill>
                  <a:schemeClr val="dk2"/>
                </a:solidFill>
              </a:rPr>
              <a:t>Note from Chuck.  </a:t>
            </a:r>
            <a:r>
              <a:rPr lang="en-US">
                <a:solidFill>
                  <a:schemeClr val="dk2"/>
                </a:solidFill>
              </a:rPr>
              <a:t>If you are using these materials, you can remove the UM logo and replace it with your own, but please retain the CC-BY logo on the first page as well as retain the acknowledgement page(s)</a:t>
            </a:r>
            <a:r>
              <a:rPr lang="en-US" baseline="0">
                <a:solidFill>
                  <a:schemeClr val="dk2"/>
                </a:solidFill>
              </a:rPr>
              <a:t> at the end.</a:t>
            </a:r>
            <a:endParaRPr lang="en-US" dirty="0">
              <a:solidFill>
                <a:schemeClr val="dk2"/>
              </a:solidFill>
            </a:endParaRP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6737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6" name="Shape 3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687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Shape 38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4" name="Shape 3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618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0" name="Shape 3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2372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6" name="Shape 3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0265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3" name="Shape 4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5567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Shape 4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14" name="Shape 4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1068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8" name="Shape 4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04610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6504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3545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1161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442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Shape 5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0" name="Shape 5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71059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Shape 53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7" name="Shape 5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5159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8823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47657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54" name="Shape 5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63865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0" name="Shape 5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69372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6" name="Shape 5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97957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2" name="Shape 5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44646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Shape 5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8" name="Shape 5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5125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Shape 58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83" name="Shape 5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1109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66650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Shape 53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7" name="Shape 5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8980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44244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56779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54" name="Shape 5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38963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0" name="Shape 5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12535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66" name="Shape 5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22136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72" name="Shape 5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0858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Shape 58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83" name="Shape 5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07121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Shape 66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70" name="Shape 6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03023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1839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998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Shape 6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78" name="Shape 6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54400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Shape 68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86" name="Shape 6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6474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Shape 6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94" name="Shape 6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17383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Shape 7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02" name="Shape 7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16959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Shape 7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10" name="Shape 7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31329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Shape 7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18" name="Shape 7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54469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Shape 72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26" name="Shape 7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48731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Shape 72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26" name="Shape 7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77317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Shape 7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41" name="Shape 7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04260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Shape 7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49" name="Shape 7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1345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0" name="Shape 2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9041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Shape 7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56" name="Shape 7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00232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Shape 7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3" name="Shape 7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1314878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0970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8" name="Shape 3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1361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8" name="Shape 3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2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Shape 3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6" name="Shape 3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5044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Bumper">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solidFill>
                  <a:srgbClr val="FFFF00"/>
                </a:solidFill>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lvl="0" indent="-342900" algn="ctr" rtl="0">
              <a:spcBef>
                <a:spcPts val="0"/>
              </a:spcBef>
              <a:spcAft>
                <a:spcPts val="0"/>
              </a:spcAft>
              <a:defRPr>
                <a:solidFill>
                  <a:schemeClr val="bg1"/>
                </a:solidFill>
              </a:defRPr>
            </a:lvl1pPr>
            <a:lvl2pPr marL="742950" lvl="1" indent="-285750" algn="ctr" rtl="0">
              <a:spcBef>
                <a:spcPts val="0"/>
              </a:spcBef>
              <a:spcAft>
                <a:spcPts val="0"/>
              </a:spcAft>
              <a:defRPr/>
            </a:lvl2pPr>
            <a:lvl3pPr marL="1143000" lvl="2" indent="-228600" algn="ctr" rtl="0">
              <a:spcBef>
                <a:spcPts val="0"/>
              </a:spcBef>
              <a:spcAft>
                <a:spcPts val="0"/>
              </a:spcAft>
              <a:defRPr/>
            </a:lvl3pPr>
            <a:lvl4pPr marL="1600200" lvl="3" indent="-228600" algn="ctr" rtl="0">
              <a:spcBef>
                <a:spcPts val="0"/>
              </a:spcBef>
              <a:spcAft>
                <a:spcPts val="0"/>
              </a:spcAft>
              <a:defRPr/>
            </a:lvl4pPr>
            <a:lvl5pPr marL="2057400" lvl="4" indent="-228600"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Bullets">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155700" y="817418"/>
            <a:ext cx="13932000" cy="1722482"/>
          </a:xfrm>
          <a:prstGeom prst="rect">
            <a:avLst/>
          </a:prstGeom>
          <a:noFill/>
          <a:ln>
            <a:noFill/>
          </a:ln>
        </p:spPr>
        <p:txBody>
          <a:bodyPr lIns="91425" tIns="91425" rIns="91425" bIns="91425" anchor="ctr" anchorCtr="0"/>
          <a:lstStyle>
            <a:lvl1pPr lvl="0" algn="ctr" rtl="0">
              <a:spcBef>
                <a:spcPts val="0"/>
              </a:spcBef>
              <a:spcAft>
                <a:spcPts val="0"/>
              </a:spcAft>
              <a:defRPr>
                <a:solidFill>
                  <a:srgbClr val="FFFF00"/>
                </a:solidFill>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195" name="Shape 195"/>
          <p:cNvSpPr txBox="1">
            <a:spLocks noGrp="1"/>
          </p:cNvSpPr>
          <p:nvPr>
            <p:ph type="body" idx="1"/>
          </p:nvPr>
        </p:nvSpPr>
        <p:spPr>
          <a:xfrm>
            <a:off x="1155700" y="2603500"/>
            <a:ext cx="13932000" cy="5702399"/>
          </a:xfrm>
          <a:prstGeom prst="rect">
            <a:avLst/>
          </a:prstGeom>
          <a:noFill/>
          <a:ln>
            <a:noFill/>
          </a:ln>
        </p:spPr>
        <p:txBody>
          <a:bodyPr lIns="91425" tIns="91425" rIns="91425" bIns="91425" anchor="ctr" anchorCtr="0"/>
          <a:lstStyle>
            <a:lvl1pPr marL="711200" lvl="0" indent="-142494" algn="l" rtl="0">
              <a:spcBef>
                <a:spcPts val="3500"/>
              </a:spcBef>
              <a:spcAft>
                <a:spcPts val="0"/>
              </a:spcAft>
              <a:buClr>
                <a:schemeClr val="lt1"/>
              </a:buClr>
              <a:buFont typeface="Cabin"/>
              <a:buChar char="•"/>
              <a:defRPr sz="3200">
                <a:solidFill>
                  <a:schemeClr val="bg1"/>
                </a:solidFill>
              </a:defRPr>
            </a:lvl1pPr>
            <a:lvl2pPr marL="1003300" lvl="1" indent="-142494" algn="l" rtl="0">
              <a:spcBef>
                <a:spcPts val="3500"/>
              </a:spcBef>
              <a:spcAft>
                <a:spcPts val="0"/>
              </a:spcAft>
              <a:buClr>
                <a:schemeClr val="lt1"/>
              </a:buClr>
              <a:buFont typeface="Cabin"/>
              <a:buChar char="•"/>
              <a:defRPr/>
            </a:lvl2pPr>
            <a:lvl3pPr marL="1295400" lvl="2" indent="-142494" algn="l" rtl="0">
              <a:spcBef>
                <a:spcPts val="3500"/>
              </a:spcBef>
              <a:spcAft>
                <a:spcPts val="0"/>
              </a:spcAft>
              <a:buClr>
                <a:schemeClr val="lt1"/>
              </a:buClr>
              <a:buFont typeface="Cabin"/>
              <a:buChar char="•"/>
              <a:defRPr/>
            </a:lvl3pPr>
            <a:lvl4pPr marL="1600200" lvl="3" indent="-142494" algn="l" rtl="0">
              <a:spcBef>
                <a:spcPts val="3500"/>
              </a:spcBef>
              <a:spcAft>
                <a:spcPts val="0"/>
              </a:spcAft>
              <a:buClr>
                <a:schemeClr val="lt1"/>
              </a:buClr>
              <a:buFont typeface="Cabin"/>
              <a:buChar char="•"/>
              <a:defRPr/>
            </a:lvl4pPr>
            <a:lvl5pPr marL="1892300" lvl="4" indent="-142494" algn="l" rtl="0">
              <a:spcBef>
                <a:spcPts val="3500"/>
              </a:spcBef>
              <a:spcAft>
                <a:spcPts val="0"/>
              </a:spcAft>
              <a:buClr>
                <a:schemeClr val="lt1"/>
              </a:buClr>
              <a:buFont typeface="Cabin"/>
              <a:buChar char="•"/>
              <a:defRPr/>
            </a:lvl5pPr>
            <a:lvl6pPr marL="2349500" lvl="5" indent="-142494" algn="l" rtl="0">
              <a:spcBef>
                <a:spcPts val="3500"/>
              </a:spcBef>
              <a:spcAft>
                <a:spcPts val="0"/>
              </a:spcAft>
              <a:buClr>
                <a:schemeClr val="lt1"/>
              </a:buClr>
              <a:buFont typeface="Cabin"/>
              <a:buChar char="•"/>
              <a:defRPr/>
            </a:lvl6pPr>
            <a:lvl7pPr marL="2806700" lvl="6" indent="-142494" algn="l" rtl="0">
              <a:spcBef>
                <a:spcPts val="3500"/>
              </a:spcBef>
              <a:spcAft>
                <a:spcPts val="0"/>
              </a:spcAft>
              <a:buClr>
                <a:schemeClr val="lt1"/>
              </a:buClr>
              <a:buFont typeface="Cabin"/>
              <a:buChar char="•"/>
              <a:defRPr/>
            </a:lvl7pPr>
            <a:lvl8pPr marL="3263900" lvl="7" indent="-142494" algn="l" rtl="0">
              <a:spcBef>
                <a:spcPts val="3500"/>
              </a:spcBef>
              <a:spcAft>
                <a:spcPts val="0"/>
              </a:spcAft>
              <a:buClr>
                <a:schemeClr val="lt1"/>
              </a:buClr>
              <a:buFont typeface="Cabin"/>
              <a:buChar char="•"/>
              <a:defRPr/>
            </a:lvl8pPr>
            <a:lvl9pPr marL="3721100" lvl="8" indent="-142494" algn="l" rtl="0">
              <a:spcBef>
                <a:spcPts val="3500"/>
              </a:spcBef>
              <a:spcAft>
                <a:spcPts val="0"/>
              </a:spcAft>
              <a:buClr>
                <a:schemeClr val="lt1"/>
              </a:buClr>
              <a:buFont typeface="Cabin"/>
              <a:buChar char="•"/>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155700" y="817418"/>
            <a:ext cx="13932000" cy="1722482"/>
          </a:xfrm>
          <a:prstGeom prst="rect">
            <a:avLst/>
          </a:prstGeom>
          <a:noFill/>
          <a:ln>
            <a:noFill/>
          </a:ln>
        </p:spPr>
        <p:txBody>
          <a:bodyPr lIns="91425" tIns="91425" rIns="91425" bIns="91425" anchor="ctr" anchorCtr="0"/>
          <a:lstStyle>
            <a:lvl1pPr lvl="0" algn="ctr" rtl="0">
              <a:spcBef>
                <a:spcPts val="0"/>
              </a:spcBef>
              <a:spcAft>
                <a:spcPts val="0"/>
              </a:spcAft>
              <a:defRPr>
                <a:solidFill>
                  <a:srgbClr val="FFFF00"/>
                </a:solidFill>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extLst>
      <p:ext uri="{BB962C8B-B14F-4D97-AF65-F5344CB8AC3E}">
        <p14:creationId xmlns:p14="http://schemas.microsoft.com/office/powerpoint/2010/main" val="1160293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93"/>
        <p:cNvGrpSpPr/>
        <p:nvPr/>
      </p:nvGrpSpPr>
      <p:grpSpPr>
        <a:xfrm>
          <a:off x="0" y="0"/>
          <a:ext cx="0" cy="0"/>
          <a:chOff x="0" y="0"/>
          <a:chExt cx="0" cy="0"/>
        </a:xfrm>
      </p:grpSpPr>
    </p:spTree>
    <p:extLst>
      <p:ext uri="{BB962C8B-B14F-4D97-AF65-F5344CB8AC3E}">
        <p14:creationId xmlns:p14="http://schemas.microsoft.com/office/powerpoint/2010/main" val="19830187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342900" marR="0" lvl="0" indent="-342900" algn="ctr" rtl="0">
              <a:spcBef>
                <a:spcPts val="0"/>
              </a:spcBef>
              <a:spcAft>
                <a:spcPts val="0"/>
              </a:spcAft>
              <a:defRPr/>
            </a:lvl1pPr>
            <a:lvl2pPr marL="742950" marR="0" lvl="1" indent="-285750" algn="ctr" rtl="0">
              <a:spcBef>
                <a:spcPts val="0"/>
              </a:spcBef>
              <a:spcAft>
                <a:spcPts val="0"/>
              </a:spcAft>
              <a:defRPr/>
            </a:lvl2pPr>
            <a:lvl3pPr marL="1143000" marR="0" lvl="2" indent="-228600" algn="ctr" rtl="0">
              <a:spcBef>
                <a:spcPts val="0"/>
              </a:spcBef>
              <a:spcAft>
                <a:spcPts val="0"/>
              </a:spcAft>
              <a:defRPr/>
            </a:lvl3pPr>
            <a:lvl4pPr marL="1600200" marR="0" lvl="3" indent="-228600" algn="ctr" rtl="0">
              <a:spcBef>
                <a:spcPts val="0"/>
              </a:spcBef>
              <a:spcAft>
                <a:spcPts val="0"/>
              </a:spcAft>
              <a:defRPr/>
            </a:lvl4pPr>
            <a:lvl5pPr marL="2057400" marR="0" lvl="4" indent="-22860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cSld>
  <p:clrMap bg1="lt1" tx1="dk1" bg2="dk2" tx2="lt2" accent1="accent1" accent2="accent2" accent3="accent3" accent4="accent4" accent5="accent5" accent6="accent6" hlink="hlink" folHlink="folHlink"/>
  <p:sldLayoutIdLst>
    <p:sldLayoutId id="2147483657" r:id="rId1"/>
    <p:sldLayoutId id="2147483701" r:id="rId2"/>
    <p:sldLayoutId id="2147483704" r:id="rId3"/>
    <p:sldLayoutId id="2147483705"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7200" b="0" i="0" u="none" strike="noStrike" cap="none">
          <a:solidFill>
            <a:srgbClr val="FFFF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3200" b="0" i="0" u="none" strike="noStrike" cap="none">
          <a:solidFill>
            <a:schemeClr val="bg1"/>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51.xm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image" Target="../media/image4.jpg"/><Relationship Id="rId4" Type="http://schemas.openxmlformats.org/officeDocument/2006/relationships/hyperlink" Target="http://open.umich.edu/"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dirty="0">
                <a:solidFill>
                  <a:srgbClr val="FFD966"/>
                </a:solidFill>
                <a:latin typeface="Arial" charset="0"/>
                <a:ea typeface="Arial" charset="0"/>
                <a:cs typeface="Arial" charset="0"/>
                <a:sym typeface="Cabin"/>
              </a:rPr>
              <a:t>Loops &amp; Iteration</a:t>
            </a:r>
          </a:p>
        </p:txBody>
      </p:sp>
      <p:sp>
        <p:nvSpPr>
          <p:cNvPr id="204" name="Shape 204"/>
          <p:cNvSpPr txBox="1">
            <a:spLocks noGrp="1"/>
          </p:cNvSpPr>
          <p:nvPr>
            <p:ph type="body"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endParaRPr lang="en-US" sz="4800" u="none" strike="noStrike" cap="none" dirty="0">
              <a:solidFill>
                <a:schemeClr val="lt1"/>
              </a:solidFill>
              <a:latin typeface="Arial" charset="0"/>
              <a:ea typeface="Arial" charset="0"/>
              <a:cs typeface="Arial" charset="0"/>
              <a:sym typeface="Cabin"/>
            </a:endParaRPr>
          </a:p>
        </p:txBody>
      </p:sp>
      <p:pic>
        <p:nvPicPr>
          <p:cNvPr id="206" name="Shape 206"/>
          <p:cNvPicPr preferRelativeResize="0"/>
          <p:nvPr/>
        </p:nvPicPr>
        <p:blipFill rotWithShape="1">
          <a:blip r:embed="rId3">
            <a:alphaModFix/>
          </a:blip>
          <a:srcRect/>
          <a:stretch/>
        </p:blipFill>
        <p:spPr>
          <a:xfrm>
            <a:off x="13740562" y="7307173"/>
            <a:ext cx="1968599" cy="668400"/>
          </a:xfrm>
          <a:prstGeom prst="rect">
            <a:avLst/>
          </a:prstGeom>
          <a:noFill/>
          <a:ln>
            <a:noFill/>
          </a:ln>
        </p:spPr>
      </p:pic>
      <p:pic>
        <p:nvPicPr>
          <p:cNvPr id="3" name="Picture 7">
            <a:extLst>
              <a:ext uri="{FF2B5EF4-FFF2-40B4-BE49-F238E27FC236}">
                <a16:creationId xmlns:a16="http://schemas.microsoft.com/office/drawing/2014/main" id="{F3E0767D-CC91-8A9C-A1FF-452D7F08D0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405" y="6868094"/>
            <a:ext cx="929290" cy="123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cxnSp>
        <p:nvCxnSpPr>
          <p:cNvPr id="358" name="Shape 358"/>
          <p:cNvCxnSpPr/>
          <p:nvPr/>
        </p:nvCxnSpPr>
        <p:spPr>
          <a:xfrm rot="10800000">
            <a:off x="10991736" y="93824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359" name="Shape 359"/>
          <p:cNvSpPr/>
          <p:nvPr/>
        </p:nvSpPr>
        <p:spPr>
          <a:xfrm>
            <a:off x="9575800" y="1498600"/>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u="none" strike="noStrike" cap="none">
                <a:solidFill>
                  <a:srgbClr val="FF9900"/>
                </a:solidFill>
                <a:latin typeface="Arial" charset="0"/>
                <a:ea typeface="Arial" charset="0"/>
                <a:cs typeface="Arial" charset="0"/>
                <a:sym typeface="Cabin"/>
              </a:rPr>
              <a:t>True ?</a:t>
            </a:r>
          </a:p>
        </p:txBody>
      </p:sp>
      <p:cxnSp>
        <p:nvCxnSpPr>
          <p:cNvPr id="360" name="Shape 360"/>
          <p:cNvCxnSpPr/>
          <p:nvPr/>
        </p:nvCxnSpPr>
        <p:spPr>
          <a:xfrm flipH="1" flipV="1">
            <a:off x="10995701" y="2681851"/>
            <a:ext cx="34625" cy="3920559"/>
          </a:xfrm>
          <a:prstGeom prst="straightConnector1">
            <a:avLst/>
          </a:prstGeom>
          <a:noFill/>
          <a:ln w="76200" cap="rnd" cmpd="sng">
            <a:solidFill>
              <a:srgbClr val="00FFFF"/>
            </a:solidFill>
            <a:prstDash val="solid"/>
            <a:miter/>
            <a:headEnd type="none" w="med" len="med"/>
            <a:tailEnd type="stealth" w="med" len="med"/>
          </a:ln>
        </p:spPr>
      </p:cxnSp>
      <p:cxnSp>
        <p:nvCxnSpPr>
          <p:cNvPr id="361" name="Shape 361"/>
          <p:cNvCxnSpPr/>
          <p:nvPr/>
        </p:nvCxnSpPr>
        <p:spPr>
          <a:xfrm rot="10800000">
            <a:off x="12433374" y="2127325"/>
            <a:ext cx="678900" cy="10799"/>
          </a:xfrm>
          <a:prstGeom prst="straightConnector1">
            <a:avLst/>
          </a:prstGeom>
          <a:noFill/>
          <a:ln w="76200" cap="rnd" cmpd="sng">
            <a:solidFill>
              <a:srgbClr val="00FFFF"/>
            </a:solidFill>
            <a:prstDash val="solid"/>
            <a:miter/>
            <a:headEnd type="none" w="med" len="med"/>
            <a:tailEnd type="none" w="med" len="med"/>
          </a:ln>
        </p:spPr>
      </p:cxnSp>
      <p:cxnSp>
        <p:nvCxnSpPr>
          <p:cNvPr id="362" name="Shape 362"/>
          <p:cNvCxnSpPr/>
          <p:nvPr/>
        </p:nvCxnSpPr>
        <p:spPr>
          <a:xfrm>
            <a:off x="10991725" y="6602410"/>
            <a:ext cx="2178300" cy="3299"/>
          </a:xfrm>
          <a:prstGeom prst="straightConnector1">
            <a:avLst/>
          </a:prstGeom>
          <a:noFill/>
          <a:ln w="76200" cap="rnd" cmpd="sng">
            <a:solidFill>
              <a:srgbClr val="00FFFF"/>
            </a:solidFill>
            <a:prstDash val="solid"/>
            <a:miter/>
            <a:headEnd type="none" w="med" len="med"/>
            <a:tailEnd type="none" w="med" len="med"/>
          </a:ln>
        </p:spPr>
      </p:cxnSp>
      <p:cxnSp>
        <p:nvCxnSpPr>
          <p:cNvPr id="363" name="Shape 363"/>
          <p:cNvCxnSpPr/>
          <p:nvPr/>
        </p:nvCxnSpPr>
        <p:spPr>
          <a:xfrm flipH="1">
            <a:off x="9220174" y="2143125"/>
            <a:ext cx="396900" cy="3299"/>
          </a:xfrm>
          <a:prstGeom prst="straightConnector1">
            <a:avLst/>
          </a:prstGeom>
          <a:noFill/>
          <a:ln w="76200" cap="rnd" cmpd="sng">
            <a:solidFill>
              <a:srgbClr val="00FFFF"/>
            </a:solidFill>
            <a:prstDash val="solid"/>
            <a:miter/>
            <a:headEnd type="none" w="med" len="med"/>
            <a:tailEnd type="stealth" w="med" len="med"/>
          </a:ln>
        </p:spPr>
      </p:cxnSp>
      <p:cxnSp>
        <p:nvCxnSpPr>
          <p:cNvPr id="364" name="Shape 364"/>
          <p:cNvCxnSpPr/>
          <p:nvPr/>
        </p:nvCxnSpPr>
        <p:spPr>
          <a:xfrm rot="10800000" flipH="1">
            <a:off x="10917236" y="7027978"/>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365" name="Shape 365"/>
          <p:cNvCxnSpPr/>
          <p:nvPr/>
        </p:nvCxnSpPr>
        <p:spPr>
          <a:xfrm flipV="1">
            <a:off x="9245749" y="2133612"/>
            <a:ext cx="33237" cy="4911703"/>
          </a:xfrm>
          <a:prstGeom prst="straightConnector1">
            <a:avLst/>
          </a:prstGeom>
          <a:noFill/>
          <a:ln w="76200" cap="rnd" cmpd="sng">
            <a:solidFill>
              <a:srgbClr val="00FFFF"/>
            </a:solidFill>
            <a:prstDash val="solid"/>
            <a:miter/>
            <a:headEnd type="stealth" w="med" len="med"/>
            <a:tailEnd type="none" w="med" len="med"/>
          </a:ln>
        </p:spPr>
      </p:cxnSp>
      <p:cxnSp>
        <p:nvCxnSpPr>
          <p:cNvPr id="366" name="Shape 366"/>
          <p:cNvCxnSpPr/>
          <p:nvPr/>
        </p:nvCxnSpPr>
        <p:spPr>
          <a:xfrm>
            <a:off x="9161461" y="7045315"/>
            <a:ext cx="1752600" cy="0"/>
          </a:xfrm>
          <a:prstGeom prst="straightConnector1">
            <a:avLst/>
          </a:prstGeom>
          <a:noFill/>
          <a:ln w="76200" cap="rnd" cmpd="sng">
            <a:solidFill>
              <a:srgbClr val="00FFFF"/>
            </a:solidFill>
            <a:prstDash val="solid"/>
            <a:miter/>
            <a:headEnd type="none" w="med" len="med"/>
            <a:tailEnd type="none" w="med" len="med"/>
          </a:ln>
        </p:spPr>
      </p:cxnSp>
      <p:sp>
        <p:nvSpPr>
          <p:cNvPr id="367" name="Shape 367"/>
          <p:cNvSpPr txBox="1"/>
          <p:nvPr/>
        </p:nvSpPr>
        <p:spPr>
          <a:xfrm>
            <a:off x="8696325" y="1384300"/>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No</a:t>
            </a:r>
          </a:p>
        </p:txBody>
      </p:sp>
      <p:sp>
        <p:nvSpPr>
          <p:cNvPr id="368" name="Shape 368"/>
          <p:cNvSpPr txBox="1"/>
          <p:nvPr/>
        </p:nvSpPr>
        <p:spPr>
          <a:xfrm>
            <a:off x="9474200" y="7643804"/>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print('Done')</a:t>
            </a:r>
          </a:p>
        </p:txBody>
      </p:sp>
      <p:sp>
        <p:nvSpPr>
          <p:cNvPr id="369" name="Shape 369"/>
          <p:cNvSpPr txBox="1"/>
          <p:nvPr/>
        </p:nvSpPr>
        <p:spPr>
          <a:xfrm>
            <a:off x="13295312" y="1828800"/>
            <a:ext cx="877888"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Yes</a:t>
            </a:r>
          </a:p>
        </p:txBody>
      </p:sp>
      <p:cxnSp>
        <p:nvCxnSpPr>
          <p:cNvPr id="370" name="Shape 370"/>
          <p:cNvCxnSpPr/>
          <p:nvPr/>
        </p:nvCxnSpPr>
        <p:spPr>
          <a:xfrm rot="10800000" flipH="1">
            <a:off x="11563350" y="1304775"/>
            <a:ext cx="3002099" cy="285899"/>
          </a:xfrm>
          <a:prstGeom prst="straightConnector1">
            <a:avLst/>
          </a:prstGeom>
          <a:noFill/>
          <a:ln w="76200" cap="rnd" cmpd="sng">
            <a:solidFill>
              <a:srgbClr val="FFFF00"/>
            </a:solidFill>
            <a:prstDash val="solid"/>
            <a:miter/>
            <a:headEnd type="stealth" w="med" len="med"/>
            <a:tailEnd type="none" w="med" len="med"/>
          </a:ln>
        </p:spPr>
      </p:cxnSp>
      <p:sp>
        <p:nvSpPr>
          <p:cNvPr id="371" name="Shape 371"/>
          <p:cNvSpPr txBox="1"/>
          <p:nvPr/>
        </p:nvSpPr>
        <p:spPr>
          <a:xfrm>
            <a:off x="2057400" y="2355850"/>
            <a:ext cx="6290999"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True</a:t>
            </a:r>
            <a:r>
              <a:rPr lang="en-US" sz="3000" i="0" u="none" strike="noStrike" cap="none" dirty="0">
                <a:solidFill>
                  <a:srgbClr val="FFFF00"/>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FF9900"/>
                </a:solidFill>
                <a:latin typeface="Courier"/>
                <a:ea typeface="Courier"/>
                <a:cs typeface="Courier"/>
                <a:sym typeface="Courier New"/>
              </a:rPr>
              <a:t>raw_input</a:t>
            </a:r>
            <a:r>
              <a:rPr lang="en-US" sz="3000" i="0" u="none" strike="noStrike" cap="none" dirty="0">
                <a:solidFill>
                  <a:srgbClr val="FF9900"/>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'&gt; </a:t>
            </a:r>
            <a:r>
              <a:rPr lang="en-US" sz="3000" dirty="0">
                <a:solidFill>
                  <a:srgbClr val="FFFFFF"/>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a:t>
            </a:r>
            <a:r>
              <a:rPr lang="en-US" sz="3000" i="0" u="none" strike="noStrike" cap="none" dirty="0">
                <a:solidFill>
                  <a:srgbClr val="00FF00"/>
                </a:solidFill>
                <a:latin typeface="Courier"/>
                <a:ea typeface="Courier"/>
                <a:cs typeface="Courier"/>
                <a:sym typeface="Courier New"/>
              </a:rPr>
              <a:t> line[0]</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 </a:t>
            </a:r>
            <a:r>
              <a:rPr lang="en-US" sz="3000" i="0" u="none" strike="noStrike" cap="none" dirty="0">
                <a:solidFill>
                  <a:srgbClr val="F3F3F3"/>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continue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FF"/>
                </a:solidFill>
                <a:latin typeface="Courier"/>
                <a:ea typeface="Courier"/>
                <a:cs typeface="Courier"/>
                <a:sym typeface="Courier New"/>
              </a:rPr>
              <a:t>'done' </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break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'Done!')</a:t>
            </a:r>
          </a:p>
        </p:txBody>
      </p:sp>
      <p:cxnSp>
        <p:nvCxnSpPr>
          <p:cNvPr id="372" name="Shape 372"/>
          <p:cNvCxnSpPr/>
          <p:nvPr/>
        </p:nvCxnSpPr>
        <p:spPr>
          <a:xfrm flipH="1">
            <a:off x="1703325" y="3029550"/>
            <a:ext cx="265199" cy="837599"/>
          </a:xfrm>
          <a:prstGeom prst="straightConnector1">
            <a:avLst/>
          </a:prstGeom>
          <a:noFill/>
          <a:ln w="50800" cap="rnd" cmpd="sng">
            <a:solidFill>
              <a:srgbClr val="FFFF00"/>
            </a:solidFill>
            <a:prstDash val="solid"/>
            <a:miter/>
            <a:headEnd type="stealth" w="med" len="med"/>
            <a:tailEnd type="none" w="med" len="med"/>
          </a:ln>
        </p:spPr>
      </p:cxnSp>
      <p:cxnSp>
        <p:nvCxnSpPr>
          <p:cNvPr id="373" name="Shape 373"/>
          <p:cNvCxnSpPr/>
          <p:nvPr/>
        </p:nvCxnSpPr>
        <p:spPr>
          <a:xfrm>
            <a:off x="1701738" y="3878074"/>
            <a:ext cx="1237200" cy="464399"/>
          </a:xfrm>
          <a:prstGeom prst="straightConnector1">
            <a:avLst/>
          </a:prstGeom>
          <a:noFill/>
          <a:ln w="50800" cap="rnd" cmpd="sng">
            <a:solidFill>
              <a:srgbClr val="FFFF00"/>
            </a:solidFill>
            <a:prstDash val="solid"/>
            <a:miter/>
            <a:headEnd type="stealth" w="med" len="med"/>
            <a:tailEnd type="none" w="med" len="med"/>
          </a:ln>
        </p:spPr>
      </p:cxnSp>
      <p:sp>
        <p:nvSpPr>
          <p:cNvPr id="374" name="Shape 374"/>
          <p:cNvSpPr txBox="1"/>
          <p:nvPr/>
        </p:nvSpPr>
        <p:spPr>
          <a:xfrm>
            <a:off x="11696700" y="54991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a:t>
            </a:r>
          </a:p>
        </p:txBody>
      </p:sp>
      <p:cxnSp>
        <p:nvCxnSpPr>
          <p:cNvPr id="375" name="Shape 375"/>
          <p:cNvCxnSpPr/>
          <p:nvPr/>
        </p:nvCxnSpPr>
        <p:spPr>
          <a:xfrm>
            <a:off x="14546262" y="1285875"/>
            <a:ext cx="846000" cy="2917799"/>
          </a:xfrm>
          <a:prstGeom prst="straightConnector1">
            <a:avLst/>
          </a:prstGeom>
          <a:noFill/>
          <a:ln w="76200" cap="rnd" cmpd="sng">
            <a:solidFill>
              <a:srgbClr val="FFFF00"/>
            </a:solidFill>
            <a:prstDash val="solid"/>
            <a:miter/>
            <a:headEnd type="stealth" w="med" len="med"/>
            <a:tailEnd type="none" w="med" len="med"/>
          </a:ln>
        </p:spPr>
      </p:cxnSp>
      <p:cxnSp>
        <p:nvCxnSpPr>
          <p:cNvPr id="376" name="Shape 376"/>
          <p:cNvCxnSpPr>
            <a:endCxn id="377" idx="2"/>
          </p:cNvCxnSpPr>
          <p:nvPr/>
        </p:nvCxnSpPr>
        <p:spPr>
          <a:xfrm rot="10800000">
            <a:off x="13144549" y="3573512"/>
            <a:ext cx="1454100" cy="739800"/>
          </a:xfrm>
          <a:prstGeom prst="straightConnector1">
            <a:avLst/>
          </a:prstGeom>
          <a:noFill/>
          <a:ln w="76200" cap="rnd" cmpd="sng">
            <a:solidFill>
              <a:srgbClr val="00FFFF"/>
            </a:solidFill>
            <a:prstDash val="solid"/>
            <a:miter/>
            <a:headEnd type="none" w="med" len="med"/>
            <a:tailEnd type="none" w="med" len="med"/>
          </a:ln>
        </p:spPr>
      </p:cxnSp>
      <p:sp>
        <p:nvSpPr>
          <p:cNvPr id="377" name="Shape 377"/>
          <p:cNvSpPr txBox="1"/>
          <p:nvPr/>
        </p:nvSpPr>
        <p:spPr>
          <a:xfrm>
            <a:off x="11684000" y="2824112"/>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a:t>
            </a:r>
          </a:p>
        </p:txBody>
      </p:sp>
      <p:sp>
        <p:nvSpPr>
          <p:cNvPr id="378" name="Shape 378"/>
          <p:cNvSpPr txBox="1"/>
          <p:nvPr/>
        </p:nvSpPr>
        <p:spPr>
          <a:xfrm>
            <a:off x="13500100" y="4330700"/>
            <a:ext cx="2184300"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continue</a:t>
            </a:r>
          </a:p>
        </p:txBody>
      </p:sp>
      <p:cxnSp>
        <p:nvCxnSpPr>
          <p:cNvPr id="379" name="Shape 379"/>
          <p:cNvCxnSpPr>
            <a:endCxn id="377" idx="2"/>
          </p:cNvCxnSpPr>
          <p:nvPr/>
        </p:nvCxnSpPr>
        <p:spPr>
          <a:xfrm rot="10800000">
            <a:off x="13144549" y="3573512"/>
            <a:ext cx="25500" cy="1925700"/>
          </a:xfrm>
          <a:prstGeom prst="straightConnector1">
            <a:avLst/>
          </a:prstGeom>
          <a:noFill/>
          <a:ln w="76200" cap="rnd" cmpd="sng">
            <a:solidFill>
              <a:srgbClr val="00FFFF"/>
            </a:solidFill>
            <a:prstDash val="solid"/>
            <a:miter/>
            <a:headEnd type="none" w="med" len="med"/>
            <a:tailEnd type="none" w="med" len="med"/>
          </a:ln>
        </p:spPr>
      </p:cxnSp>
      <p:cxnSp>
        <p:nvCxnSpPr>
          <p:cNvPr id="380" name="Shape 380"/>
          <p:cNvCxnSpPr/>
          <p:nvPr/>
        </p:nvCxnSpPr>
        <p:spPr>
          <a:xfrm flipH="1" flipV="1">
            <a:off x="13213562" y="6226200"/>
            <a:ext cx="16663" cy="403200"/>
          </a:xfrm>
          <a:prstGeom prst="straightConnector1">
            <a:avLst/>
          </a:prstGeom>
          <a:noFill/>
          <a:ln w="76200" cap="rnd" cmpd="sng">
            <a:solidFill>
              <a:srgbClr val="00FFFF"/>
            </a:solidFill>
            <a:prstDash val="solid"/>
            <a:miter/>
            <a:headEnd type="stealth" w="med" len="med"/>
            <a:tailEnd type="none" w="med" len="med"/>
          </a:ln>
        </p:spPr>
      </p:cxnSp>
      <p:cxnSp>
        <p:nvCxnSpPr>
          <p:cNvPr id="381" name="Shape 381"/>
          <p:cNvCxnSpPr/>
          <p:nvPr/>
        </p:nvCxnSpPr>
        <p:spPr>
          <a:xfrm rot="10800000">
            <a:off x="13128537" y="2186749"/>
            <a:ext cx="14400" cy="566699"/>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Shape 386"/>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FF00FF"/>
              </a:buClr>
              <a:buSzPct val="25000"/>
            </a:pPr>
            <a:r>
              <a:rPr lang="en-US" sz="7600" dirty="0" err="1">
                <a:solidFill>
                  <a:srgbClr val="FFD966"/>
                </a:solidFill>
                <a:latin typeface="Arial" charset="0"/>
                <a:ea typeface="Arial" charset="0"/>
                <a:cs typeface="Arial" charset="0"/>
                <a:sym typeface="Cabin"/>
              </a:rPr>
              <a:t>Vòng</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lặp</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không</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xác</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định</a:t>
            </a:r>
            <a:endParaRPr lang="en-US" sz="7600" u="none" strike="noStrike" cap="none" dirty="0">
              <a:solidFill>
                <a:srgbClr val="FFD966"/>
              </a:solidFill>
              <a:latin typeface="Arial" charset="0"/>
              <a:ea typeface="Arial" charset="0"/>
              <a:cs typeface="Arial" charset="0"/>
              <a:sym typeface="Cabin"/>
            </a:endParaRPr>
          </a:p>
        </p:txBody>
      </p:sp>
      <p:sp>
        <p:nvSpPr>
          <p:cNvPr id="387" name="Shape 387"/>
          <p:cNvSpPr txBox="1">
            <a:spLocks noGrp="1"/>
          </p:cNvSpPr>
          <p:nvPr>
            <p:ph type="body" idx="1"/>
          </p:nvPr>
        </p:nvSpPr>
        <p:spPr>
          <a:prstGeom prst="rect">
            <a:avLst/>
          </a:prstGeom>
          <a:noFill/>
          <a:ln>
            <a:noFill/>
          </a:ln>
        </p:spPr>
        <p:txBody>
          <a:bodyPr lIns="38100" tIns="38100" rIns="38100" bIns="38100" anchor="ctr" anchorCtr="0">
            <a:noAutofit/>
          </a:bodyPr>
          <a:lstStyle/>
          <a:p>
            <a:pPr marL="749300" lvl="0" indent="-371094">
              <a:spcBef>
                <a:spcPts val="0"/>
              </a:spcBef>
              <a:buSzPct val="100000"/>
            </a:pPr>
            <a:r>
              <a:rPr lang="vi-VN" sz="3600" dirty="0">
                <a:solidFill>
                  <a:schemeClr val="lt1"/>
                </a:solidFill>
                <a:latin typeface="Arial" charset="0"/>
                <a:ea typeface="Arial" charset="0"/>
                <a:cs typeface="Arial" charset="0"/>
                <a:sym typeface="Cabin"/>
              </a:rPr>
              <a:t>Vòng lặp được gọi là "vòng lặp không xác định" khi chúng tiếp tục diễn ra cho đến khi một điều kiện logic trở thành False</a:t>
            </a:r>
            <a:endParaRPr lang="en-US" sz="3600" dirty="0">
              <a:solidFill>
                <a:schemeClr val="lt1"/>
              </a:solidFill>
              <a:latin typeface="Arial" charset="0"/>
              <a:ea typeface="Arial" charset="0"/>
              <a:cs typeface="Arial" charset="0"/>
              <a:sym typeface="Cabin"/>
            </a:endParaRPr>
          </a:p>
          <a:p>
            <a:pPr marL="749300" lvl="0" indent="-371094">
              <a:buSzPct val="100000"/>
            </a:pPr>
            <a:r>
              <a:rPr lang="vi-VN" sz="3600" dirty="0">
                <a:solidFill>
                  <a:schemeClr val="lt1"/>
                </a:solidFill>
                <a:latin typeface="Arial" charset="0"/>
                <a:ea typeface="Arial" charset="0"/>
                <a:cs typeface="Arial" charset="0"/>
                <a:sym typeface="Cabin"/>
              </a:rPr>
              <a:t>Đôi khi sẽ khá khó khăn để xác định được một vòng lặp sẽ kết thúc</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solidFill>
                  <a:srgbClr val="FFD966"/>
                </a:solidFill>
              </a:rPr>
              <a:t>Vòng</a:t>
            </a:r>
            <a:r>
              <a:rPr lang="en-US" dirty="0">
                <a:solidFill>
                  <a:srgbClr val="FFD966"/>
                </a:solidFill>
              </a:rPr>
              <a:t> </a:t>
            </a:r>
            <a:r>
              <a:rPr lang="en-US" dirty="0" err="1">
                <a:solidFill>
                  <a:srgbClr val="FFD966"/>
                </a:solidFill>
              </a:rPr>
              <a:t>lặp</a:t>
            </a:r>
            <a:r>
              <a:rPr lang="en-US" dirty="0">
                <a:solidFill>
                  <a:srgbClr val="FFD966"/>
                </a:solidFill>
              </a:rPr>
              <a:t> </a:t>
            </a:r>
            <a:r>
              <a:rPr lang="en-US" dirty="0" err="1">
                <a:solidFill>
                  <a:srgbClr val="FFD966"/>
                </a:solidFill>
              </a:rPr>
              <a:t>xác</a:t>
            </a:r>
            <a:r>
              <a:rPr lang="en-US" dirty="0">
                <a:solidFill>
                  <a:srgbClr val="FFD966"/>
                </a:solidFill>
              </a:rPr>
              <a:t> </a:t>
            </a:r>
            <a:r>
              <a:rPr lang="en-US" dirty="0" err="1">
                <a:solidFill>
                  <a:srgbClr val="FFD966"/>
                </a:solidFill>
              </a:rPr>
              <a:t>định</a:t>
            </a:r>
            <a:endParaRPr lang="en-US" dirty="0">
              <a:solidFill>
                <a:srgbClr val="FFD966"/>
              </a:solidFill>
            </a:endParaRPr>
          </a:p>
        </p:txBody>
      </p:sp>
      <p:sp>
        <p:nvSpPr>
          <p:cNvPr id="5" name="Text Placeholder 4"/>
          <p:cNvSpPr>
            <a:spLocks noGrp="1"/>
          </p:cNvSpPr>
          <p:nvPr>
            <p:ph type="body" idx="1"/>
          </p:nvPr>
        </p:nvSpPr>
        <p:spPr/>
        <p:txBody>
          <a:bodyPr/>
          <a:lstStyle/>
          <a:p>
            <a:r>
              <a:rPr lang="en-US" dirty="0">
                <a:solidFill>
                  <a:schemeClr val="bg1"/>
                </a:solidFill>
              </a:rPr>
              <a:t>Iterating over a set of items</a:t>
            </a:r>
            <a:r>
              <a:rPr lang="is-IS" dirty="0">
                <a:solidFill>
                  <a:schemeClr val="bg1"/>
                </a:solidFill>
              </a:rPr>
              <a:t>…</a:t>
            </a:r>
            <a:endParaRPr lang="en-US" dirty="0">
              <a:solidFill>
                <a:schemeClr val="bg1"/>
              </a:solidFill>
            </a:endParaRPr>
          </a:p>
        </p:txBody>
      </p:sp>
    </p:spTree>
    <p:extLst>
      <p:ext uri="{BB962C8B-B14F-4D97-AF65-F5344CB8AC3E}">
        <p14:creationId xmlns:p14="http://schemas.microsoft.com/office/powerpoint/2010/main" val="1210892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Shape 392"/>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00FF00"/>
              </a:buClr>
              <a:buSzPct val="25000"/>
            </a:pPr>
            <a:r>
              <a:rPr lang="en-US" sz="7600" dirty="0" err="1">
                <a:solidFill>
                  <a:srgbClr val="FFD966"/>
                </a:solidFill>
                <a:latin typeface="Arial" charset="0"/>
                <a:ea typeface="Arial" charset="0"/>
                <a:cs typeface="Arial" charset="0"/>
                <a:sym typeface="Cabin"/>
              </a:rPr>
              <a:t>Vòng</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lặp</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xác</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định</a:t>
            </a:r>
            <a:endParaRPr lang="en-US" sz="7600" u="none" strike="noStrike" cap="none" dirty="0">
              <a:solidFill>
                <a:srgbClr val="FFD966"/>
              </a:solidFill>
              <a:latin typeface="Arial" charset="0"/>
              <a:ea typeface="Arial" charset="0"/>
              <a:cs typeface="Arial" charset="0"/>
              <a:sym typeface="Cabin"/>
            </a:endParaRPr>
          </a:p>
        </p:txBody>
      </p:sp>
      <p:sp>
        <p:nvSpPr>
          <p:cNvPr id="393" name="Shape 393"/>
          <p:cNvSpPr txBox="1">
            <a:spLocks noGrp="1"/>
          </p:cNvSpPr>
          <p:nvPr>
            <p:ph type="body" idx="1"/>
          </p:nvPr>
        </p:nvSpPr>
        <p:spPr>
          <a:prstGeom prst="rect">
            <a:avLst/>
          </a:prstGeom>
          <a:noFill/>
          <a:ln>
            <a:noFill/>
          </a:ln>
        </p:spPr>
        <p:txBody>
          <a:bodyPr lIns="38100" tIns="38100" rIns="38100" bIns="38100" anchor="ctr" anchorCtr="0">
            <a:noAutofit/>
          </a:bodyPr>
          <a:lstStyle/>
          <a:p>
            <a:pPr marL="749300" lvl="0" indent="-371094">
              <a:buSzPct val="100000"/>
            </a:pPr>
            <a:r>
              <a:rPr lang="en-US" sz="3600" dirty="0" err="1">
                <a:solidFill>
                  <a:schemeClr val="lt1"/>
                </a:solidFill>
                <a:latin typeface="Arial" charset="0"/>
                <a:ea typeface="Arial" charset="0"/>
                <a:cs typeface="Arial" charset="0"/>
                <a:sym typeface="Cabin"/>
              </a:rPr>
              <a:t>Chúng</a:t>
            </a:r>
            <a:r>
              <a:rPr lang="en-US" sz="3600" dirty="0">
                <a:solidFill>
                  <a:schemeClr val="lt1"/>
                </a:solidFill>
                <a:latin typeface="Arial" charset="0"/>
                <a:ea typeface="Arial" charset="0"/>
                <a:cs typeface="Arial" charset="0"/>
                <a:sym typeface="Cabin"/>
              </a:rPr>
              <a:t> ta </a:t>
            </a:r>
            <a:r>
              <a:rPr lang="en-US" sz="3600" dirty="0" err="1">
                <a:solidFill>
                  <a:schemeClr val="lt1"/>
                </a:solidFill>
                <a:latin typeface="Arial" charset="0"/>
                <a:ea typeface="Arial" charset="0"/>
                <a:cs typeface="Arial" charset="0"/>
                <a:sym typeface="Cabin"/>
              </a:rPr>
              <a:t>có</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thể</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viết</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một</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vòng</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lặp</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để</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chạy</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vòng</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lặp</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một</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lần</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cho</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mỗi</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mục</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trong</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một</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tập</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hợp</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bằng</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cách</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sử</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dụng</a:t>
            </a:r>
            <a:r>
              <a:rPr lang="en-US" sz="3600" dirty="0">
                <a:solidFill>
                  <a:schemeClr val="lt1"/>
                </a:solidFill>
                <a:latin typeface="Arial" charset="0"/>
                <a:ea typeface="Arial" charset="0"/>
                <a:cs typeface="Arial" charset="0"/>
                <a:sym typeface="Cabin"/>
              </a:rPr>
              <a:t> Python </a:t>
            </a:r>
            <a:r>
              <a:rPr lang="en-US" sz="3600" dirty="0" err="1">
                <a:solidFill>
                  <a:schemeClr val="lt1"/>
                </a:solidFill>
                <a:latin typeface="Arial" charset="0"/>
                <a:ea typeface="Arial" charset="0"/>
                <a:cs typeface="Arial" charset="0"/>
                <a:sym typeface="Cabin"/>
              </a:rPr>
              <a:t>để</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xây</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dựng</a:t>
            </a:r>
            <a:endParaRPr lang="en-US" sz="3600" u="none" strike="noStrike" cap="none" dirty="0">
              <a:solidFill>
                <a:schemeClr val="lt1"/>
              </a:solidFill>
              <a:latin typeface="Arial" charset="0"/>
              <a:ea typeface="Arial" charset="0"/>
              <a:cs typeface="Arial" charset="0"/>
              <a:sym typeface="Cabin"/>
            </a:endParaRPr>
          </a:p>
          <a:p>
            <a:pPr marL="749300" lvl="0" indent="-371094">
              <a:buSzPct val="100000"/>
            </a:pPr>
            <a:r>
              <a:rPr lang="vi-VN" sz="3600" dirty="0">
                <a:solidFill>
                  <a:schemeClr val="lt1"/>
                </a:solidFill>
                <a:latin typeface="Arial" charset="0"/>
                <a:ea typeface="Arial" charset="0"/>
                <a:cs typeface="Arial" charset="0"/>
                <a:sym typeface="Cabin"/>
              </a:rPr>
              <a:t>Các vòng lặp này được gọi là "vòng lặp xác định" vì chúng thực hiện một số lần chính xác</a:t>
            </a:r>
            <a:r>
              <a:rPr lang="en-US" sz="3600" dirty="0">
                <a:solidFill>
                  <a:schemeClr val="lt1"/>
                </a:solidFill>
                <a:latin typeface="Arial" charset="0"/>
                <a:ea typeface="Arial" charset="0"/>
                <a:cs typeface="Arial" charset="0"/>
                <a:sym typeface="Cabin"/>
              </a:rPr>
              <a:t> </a:t>
            </a:r>
            <a:r>
              <a:rPr lang="en-US" sz="3600" dirty="0">
                <a:solidFill>
                  <a:schemeClr val="lt1"/>
                </a:solidFill>
                <a:latin typeface="Arial" charset="0"/>
                <a:ea typeface="Arial" charset="0"/>
                <a:cs typeface="Arial" charset="0"/>
                <a:sym typeface="Wingdings" pitchFamily="2" charset="2"/>
              </a:rPr>
              <a:t></a:t>
            </a:r>
            <a:r>
              <a:rPr lang="en-US" sz="3600" dirty="0">
                <a:solidFill>
                  <a:schemeClr val="lt1"/>
                </a:solidFill>
                <a:latin typeface="Arial" charset="0"/>
                <a:ea typeface="Arial" charset="0"/>
                <a:cs typeface="Arial" charset="0"/>
                <a:sym typeface="Cabin"/>
              </a:rPr>
              <a:t> </a:t>
            </a:r>
            <a:r>
              <a:rPr lang="en-US" sz="3600" dirty="0" err="1">
                <a:solidFill>
                  <a:srgbClr val="00FF00"/>
                </a:solidFill>
                <a:latin typeface="Arial" charset="0"/>
                <a:ea typeface="Arial" charset="0"/>
                <a:cs typeface="Arial" charset="0"/>
                <a:sym typeface="Cabin"/>
              </a:rPr>
              <a:t>Vòng</a:t>
            </a:r>
            <a:r>
              <a:rPr lang="en-US" sz="3600" dirty="0">
                <a:solidFill>
                  <a:srgbClr val="00FF00"/>
                </a:solidFill>
                <a:latin typeface="Arial" charset="0"/>
                <a:ea typeface="Arial" charset="0"/>
                <a:cs typeface="Arial" charset="0"/>
                <a:sym typeface="Cabin"/>
              </a:rPr>
              <a:t> </a:t>
            </a:r>
            <a:r>
              <a:rPr lang="en-US" sz="3600" dirty="0" err="1">
                <a:solidFill>
                  <a:srgbClr val="00FF00"/>
                </a:solidFill>
                <a:latin typeface="Arial" charset="0"/>
                <a:ea typeface="Arial" charset="0"/>
                <a:cs typeface="Arial" charset="0"/>
                <a:sym typeface="Cabin"/>
              </a:rPr>
              <a:t>lặp</a:t>
            </a:r>
            <a:r>
              <a:rPr lang="en-US" sz="3600" dirty="0">
                <a:solidFill>
                  <a:srgbClr val="00FF00"/>
                </a:solidFill>
                <a:latin typeface="Arial" charset="0"/>
                <a:ea typeface="Arial" charset="0"/>
                <a:cs typeface="Arial" charset="0"/>
                <a:sym typeface="Cabin"/>
              </a:rPr>
              <a:t> </a:t>
            </a:r>
            <a:r>
              <a:rPr lang="en-US" sz="3600" dirty="0" err="1">
                <a:solidFill>
                  <a:srgbClr val="00FF00"/>
                </a:solidFill>
                <a:latin typeface="Arial" charset="0"/>
                <a:ea typeface="Arial" charset="0"/>
                <a:cs typeface="Arial" charset="0"/>
                <a:sym typeface="Cabin"/>
              </a:rPr>
              <a:t>xác</a:t>
            </a:r>
            <a:r>
              <a:rPr lang="en-US" sz="3600" dirty="0">
                <a:solidFill>
                  <a:srgbClr val="00FF00"/>
                </a:solidFill>
                <a:latin typeface="Arial" charset="0"/>
                <a:ea typeface="Arial" charset="0"/>
                <a:cs typeface="Arial" charset="0"/>
                <a:sym typeface="Cabin"/>
              </a:rPr>
              <a:t> </a:t>
            </a:r>
            <a:r>
              <a:rPr lang="en-US" sz="3600" dirty="0" err="1">
                <a:solidFill>
                  <a:srgbClr val="00FF00"/>
                </a:solidFill>
                <a:latin typeface="Arial" charset="0"/>
                <a:ea typeface="Arial" charset="0"/>
                <a:cs typeface="Arial" charset="0"/>
                <a:sym typeface="Cabin"/>
              </a:rPr>
              <a:t>định</a:t>
            </a:r>
            <a:r>
              <a:rPr lang="en-US" sz="3600" dirty="0">
                <a:solidFill>
                  <a:srgbClr val="00FF00"/>
                </a:solidFill>
                <a:latin typeface="Arial" charset="0"/>
                <a:ea typeface="Arial" charset="0"/>
                <a:cs typeface="Arial" charset="0"/>
                <a:sym typeface="Cabin"/>
              </a:rPr>
              <a:t> </a:t>
            </a:r>
            <a:r>
              <a:rPr lang="en-US" sz="3600" dirty="0" err="1">
                <a:solidFill>
                  <a:srgbClr val="00FF00"/>
                </a:solidFill>
                <a:latin typeface="Arial" charset="0"/>
                <a:ea typeface="Arial" charset="0"/>
                <a:cs typeface="Arial" charset="0"/>
                <a:sym typeface="Cabin"/>
              </a:rPr>
              <a:t>lặp</a:t>
            </a:r>
            <a:r>
              <a:rPr lang="en-US" sz="3600" dirty="0">
                <a:solidFill>
                  <a:srgbClr val="00FF00"/>
                </a:solidFill>
                <a:latin typeface="Arial" charset="0"/>
                <a:ea typeface="Arial" charset="0"/>
                <a:cs typeface="Arial" charset="0"/>
                <a:sym typeface="Cabin"/>
              </a:rPr>
              <a:t> </a:t>
            </a:r>
            <a:r>
              <a:rPr lang="en-US" sz="3600" dirty="0" err="1">
                <a:solidFill>
                  <a:srgbClr val="00FF00"/>
                </a:solidFill>
                <a:latin typeface="Arial" charset="0"/>
                <a:ea typeface="Arial" charset="0"/>
                <a:cs typeface="Arial" charset="0"/>
                <a:sym typeface="Cabin"/>
              </a:rPr>
              <a:t>lại</a:t>
            </a:r>
            <a:r>
              <a:rPr lang="en-US" sz="3600" dirty="0">
                <a:solidFill>
                  <a:srgbClr val="00FF00"/>
                </a:solidFill>
                <a:latin typeface="Arial" charset="0"/>
                <a:ea typeface="Arial" charset="0"/>
                <a:cs typeface="Arial" charset="0"/>
                <a:sym typeface="Cabin"/>
              </a:rPr>
              <a:t> </a:t>
            </a:r>
            <a:r>
              <a:rPr lang="en-US" sz="3600" dirty="0" err="1">
                <a:solidFill>
                  <a:srgbClr val="00FF00"/>
                </a:solidFill>
                <a:latin typeface="Arial" charset="0"/>
                <a:ea typeface="Arial" charset="0"/>
                <a:cs typeface="Arial" charset="0"/>
                <a:sym typeface="Cabin"/>
              </a:rPr>
              <a:t>thông</a:t>
            </a:r>
            <a:r>
              <a:rPr lang="en-US" sz="3600" dirty="0">
                <a:solidFill>
                  <a:srgbClr val="00FF00"/>
                </a:solidFill>
                <a:latin typeface="Arial" charset="0"/>
                <a:ea typeface="Arial" charset="0"/>
                <a:cs typeface="Arial" charset="0"/>
                <a:sym typeface="Cabin"/>
              </a:rPr>
              <a:t> qua </a:t>
            </a:r>
            <a:r>
              <a:rPr lang="en-US" sz="3600" dirty="0" err="1">
                <a:solidFill>
                  <a:srgbClr val="00FF00"/>
                </a:solidFill>
                <a:latin typeface="Arial" charset="0"/>
                <a:ea typeface="Arial" charset="0"/>
                <a:cs typeface="Arial" charset="0"/>
                <a:sym typeface="Cabin"/>
              </a:rPr>
              <a:t>các</a:t>
            </a:r>
            <a:r>
              <a:rPr lang="en-US" sz="3600" dirty="0">
                <a:solidFill>
                  <a:srgbClr val="00FF00"/>
                </a:solidFill>
                <a:latin typeface="Arial" charset="0"/>
                <a:ea typeface="Arial" charset="0"/>
                <a:cs typeface="Arial" charset="0"/>
                <a:sym typeface="Cabin"/>
              </a:rPr>
              <a:t> </a:t>
            </a:r>
            <a:r>
              <a:rPr lang="en-US" sz="3600" dirty="0" err="1">
                <a:solidFill>
                  <a:srgbClr val="00FF00"/>
                </a:solidFill>
                <a:latin typeface="Arial" charset="0"/>
                <a:ea typeface="Arial" charset="0"/>
                <a:cs typeface="Arial" charset="0"/>
                <a:sym typeface="Cabin"/>
              </a:rPr>
              <a:t>thành</a:t>
            </a:r>
            <a:r>
              <a:rPr lang="en-US" sz="3600" dirty="0">
                <a:solidFill>
                  <a:srgbClr val="00FF00"/>
                </a:solidFill>
                <a:latin typeface="Arial" charset="0"/>
                <a:ea typeface="Arial" charset="0"/>
                <a:cs typeface="Arial" charset="0"/>
                <a:sym typeface="Cabin"/>
              </a:rPr>
              <a:t> </a:t>
            </a:r>
            <a:r>
              <a:rPr lang="en-US" sz="3600" dirty="0" err="1">
                <a:solidFill>
                  <a:srgbClr val="00FF00"/>
                </a:solidFill>
                <a:latin typeface="Arial" charset="0"/>
                <a:ea typeface="Arial" charset="0"/>
                <a:cs typeface="Arial" charset="0"/>
                <a:sym typeface="Cabin"/>
              </a:rPr>
              <a:t>viên</a:t>
            </a:r>
            <a:r>
              <a:rPr lang="en-US" sz="3600" dirty="0">
                <a:solidFill>
                  <a:srgbClr val="00FF00"/>
                </a:solidFill>
                <a:latin typeface="Arial" charset="0"/>
                <a:ea typeface="Arial" charset="0"/>
                <a:cs typeface="Arial" charset="0"/>
                <a:sym typeface="Cabin"/>
              </a:rPr>
              <a:t> </a:t>
            </a:r>
            <a:r>
              <a:rPr lang="en-US" sz="3600" dirty="0" err="1">
                <a:solidFill>
                  <a:srgbClr val="00FF00"/>
                </a:solidFill>
                <a:latin typeface="Arial" charset="0"/>
                <a:ea typeface="Arial" charset="0"/>
                <a:cs typeface="Arial" charset="0"/>
                <a:sym typeface="Cabin"/>
              </a:rPr>
              <a:t>của</a:t>
            </a:r>
            <a:r>
              <a:rPr lang="en-US" sz="3600" dirty="0">
                <a:solidFill>
                  <a:srgbClr val="00FF00"/>
                </a:solidFill>
                <a:latin typeface="Arial" charset="0"/>
                <a:ea typeface="Arial" charset="0"/>
                <a:cs typeface="Arial" charset="0"/>
                <a:sym typeface="Cabin"/>
              </a:rPr>
              <a:t> </a:t>
            </a:r>
            <a:r>
              <a:rPr lang="en-US" sz="3600" dirty="0" err="1">
                <a:solidFill>
                  <a:srgbClr val="00FF00"/>
                </a:solidFill>
                <a:latin typeface="Arial" charset="0"/>
                <a:ea typeface="Arial" charset="0"/>
                <a:cs typeface="Arial" charset="0"/>
                <a:sym typeface="Cabin"/>
              </a:rPr>
              <a:t>một</a:t>
            </a:r>
            <a:r>
              <a:rPr lang="en-US" sz="3600" dirty="0">
                <a:solidFill>
                  <a:srgbClr val="00FF00"/>
                </a:solidFill>
                <a:latin typeface="Arial" charset="0"/>
                <a:ea typeface="Arial" charset="0"/>
                <a:cs typeface="Arial" charset="0"/>
                <a:sym typeface="Cabin"/>
              </a:rPr>
              <a:t> </a:t>
            </a:r>
            <a:r>
              <a:rPr lang="en-US" sz="3600" dirty="0" err="1">
                <a:solidFill>
                  <a:srgbClr val="00FF00"/>
                </a:solidFill>
                <a:latin typeface="Arial" charset="0"/>
                <a:ea typeface="Arial" charset="0"/>
                <a:cs typeface="Arial" charset="0"/>
                <a:sym typeface="Cabin"/>
              </a:rPr>
              <a:t>tập</a:t>
            </a:r>
            <a:r>
              <a:rPr lang="en-US" sz="3600" dirty="0">
                <a:solidFill>
                  <a:srgbClr val="00FF00"/>
                </a:solidFill>
                <a:latin typeface="Arial" charset="0"/>
                <a:ea typeface="Arial" charset="0"/>
                <a:cs typeface="Arial" charset="0"/>
                <a:sym typeface="Cabin"/>
              </a:rPr>
              <a:t> </a:t>
            </a:r>
            <a:r>
              <a:rPr lang="en-US" sz="3600" dirty="0" err="1">
                <a:solidFill>
                  <a:srgbClr val="00FF00"/>
                </a:solidFill>
                <a:latin typeface="Arial" charset="0"/>
                <a:ea typeface="Arial" charset="0"/>
                <a:cs typeface="Arial" charset="0"/>
                <a:sym typeface="Cabin"/>
              </a:rPr>
              <a:t>hợp</a:t>
            </a:r>
            <a:endParaRPr lang="en-US" sz="3600" dirty="0">
              <a:solidFill>
                <a:srgbClr val="00FF00"/>
              </a:solidFill>
              <a:latin typeface="Arial" charset="0"/>
              <a:ea typeface="Arial" charset="0"/>
              <a:cs typeface="Arial" charset="0"/>
              <a:sym typeface="Cab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Shape 398"/>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FFFF00"/>
              </a:buClr>
              <a:buSzPct val="25000"/>
            </a:pPr>
            <a:r>
              <a:rPr lang="vi-VN" sz="7600" dirty="0">
                <a:solidFill>
                  <a:srgbClr val="FFD966"/>
                </a:solidFill>
                <a:latin typeface="Arial" charset="0"/>
                <a:ea typeface="Arial" charset="0"/>
                <a:cs typeface="Arial" charset="0"/>
                <a:sym typeface="Cabin"/>
              </a:rPr>
              <a:t>Vòng lặp xác định đơn giản</a:t>
            </a:r>
            <a:endParaRPr lang="en-US" sz="7600" u="none" strike="noStrike" cap="none" dirty="0">
              <a:solidFill>
                <a:srgbClr val="FFD966"/>
              </a:solidFill>
              <a:latin typeface="Arial" charset="0"/>
              <a:ea typeface="Arial" charset="0"/>
              <a:cs typeface="Arial" charset="0"/>
              <a:sym typeface="Cabin"/>
            </a:endParaRPr>
          </a:p>
        </p:txBody>
      </p:sp>
      <p:sp>
        <p:nvSpPr>
          <p:cNvPr id="399" name="Shape 399"/>
          <p:cNvSpPr txBox="1"/>
          <p:nvPr/>
        </p:nvSpPr>
        <p:spPr>
          <a:xfrm>
            <a:off x="1926625" y="3414325"/>
            <a:ext cx="7524599" cy="2540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i="0" u="none" strike="noStrike" cap="none" dirty="0">
                <a:solidFill>
                  <a:srgbClr val="FFFF00"/>
                </a:solidFill>
                <a:latin typeface="Courier"/>
                <a:ea typeface="Courier"/>
                <a:cs typeface="Courier"/>
                <a:sym typeface="Courier New"/>
              </a:rPr>
              <a:t>for</a:t>
            </a:r>
            <a:r>
              <a:rPr lang="en-US" sz="3600" i="0" u="none" strike="noStrike" cap="none" dirty="0">
                <a:solidFill>
                  <a:schemeClr val="lt1"/>
                </a:solidFill>
                <a:latin typeface="Courier"/>
                <a:ea typeface="Courier"/>
                <a:cs typeface="Courier"/>
                <a:sym typeface="Courier New"/>
              </a:rPr>
              <a:t> </a:t>
            </a:r>
            <a:r>
              <a:rPr lang="en-US" sz="3600" i="0" u="none" strike="noStrike" cap="none" dirty="0" err="1">
                <a:solidFill>
                  <a:srgbClr val="00FF00"/>
                </a:solidFill>
                <a:latin typeface="Courier"/>
                <a:ea typeface="Courier"/>
                <a:cs typeface="Courier"/>
                <a:sym typeface="Courier New"/>
              </a:rPr>
              <a:t>i</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FF00"/>
                </a:solidFill>
                <a:latin typeface="Courier"/>
                <a:ea typeface="Courier"/>
                <a:cs typeface="Courier"/>
                <a:sym typeface="Courier New"/>
              </a:rPr>
              <a:t>in</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7F00"/>
                </a:solidFill>
                <a:latin typeface="Courier"/>
                <a:ea typeface="Courier"/>
                <a:cs typeface="Courier"/>
                <a:sym typeface="Courier New"/>
              </a:rPr>
              <a:t>[5, 4, 3, 2, 1]</a:t>
            </a:r>
            <a:r>
              <a:rPr lang="en-US" sz="3600" i="0" u="none" strike="noStrike" cap="none" dirty="0">
                <a:solidFill>
                  <a:srgbClr val="00FF00"/>
                </a:solidFill>
                <a:latin typeface="Courier"/>
                <a:ea typeface="Courier"/>
                <a:cs typeface="Courier"/>
                <a:sym typeface="Courier New"/>
              </a:rPr>
              <a:t> </a:t>
            </a:r>
            <a:r>
              <a:rPr lang="en-US" sz="36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FF00"/>
                </a:solidFill>
                <a:latin typeface="Courier"/>
                <a:ea typeface="Courier"/>
                <a:cs typeface="Courier"/>
                <a:sym typeface="Courier New"/>
              </a:rPr>
              <a:t>print(</a:t>
            </a:r>
            <a:r>
              <a:rPr lang="en-US" sz="3600" i="0" u="none" strike="noStrike" cap="none" dirty="0" err="1">
                <a:solidFill>
                  <a:srgbClr val="00FF00"/>
                </a:solidFill>
                <a:latin typeface="Courier"/>
                <a:ea typeface="Courier"/>
                <a:cs typeface="Courier"/>
                <a:sym typeface="Courier New"/>
              </a:rPr>
              <a:t>i</a:t>
            </a:r>
            <a:r>
              <a:rPr lang="en-US" sz="36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600" i="0" u="none" strike="noStrike" cap="none" dirty="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'Blastoff!'</a:t>
            </a:r>
            <a:r>
              <a:rPr lang="en-US" sz="3600" i="0" u="none" strike="noStrike" cap="none" dirty="0">
                <a:solidFill>
                  <a:schemeClr val="bg1"/>
                </a:solidFill>
                <a:latin typeface="Courier"/>
                <a:ea typeface="Courier"/>
                <a:cs typeface="Courier"/>
                <a:sym typeface="Courier New"/>
              </a:rPr>
              <a:t>)</a:t>
            </a:r>
          </a:p>
        </p:txBody>
      </p:sp>
      <p:sp>
        <p:nvSpPr>
          <p:cNvPr id="400" name="Shape 400"/>
          <p:cNvSpPr txBox="1"/>
          <p:nvPr/>
        </p:nvSpPr>
        <p:spPr>
          <a:xfrm>
            <a:off x="11091861" y="3003550"/>
            <a:ext cx="2384424" cy="4902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4800" u="none" strike="noStrike" cap="none">
                <a:solidFill>
                  <a:srgbClr val="FFFFFF"/>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4800" u="none" strike="noStrike" cap="none">
                <a:solidFill>
                  <a:srgbClr val="FFFFFF"/>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4800" u="none" strike="noStrike" cap="none">
                <a:solidFill>
                  <a:srgbClr val="FFFF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4800" u="none" strike="noStrike" cap="none">
                <a:solidFill>
                  <a:srgbClr val="FFFFFF"/>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4800" u="none" strike="noStrike" cap="none">
                <a:solidFill>
                  <a:srgbClr val="FFFFFF"/>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n-US" sz="4800" u="none" strike="noStrike" cap="none">
                <a:solidFill>
                  <a:srgbClr val="FFFFFF"/>
                </a:solidFill>
                <a:latin typeface="Arial" charset="0"/>
                <a:ea typeface="Arial" charset="0"/>
                <a:cs typeface="Arial" charset="0"/>
                <a:sym typeface="Cabin"/>
              </a:rPr>
              <a:t>Blastoff!</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Shape 405"/>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FFFF00"/>
              </a:buClr>
              <a:buSzPct val="25000"/>
            </a:pPr>
            <a:r>
              <a:rPr lang="en-US" sz="7600" dirty="0" err="1">
                <a:solidFill>
                  <a:srgbClr val="FFD966"/>
                </a:solidFill>
                <a:latin typeface="Arial" charset="0"/>
                <a:ea typeface="Arial" charset="0"/>
                <a:cs typeface="Arial" charset="0"/>
                <a:sym typeface="Cabin"/>
              </a:rPr>
              <a:t>Vòng</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lặp</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xác</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định</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với</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các</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chuỗi</a:t>
            </a:r>
            <a:endParaRPr lang="en-US" sz="7600" u="none" strike="noStrike" cap="none" dirty="0">
              <a:solidFill>
                <a:srgbClr val="FFD966"/>
              </a:solidFill>
              <a:latin typeface="Arial" charset="0"/>
              <a:ea typeface="Arial" charset="0"/>
              <a:cs typeface="Arial" charset="0"/>
              <a:sym typeface="Cabin"/>
            </a:endParaRPr>
          </a:p>
        </p:txBody>
      </p:sp>
      <p:sp>
        <p:nvSpPr>
          <p:cNvPr id="406" name="Shape 406"/>
          <p:cNvSpPr txBox="1"/>
          <p:nvPr/>
        </p:nvSpPr>
        <p:spPr>
          <a:xfrm>
            <a:off x="698125" y="4144325"/>
            <a:ext cx="92139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friends</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['Joseph', 'Glenn', 'Sally']</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friend</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friends </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'Happy New Year:'</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friend</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'Done!'</a:t>
            </a:r>
            <a:r>
              <a:rPr lang="en-US" sz="3000" i="0" u="none" strike="noStrike" cap="none" dirty="0">
                <a:solidFill>
                  <a:schemeClr val="bg1"/>
                </a:solidFill>
                <a:latin typeface="Courier"/>
                <a:ea typeface="Courier"/>
                <a:cs typeface="Courier"/>
                <a:sym typeface="Courier New"/>
              </a:rPr>
              <a:t>)</a:t>
            </a:r>
          </a:p>
        </p:txBody>
      </p:sp>
      <p:sp>
        <p:nvSpPr>
          <p:cNvPr id="407" name="Shape 407"/>
          <p:cNvSpPr txBox="1"/>
          <p:nvPr/>
        </p:nvSpPr>
        <p:spPr>
          <a:xfrm>
            <a:off x="10607875" y="3551825"/>
            <a:ext cx="5447100" cy="3096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FF"/>
                </a:solidFill>
                <a:latin typeface="Arial" charset="0"/>
                <a:ea typeface="Arial" charset="0"/>
                <a:cs typeface="Arial" charset="0"/>
                <a:sym typeface="Cabin"/>
              </a:rPr>
              <a:t>Happy New Year: Joseph</a:t>
            </a:r>
            <a:br>
              <a:rPr lang="en-US" sz="3600" u="none" strike="noStrike" cap="none">
                <a:solidFill>
                  <a:srgbClr val="FFFFFF"/>
                </a:solidFill>
                <a:latin typeface="Arial" charset="0"/>
                <a:ea typeface="Arial" charset="0"/>
                <a:cs typeface="Arial" charset="0"/>
                <a:sym typeface="Cabin"/>
              </a:rPr>
            </a:br>
            <a:r>
              <a:rPr lang="en-US" sz="3600" u="none" strike="noStrike" cap="none">
                <a:solidFill>
                  <a:srgbClr val="FFFFFF"/>
                </a:solidFill>
                <a:latin typeface="Arial" charset="0"/>
                <a:ea typeface="Arial" charset="0"/>
                <a:cs typeface="Arial" charset="0"/>
                <a:sym typeface="Cabin"/>
              </a:rPr>
              <a:t>Happy New Year: Glenn</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FF"/>
                </a:solidFill>
                <a:latin typeface="Arial" charset="0"/>
                <a:ea typeface="Arial" charset="0"/>
                <a:cs typeface="Arial" charset="0"/>
                <a:sym typeface="Cabin"/>
              </a:rPr>
              <a:t>Happy New Year: Sally</a:t>
            </a:r>
          </a:p>
          <a:p>
            <a:pPr marL="0" marR="0" lvl="0" indent="0" algn="l" rtl="0">
              <a:lnSpc>
                <a:spcPct val="100000"/>
              </a:lnSpc>
              <a:spcBef>
                <a:spcPts val="0"/>
              </a:spcBef>
              <a:spcAft>
                <a:spcPts val="0"/>
              </a:spcAft>
              <a:buClr>
                <a:srgbClr val="FF00FF"/>
              </a:buClr>
              <a:buFont typeface="Cabin"/>
              <a:buNone/>
            </a:pPr>
            <a:endParaRPr sz="3600">
              <a:solidFill>
                <a:srgbClr val="FFFF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FF"/>
                </a:solidFill>
                <a:latin typeface="Arial" charset="0"/>
                <a:ea typeface="Arial" charset="0"/>
                <a:cs typeface="Arial" charset="0"/>
                <a:sym typeface="Cabin"/>
              </a:rPr>
              <a:t>Done!</a:t>
            </a:r>
          </a:p>
        </p:txBody>
      </p:sp>
      <p:cxnSp>
        <p:nvCxnSpPr>
          <p:cNvPr id="408" name="Shape 408"/>
          <p:cNvCxnSpPr/>
          <p:nvPr/>
        </p:nvCxnSpPr>
        <p:spPr>
          <a:xfrm flipH="1">
            <a:off x="9001125" y="4534150"/>
            <a:ext cx="1417924" cy="952250"/>
          </a:xfrm>
          <a:prstGeom prst="straightConnector1">
            <a:avLst/>
          </a:prstGeom>
          <a:noFill/>
          <a:ln w="50800" cap="rnd" cmpd="sng">
            <a:solidFill>
              <a:srgbClr val="FFFF00"/>
            </a:solidFill>
            <a:prstDash val="solid"/>
            <a:miter/>
            <a:headEnd type="stealth" w="med" len="med"/>
            <a:tailEnd type="none" w="med" len="med"/>
          </a:ln>
        </p:spPr>
      </p:cxnSp>
      <p:cxnSp>
        <p:nvCxnSpPr>
          <p:cNvPr id="409" name="Shape 409"/>
          <p:cNvCxnSpPr/>
          <p:nvPr/>
        </p:nvCxnSpPr>
        <p:spPr>
          <a:xfrm flipH="1" flipV="1">
            <a:off x="4057650" y="5972175"/>
            <a:ext cx="6411949" cy="243725"/>
          </a:xfrm>
          <a:prstGeom prst="straightConnector1">
            <a:avLst/>
          </a:prstGeom>
          <a:noFill/>
          <a:ln w="50800" cap="rnd" cmpd="sng">
            <a:solidFill>
              <a:srgbClr val="FFFF00"/>
            </a:solidFill>
            <a:prstDash val="solid"/>
            <a:miter/>
            <a:headEnd type="stealth"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Shape 416"/>
          <p:cNvSpPr txBox="1">
            <a:spLocks noGrp="1"/>
          </p:cNvSpPr>
          <p:nvPr>
            <p:ph type="title"/>
          </p:nvPr>
        </p:nvSpPr>
        <p:spPr>
          <a:xfrm>
            <a:off x="1155700" y="817418"/>
            <a:ext cx="13932000" cy="1135456"/>
          </a:xfrm>
          <a:prstGeom prst="rect">
            <a:avLst/>
          </a:prstGeom>
          <a:noFill/>
          <a:ln>
            <a:noFill/>
          </a:ln>
        </p:spPr>
        <p:txBody>
          <a:bodyPr lIns="38100" tIns="38100" rIns="38100" bIns="38100" anchor="ctr" anchorCtr="0">
            <a:noAutofit/>
          </a:bodyPr>
          <a:lstStyle/>
          <a:p>
            <a:pPr lvl="0">
              <a:buClr>
                <a:srgbClr val="FFFF00"/>
              </a:buClr>
              <a:buSzPct val="25000"/>
            </a:pPr>
            <a:r>
              <a:rPr lang="vi-VN" sz="7600" dirty="0">
                <a:solidFill>
                  <a:srgbClr val="FFD966"/>
                </a:solidFill>
                <a:latin typeface="Arial" charset="0"/>
                <a:ea typeface="Arial" charset="0"/>
                <a:cs typeface="Arial" charset="0"/>
                <a:sym typeface="Cabin"/>
              </a:rPr>
              <a:t>Vòng lặp xác định đơn giản</a:t>
            </a:r>
            <a:endParaRPr lang="en-US" sz="7600" u="none" strike="noStrike" cap="none" dirty="0">
              <a:solidFill>
                <a:srgbClr val="FFD966"/>
              </a:solidFill>
              <a:latin typeface="Arial" charset="0"/>
              <a:ea typeface="Arial" charset="0"/>
              <a:cs typeface="Arial" charset="0"/>
              <a:sym typeface="Cabin"/>
            </a:endParaRPr>
          </a:p>
        </p:txBody>
      </p:sp>
      <p:sp>
        <p:nvSpPr>
          <p:cNvPr id="417" name="Shape 417"/>
          <p:cNvSpPr txBox="1"/>
          <p:nvPr/>
        </p:nvSpPr>
        <p:spPr>
          <a:xfrm>
            <a:off x="8786700" y="3524225"/>
            <a:ext cx="5106600" cy="1660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00FF00"/>
                </a:solidFill>
                <a:latin typeface="Courier"/>
                <a:ea typeface="Courier"/>
                <a:cs typeface="Courier"/>
                <a:sym typeface="Courier New"/>
              </a:rPr>
              <a:t>i</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7F00"/>
                </a:solidFill>
                <a:latin typeface="Courier"/>
                <a:ea typeface="Courier"/>
                <a:cs typeface="Courier"/>
                <a:sym typeface="Courier New"/>
              </a:rPr>
              <a:t>[5, 4, 3, 2, 1]</a:t>
            </a:r>
            <a:r>
              <a:rPr lang="en-US" sz="2400" i="0" u="none" strike="noStrike" cap="none" dirty="0">
                <a:solidFill>
                  <a:srgbClr val="00FF00"/>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print</a:t>
            </a:r>
            <a:r>
              <a:rPr lang="en-US" sz="2400" dirty="0">
                <a:solidFill>
                  <a:schemeClr val="lt1"/>
                </a:solidFill>
                <a:latin typeface="Courier"/>
                <a:ea typeface="Courier"/>
                <a:cs typeface="Courier"/>
                <a:sym typeface="Courier New"/>
              </a:rPr>
              <a:t>(</a:t>
            </a:r>
            <a:r>
              <a:rPr lang="en-US" sz="2400" i="0" u="none" strike="noStrike" cap="none" dirty="0" err="1">
                <a:solidFill>
                  <a:srgbClr val="00FF00"/>
                </a:solidFill>
                <a:latin typeface="Courier"/>
                <a:ea typeface="Courier"/>
                <a:cs typeface="Courier"/>
                <a:sym typeface="Courier New"/>
              </a:rPr>
              <a:t>i</a:t>
            </a:r>
            <a:r>
              <a:rPr lang="en-US" sz="24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print</a:t>
            </a:r>
            <a:r>
              <a:rPr lang="en-US" sz="2400" dirty="0">
                <a:solidFill>
                  <a:schemeClr val="lt1"/>
                </a:solidFill>
                <a:latin typeface="Courier"/>
                <a:ea typeface="Courier"/>
                <a:cs typeface="Courier"/>
                <a:sym typeface="Courier New"/>
              </a:rPr>
              <a:t>(</a:t>
            </a:r>
            <a:r>
              <a:rPr lang="en-US" sz="2400" i="0" u="none" strike="noStrike" cap="none" dirty="0">
                <a:solidFill>
                  <a:srgbClr val="FF7F00"/>
                </a:solidFill>
                <a:latin typeface="Courier"/>
                <a:ea typeface="Courier"/>
                <a:cs typeface="Courier"/>
                <a:sym typeface="Courier New"/>
              </a:rPr>
              <a:t>'Blastoff!'</a:t>
            </a:r>
            <a:r>
              <a:rPr lang="en-US" sz="2400" i="0" u="none" strike="noStrike" cap="none" dirty="0">
                <a:solidFill>
                  <a:schemeClr val="bg1"/>
                </a:solidFill>
                <a:latin typeface="Courier"/>
                <a:ea typeface="Courier"/>
                <a:cs typeface="Courier"/>
                <a:sym typeface="Courier New"/>
              </a:rPr>
              <a:t>)</a:t>
            </a:r>
          </a:p>
        </p:txBody>
      </p:sp>
      <p:sp>
        <p:nvSpPr>
          <p:cNvPr id="418" name="Shape 418"/>
          <p:cNvSpPr txBox="1"/>
          <p:nvPr/>
        </p:nvSpPr>
        <p:spPr>
          <a:xfrm>
            <a:off x="14170825" y="3059375"/>
            <a:ext cx="1659900"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u="none" strike="noStrike" cap="none">
                <a:solidFill>
                  <a:srgbClr val="FFFFFF"/>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3000" u="none" strike="noStrike" cap="none">
                <a:solidFill>
                  <a:srgbClr val="FFFFFF"/>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3000" u="none" strike="noStrike" cap="none">
                <a:solidFill>
                  <a:srgbClr val="FFFF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000" u="none" strike="noStrike" cap="none">
                <a:solidFill>
                  <a:srgbClr val="FFFFFF"/>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000" u="none" strike="noStrike" cap="none">
                <a:solidFill>
                  <a:srgbClr val="FFFFFF"/>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n-US" sz="3000" u="none" strike="noStrike" cap="none">
                <a:solidFill>
                  <a:srgbClr val="FFFFFF"/>
                </a:solidFill>
                <a:latin typeface="Arial" charset="0"/>
                <a:ea typeface="Arial" charset="0"/>
                <a:cs typeface="Arial" charset="0"/>
                <a:sym typeface="Cabin"/>
              </a:rPr>
              <a:t>Blastoff!</a:t>
            </a:r>
          </a:p>
        </p:txBody>
      </p:sp>
      <p:cxnSp>
        <p:nvCxnSpPr>
          <p:cNvPr id="419" name="Shape 419"/>
          <p:cNvCxnSpPr/>
          <p:nvPr/>
        </p:nvCxnSpPr>
        <p:spPr>
          <a:xfrm rot="10800000">
            <a:off x="3041537" y="218794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420" name="Shape 420"/>
          <p:cNvSpPr/>
          <p:nvPr/>
        </p:nvSpPr>
        <p:spPr>
          <a:xfrm>
            <a:off x="1625600" y="2748300"/>
            <a:ext cx="2870100" cy="1269899"/>
          </a:xfrm>
          <a:prstGeom prst="diamond">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400" u="none" strike="noStrike" cap="none">
                <a:solidFill>
                  <a:srgbClr val="FF9900"/>
                </a:solidFill>
                <a:latin typeface="Arial" charset="0"/>
                <a:ea typeface="Arial" charset="0"/>
                <a:cs typeface="Arial" charset="0"/>
                <a:sym typeface="Cabin"/>
              </a:rPr>
              <a:t>Done?</a:t>
            </a:r>
          </a:p>
        </p:txBody>
      </p:sp>
      <p:cxnSp>
        <p:nvCxnSpPr>
          <p:cNvPr id="421" name="Shape 421"/>
          <p:cNvCxnSpPr/>
          <p:nvPr/>
        </p:nvCxnSpPr>
        <p:spPr>
          <a:xfrm rot="10800000">
            <a:off x="3060712" y="4018399"/>
            <a:ext cx="11100" cy="1498500"/>
          </a:xfrm>
          <a:prstGeom prst="straightConnector1">
            <a:avLst/>
          </a:prstGeom>
          <a:noFill/>
          <a:ln w="76200" cap="rnd" cmpd="sng">
            <a:solidFill>
              <a:srgbClr val="00FFFF"/>
            </a:solidFill>
            <a:prstDash val="solid"/>
            <a:miter/>
            <a:headEnd type="none" w="med" len="med"/>
            <a:tailEnd type="stealth" w="med" len="med"/>
          </a:ln>
        </p:spPr>
      </p:cxnSp>
      <p:cxnSp>
        <p:nvCxnSpPr>
          <p:cNvPr id="422" name="Shape 422"/>
          <p:cNvCxnSpPr/>
          <p:nvPr/>
        </p:nvCxnSpPr>
        <p:spPr>
          <a:xfrm rot="10800000">
            <a:off x="6426637" y="3757925"/>
            <a:ext cx="26999" cy="650999"/>
          </a:xfrm>
          <a:prstGeom prst="straightConnector1">
            <a:avLst/>
          </a:prstGeom>
          <a:noFill/>
          <a:ln w="76200" cap="rnd" cmpd="sng">
            <a:solidFill>
              <a:srgbClr val="00FFFF"/>
            </a:solidFill>
            <a:prstDash val="solid"/>
            <a:miter/>
            <a:headEnd type="stealth" w="med" len="med"/>
            <a:tailEnd type="none" w="med" len="med"/>
          </a:ln>
        </p:spPr>
      </p:cxnSp>
      <p:cxnSp>
        <p:nvCxnSpPr>
          <p:cNvPr id="423" name="Shape 423"/>
          <p:cNvCxnSpPr>
            <a:stCxn id="424" idx="2"/>
          </p:cNvCxnSpPr>
          <p:nvPr/>
        </p:nvCxnSpPr>
        <p:spPr>
          <a:xfrm>
            <a:off x="6451649" y="5047099"/>
            <a:ext cx="0" cy="491400"/>
          </a:xfrm>
          <a:prstGeom prst="straightConnector1">
            <a:avLst/>
          </a:prstGeom>
          <a:noFill/>
          <a:ln w="76200" cap="rnd" cmpd="sng">
            <a:solidFill>
              <a:srgbClr val="00FFFF"/>
            </a:solidFill>
            <a:prstDash val="solid"/>
            <a:miter/>
            <a:headEnd type="none" w="med" len="med"/>
            <a:tailEnd type="none" w="med" len="med"/>
          </a:ln>
        </p:spPr>
      </p:cxnSp>
      <p:cxnSp>
        <p:nvCxnSpPr>
          <p:cNvPr id="425" name="Shape 425"/>
          <p:cNvCxnSpPr/>
          <p:nvPr/>
        </p:nvCxnSpPr>
        <p:spPr>
          <a:xfrm>
            <a:off x="3068637" y="5502612"/>
            <a:ext cx="3396299" cy="0"/>
          </a:xfrm>
          <a:prstGeom prst="straightConnector1">
            <a:avLst/>
          </a:prstGeom>
          <a:noFill/>
          <a:ln w="76200" cap="rnd" cmpd="sng">
            <a:solidFill>
              <a:srgbClr val="00FFFF"/>
            </a:solidFill>
            <a:prstDash val="solid"/>
            <a:miter/>
            <a:headEnd type="none" w="med" len="med"/>
            <a:tailEnd type="none" w="med" len="med"/>
          </a:ln>
        </p:spPr>
      </p:cxnSp>
      <p:cxnSp>
        <p:nvCxnSpPr>
          <p:cNvPr id="426" name="Shape 426"/>
          <p:cNvCxnSpPr/>
          <p:nvPr/>
        </p:nvCxnSpPr>
        <p:spPr>
          <a:xfrm flipH="1">
            <a:off x="1269974" y="3392825"/>
            <a:ext cx="396900" cy="3299"/>
          </a:xfrm>
          <a:prstGeom prst="straightConnector1">
            <a:avLst/>
          </a:prstGeom>
          <a:noFill/>
          <a:ln w="76200" cap="rnd" cmpd="sng">
            <a:solidFill>
              <a:srgbClr val="00FFFF"/>
            </a:solidFill>
            <a:prstDash val="solid"/>
            <a:miter/>
            <a:headEnd type="none" w="med" len="med"/>
            <a:tailEnd type="stealth" w="med" len="med"/>
          </a:ln>
        </p:spPr>
      </p:cxnSp>
      <p:cxnSp>
        <p:nvCxnSpPr>
          <p:cNvPr id="427" name="Shape 427"/>
          <p:cNvCxnSpPr/>
          <p:nvPr/>
        </p:nvCxnSpPr>
        <p:spPr>
          <a:xfrm rot="10800000" flipH="1">
            <a:off x="3055937" y="6234574"/>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428" name="Shape 428"/>
          <p:cNvCxnSpPr/>
          <p:nvPr/>
        </p:nvCxnSpPr>
        <p:spPr>
          <a:xfrm rot="10800000">
            <a:off x="1300036" y="3446712"/>
            <a:ext cx="3299" cy="2779799"/>
          </a:xfrm>
          <a:prstGeom prst="straightConnector1">
            <a:avLst/>
          </a:prstGeom>
          <a:noFill/>
          <a:ln w="76200" cap="rnd" cmpd="sng">
            <a:solidFill>
              <a:srgbClr val="00FFFF"/>
            </a:solidFill>
            <a:prstDash val="solid"/>
            <a:miter/>
            <a:headEnd type="stealth" w="med" len="med"/>
            <a:tailEnd type="none" w="med" len="med"/>
          </a:ln>
        </p:spPr>
      </p:cxnSp>
      <p:cxnSp>
        <p:nvCxnSpPr>
          <p:cNvPr id="429" name="Shape 429"/>
          <p:cNvCxnSpPr/>
          <p:nvPr/>
        </p:nvCxnSpPr>
        <p:spPr>
          <a:xfrm>
            <a:off x="1300161" y="6251912"/>
            <a:ext cx="1752600" cy="0"/>
          </a:xfrm>
          <a:prstGeom prst="straightConnector1">
            <a:avLst/>
          </a:prstGeom>
          <a:noFill/>
          <a:ln w="76200" cap="rnd" cmpd="sng">
            <a:solidFill>
              <a:srgbClr val="00FFFF"/>
            </a:solidFill>
            <a:prstDash val="solid"/>
            <a:miter/>
            <a:headEnd type="none" w="med" len="med"/>
            <a:tailEnd type="none" w="med" len="med"/>
          </a:ln>
        </p:spPr>
      </p:cxnSp>
      <p:sp>
        <p:nvSpPr>
          <p:cNvPr id="430" name="Shape 430"/>
          <p:cNvSpPr txBox="1"/>
          <p:nvPr/>
        </p:nvSpPr>
        <p:spPr>
          <a:xfrm>
            <a:off x="698076" y="2634000"/>
            <a:ext cx="1175905"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Yes</a:t>
            </a:r>
          </a:p>
        </p:txBody>
      </p:sp>
      <p:sp>
        <p:nvSpPr>
          <p:cNvPr id="431" name="Shape 431"/>
          <p:cNvSpPr txBox="1"/>
          <p:nvPr/>
        </p:nvSpPr>
        <p:spPr>
          <a:xfrm>
            <a:off x="1422400" y="6812300"/>
            <a:ext cx="3289200"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print('Blast off!')</a:t>
            </a:r>
          </a:p>
        </p:txBody>
      </p:sp>
      <p:sp>
        <p:nvSpPr>
          <p:cNvPr id="424" name="Shape 424"/>
          <p:cNvSpPr txBox="1"/>
          <p:nvPr/>
        </p:nvSpPr>
        <p:spPr>
          <a:xfrm>
            <a:off x="4991100" y="42977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err="1">
                <a:solidFill>
                  <a:srgbClr val="00FF00"/>
                </a:solidFill>
                <a:latin typeface="Arial" charset="0"/>
                <a:ea typeface="Arial" charset="0"/>
                <a:cs typeface="Arial" charset="0"/>
                <a:sym typeface="Cabin"/>
              </a:rPr>
              <a:t>i</a:t>
            </a:r>
            <a:r>
              <a:rPr lang="en-US" sz="3500" u="none" strike="noStrike" cap="none" dirty="0">
                <a:solidFill>
                  <a:schemeClr val="bg1"/>
                </a:solidFill>
                <a:latin typeface="Arial" charset="0"/>
                <a:ea typeface="Arial" charset="0"/>
                <a:cs typeface="Arial" charset="0"/>
                <a:sym typeface="Cabin"/>
              </a:rPr>
              <a:t>)</a:t>
            </a:r>
          </a:p>
        </p:txBody>
      </p:sp>
      <p:sp>
        <p:nvSpPr>
          <p:cNvPr id="432" name="Shape 432"/>
          <p:cNvSpPr txBox="1"/>
          <p:nvPr/>
        </p:nvSpPr>
        <p:spPr>
          <a:xfrm>
            <a:off x="4165600" y="2570500"/>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No</a:t>
            </a:r>
          </a:p>
        </p:txBody>
      </p:sp>
      <p:sp>
        <p:nvSpPr>
          <p:cNvPr id="433" name="Shape 433"/>
          <p:cNvSpPr txBox="1"/>
          <p:nvPr/>
        </p:nvSpPr>
        <p:spPr>
          <a:xfrm>
            <a:off x="4950100" y="3015000"/>
            <a:ext cx="3114600" cy="749399"/>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500" u="none" strike="noStrike" cap="none">
                <a:solidFill>
                  <a:srgbClr val="FF9900"/>
                </a:solidFill>
                <a:latin typeface="Arial" charset="0"/>
                <a:ea typeface="Arial" charset="0"/>
                <a:cs typeface="Arial" charset="0"/>
                <a:sym typeface="Cabin"/>
              </a:rPr>
              <a:t>Move </a:t>
            </a:r>
            <a:r>
              <a:rPr lang="en-US" sz="3500" u="none" strike="noStrike" cap="none">
                <a:solidFill>
                  <a:srgbClr val="00FF00"/>
                </a:solidFill>
                <a:latin typeface="Arial" charset="0"/>
                <a:ea typeface="Arial" charset="0"/>
                <a:cs typeface="Arial" charset="0"/>
                <a:sym typeface="Cabin"/>
              </a:rPr>
              <a:t>i</a:t>
            </a:r>
            <a:r>
              <a:rPr lang="en-US" sz="3500" u="none" strike="noStrike" cap="none">
                <a:solidFill>
                  <a:srgbClr val="FF9900"/>
                </a:solidFill>
                <a:latin typeface="Arial" charset="0"/>
                <a:ea typeface="Arial" charset="0"/>
                <a:cs typeface="Arial" charset="0"/>
                <a:sym typeface="Cabin"/>
              </a:rPr>
              <a:t> ahead</a:t>
            </a:r>
          </a:p>
        </p:txBody>
      </p:sp>
      <p:sp>
        <p:nvSpPr>
          <p:cNvPr id="434" name="Shape 434"/>
          <p:cNvSpPr txBox="1"/>
          <p:nvPr/>
        </p:nvSpPr>
        <p:spPr>
          <a:xfrm>
            <a:off x="5435294" y="6444862"/>
            <a:ext cx="10134600" cy="1663700"/>
          </a:xfrm>
          <a:prstGeom prst="rect">
            <a:avLst/>
          </a:prstGeom>
          <a:noFill/>
          <a:ln>
            <a:noFill/>
          </a:ln>
        </p:spPr>
        <p:txBody>
          <a:bodyPr lIns="0" tIns="0" rIns="0" bIns="0" anchor="ctr" anchorCtr="0">
            <a:noAutofit/>
          </a:bodyPr>
          <a:lstStyle/>
          <a:p>
            <a:pPr lvl="0" algn="ctr">
              <a:buClr>
                <a:schemeClr val="lt1"/>
              </a:buClr>
              <a:buSzPct val="25000"/>
            </a:pPr>
            <a:r>
              <a:rPr lang="en-US" sz="3200" dirty="0" err="1">
                <a:solidFill>
                  <a:schemeClr val="lt1"/>
                </a:solidFill>
                <a:latin typeface="Arial" charset="0"/>
                <a:ea typeface="Arial" charset="0"/>
                <a:cs typeface="Arial" charset="0"/>
                <a:sym typeface="Cabin"/>
              </a:rPr>
              <a:t>Các</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vòng</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lặp</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xác</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định</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đối</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với</a:t>
            </a:r>
            <a:r>
              <a:rPr lang="en-US" sz="3200" dirty="0">
                <a:solidFill>
                  <a:schemeClr val="lt1"/>
                </a:solidFill>
                <a:latin typeface="Arial" charset="0"/>
                <a:ea typeface="Arial" charset="0"/>
                <a:cs typeface="Arial" charset="0"/>
                <a:sym typeface="Cabin"/>
              </a:rPr>
              <a:t> for) </a:t>
            </a:r>
            <a:r>
              <a:rPr lang="en-US" sz="3200" dirty="0" err="1">
                <a:solidFill>
                  <a:schemeClr val="lt1"/>
                </a:solidFill>
                <a:latin typeface="Arial" charset="0"/>
                <a:ea typeface="Arial" charset="0"/>
                <a:cs typeface="Arial" charset="0"/>
                <a:sym typeface="Cabin"/>
              </a:rPr>
              <a:t>có</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các</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biến</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lặp</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rõ</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ràng</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thay</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đổi</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mỗi</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lần</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thông</a:t>
            </a:r>
            <a:r>
              <a:rPr lang="en-US" sz="3200" dirty="0">
                <a:solidFill>
                  <a:schemeClr val="lt1"/>
                </a:solidFill>
                <a:latin typeface="Arial" charset="0"/>
                <a:ea typeface="Arial" charset="0"/>
                <a:cs typeface="Arial" charset="0"/>
                <a:sym typeface="Cabin"/>
              </a:rPr>
              <a:t> qua </a:t>
            </a:r>
            <a:r>
              <a:rPr lang="en-US" sz="3200" dirty="0" err="1">
                <a:solidFill>
                  <a:schemeClr val="lt1"/>
                </a:solidFill>
                <a:latin typeface="Arial" charset="0"/>
                <a:ea typeface="Arial" charset="0"/>
                <a:cs typeface="Arial" charset="0"/>
                <a:sym typeface="Cabin"/>
              </a:rPr>
              <a:t>một</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vòng</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lặp</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Các</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biến</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lặp</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này</a:t>
            </a:r>
            <a:r>
              <a:rPr lang="en-US" sz="3200" dirty="0">
                <a:solidFill>
                  <a:schemeClr val="lt1"/>
                </a:solidFill>
                <a:latin typeface="Arial" charset="0"/>
                <a:ea typeface="Arial" charset="0"/>
                <a:cs typeface="Arial" charset="0"/>
                <a:sym typeface="Cabin"/>
              </a:rPr>
              <a:t> di </a:t>
            </a:r>
            <a:r>
              <a:rPr lang="en-US" sz="3200" dirty="0" err="1">
                <a:solidFill>
                  <a:schemeClr val="lt1"/>
                </a:solidFill>
                <a:latin typeface="Arial" charset="0"/>
                <a:ea typeface="Arial" charset="0"/>
                <a:cs typeface="Arial" charset="0"/>
                <a:sym typeface="Cabin"/>
              </a:rPr>
              <a:t>chuyển</a:t>
            </a:r>
            <a:r>
              <a:rPr lang="en-US" sz="3200" dirty="0">
                <a:solidFill>
                  <a:schemeClr val="lt1"/>
                </a:solidFill>
                <a:latin typeface="Arial" charset="0"/>
                <a:ea typeface="Arial" charset="0"/>
                <a:cs typeface="Arial" charset="0"/>
                <a:sym typeface="Cabin"/>
              </a:rPr>
              <a:t> qua </a:t>
            </a:r>
            <a:r>
              <a:rPr lang="en-US" sz="3200" dirty="0" err="1">
                <a:solidFill>
                  <a:schemeClr val="lt1"/>
                </a:solidFill>
                <a:latin typeface="Arial" charset="0"/>
                <a:ea typeface="Arial" charset="0"/>
                <a:cs typeface="Arial" charset="0"/>
                <a:sym typeface="Cabin"/>
              </a:rPr>
              <a:t>trình</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tự</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hoặc</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tập</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hợp</a:t>
            </a:r>
            <a:r>
              <a:rPr lang="en-US" sz="3200" dirty="0">
                <a:solidFill>
                  <a:schemeClr val="lt1"/>
                </a:solidFill>
                <a:latin typeface="Arial" charset="0"/>
                <a:ea typeface="Arial" charset="0"/>
                <a:cs typeface="Arial" charset="0"/>
                <a:sym typeface="Cabin"/>
              </a:rPr>
              <a:t>. </a:t>
            </a:r>
            <a:endParaRPr lang="en-US" sz="3200" u="none" strike="noStrike" cap="none" dirty="0">
              <a:solidFill>
                <a:schemeClr val="lt1"/>
              </a:solidFill>
              <a:latin typeface="Arial" charset="0"/>
              <a:ea typeface="Arial" charset="0"/>
              <a:cs typeface="Arial" charset="0"/>
              <a:sym typeface="Cabin"/>
            </a:endParaRPr>
          </a:p>
        </p:txBody>
      </p:sp>
      <p:cxnSp>
        <p:nvCxnSpPr>
          <p:cNvPr id="435" name="Shape 435"/>
          <p:cNvCxnSpPr/>
          <p:nvPr/>
        </p:nvCxnSpPr>
        <p:spPr>
          <a:xfrm>
            <a:off x="4559325" y="3392825"/>
            <a:ext cx="396900" cy="3299"/>
          </a:xfrm>
          <a:prstGeom prst="straightConnector1">
            <a:avLst/>
          </a:prstGeom>
          <a:noFill/>
          <a:ln w="76200" cap="rnd" cmpd="sng">
            <a:solidFill>
              <a:srgbClr val="00FFFF"/>
            </a:solidFill>
            <a:prstDash val="solid"/>
            <a:miter/>
            <a:headEnd type="none" w="med" len="med"/>
            <a:tailEnd type="stealth"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en-US" sz="7600" dirty="0">
                <a:solidFill>
                  <a:srgbClr val="FFD966"/>
                </a:solidFill>
                <a:latin typeface="Arial" charset="0"/>
                <a:ea typeface="Arial" charset="0"/>
                <a:cs typeface="Arial" charset="0"/>
                <a:sym typeface="Cabin"/>
              </a:rPr>
              <a:t>Chi </a:t>
            </a:r>
            <a:r>
              <a:rPr lang="en-US" sz="7600" dirty="0" err="1">
                <a:solidFill>
                  <a:srgbClr val="FFD966"/>
                </a:solidFill>
                <a:latin typeface="Arial" charset="0"/>
                <a:ea typeface="Arial" charset="0"/>
                <a:cs typeface="Arial" charset="0"/>
                <a:sym typeface="Cabin"/>
              </a:rPr>
              <a:t>tiết</a:t>
            </a:r>
            <a:r>
              <a:rPr lang="en-US" sz="7600" dirty="0">
                <a:solidFill>
                  <a:srgbClr val="FFD966"/>
                </a:solidFill>
                <a:latin typeface="Arial" charset="0"/>
                <a:ea typeface="Arial" charset="0"/>
                <a:cs typeface="Arial" charset="0"/>
                <a:sym typeface="Cabin"/>
              </a:rPr>
              <a:t> 1 </a:t>
            </a:r>
            <a:r>
              <a:rPr lang="en-US" sz="7600" dirty="0" err="1">
                <a:solidFill>
                  <a:srgbClr val="FFD966"/>
                </a:solidFill>
                <a:latin typeface="Arial" charset="0"/>
                <a:ea typeface="Arial" charset="0"/>
                <a:cs typeface="Arial" charset="0"/>
                <a:sym typeface="Cabin"/>
              </a:rPr>
              <a:t>vòng</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lặp</a:t>
            </a:r>
            <a:endParaRPr lang="en-US" sz="7600" u="none" strike="noStrike" cap="none" dirty="0">
              <a:solidFill>
                <a:srgbClr val="FFFF00"/>
              </a:solidFill>
              <a:latin typeface="Arial" charset="0"/>
              <a:ea typeface="Arial" charset="0"/>
              <a:cs typeface="Arial" charset="0"/>
              <a:sym typeface="Cabin"/>
            </a:endParaRPr>
          </a:p>
        </p:txBody>
      </p:sp>
      <p:sp>
        <p:nvSpPr>
          <p:cNvPr id="441" name="Shape 441"/>
          <p:cNvSpPr txBox="1">
            <a:spLocks noGrp="1"/>
          </p:cNvSpPr>
          <p:nvPr>
            <p:ph type="body" idx="1"/>
          </p:nvPr>
        </p:nvSpPr>
        <p:spPr>
          <a:xfrm>
            <a:off x="1155700" y="2603500"/>
            <a:ext cx="6386575" cy="5702399"/>
          </a:xfrm>
          <a:prstGeom prst="rect">
            <a:avLst/>
          </a:prstGeom>
          <a:noFill/>
          <a:ln>
            <a:noFill/>
          </a:ln>
        </p:spPr>
        <p:txBody>
          <a:bodyPr lIns="38100" tIns="38100" rIns="38100" bIns="38100" anchor="ctr" anchorCtr="0">
            <a:noAutofit/>
          </a:bodyPr>
          <a:lstStyle/>
          <a:p>
            <a:pPr marL="749300" lvl="0" indent="-358394">
              <a:spcBef>
                <a:spcPts val="0"/>
              </a:spcBef>
              <a:buSzPct val="100000"/>
            </a:pPr>
            <a:r>
              <a:rPr lang="en-US" sz="3400" dirty="0" err="1">
                <a:solidFill>
                  <a:schemeClr val="lt1"/>
                </a:solidFill>
                <a:latin typeface="Arial" charset="0"/>
                <a:ea typeface="Arial" charset="0"/>
                <a:cs typeface="Arial" charset="0"/>
                <a:sym typeface="Cabin"/>
              </a:rPr>
              <a:t>Biến</a:t>
            </a:r>
            <a:r>
              <a:rPr lang="en-US" sz="3400" dirty="0">
                <a:solidFill>
                  <a:schemeClr val="lt1"/>
                </a:solidFill>
                <a:latin typeface="Arial" charset="0"/>
                <a:ea typeface="Arial" charset="0"/>
                <a:cs typeface="Arial" charset="0"/>
                <a:sym typeface="Cabin"/>
              </a:rPr>
              <a:t> </a:t>
            </a:r>
            <a:r>
              <a:rPr lang="en-US" sz="3400" dirty="0" err="1">
                <a:solidFill>
                  <a:schemeClr val="lt1"/>
                </a:solidFill>
                <a:latin typeface="Arial" charset="0"/>
                <a:ea typeface="Arial" charset="0"/>
                <a:cs typeface="Arial" charset="0"/>
                <a:sym typeface="Cabin"/>
              </a:rPr>
              <a:t>lặp</a:t>
            </a:r>
            <a:r>
              <a:rPr lang="en-US" sz="3400" dirty="0">
                <a:solidFill>
                  <a:schemeClr val="lt1"/>
                </a:solidFill>
                <a:latin typeface="Arial" charset="0"/>
                <a:ea typeface="Arial" charset="0"/>
                <a:cs typeface="Arial" charset="0"/>
                <a:sym typeface="Cabin"/>
              </a:rPr>
              <a:t> "</a:t>
            </a:r>
            <a:r>
              <a:rPr lang="en-US" sz="3400" dirty="0" err="1">
                <a:solidFill>
                  <a:schemeClr val="lt1"/>
                </a:solidFill>
                <a:latin typeface="Arial" charset="0"/>
                <a:ea typeface="Arial" charset="0"/>
                <a:cs typeface="Arial" charset="0"/>
                <a:sym typeface="Cabin"/>
              </a:rPr>
              <a:t>lặp</a:t>
            </a:r>
            <a:r>
              <a:rPr lang="en-US" sz="3400" dirty="0">
                <a:solidFill>
                  <a:schemeClr val="lt1"/>
                </a:solidFill>
                <a:latin typeface="Arial" charset="0"/>
                <a:ea typeface="Arial" charset="0"/>
                <a:cs typeface="Arial" charset="0"/>
                <a:sym typeface="Cabin"/>
              </a:rPr>
              <a:t>" </a:t>
            </a:r>
            <a:r>
              <a:rPr lang="en-US" sz="3400" dirty="0" err="1">
                <a:solidFill>
                  <a:schemeClr val="lt1"/>
                </a:solidFill>
                <a:latin typeface="Arial" charset="0"/>
                <a:ea typeface="Arial" charset="0"/>
                <a:cs typeface="Arial" charset="0"/>
                <a:sym typeface="Cabin"/>
              </a:rPr>
              <a:t>thông</a:t>
            </a:r>
            <a:r>
              <a:rPr lang="en-US" sz="3400" dirty="0">
                <a:solidFill>
                  <a:schemeClr val="lt1"/>
                </a:solidFill>
                <a:latin typeface="Arial" charset="0"/>
                <a:ea typeface="Arial" charset="0"/>
                <a:cs typeface="Arial" charset="0"/>
                <a:sym typeface="Cabin"/>
              </a:rPr>
              <a:t> qua </a:t>
            </a:r>
            <a:r>
              <a:rPr lang="en-US" sz="3400" dirty="0" err="1">
                <a:solidFill>
                  <a:schemeClr val="lt1"/>
                </a:solidFill>
                <a:latin typeface="Arial" charset="0"/>
                <a:ea typeface="Arial" charset="0"/>
                <a:cs typeface="Arial" charset="0"/>
                <a:sym typeface="Cabin"/>
              </a:rPr>
              <a:t>chuỗi</a:t>
            </a:r>
            <a:r>
              <a:rPr lang="en-US" sz="3400" dirty="0">
                <a:solidFill>
                  <a:schemeClr val="lt1"/>
                </a:solidFill>
                <a:latin typeface="Arial" charset="0"/>
                <a:ea typeface="Arial" charset="0"/>
                <a:cs typeface="Arial" charset="0"/>
                <a:sym typeface="Cabin"/>
              </a:rPr>
              <a:t> </a:t>
            </a:r>
            <a:r>
              <a:rPr lang="en-US" sz="3400" dirty="0" err="1">
                <a:solidFill>
                  <a:schemeClr val="lt1"/>
                </a:solidFill>
                <a:latin typeface="Arial" charset="0"/>
                <a:ea typeface="Arial" charset="0"/>
                <a:cs typeface="Arial" charset="0"/>
                <a:sym typeface="Cabin"/>
              </a:rPr>
              <a:t>giá</a:t>
            </a:r>
            <a:r>
              <a:rPr lang="en-US" sz="3400" dirty="0">
                <a:solidFill>
                  <a:schemeClr val="lt1"/>
                </a:solidFill>
                <a:latin typeface="Arial" charset="0"/>
                <a:ea typeface="Arial" charset="0"/>
                <a:cs typeface="Arial" charset="0"/>
                <a:sym typeface="Cabin"/>
              </a:rPr>
              <a:t> </a:t>
            </a:r>
            <a:r>
              <a:rPr lang="en-US" sz="3400" dirty="0" err="1">
                <a:solidFill>
                  <a:schemeClr val="lt1"/>
                </a:solidFill>
                <a:latin typeface="Arial" charset="0"/>
                <a:ea typeface="Arial" charset="0"/>
                <a:cs typeface="Arial" charset="0"/>
                <a:sym typeface="Cabin"/>
              </a:rPr>
              <a:t>trị</a:t>
            </a:r>
            <a:r>
              <a:rPr lang="en-US" sz="3400" dirty="0">
                <a:solidFill>
                  <a:schemeClr val="lt1"/>
                </a:solidFill>
                <a:latin typeface="Arial" charset="0"/>
                <a:ea typeface="Arial" charset="0"/>
                <a:cs typeface="Arial" charset="0"/>
                <a:sym typeface="Cabin"/>
              </a:rPr>
              <a:t> (</a:t>
            </a:r>
            <a:r>
              <a:rPr lang="en-US" sz="3400" dirty="0" err="1">
                <a:solidFill>
                  <a:schemeClr val="lt1"/>
                </a:solidFill>
                <a:latin typeface="Arial" charset="0"/>
                <a:ea typeface="Arial" charset="0"/>
                <a:cs typeface="Arial" charset="0"/>
                <a:sym typeface="Cabin"/>
              </a:rPr>
              <a:t>tập</a:t>
            </a:r>
            <a:r>
              <a:rPr lang="en-US" sz="3400" dirty="0">
                <a:solidFill>
                  <a:schemeClr val="lt1"/>
                </a:solidFill>
                <a:latin typeface="Arial" charset="0"/>
                <a:ea typeface="Arial" charset="0"/>
                <a:cs typeface="Arial" charset="0"/>
                <a:sym typeface="Cabin"/>
              </a:rPr>
              <a:t> </a:t>
            </a:r>
            <a:r>
              <a:rPr lang="en-US" sz="3400" dirty="0" err="1">
                <a:solidFill>
                  <a:schemeClr val="lt1"/>
                </a:solidFill>
                <a:latin typeface="Arial" charset="0"/>
                <a:ea typeface="Arial" charset="0"/>
                <a:cs typeface="Arial" charset="0"/>
                <a:sym typeface="Cabin"/>
              </a:rPr>
              <a:t>hợp</a:t>
            </a:r>
            <a:r>
              <a:rPr lang="en-US" sz="3400" dirty="0">
                <a:solidFill>
                  <a:schemeClr val="lt1"/>
                </a:solidFill>
                <a:latin typeface="Arial" charset="0"/>
                <a:ea typeface="Arial" charset="0"/>
                <a:cs typeface="Arial" charset="0"/>
                <a:sym typeface="Cabin"/>
              </a:rPr>
              <a:t> </a:t>
            </a:r>
            <a:r>
              <a:rPr lang="en-US" sz="3400" dirty="0" err="1">
                <a:solidFill>
                  <a:schemeClr val="lt1"/>
                </a:solidFill>
                <a:latin typeface="Arial" charset="0"/>
                <a:ea typeface="Arial" charset="0"/>
                <a:cs typeface="Arial" charset="0"/>
                <a:sym typeface="Cabin"/>
              </a:rPr>
              <a:t>có</a:t>
            </a:r>
            <a:r>
              <a:rPr lang="en-US" sz="3400" dirty="0">
                <a:solidFill>
                  <a:schemeClr val="lt1"/>
                </a:solidFill>
                <a:latin typeface="Arial" charset="0"/>
                <a:ea typeface="Arial" charset="0"/>
                <a:cs typeface="Arial" charset="0"/>
                <a:sym typeface="Cabin"/>
              </a:rPr>
              <a:t> </a:t>
            </a:r>
            <a:r>
              <a:rPr lang="en-US" sz="3400" dirty="0" err="1">
                <a:solidFill>
                  <a:schemeClr val="lt1"/>
                </a:solidFill>
                <a:latin typeface="Arial" charset="0"/>
                <a:ea typeface="Arial" charset="0"/>
                <a:cs typeface="Arial" charset="0"/>
                <a:sym typeface="Cabin"/>
              </a:rPr>
              <a:t>thứ</a:t>
            </a:r>
            <a:r>
              <a:rPr lang="en-US" sz="3400" dirty="0">
                <a:solidFill>
                  <a:schemeClr val="lt1"/>
                </a:solidFill>
                <a:latin typeface="Arial" charset="0"/>
                <a:ea typeface="Arial" charset="0"/>
                <a:cs typeface="Arial" charset="0"/>
                <a:sym typeface="Cabin"/>
              </a:rPr>
              <a:t> </a:t>
            </a:r>
            <a:r>
              <a:rPr lang="en-US" sz="3400" dirty="0" err="1">
                <a:solidFill>
                  <a:schemeClr val="lt1"/>
                </a:solidFill>
                <a:latin typeface="Arial" charset="0"/>
                <a:ea typeface="Arial" charset="0"/>
                <a:cs typeface="Arial" charset="0"/>
                <a:sym typeface="Cabin"/>
              </a:rPr>
              <a:t>tự</a:t>
            </a:r>
            <a:r>
              <a:rPr lang="en-US" sz="3400" dirty="0">
                <a:solidFill>
                  <a:schemeClr val="lt1"/>
                </a:solidFill>
                <a:latin typeface="Arial" charset="0"/>
                <a:ea typeface="Arial" charset="0"/>
                <a:cs typeface="Arial" charset="0"/>
                <a:sym typeface="Cabin"/>
              </a:rPr>
              <a:t>)</a:t>
            </a:r>
            <a:endParaRPr lang="en-US" sz="3400" u="none" strike="noStrike" cap="none" dirty="0">
              <a:solidFill>
                <a:schemeClr val="lt1"/>
              </a:solidFill>
              <a:latin typeface="Arial" charset="0"/>
              <a:ea typeface="Arial" charset="0"/>
              <a:cs typeface="Arial" charset="0"/>
              <a:sym typeface="Cabin"/>
            </a:endParaRPr>
          </a:p>
          <a:p>
            <a:pPr marL="749300" lvl="0" indent="-358394">
              <a:buSzPct val="100000"/>
            </a:pPr>
            <a:r>
              <a:rPr lang="vi-VN" sz="3400" dirty="0">
                <a:solidFill>
                  <a:schemeClr val="lt1"/>
                </a:solidFill>
                <a:latin typeface="Arial" charset="0"/>
                <a:ea typeface="Arial" charset="0"/>
                <a:cs typeface="Arial" charset="0"/>
                <a:sym typeface="Cabin"/>
              </a:rPr>
              <a:t>Khối (nội dung) của mã được thực thi một lần cho mỗi giá trị trong chuỗi giá trị</a:t>
            </a:r>
            <a:endParaRPr lang="en-US" sz="3400" u="none" strike="noStrike" cap="none" dirty="0">
              <a:solidFill>
                <a:srgbClr val="FF7F00"/>
              </a:solidFill>
              <a:latin typeface="Arial" charset="0"/>
              <a:ea typeface="Arial" charset="0"/>
              <a:cs typeface="Arial" charset="0"/>
              <a:sym typeface="Cabin"/>
            </a:endParaRPr>
          </a:p>
          <a:p>
            <a:pPr marL="749300" lvl="0" indent="-358394">
              <a:buSzPct val="100000"/>
            </a:pPr>
            <a:r>
              <a:rPr lang="en-US" sz="3400" dirty="0" err="1">
                <a:solidFill>
                  <a:schemeClr val="lt1"/>
                </a:solidFill>
                <a:latin typeface="Arial" charset="0"/>
                <a:ea typeface="Arial" charset="0"/>
                <a:cs typeface="Arial" charset="0"/>
                <a:sym typeface="Cabin"/>
              </a:rPr>
              <a:t>Biến</a:t>
            </a:r>
            <a:r>
              <a:rPr lang="en-US" sz="3400" dirty="0">
                <a:solidFill>
                  <a:schemeClr val="lt1"/>
                </a:solidFill>
                <a:latin typeface="Arial" charset="0"/>
                <a:ea typeface="Arial" charset="0"/>
                <a:cs typeface="Arial" charset="0"/>
                <a:sym typeface="Cabin"/>
              </a:rPr>
              <a:t> </a:t>
            </a:r>
            <a:r>
              <a:rPr lang="en-US" sz="3400" dirty="0" err="1">
                <a:solidFill>
                  <a:schemeClr val="lt1"/>
                </a:solidFill>
                <a:latin typeface="Arial" charset="0"/>
                <a:ea typeface="Arial" charset="0"/>
                <a:cs typeface="Arial" charset="0"/>
                <a:sym typeface="Cabin"/>
              </a:rPr>
              <a:t>lặp</a:t>
            </a:r>
            <a:r>
              <a:rPr lang="en-US" sz="3400" dirty="0">
                <a:solidFill>
                  <a:schemeClr val="lt1"/>
                </a:solidFill>
                <a:latin typeface="Arial" charset="0"/>
                <a:ea typeface="Arial" charset="0"/>
                <a:cs typeface="Arial" charset="0"/>
                <a:sym typeface="Cabin"/>
              </a:rPr>
              <a:t> di </a:t>
            </a:r>
            <a:r>
              <a:rPr lang="en-US" sz="3400" dirty="0" err="1">
                <a:solidFill>
                  <a:schemeClr val="lt1"/>
                </a:solidFill>
                <a:latin typeface="Arial" charset="0"/>
                <a:ea typeface="Arial" charset="0"/>
                <a:cs typeface="Arial" charset="0"/>
                <a:sym typeface="Cabin"/>
              </a:rPr>
              <a:t>chuyển</a:t>
            </a:r>
            <a:r>
              <a:rPr lang="en-US" sz="3400" dirty="0">
                <a:solidFill>
                  <a:schemeClr val="lt1"/>
                </a:solidFill>
                <a:latin typeface="Arial" charset="0"/>
                <a:ea typeface="Arial" charset="0"/>
                <a:cs typeface="Arial" charset="0"/>
                <a:sym typeface="Cabin"/>
              </a:rPr>
              <a:t> qua </a:t>
            </a:r>
            <a:r>
              <a:rPr lang="en-US" sz="3400" dirty="0" err="1">
                <a:solidFill>
                  <a:schemeClr val="lt1"/>
                </a:solidFill>
                <a:latin typeface="Arial" charset="0"/>
                <a:ea typeface="Arial" charset="0"/>
                <a:cs typeface="Arial" charset="0"/>
                <a:sym typeface="Cabin"/>
              </a:rPr>
              <a:t>tất</a:t>
            </a:r>
            <a:r>
              <a:rPr lang="en-US" sz="3400" dirty="0">
                <a:solidFill>
                  <a:schemeClr val="lt1"/>
                </a:solidFill>
                <a:latin typeface="Arial" charset="0"/>
                <a:ea typeface="Arial" charset="0"/>
                <a:cs typeface="Arial" charset="0"/>
                <a:sym typeface="Cabin"/>
              </a:rPr>
              <a:t> </a:t>
            </a:r>
            <a:r>
              <a:rPr lang="en-US" sz="3400" dirty="0" err="1">
                <a:solidFill>
                  <a:schemeClr val="lt1"/>
                </a:solidFill>
                <a:latin typeface="Arial" charset="0"/>
                <a:ea typeface="Arial" charset="0"/>
                <a:cs typeface="Arial" charset="0"/>
                <a:sym typeface="Cabin"/>
              </a:rPr>
              <a:t>cả</a:t>
            </a:r>
            <a:r>
              <a:rPr lang="en-US" sz="3400" dirty="0">
                <a:solidFill>
                  <a:schemeClr val="lt1"/>
                </a:solidFill>
                <a:latin typeface="Arial" charset="0"/>
                <a:ea typeface="Arial" charset="0"/>
                <a:cs typeface="Arial" charset="0"/>
                <a:sym typeface="Cabin"/>
              </a:rPr>
              <a:t> </a:t>
            </a:r>
            <a:r>
              <a:rPr lang="en-US" sz="3400" dirty="0" err="1">
                <a:solidFill>
                  <a:schemeClr val="lt1"/>
                </a:solidFill>
                <a:latin typeface="Arial" charset="0"/>
                <a:ea typeface="Arial" charset="0"/>
                <a:cs typeface="Arial" charset="0"/>
                <a:sym typeface="Cabin"/>
              </a:rPr>
              <a:t>các</a:t>
            </a:r>
            <a:r>
              <a:rPr lang="en-US" sz="3400" dirty="0">
                <a:solidFill>
                  <a:schemeClr val="lt1"/>
                </a:solidFill>
                <a:latin typeface="Arial" charset="0"/>
                <a:ea typeface="Arial" charset="0"/>
                <a:cs typeface="Arial" charset="0"/>
                <a:sym typeface="Cabin"/>
              </a:rPr>
              <a:t> </a:t>
            </a:r>
            <a:r>
              <a:rPr lang="en-US" sz="3400" dirty="0" err="1">
                <a:solidFill>
                  <a:schemeClr val="lt1"/>
                </a:solidFill>
                <a:latin typeface="Arial" charset="0"/>
                <a:ea typeface="Arial" charset="0"/>
                <a:cs typeface="Arial" charset="0"/>
                <a:sym typeface="Cabin"/>
              </a:rPr>
              <a:t>giá</a:t>
            </a:r>
            <a:r>
              <a:rPr lang="en-US" sz="3400" dirty="0">
                <a:solidFill>
                  <a:schemeClr val="lt1"/>
                </a:solidFill>
                <a:latin typeface="Arial" charset="0"/>
                <a:ea typeface="Arial" charset="0"/>
                <a:cs typeface="Arial" charset="0"/>
                <a:sym typeface="Cabin"/>
              </a:rPr>
              <a:t> </a:t>
            </a:r>
            <a:r>
              <a:rPr lang="en-US" sz="3400" dirty="0" err="1">
                <a:solidFill>
                  <a:schemeClr val="lt1"/>
                </a:solidFill>
                <a:latin typeface="Arial" charset="0"/>
                <a:ea typeface="Arial" charset="0"/>
                <a:cs typeface="Arial" charset="0"/>
                <a:sym typeface="Cabin"/>
              </a:rPr>
              <a:t>trị</a:t>
            </a:r>
            <a:r>
              <a:rPr lang="en-US" sz="3400" dirty="0">
                <a:solidFill>
                  <a:schemeClr val="lt1"/>
                </a:solidFill>
                <a:latin typeface="Arial" charset="0"/>
                <a:ea typeface="Arial" charset="0"/>
                <a:cs typeface="Arial" charset="0"/>
                <a:sym typeface="Cabin"/>
              </a:rPr>
              <a:t> </a:t>
            </a:r>
            <a:r>
              <a:rPr lang="en-US" sz="3400" dirty="0" err="1">
                <a:solidFill>
                  <a:schemeClr val="lt1"/>
                </a:solidFill>
                <a:latin typeface="Arial" charset="0"/>
                <a:ea typeface="Arial" charset="0"/>
                <a:cs typeface="Arial" charset="0"/>
                <a:sym typeface="Cabin"/>
              </a:rPr>
              <a:t>trong</a:t>
            </a:r>
            <a:r>
              <a:rPr lang="en-US" sz="3400" dirty="0">
                <a:solidFill>
                  <a:schemeClr val="lt1"/>
                </a:solidFill>
                <a:latin typeface="Arial" charset="0"/>
                <a:ea typeface="Arial" charset="0"/>
                <a:cs typeface="Arial" charset="0"/>
                <a:sym typeface="Cabin"/>
              </a:rPr>
              <a:t> </a:t>
            </a:r>
            <a:r>
              <a:rPr lang="en-US" sz="3400" dirty="0" err="1">
                <a:solidFill>
                  <a:schemeClr val="lt1"/>
                </a:solidFill>
                <a:latin typeface="Arial" charset="0"/>
                <a:ea typeface="Arial" charset="0"/>
                <a:cs typeface="Arial" charset="0"/>
                <a:sym typeface="Cabin"/>
              </a:rPr>
              <a:t>chuỗi</a:t>
            </a:r>
            <a:r>
              <a:rPr lang="en-US" sz="3400" dirty="0">
                <a:solidFill>
                  <a:schemeClr val="lt1"/>
                </a:solidFill>
                <a:latin typeface="Arial" charset="0"/>
                <a:ea typeface="Arial" charset="0"/>
                <a:cs typeface="Arial" charset="0"/>
                <a:sym typeface="Cabin"/>
              </a:rPr>
              <a:t> </a:t>
            </a:r>
            <a:r>
              <a:rPr lang="en-US" sz="3400" dirty="0" err="1">
                <a:solidFill>
                  <a:schemeClr val="lt1"/>
                </a:solidFill>
                <a:latin typeface="Arial" charset="0"/>
                <a:ea typeface="Arial" charset="0"/>
                <a:cs typeface="Arial" charset="0"/>
                <a:sym typeface="Cabin"/>
              </a:rPr>
              <a:t>giá</a:t>
            </a:r>
            <a:r>
              <a:rPr lang="en-US" sz="3400" dirty="0">
                <a:solidFill>
                  <a:schemeClr val="lt1"/>
                </a:solidFill>
                <a:latin typeface="Arial" charset="0"/>
                <a:ea typeface="Arial" charset="0"/>
                <a:cs typeface="Arial" charset="0"/>
                <a:sym typeface="Cabin"/>
              </a:rPr>
              <a:t> </a:t>
            </a:r>
            <a:r>
              <a:rPr lang="en-US" sz="3400" dirty="0" err="1">
                <a:solidFill>
                  <a:schemeClr val="lt1"/>
                </a:solidFill>
                <a:latin typeface="Arial" charset="0"/>
                <a:ea typeface="Arial" charset="0"/>
                <a:cs typeface="Arial" charset="0"/>
                <a:sym typeface="Cabin"/>
              </a:rPr>
              <a:t>trị</a:t>
            </a:r>
            <a:endParaRPr lang="en-US" sz="3400" u="none" strike="noStrike" cap="none" dirty="0">
              <a:solidFill>
                <a:srgbClr val="FF7F00"/>
              </a:solidFill>
              <a:latin typeface="Arial" charset="0"/>
              <a:ea typeface="Arial" charset="0"/>
              <a:cs typeface="Arial" charset="0"/>
              <a:sym typeface="Cabin"/>
            </a:endParaRPr>
          </a:p>
        </p:txBody>
      </p:sp>
      <p:sp>
        <p:nvSpPr>
          <p:cNvPr id="442" name="Shape 442"/>
          <p:cNvSpPr txBox="1"/>
          <p:nvPr/>
        </p:nvSpPr>
        <p:spPr>
          <a:xfrm>
            <a:off x="9055105" y="5280013"/>
            <a:ext cx="6364200" cy="1332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i</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[5, 4, 3, 2, 1]</a:t>
            </a:r>
            <a:r>
              <a:rPr lang="en-US" sz="3000" i="0" u="none" strike="noStrike" cap="none" dirty="0">
                <a:solidFill>
                  <a:srgbClr val="00FF00"/>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 print(</a:t>
            </a:r>
            <a:r>
              <a:rPr lang="en-US" sz="3000" i="0" u="none" strike="noStrike" cap="none" dirty="0" err="1">
                <a:solidFill>
                  <a:srgbClr val="FF00FF"/>
                </a:solidFill>
                <a:latin typeface="Courier"/>
                <a:ea typeface="Courier"/>
                <a:cs typeface="Courier"/>
                <a:sym typeface="Courier New"/>
              </a:rPr>
              <a:t>i</a:t>
            </a:r>
            <a:r>
              <a:rPr lang="en-US" sz="3000" i="0" u="none" strike="noStrike" cap="none" dirty="0">
                <a:solidFill>
                  <a:srgbClr val="FF00FF"/>
                </a:solidFill>
                <a:latin typeface="Courier"/>
                <a:ea typeface="Courier"/>
                <a:cs typeface="Courier"/>
                <a:sym typeface="Courier New"/>
              </a:rPr>
              <a:t>)</a:t>
            </a:r>
          </a:p>
        </p:txBody>
      </p:sp>
      <p:sp>
        <p:nvSpPr>
          <p:cNvPr id="443" name="Shape 443"/>
          <p:cNvSpPr txBox="1"/>
          <p:nvPr/>
        </p:nvSpPr>
        <p:spPr>
          <a:xfrm>
            <a:off x="8289135" y="3908525"/>
            <a:ext cx="3449638"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Iteration variable</a:t>
            </a:r>
          </a:p>
        </p:txBody>
      </p:sp>
      <p:sp>
        <p:nvSpPr>
          <p:cNvPr id="444" name="Shape 444"/>
          <p:cNvSpPr txBox="1"/>
          <p:nvPr/>
        </p:nvSpPr>
        <p:spPr>
          <a:xfrm>
            <a:off x="11985630" y="3114676"/>
            <a:ext cx="3973508" cy="103971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Five-element sequence</a:t>
            </a:r>
          </a:p>
        </p:txBody>
      </p:sp>
      <p:cxnSp>
        <p:nvCxnSpPr>
          <p:cNvPr id="445" name="Shape 445"/>
          <p:cNvCxnSpPr/>
          <p:nvPr/>
        </p:nvCxnSpPr>
        <p:spPr>
          <a:xfrm rot="10800000">
            <a:off x="9979030" y="4530724"/>
            <a:ext cx="34924" cy="677861"/>
          </a:xfrm>
          <a:prstGeom prst="straightConnector1">
            <a:avLst/>
          </a:prstGeom>
          <a:noFill/>
          <a:ln w="63500" cap="rnd" cmpd="sng">
            <a:solidFill>
              <a:srgbClr val="00FF00"/>
            </a:solidFill>
            <a:prstDash val="solid"/>
            <a:miter/>
            <a:headEnd type="stealth" w="med" len="med"/>
            <a:tailEnd type="none" w="med" len="med"/>
          </a:ln>
        </p:spPr>
      </p:cxnSp>
      <p:cxnSp>
        <p:nvCxnSpPr>
          <p:cNvPr id="446" name="Shape 446"/>
          <p:cNvCxnSpPr/>
          <p:nvPr/>
        </p:nvCxnSpPr>
        <p:spPr>
          <a:xfrm rot="10800000" flipH="1">
            <a:off x="12987800" y="4341217"/>
            <a:ext cx="794999" cy="1078200"/>
          </a:xfrm>
          <a:prstGeom prst="straightConnector1">
            <a:avLst/>
          </a:prstGeom>
          <a:noFill/>
          <a:ln w="63500" cap="rnd" cmpd="sng">
            <a:solidFill>
              <a:srgbClr val="FF7F00"/>
            </a:solidFill>
            <a:prstDash val="solid"/>
            <a:miter/>
            <a:headEnd type="stealth"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cxnSp>
        <p:nvCxnSpPr>
          <p:cNvPr id="451" name="Shape 451"/>
          <p:cNvCxnSpPr/>
          <p:nvPr/>
        </p:nvCxnSpPr>
        <p:spPr>
          <a:xfrm rot="10800000">
            <a:off x="3143137" y="119224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452" name="Shape 452"/>
          <p:cNvSpPr/>
          <p:nvPr/>
        </p:nvSpPr>
        <p:spPr>
          <a:xfrm>
            <a:off x="1727200" y="1752600"/>
            <a:ext cx="2870100" cy="1269899"/>
          </a:xfrm>
          <a:prstGeom prst="diamond">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400" u="none" strike="noStrike" cap="none">
                <a:solidFill>
                  <a:srgbClr val="FF9900"/>
                </a:solidFill>
                <a:latin typeface="Arial" charset="0"/>
                <a:ea typeface="Arial" charset="0"/>
                <a:cs typeface="Arial" charset="0"/>
                <a:sym typeface="Cabin"/>
              </a:rPr>
              <a:t>Done?</a:t>
            </a:r>
          </a:p>
        </p:txBody>
      </p:sp>
      <p:cxnSp>
        <p:nvCxnSpPr>
          <p:cNvPr id="453" name="Shape 453"/>
          <p:cNvCxnSpPr/>
          <p:nvPr/>
        </p:nvCxnSpPr>
        <p:spPr>
          <a:xfrm rot="10800000">
            <a:off x="3162312" y="3022699"/>
            <a:ext cx="11100" cy="1498500"/>
          </a:xfrm>
          <a:prstGeom prst="straightConnector1">
            <a:avLst/>
          </a:prstGeom>
          <a:noFill/>
          <a:ln w="76200" cap="rnd" cmpd="sng">
            <a:solidFill>
              <a:srgbClr val="00FFFF"/>
            </a:solidFill>
            <a:prstDash val="solid"/>
            <a:miter/>
            <a:headEnd type="none" w="med" len="med"/>
            <a:tailEnd type="stealth" w="med" len="med"/>
          </a:ln>
        </p:spPr>
      </p:cxnSp>
      <p:cxnSp>
        <p:nvCxnSpPr>
          <p:cNvPr id="454" name="Shape 454"/>
          <p:cNvCxnSpPr/>
          <p:nvPr/>
        </p:nvCxnSpPr>
        <p:spPr>
          <a:xfrm flipH="1" flipV="1">
            <a:off x="6468949" y="2768699"/>
            <a:ext cx="3301" cy="587400"/>
          </a:xfrm>
          <a:prstGeom prst="straightConnector1">
            <a:avLst/>
          </a:prstGeom>
          <a:noFill/>
          <a:ln w="76200" cap="rnd" cmpd="sng">
            <a:solidFill>
              <a:srgbClr val="00FFFF"/>
            </a:solidFill>
            <a:prstDash val="solid"/>
            <a:miter/>
            <a:headEnd type="stealth" w="med" len="med"/>
            <a:tailEnd type="none" w="med" len="med"/>
          </a:ln>
        </p:spPr>
      </p:cxnSp>
      <p:cxnSp>
        <p:nvCxnSpPr>
          <p:cNvPr id="456" name="Shape 456"/>
          <p:cNvCxnSpPr>
            <a:stCxn id="457" idx="2"/>
          </p:cNvCxnSpPr>
          <p:nvPr/>
        </p:nvCxnSpPr>
        <p:spPr>
          <a:xfrm flipH="1">
            <a:off x="6468949" y="4051399"/>
            <a:ext cx="8100" cy="472800"/>
          </a:xfrm>
          <a:prstGeom prst="straightConnector1">
            <a:avLst/>
          </a:prstGeom>
          <a:noFill/>
          <a:ln w="76200" cap="rnd" cmpd="sng">
            <a:solidFill>
              <a:srgbClr val="00FFFF"/>
            </a:solidFill>
            <a:prstDash val="solid"/>
            <a:miter/>
            <a:headEnd type="none" w="med" len="med"/>
            <a:tailEnd type="none" w="med" len="med"/>
          </a:ln>
        </p:spPr>
      </p:cxnSp>
      <p:cxnSp>
        <p:nvCxnSpPr>
          <p:cNvPr id="458" name="Shape 458"/>
          <p:cNvCxnSpPr/>
          <p:nvPr/>
        </p:nvCxnSpPr>
        <p:spPr>
          <a:xfrm rot="10800000" flipH="1">
            <a:off x="3170237" y="4502112"/>
            <a:ext cx="3328200" cy="4799"/>
          </a:xfrm>
          <a:prstGeom prst="straightConnector1">
            <a:avLst/>
          </a:prstGeom>
          <a:noFill/>
          <a:ln w="76200" cap="rnd" cmpd="sng">
            <a:solidFill>
              <a:srgbClr val="00FFFF"/>
            </a:solidFill>
            <a:prstDash val="solid"/>
            <a:miter/>
            <a:headEnd type="none" w="med" len="med"/>
            <a:tailEnd type="none" w="med" len="med"/>
          </a:ln>
        </p:spPr>
      </p:cxnSp>
      <p:cxnSp>
        <p:nvCxnSpPr>
          <p:cNvPr id="459" name="Shape 459"/>
          <p:cNvCxnSpPr/>
          <p:nvPr/>
        </p:nvCxnSpPr>
        <p:spPr>
          <a:xfrm flipH="1">
            <a:off x="1371574" y="2397125"/>
            <a:ext cx="396900" cy="3299"/>
          </a:xfrm>
          <a:prstGeom prst="straightConnector1">
            <a:avLst/>
          </a:prstGeom>
          <a:noFill/>
          <a:ln w="76200" cap="rnd" cmpd="sng">
            <a:solidFill>
              <a:srgbClr val="00FFFF"/>
            </a:solidFill>
            <a:prstDash val="solid"/>
            <a:miter/>
            <a:headEnd type="none" w="med" len="med"/>
            <a:tailEnd type="stealth" w="med" len="med"/>
          </a:ln>
        </p:spPr>
      </p:cxnSp>
      <p:cxnSp>
        <p:nvCxnSpPr>
          <p:cNvPr id="460" name="Shape 460"/>
          <p:cNvCxnSpPr/>
          <p:nvPr/>
        </p:nvCxnSpPr>
        <p:spPr>
          <a:xfrm rot="10800000" flipH="1">
            <a:off x="3157537" y="5238874"/>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461" name="Shape 461"/>
          <p:cNvCxnSpPr/>
          <p:nvPr/>
        </p:nvCxnSpPr>
        <p:spPr>
          <a:xfrm rot="10800000">
            <a:off x="1401636" y="2451012"/>
            <a:ext cx="3299" cy="2779799"/>
          </a:xfrm>
          <a:prstGeom prst="straightConnector1">
            <a:avLst/>
          </a:prstGeom>
          <a:noFill/>
          <a:ln w="76200" cap="rnd" cmpd="sng">
            <a:solidFill>
              <a:srgbClr val="00FFFF"/>
            </a:solidFill>
            <a:prstDash val="solid"/>
            <a:miter/>
            <a:headEnd type="stealth" w="med" len="med"/>
            <a:tailEnd type="none" w="med" len="med"/>
          </a:ln>
        </p:spPr>
      </p:cxnSp>
      <p:cxnSp>
        <p:nvCxnSpPr>
          <p:cNvPr id="462" name="Shape 462"/>
          <p:cNvCxnSpPr/>
          <p:nvPr/>
        </p:nvCxnSpPr>
        <p:spPr>
          <a:xfrm>
            <a:off x="1401761" y="5225236"/>
            <a:ext cx="1752600" cy="0"/>
          </a:xfrm>
          <a:prstGeom prst="straightConnector1">
            <a:avLst/>
          </a:prstGeom>
          <a:noFill/>
          <a:ln w="76200" cap="rnd" cmpd="sng">
            <a:solidFill>
              <a:srgbClr val="00FFFF"/>
            </a:solidFill>
            <a:prstDash val="solid"/>
            <a:miter/>
            <a:headEnd type="none" w="med" len="med"/>
            <a:tailEnd type="none" w="med" len="med"/>
          </a:ln>
        </p:spPr>
      </p:cxnSp>
      <p:sp>
        <p:nvSpPr>
          <p:cNvPr id="463" name="Shape 463"/>
          <p:cNvSpPr txBox="1"/>
          <p:nvPr/>
        </p:nvSpPr>
        <p:spPr>
          <a:xfrm>
            <a:off x="846137" y="1638300"/>
            <a:ext cx="8810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Yes</a:t>
            </a:r>
          </a:p>
        </p:txBody>
      </p:sp>
      <p:sp>
        <p:nvSpPr>
          <p:cNvPr id="457" name="Shape 457"/>
          <p:cNvSpPr txBox="1"/>
          <p:nvPr/>
        </p:nvSpPr>
        <p:spPr>
          <a:xfrm>
            <a:off x="5016500" y="33020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err="1">
                <a:solidFill>
                  <a:srgbClr val="00FF00"/>
                </a:solidFill>
                <a:latin typeface="Arial" charset="0"/>
                <a:ea typeface="Arial" charset="0"/>
                <a:cs typeface="Arial" charset="0"/>
                <a:sym typeface="Cabin"/>
              </a:rPr>
              <a:t>i</a:t>
            </a:r>
            <a:r>
              <a:rPr lang="en-US" sz="3500" u="none" strike="noStrike" cap="none" dirty="0">
                <a:solidFill>
                  <a:schemeClr val="bg1"/>
                </a:solidFill>
                <a:latin typeface="Arial" charset="0"/>
                <a:ea typeface="Arial" charset="0"/>
                <a:cs typeface="Arial" charset="0"/>
                <a:sym typeface="Cabin"/>
              </a:rPr>
              <a:t>)</a:t>
            </a:r>
          </a:p>
        </p:txBody>
      </p:sp>
      <p:sp>
        <p:nvSpPr>
          <p:cNvPr id="464" name="Shape 464"/>
          <p:cNvSpPr txBox="1"/>
          <p:nvPr/>
        </p:nvSpPr>
        <p:spPr>
          <a:xfrm>
            <a:off x="4206150" y="1397100"/>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No</a:t>
            </a:r>
          </a:p>
        </p:txBody>
      </p:sp>
      <p:sp>
        <p:nvSpPr>
          <p:cNvPr id="455" name="Shape 455"/>
          <p:cNvSpPr txBox="1"/>
          <p:nvPr/>
        </p:nvSpPr>
        <p:spPr>
          <a:xfrm>
            <a:off x="5016500" y="2019300"/>
            <a:ext cx="2997300" cy="749399"/>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500" u="none" strike="noStrike" cap="none">
                <a:solidFill>
                  <a:srgbClr val="FF9900"/>
                </a:solidFill>
                <a:latin typeface="Arial" charset="0"/>
                <a:ea typeface="Arial" charset="0"/>
                <a:cs typeface="Arial" charset="0"/>
                <a:sym typeface="Cabin"/>
              </a:rPr>
              <a:t>Move </a:t>
            </a:r>
            <a:r>
              <a:rPr lang="en-US" sz="3500" u="none" strike="noStrike" cap="none">
                <a:solidFill>
                  <a:srgbClr val="00FF00"/>
                </a:solidFill>
                <a:latin typeface="Arial" charset="0"/>
                <a:ea typeface="Arial" charset="0"/>
                <a:cs typeface="Arial" charset="0"/>
                <a:sym typeface="Cabin"/>
              </a:rPr>
              <a:t>i</a:t>
            </a:r>
            <a:r>
              <a:rPr lang="en-US" sz="3500" u="none" strike="noStrike" cap="none">
                <a:solidFill>
                  <a:srgbClr val="FF9900"/>
                </a:solidFill>
                <a:latin typeface="Arial" charset="0"/>
                <a:ea typeface="Arial" charset="0"/>
                <a:cs typeface="Arial" charset="0"/>
                <a:sym typeface="Cabin"/>
              </a:rPr>
              <a:t> ahead</a:t>
            </a:r>
          </a:p>
        </p:txBody>
      </p:sp>
      <p:sp>
        <p:nvSpPr>
          <p:cNvPr id="466" name="Shape 466"/>
          <p:cNvSpPr txBox="1"/>
          <p:nvPr/>
        </p:nvSpPr>
        <p:spPr>
          <a:xfrm>
            <a:off x="1400175" y="6704000"/>
            <a:ext cx="6537300"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i</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[5, 4, 3, 2, 1] </a:t>
            </a:r>
            <a:r>
              <a:rPr lang="en-US" sz="3000"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i</a:t>
            </a:r>
            <a:r>
              <a:rPr lang="en-US" sz="3000" i="0" u="none" strike="noStrike" cap="none" dirty="0">
                <a:solidFill>
                  <a:schemeClr val="bg1"/>
                </a:solidFill>
                <a:latin typeface="Courier"/>
                <a:ea typeface="Courier"/>
                <a:cs typeface="Courier"/>
                <a:sym typeface="Courier New"/>
              </a:rPr>
              <a:t>)</a:t>
            </a:r>
          </a:p>
        </p:txBody>
      </p:sp>
      <p:cxnSp>
        <p:nvCxnSpPr>
          <p:cNvPr id="467" name="Shape 467"/>
          <p:cNvCxnSpPr/>
          <p:nvPr/>
        </p:nvCxnSpPr>
        <p:spPr>
          <a:xfrm>
            <a:off x="4635525" y="2397125"/>
            <a:ext cx="396900" cy="3299"/>
          </a:xfrm>
          <a:prstGeom prst="straightConnector1">
            <a:avLst/>
          </a:prstGeom>
          <a:noFill/>
          <a:ln w="76200" cap="rnd" cmpd="sng">
            <a:solidFill>
              <a:srgbClr val="00FFFF"/>
            </a:solidFill>
            <a:prstDash val="solid"/>
            <a:miter/>
            <a:headEnd type="none" w="med" len="med"/>
            <a:tailEnd type="triangle" w="med" len="med"/>
          </a:ln>
        </p:spPr>
      </p:cxnSp>
      <p:sp>
        <p:nvSpPr>
          <p:cNvPr id="2" name="Shape 441">
            <a:extLst>
              <a:ext uri="{FF2B5EF4-FFF2-40B4-BE49-F238E27FC236}">
                <a16:creationId xmlns:a16="http://schemas.microsoft.com/office/drawing/2014/main" id="{9D4219A0-1ABF-604A-A0F4-1EFC17B31512}"/>
              </a:ext>
            </a:extLst>
          </p:cNvPr>
          <p:cNvSpPr txBox="1">
            <a:spLocks/>
          </p:cNvSpPr>
          <p:nvPr/>
        </p:nvSpPr>
        <p:spPr>
          <a:xfrm>
            <a:off x="8625656" y="1669999"/>
            <a:ext cx="6912012" cy="5702399"/>
          </a:xfrm>
          <a:prstGeom prst="rect">
            <a:avLst/>
          </a:prstGeom>
          <a:noFill/>
          <a:ln>
            <a:noFill/>
          </a:ln>
        </p:spPr>
        <p:txBody>
          <a:bodyPr lIns="38100" tIns="38100" rIns="38100" bIns="381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3200" b="0" i="0" u="none" strike="noStrike" cap="none">
                <a:solidFill>
                  <a:schemeClr val="bg1"/>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848106" indent="-457200">
              <a:buSzPct val="100000"/>
              <a:buFont typeface="Arial" panose="020B0604020202020204" pitchFamily="34" charset="0"/>
              <a:buChar char="•"/>
            </a:pPr>
            <a:r>
              <a:rPr lang="en-US" sz="3400">
                <a:solidFill>
                  <a:schemeClr val="lt1"/>
                </a:solidFill>
                <a:latin typeface="Arial" charset="0"/>
                <a:ea typeface="Arial" charset="0"/>
                <a:cs typeface="Arial" charset="0"/>
                <a:sym typeface="Cabin"/>
              </a:rPr>
              <a:t>Biến lặp "lặp" thông qua chuỗi giá trị (tập hợp có thứ tự)</a:t>
            </a:r>
          </a:p>
          <a:p>
            <a:pPr marL="848106" indent="-457200">
              <a:buSzPct val="100000"/>
              <a:buFont typeface="Arial" panose="020B0604020202020204" pitchFamily="34" charset="0"/>
              <a:buChar char="•"/>
            </a:pPr>
            <a:r>
              <a:rPr lang="vi-VN" sz="3400">
                <a:solidFill>
                  <a:schemeClr val="lt1"/>
                </a:solidFill>
                <a:latin typeface="Arial" charset="0"/>
                <a:ea typeface="Arial" charset="0"/>
                <a:cs typeface="Arial" charset="0"/>
                <a:sym typeface="Cabin"/>
              </a:rPr>
              <a:t>Khối (nội dung) của mã được thực thi một lần cho mỗi giá trị trong chuỗi giá trị</a:t>
            </a:r>
            <a:endParaRPr lang="en-US" sz="3400">
              <a:solidFill>
                <a:srgbClr val="FF7F00"/>
              </a:solidFill>
              <a:latin typeface="Arial" charset="0"/>
              <a:ea typeface="Arial" charset="0"/>
              <a:cs typeface="Arial" charset="0"/>
              <a:sym typeface="Cabin"/>
            </a:endParaRPr>
          </a:p>
          <a:p>
            <a:pPr marL="848106" indent="-457200">
              <a:buSzPct val="100000"/>
              <a:buFont typeface="Arial" panose="020B0604020202020204" pitchFamily="34" charset="0"/>
              <a:buChar char="•"/>
            </a:pPr>
            <a:r>
              <a:rPr lang="en-US" sz="3400">
                <a:solidFill>
                  <a:schemeClr val="lt1"/>
                </a:solidFill>
                <a:latin typeface="Arial" charset="0"/>
                <a:ea typeface="Arial" charset="0"/>
                <a:cs typeface="Arial" charset="0"/>
                <a:sym typeface="Cabin"/>
              </a:rPr>
              <a:t>Biến lặp di chuyển qua tất cả các giá trị trong chuỗi giá trị</a:t>
            </a:r>
            <a:endParaRPr lang="en-US" sz="3400" dirty="0">
              <a:solidFill>
                <a:srgbClr val="FF7F00"/>
              </a:solidFill>
              <a:latin typeface="Arial" charset="0"/>
              <a:ea typeface="Arial" charset="0"/>
              <a:cs typeface="Arial" charset="0"/>
              <a:sym typeface="Cabi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grpSp>
        <p:nvGrpSpPr>
          <p:cNvPr id="4" name="Group 3"/>
          <p:cNvGrpSpPr/>
          <p:nvPr/>
        </p:nvGrpSpPr>
        <p:grpSpPr>
          <a:xfrm>
            <a:off x="11703050" y="814388"/>
            <a:ext cx="2984500" cy="7472362"/>
            <a:chOff x="11703050" y="381000"/>
            <a:chExt cx="2984500" cy="8278812"/>
          </a:xfrm>
        </p:grpSpPr>
        <p:cxnSp>
          <p:nvCxnSpPr>
            <p:cNvPr id="486" name="Shape 486"/>
            <p:cNvCxnSpPr/>
            <p:nvPr/>
          </p:nvCxnSpPr>
          <p:spPr>
            <a:xfrm rot="10800000" flipH="1">
              <a:off x="13185775" y="915987"/>
              <a:ext cx="12699" cy="307974"/>
            </a:xfrm>
            <a:prstGeom prst="straightConnector1">
              <a:avLst/>
            </a:prstGeom>
            <a:noFill/>
            <a:ln w="50800" cap="rnd" cmpd="sng">
              <a:solidFill>
                <a:srgbClr val="1155CC"/>
              </a:solidFill>
              <a:prstDash val="solid"/>
              <a:miter/>
              <a:headEnd type="stealth" w="med" len="med"/>
              <a:tailEnd type="none" w="med" len="med"/>
            </a:ln>
          </p:spPr>
        </p:cxnSp>
        <p:sp>
          <p:nvSpPr>
            <p:cNvPr id="487" name="Shape 487"/>
            <p:cNvSpPr txBox="1"/>
            <p:nvPr/>
          </p:nvSpPr>
          <p:spPr>
            <a:xfrm>
              <a:off x="11703050" y="1231900"/>
              <a:ext cx="2984500" cy="536575"/>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n-US" sz="3200" u="none" strike="noStrike" cap="none" dirty="0" err="1">
                  <a:solidFill>
                    <a:srgbClr val="00FF00"/>
                  </a:solidFill>
                  <a:latin typeface="Arial" charset="0"/>
                  <a:ea typeface="Arial" charset="0"/>
                  <a:cs typeface="Arial" charset="0"/>
                  <a:sym typeface="Cabin"/>
                </a:rPr>
                <a:t>i</a:t>
              </a:r>
              <a:r>
                <a:rPr lang="en-US" sz="3200" u="none" strike="noStrike" cap="none" dirty="0">
                  <a:solidFill>
                    <a:schemeClr val="bg1"/>
                  </a:solidFill>
                  <a:latin typeface="Arial" charset="0"/>
                  <a:ea typeface="Arial" charset="0"/>
                  <a:cs typeface="Arial" charset="0"/>
                  <a:sym typeface="Cabin"/>
                </a:rPr>
                <a:t>)</a:t>
              </a:r>
            </a:p>
          </p:txBody>
        </p:sp>
        <p:sp>
          <p:nvSpPr>
            <p:cNvPr id="488" name="Shape 488"/>
            <p:cNvSpPr txBox="1"/>
            <p:nvPr/>
          </p:nvSpPr>
          <p:spPr>
            <a:xfrm>
              <a:off x="11703050" y="381000"/>
              <a:ext cx="2984500" cy="523874"/>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a:solidFill>
                    <a:srgbClr val="00FF00"/>
                  </a:solidFill>
                  <a:latin typeface="Arial" charset="0"/>
                  <a:ea typeface="Arial" charset="0"/>
                  <a:cs typeface="Arial" charset="0"/>
                  <a:sym typeface="Cabin"/>
                </a:rPr>
                <a:t>i = 5</a:t>
              </a:r>
            </a:p>
          </p:txBody>
        </p:sp>
        <p:cxnSp>
          <p:nvCxnSpPr>
            <p:cNvPr id="489" name="Shape 489"/>
            <p:cNvCxnSpPr/>
            <p:nvPr/>
          </p:nvCxnSpPr>
          <p:spPr>
            <a:xfrm rot="10800000" flipH="1">
              <a:off x="13181012" y="1825625"/>
              <a:ext cx="12699" cy="307974"/>
            </a:xfrm>
            <a:prstGeom prst="straightConnector1">
              <a:avLst/>
            </a:prstGeom>
            <a:noFill/>
            <a:ln w="50800" cap="rnd" cmpd="sng">
              <a:solidFill>
                <a:srgbClr val="1155CC"/>
              </a:solidFill>
              <a:prstDash val="solid"/>
              <a:miter/>
              <a:headEnd type="stealth" w="med" len="med"/>
              <a:tailEnd type="none" w="med" len="med"/>
            </a:ln>
          </p:spPr>
        </p:cxnSp>
        <p:cxnSp>
          <p:nvCxnSpPr>
            <p:cNvPr id="490" name="Shape 490"/>
            <p:cNvCxnSpPr/>
            <p:nvPr/>
          </p:nvCxnSpPr>
          <p:spPr>
            <a:xfrm rot="10800000" flipH="1">
              <a:off x="13181012" y="2630486"/>
              <a:ext cx="12699" cy="307974"/>
            </a:xfrm>
            <a:prstGeom prst="straightConnector1">
              <a:avLst/>
            </a:prstGeom>
            <a:noFill/>
            <a:ln w="50800" cap="rnd" cmpd="sng">
              <a:solidFill>
                <a:srgbClr val="1155CC"/>
              </a:solidFill>
              <a:prstDash val="solid"/>
              <a:miter/>
              <a:headEnd type="stealth" w="med" len="med"/>
              <a:tailEnd type="none" w="med" len="med"/>
            </a:ln>
          </p:spPr>
        </p:cxnSp>
        <p:sp>
          <p:nvSpPr>
            <p:cNvPr id="491" name="Shape 491"/>
            <p:cNvSpPr txBox="1"/>
            <p:nvPr/>
          </p:nvSpPr>
          <p:spPr>
            <a:xfrm>
              <a:off x="11703050" y="2946400"/>
              <a:ext cx="2984500" cy="536575"/>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n-US" sz="3200" u="none" strike="noStrike" cap="none" dirty="0" err="1">
                  <a:solidFill>
                    <a:srgbClr val="00FF00"/>
                  </a:solidFill>
                  <a:latin typeface="Arial" charset="0"/>
                  <a:ea typeface="Arial" charset="0"/>
                  <a:cs typeface="Arial" charset="0"/>
                  <a:sym typeface="Cabin"/>
                </a:rPr>
                <a:t>i</a:t>
              </a:r>
              <a:r>
                <a:rPr lang="en-US" sz="3200" u="none" strike="noStrike" cap="none" dirty="0">
                  <a:solidFill>
                    <a:schemeClr val="bg1"/>
                  </a:solidFill>
                  <a:latin typeface="Arial" charset="0"/>
                  <a:ea typeface="Arial" charset="0"/>
                  <a:cs typeface="Arial" charset="0"/>
                  <a:sym typeface="Cabin"/>
                </a:rPr>
                <a:t>)</a:t>
              </a:r>
              <a:endParaRPr lang="en-US" sz="3200" u="none" strike="noStrike" cap="none" dirty="0">
                <a:solidFill>
                  <a:srgbClr val="00FF00"/>
                </a:solidFill>
                <a:latin typeface="Arial" charset="0"/>
                <a:ea typeface="Arial" charset="0"/>
                <a:cs typeface="Arial" charset="0"/>
                <a:sym typeface="Cabin"/>
              </a:endParaRPr>
            </a:p>
          </p:txBody>
        </p:sp>
        <p:sp>
          <p:nvSpPr>
            <p:cNvPr id="492" name="Shape 492"/>
            <p:cNvSpPr txBox="1"/>
            <p:nvPr/>
          </p:nvSpPr>
          <p:spPr>
            <a:xfrm>
              <a:off x="11703050" y="2093911"/>
              <a:ext cx="2984500" cy="525462"/>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dirty="0" err="1">
                  <a:solidFill>
                    <a:srgbClr val="00FF00"/>
                  </a:solidFill>
                  <a:latin typeface="Arial" charset="0"/>
                  <a:ea typeface="Arial" charset="0"/>
                  <a:cs typeface="Arial" charset="0"/>
                  <a:sym typeface="Cabin"/>
                </a:rPr>
                <a:t>i</a:t>
              </a:r>
              <a:r>
                <a:rPr lang="en-US" sz="3200" u="none" strike="noStrike" cap="none" dirty="0">
                  <a:solidFill>
                    <a:srgbClr val="00FF00"/>
                  </a:solidFill>
                  <a:latin typeface="Arial" charset="0"/>
                  <a:ea typeface="Arial" charset="0"/>
                  <a:cs typeface="Arial" charset="0"/>
                  <a:sym typeface="Cabin"/>
                </a:rPr>
                <a:t> = 4</a:t>
              </a:r>
            </a:p>
          </p:txBody>
        </p:sp>
        <p:cxnSp>
          <p:nvCxnSpPr>
            <p:cNvPr id="493" name="Shape 493"/>
            <p:cNvCxnSpPr/>
            <p:nvPr/>
          </p:nvCxnSpPr>
          <p:spPr>
            <a:xfrm rot="10800000" flipH="1">
              <a:off x="13181012" y="3459162"/>
              <a:ext cx="12699" cy="307974"/>
            </a:xfrm>
            <a:prstGeom prst="straightConnector1">
              <a:avLst/>
            </a:prstGeom>
            <a:noFill/>
            <a:ln w="50800" cap="rnd" cmpd="sng">
              <a:solidFill>
                <a:srgbClr val="1155CC"/>
              </a:solidFill>
              <a:prstDash val="solid"/>
              <a:miter/>
              <a:headEnd type="stealth" w="med" len="med"/>
              <a:tailEnd type="none" w="med" len="med"/>
            </a:ln>
          </p:spPr>
        </p:cxnSp>
        <p:cxnSp>
          <p:nvCxnSpPr>
            <p:cNvPr id="494" name="Shape 494"/>
            <p:cNvCxnSpPr/>
            <p:nvPr/>
          </p:nvCxnSpPr>
          <p:spPr>
            <a:xfrm rot="10800000" flipH="1">
              <a:off x="13181012" y="4310062"/>
              <a:ext cx="12699" cy="307974"/>
            </a:xfrm>
            <a:prstGeom prst="straightConnector1">
              <a:avLst/>
            </a:prstGeom>
            <a:noFill/>
            <a:ln w="50800" cap="rnd" cmpd="sng">
              <a:solidFill>
                <a:srgbClr val="1155CC"/>
              </a:solidFill>
              <a:prstDash val="solid"/>
              <a:miter/>
              <a:headEnd type="stealth" w="med" len="med"/>
              <a:tailEnd type="none" w="med" len="med"/>
            </a:ln>
          </p:spPr>
        </p:cxnSp>
        <p:sp>
          <p:nvSpPr>
            <p:cNvPr id="495" name="Shape 495"/>
            <p:cNvSpPr txBox="1"/>
            <p:nvPr/>
          </p:nvSpPr>
          <p:spPr>
            <a:xfrm>
              <a:off x="11703050" y="4625975"/>
              <a:ext cx="2984500" cy="536575"/>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n-US" sz="3200" u="none" strike="noStrike" cap="none" dirty="0" err="1">
                  <a:solidFill>
                    <a:srgbClr val="00FF00"/>
                  </a:solidFill>
                  <a:latin typeface="Arial" charset="0"/>
                  <a:ea typeface="Arial" charset="0"/>
                  <a:cs typeface="Arial" charset="0"/>
                  <a:sym typeface="Cabin"/>
                </a:rPr>
                <a:t>i</a:t>
              </a:r>
              <a:r>
                <a:rPr lang="en-US" sz="3200" u="none" strike="noStrike" cap="none" dirty="0">
                  <a:solidFill>
                    <a:schemeClr val="bg1"/>
                  </a:solidFill>
                  <a:latin typeface="Arial" charset="0"/>
                  <a:ea typeface="Arial" charset="0"/>
                  <a:cs typeface="Arial" charset="0"/>
                  <a:sym typeface="Cabin"/>
                </a:rPr>
                <a:t>)</a:t>
              </a:r>
            </a:p>
          </p:txBody>
        </p:sp>
        <p:sp>
          <p:nvSpPr>
            <p:cNvPr id="496" name="Shape 496"/>
            <p:cNvSpPr txBox="1"/>
            <p:nvPr/>
          </p:nvSpPr>
          <p:spPr>
            <a:xfrm>
              <a:off x="11703050" y="3773487"/>
              <a:ext cx="2984500" cy="525462"/>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a:solidFill>
                    <a:srgbClr val="00FF00"/>
                  </a:solidFill>
                  <a:latin typeface="Arial" charset="0"/>
                  <a:ea typeface="Arial" charset="0"/>
                  <a:cs typeface="Arial" charset="0"/>
                  <a:sym typeface="Cabin"/>
                </a:rPr>
                <a:t>i = 3</a:t>
              </a:r>
            </a:p>
          </p:txBody>
        </p:sp>
        <p:cxnSp>
          <p:nvCxnSpPr>
            <p:cNvPr id="497" name="Shape 497"/>
            <p:cNvCxnSpPr/>
            <p:nvPr/>
          </p:nvCxnSpPr>
          <p:spPr>
            <a:xfrm rot="10800000" flipH="1">
              <a:off x="13181012" y="5208587"/>
              <a:ext cx="12699" cy="307974"/>
            </a:xfrm>
            <a:prstGeom prst="straightConnector1">
              <a:avLst/>
            </a:prstGeom>
            <a:noFill/>
            <a:ln w="50800" cap="rnd" cmpd="sng">
              <a:solidFill>
                <a:srgbClr val="1155CC"/>
              </a:solidFill>
              <a:prstDash val="solid"/>
              <a:miter/>
              <a:headEnd type="stealth" w="med" len="med"/>
              <a:tailEnd type="none" w="med" len="med"/>
            </a:ln>
          </p:spPr>
        </p:cxnSp>
        <p:cxnSp>
          <p:nvCxnSpPr>
            <p:cNvPr id="498" name="Shape 498"/>
            <p:cNvCxnSpPr/>
            <p:nvPr/>
          </p:nvCxnSpPr>
          <p:spPr>
            <a:xfrm rot="10800000" flipH="1">
              <a:off x="13181012" y="6107111"/>
              <a:ext cx="12699" cy="306386"/>
            </a:xfrm>
            <a:prstGeom prst="straightConnector1">
              <a:avLst/>
            </a:prstGeom>
            <a:noFill/>
            <a:ln w="50800" cap="rnd" cmpd="sng">
              <a:solidFill>
                <a:srgbClr val="1155CC"/>
              </a:solidFill>
              <a:prstDash val="solid"/>
              <a:miter/>
              <a:headEnd type="stealth" w="med" len="med"/>
              <a:tailEnd type="none" w="med" len="med"/>
            </a:ln>
          </p:spPr>
        </p:cxnSp>
        <p:sp>
          <p:nvSpPr>
            <p:cNvPr id="499" name="Shape 499"/>
            <p:cNvSpPr txBox="1"/>
            <p:nvPr/>
          </p:nvSpPr>
          <p:spPr>
            <a:xfrm>
              <a:off x="11703050" y="6421437"/>
              <a:ext cx="2984500" cy="536575"/>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n-US" sz="3200" dirty="0">
                  <a:solidFill>
                    <a:schemeClr val="bg1"/>
                  </a:solidFill>
                  <a:latin typeface="Arial" charset="0"/>
                  <a:ea typeface="Arial" charset="0"/>
                  <a:cs typeface="Arial" charset="0"/>
                  <a:sym typeface="Cabin"/>
                </a:rPr>
                <a:t>(</a:t>
              </a:r>
              <a:r>
                <a:rPr lang="en-US" sz="3200" u="none" strike="noStrike" cap="none" dirty="0" err="1">
                  <a:solidFill>
                    <a:srgbClr val="00FF00"/>
                  </a:solidFill>
                  <a:latin typeface="Arial" charset="0"/>
                  <a:ea typeface="Arial" charset="0"/>
                  <a:cs typeface="Arial" charset="0"/>
                  <a:sym typeface="Cabin"/>
                </a:rPr>
                <a:t>i</a:t>
              </a:r>
              <a:r>
                <a:rPr lang="en-US" sz="3200" u="none" strike="noStrike" cap="none" dirty="0">
                  <a:solidFill>
                    <a:schemeClr val="bg1"/>
                  </a:solidFill>
                  <a:latin typeface="Arial" charset="0"/>
                  <a:ea typeface="Arial" charset="0"/>
                  <a:cs typeface="Arial" charset="0"/>
                  <a:sym typeface="Cabin"/>
                </a:rPr>
                <a:t>)</a:t>
              </a:r>
            </a:p>
          </p:txBody>
        </p:sp>
        <p:sp>
          <p:nvSpPr>
            <p:cNvPr id="500" name="Shape 500"/>
            <p:cNvSpPr txBox="1"/>
            <p:nvPr/>
          </p:nvSpPr>
          <p:spPr>
            <a:xfrm>
              <a:off x="11703050" y="5570537"/>
              <a:ext cx="2984500" cy="523874"/>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a:solidFill>
                    <a:srgbClr val="00FF00"/>
                  </a:solidFill>
                  <a:latin typeface="Arial" charset="0"/>
                  <a:ea typeface="Arial" charset="0"/>
                  <a:cs typeface="Arial" charset="0"/>
                  <a:sym typeface="Cabin"/>
                </a:rPr>
                <a:t>i = 2</a:t>
              </a:r>
            </a:p>
          </p:txBody>
        </p:sp>
        <p:cxnSp>
          <p:nvCxnSpPr>
            <p:cNvPr id="501" name="Shape 501"/>
            <p:cNvCxnSpPr/>
            <p:nvPr/>
          </p:nvCxnSpPr>
          <p:spPr>
            <a:xfrm rot="10800000" flipH="1">
              <a:off x="13181012" y="6934200"/>
              <a:ext cx="12699" cy="307974"/>
            </a:xfrm>
            <a:prstGeom prst="straightConnector1">
              <a:avLst/>
            </a:prstGeom>
            <a:noFill/>
            <a:ln w="50800" cap="rnd" cmpd="sng">
              <a:solidFill>
                <a:srgbClr val="1155CC"/>
              </a:solidFill>
              <a:prstDash val="solid"/>
              <a:miter/>
              <a:headEnd type="stealth" w="med" len="med"/>
              <a:tailEnd type="none" w="med" len="med"/>
            </a:ln>
          </p:spPr>
        </p:cxnSp>
        <p:cxnSp>
          <p:nvCxnSpPr>
            <p:cNvPr id="502" name="Shape 502"/>
            <p:cNvCxnSpPr/>
            <p:nvPr/>
          </p:nvCxnSpPr>
          <p:spPr>
            <a:xfrm rot="10800000" flipH="1">
              <a:off x="13181012" y="7808911"/>
              <a:ext cx="12699" cy="307974"/>
            </a:xfrm>
            <a:prstGeom prst="straightConnector1">
              <a:avLst/>
            </a:prstGeom>
            <a:noFill/>
            <a:ln w="50800" cap="rnd" cmpd="sng">
              <a:solidFill>
                <a:srgbClr val="1155CC"/>
              </a:solidFill>
              <a:prstDash val="solid"/>
              <a:miter/>
              <a:headEnd type="stealth" w="med" len="med"/>
              <a:tailEnd type="none" w="med" len="med"/>
            </a:ln>
          </p:spPr>
        </p:cxnSp>
        <p:sp>
          <p:nvSpPr>
            <p:cNvPr id="503" name="Shape 503"/>
            <p:cNvSpPr txBox="1"/>
            <p:nvPr/>
          </p:nvSpPr>
          <p:spPr>
            <a:xfrm>
              <a:off x="11703050" y="8124825"/>
              <a:ext cx="2984500" cy="534987"/>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n-US" sz="3200" u="none" strike="noStrike" cap="none" dirty="0" err="1">
                  <a:solidFill>
                    <a:srgbClr val="00FF00"/>
                  </a:solidFill>
                  <a:latin typeface="Arial" charset="0"/>
                  <a:ea typeface="Arial" charset="0"/>
                  <a:cs typeface="Arial" charset="0"/>
                  <a:sym typeface="Cabin"/>
                </a:rPr>
                <a:t>i</a:t>
              </a:r>
              <a:r>
                <a:rPr lang="en-US" sz="3200" u="none" strike="noStrike" cap="none" dirty="0">
                  <a:solidFill>
                    <a:srgbClr val="00FF00"/>
                  </a:solidFill>
                  <a:latin typeface="Arial" charset="0"/>
                  <a:ea typeface="Arial" charset="0"/>
                  <a:cs typeface="Arial" charset="0"/>
                  <a:sym typeface="Cabin"/>
                </a:rPr>
                <a:t>)</a:t>
              </a:r>
            </a:p>
          </p:txBody>
        </p:sp>
        <p:sp>
          <p:nvSpPr>
            <p:cNvPr id="504" name="Shape 504"/>
            <p:cNvSpPr txBox="1"/>
            <p:nvPr/>
          </p:nvSpPr>
          <p:spPr>
            <a:xfrm>
              <a:off x="11703050" y="7272336"/>
              <a:ext cx="2984500" cy="525462"/>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dirty="0" err="1">
                  <a:solidFill>
                    <a:srgbClr val="00FF00"/>
                  </a:solidFill>
                  <a:latin typeface="Arial" charset="0"/>
                  <a:ea typeface="Arial" charset="0"/>
                  <a:cs typeface="Arial" charset="0"/>
                  <a:sym typeface="Cabin"/>
                </a:rPr>
                <a:t>i</a:t>
              </a:r>
              <a:r>
                <a:rPr lang="en-US" sz="3200" u="none" strike="noStrike" cap="none" dirty="0">
                  <a:solidFill>
                    <a:srgbClr val="00FF00"/>
                  </a:solidFill>
                  <a:latin typeface="Arial" charset="0"/>
                  <a:ea typeface="Arial" charset="0"/>
                  <a:cs typeface="Arial" charset="0"/>
                  <a:sym typeface="Cabin"/>
                </a:rPr>
                <a:t> = 1</a:t>
              </a:r>
            </a:p>
          </p:txBody>
        </p:sp>
      </p:grpSp>
      <p:sp>
        <p:nvSpPr>
          <p:cNvPr id="505" name="Shape 505"/>
          <p:cNvSpPr txBox="1"/>
          <p:nvPr/>
        </p:nvSpPr>
        <p:spPr>
          <a:xfrm>
            <a:off x="4481375" y="6254750"/>
            <a:ext cx="6268200" cy="1143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i</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[5, 4, 3, 2, 1]</a:t>
            </a:r>
            <a:r>
              <a:rPr lang="en-US" sz="3000" i="0" u="none" strike="noStrike" cap="none" dirty="0">
                <a:solidFill>
                  <a:srgbClr val="00FF00"/>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i</a:t>
            </a:r>
            <a:r>
              <a:rPr lang="en-US" sz="3000" i="0" u="none" strike="noStrike" cap="none" dirty="0">
                <a:solidFill>
                  <a:schemeClr val="bg1"/>
                </a:solidFill>
                <a:latin typeface="Courier"/>
                <a:ea typeface="Courier"/>
                <a:cs typeface="Courier"/>
                <a:sym typeface="Courier New"/>
              </a:rPr>
              <a:t>)</a:t>
            </a:r>
          </a:p>
        </p:txBody>
      </p:sp>
      <p:cxnSp>
        <p:nvCxnSpPr>
          <p:cNvPr id="38" name="Shape 451"/>
          <p:cNvCxnSpPr/>
          <p:nvPr/>
        </p:nvCxnSpPr>
        <p:spPr>
          <a:xfrm rot="10800000">
            <a:off x="3143137" y="119224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39" name="Shape 452"/>
          <p:cNvSpPr/>
          <p:nvPr/>
        </p:nvSpPr>
        <p:spPr>
          <a:xfrm>
            <a:off x="1727200" y="1752600"/>
            <a:ext cx="2870100" cy="1269899"/>
          </a:xfrm>
          <a:prstGeom prst="diamond">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400" u="none" strike="noStrike" cap="none">
                <a:solidFill>
                  <a:srgbClr val="FF9900"/>
                </a:solidFill>
                <a:latin typeface="Arial" charset="0"/>
                <a:ea typeface="Arial" charset="0"/>
                <a:cs typeface="Arial" charset="0"/>
                <a:sym typeface="Cabin"/>
              </a:rPr>
              <a:t>Done?</a:t>
            </a:r>
          </a:p>
        </p:txBody>
      </p:sp>
      <p:cxnSp>
        <p:nvCxnSpPr>
          <p:cNvPr id="40" name="Shape 453"/>
          <p:cNvCxnSpPr/>
          <p:nvPr/>
        </p:nvCxnSpPr>
        <p:spPr>
          <a:xfrm rot="10800000">
            <a:off x="3162312" y="3022699"/>
            <a:ext cx="11100" cy="1498500"/>
          </a:xfrm>
          <a:prstGeom prst="straightConnector1">
            <a:avLst/>
          </a:prstGeom>
          <a:noFill/>
          <a:ln w="76200" cap="rnd" cmpd="sng">
            <a:solidFill>
              <a:srgbClr val="00FFFF"/>
            </a:solidFill>
            <a:prstDash val="solid"/>
            <a:miter/>
            <a:headEnd type="none" w="med" len="med"/>
            <a:tailEnd type="stealth" w="med" len="med"/>
          </a:ln>
        </p:spPr>
      </p:cxnSp>
      <p:cxnSp>
        <p:nvCxnSpPr>
          <p:cNvPr id="41" name="Shape 454"/>
          <p:cNvCxnSpPr/>
          <p:nvPr/>
        </p:nvCxnSpPr>
        <p:spPr>
          <a:xfrm flipH="1" flipV="1">
            <a:off x="6468949" y="2768699"/>
            <a:ext cx="3301" cy="587400"/>
          </a:xfrm>
          <a:prstGeom prst="straightConnector1">
            <a:avLst/>
          </a:prstGeom>
          <a:noFill/>
          <a:ln w="76200" cap="rnd" cmpd="sng">
            <a:solidFill>
              <a:srgbClr val="00FFFF"/>
            </a:solidFill>
            <a:prstDash val="solid"/>
            <a:miter/>
            <a:headEnd type="stealth" w="med" len="med"/>
            <a:tailEnd type="none" w="med" len="med"/>
          </a:ln>
        </p:spPr>
      </p:cxnSp>
      <p:cxnSp>
        <p:nvCxnSpPr>
          <p:cNvPr id="42" name="Shape 456"/>
          <p:cNvCxnSpPr>
            <a:stCxn id="49" idx="2"/>
          </p:cNvCxnSpPr>
          <p:nvPr/>
        </p:nvCxnSpPr>
        <p:spPr>
          <a:xfrm flipH="1">
            <a:off x="6468949" y="4051399"/>
            <a:ext cx="8100" cy="472800"/>
          </a:xfrm>
          <a:prstGeom prst="straightConnector1">
            <a:avLst/>
          </a:prstGeom>
          <a:noFill/>
          <a:ln w="76200" cap="rnd" cmpd="sng">
            <a:solidFill>
              <a:srgbClr val="00FFFF"/>
            </a:solidFill>
            <a:prstDash val="solid"/>
            <a:miter/>
            <a:headEnd type="none" w="med" len="med"/>
            <a:tailEnd type="none" w="med" len="med"/>
          </a:ln>
        </p:spPr>
      </p:cxnSp>
      <p:cxnSp>
        <p:nvCxnSpPr>
          <p:cNvPr id="43" name="Shape 458"/>
          <p:cNvCxnSpPr/>
          <p:nvPr/>
        </p:nvCxnSpPr>
        <p:spPr>
          <a:xfrm rot="10800000" flipH="1">
            <a:off x="3170237" y="4502112"/>
            <a:ext cx="3328200" cy="4799"/>
          </a:xfrm>
          <a:prstGeom prst="straightConnector1">
            <a:avLst/>
          </a:prstGeom>
          <a:noFill/>
          <a:ln w="76200" cap="rnd" cmpd="sng">
            <a:solidFill>
              <a:srgbClr val="00FFFF"/>
            </a:solidFill>
            <a:prstDash val="solid"/>
            <a:miter/>
            <a:headEnd type="none" w="med" len="med"/>
            <a:tailEnd type="none" w="med" len="med"/>
          </a:ln>
        </p:spPr>
      </p:cxnSp>
      <p:cxnSp>
        <p:nvCxnSpPr>
          <p:cNvPr id="44" name="Shape 459"/>
          <p:cNvCxnSpPr/>
          <p:nvPr/>
        </p:nvCxnSpPr>
        <p:spPr>
          <a:xfrm flipH="1">
            <a:off x="1371574" y="2397125"/>
            <a:ext cx="396900" cy="3299"/>
          </a:xfrm>
          <a:prstGeom prst="straightConnector1">
            <a:avLst/>
          </a:prstGeom>
          <a:noFill/>
          <a:ln w="76200" cap="rnd" cmpd="sng">
            <a:solidFill>
              <a:srgbClr val="00FFFF"/>
            </a:solidFill>
            <a:prstDash val="solid"/>
            <a:miter/>
            <a:headEnd type="none" w="med" len="med"/>
            <a:tailEnd type="stealth" w="med" len="med"/>
          </a:ln>
        </p:spPr>
      </p:cxnSp>
      <p:cxnSp>
        <p:nvCxnSpPr>
          <p:cNvPr id="45" name="Shape 460"/>
          <p:cNvCxnSpPr/>
          <p:nvPr/>
        </p:nvCxnSpPr>
        <p:spPr>
          <a:xfrm rot="10800000" flipH="1">
            <a:off x="3157537" y="5238874"/>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46" name="Shape 461"/>
          <p:cNvCxnSpPr/>
          <p:nvPr/>
        </p:nvCxnSpPr>
        <p:spPr>
          <a:xfrm rot="10800000">
            <a:off x="1401636" y="2451012"/>
            <a:ext cx="3299" cy="2779799"/>
          </a:xfrm>
          <a:prstGeom prst="straightConnector1">
            <a:avLst/>
          </a:prstGeom>
          <a:noFill/>
          <a:ln w="76200" cap="rnd" cmpd="sng">
            <a:solidFill>
              <a:srgbClr val="00FFFF"/>
            </a:solidFill>
            <a:prstDash val="solid"/>
            <a:miter/>
            <a:headEnd type="stealth" w="med" len="med"/>
            <a:tailEnd type="none" w="med" len="med"/>
          </a:ln>
        </p:spPr>
      </p:cxnSp>
      <p:cxnSp>
        <p:nvCxnSpPr>
          <p:cNvPr id="47" name="Shape 462"/>
          <p:cNvCxnSpPr/>
          <p:nvPr/>
        </p:nvCxnSpPr>
        <p:spPr>
          <a:xfrm>
            <a:off x="1401761" y="5225236"/>
            <a:ext cx="1752600" cy="0"/>
          </a:xfrm>
          <a:prstGeom prst="straightConnector1">
            <a:avLst/>
          </a:prstGeom>
          <a:noFill/>
          <a:ln w="76200" cap="rnd" cmpd="sng">
            <a:solidFill>
              <a:srgbClr val="00FFFF"/>
            </a:solidFill>
            <a:prstDash val="solid"/>
            <a:miter/>
            <a:headEnd type="none" w="med" len="med"/>
            <a:tailEnd type="none" w="med" len="med"/>
          </a:ln>
        </p:spPr>
      </p:cxnSp>
      <p:sp>
        <p:nvSpPr>
          <p:cNvPr id="48" name="Shape 463"/>
          <p:cNvSpPr txBox="1"/>
          <p:nvPr/>
        </p:nvSpPr>
        <p:spPr>
          <a:xfrm>
            <a:off x="846137" y="1638300"/>
            <a:ext cx="8810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Yes</a:t>
            </a:r>
          </a:p>
        </p:txBody>
      </p:sp>
      <p:sp>
        <p:nvSpPr>
          <p:cNvPr id="49" name="Shape 457"/>
          <p:cNvSpPr txBox="1"/>
          <p:nvPr/>
        </p:nvSpPr>
        <p:spPr>
          <a:xfrm>
            <a:off x="5016500" y="33020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err="1">
                <a:solidFill>
                  <a:srgbClr val="00FF00"/>
                </a:solidFill>
                <a:latin typeface="Arial" charset="0"/>
                <a:ea typeface="Arial" charset="0"/>
                <a:cs typeface="Arial" charset="0"/>
                <a:sym typeface="Cabin"/>
              </a:rPr>
              <a:t>i</a:t>
            </a:r>
            <a:r>
              <a:rPr lang="en-US" sz="3500" u="none" strike="noStrike" cap="none" dirty="0">
                <a:solidFill>
                  <a:schemeClr val="bg1"/>
                </a:solidFill>
                <a:latin typeface="Arial" charset="0"/>
                <a:ea typeface="Arial" charset="0"/>
                <a:cs typeface="Arial" charset="0"/>
                <a:sym typeface="Cabin"/>
              </a:rPr>
              <a:t>)</a:t>
            </a:r>
          </a:p>
        </p:txBody>
      </p:sp>
      <p:sp>
        <p:nvSpPr>
          <p:cNvPr id="50" name="Shape 464"/>
          <p:cNvSpPr txBox="1"/>
          <p:nvPr/>
        </p:nvSpPr>
        <p:spPr>
          <a:xfrm>
            <a:off x="4206150" y="1397100"/>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No</a:t>
            </a:r>
          </a:p>
        </p:txBody>
      </p:sp>
      <p:sp>
        <p:nvSpPr>
          <p:cNvPr id="51" name="Shape 455"/>
          <p:cNvSpPr txBox="1"/>
          <p:nvPr/>
        </p:nvSpPr>
        <p:spPr>
          <a:xfrm>
            <a:off x="5016500" y="2019300"/>
            <a:ext cx="2997300" cy="749399"/>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500" u="none" strike="noStrike" cap="none">
                <a:solidFill>
                  <a:srgbClr val="FF9900"/>
                </a:solidFill>
                <a:latin typeface="Arial" charset="0"/>
                <a:ea typeface="Arial" charset="0"/>
                <a:cs typeface="Arial" charset="0"/>
                <a:sym typeface="Cabin"/>
              </a:rPr>
              <a:t>Move </a:t>
            </a:r>
            <a:r>
              <a:rPr lang="en-US" sz="3500" u="none" strike="noStrike" cap="none">
                <a:solidFill>
                  <a:srgbClr val="00FF00"/>
                </a:solidFill>
                <a:latin typeface="Arial" charset="0"/>
                <a:ea typeface="Arial" charset="0"/>
                <a:cs typeface="Arial" charset="0"/>
                <a:sym typeface="Cabin"/>
              </a:rPr>
              <a:t>i</a:t>
            </a:r>
            <a:r>
              <a:rPr lang="en-US" sz="3500" u="none" strike="noStrike" cap="none">
                <a:solidFill>
                  <a:srgbClr val="FF9900"/>
                </a:solidFill>
                <a:latin typeface="Arial" charset="0"/>
                <a:ea typeface="Arial" charset="0"/>
                <a:cs typeface="Arial" charset="0"/>
                <a:sym typeface="Cabin"/>
              </a:rPr>
              <a:t> ahead</a:t>
            </a:r>
          </a:p>
        </p:txBody>
      </p:sp>
      <p:cxnSp>
        <p:nvCxnSpPr>
          <p:cNvPr id="52" name="Shape 467"/>
          <p:cNvCxnSpPr/>
          <p:nvPr/>
        </p:nvCxnSpPr>
        <p:spPr>
          <a:xfrm>
            <a:off x="4635525" y="2397125"/>
            <a:ext cx="396900" cy="3299"/>
          </a:xfrm>
          <a:prstGeom prst="straightConnector1">
            <a:avLst/>
          </a:prstGeom>
          <a:noFill/>
          <a:ln w="76200" cap="rnd" cmpd="sng">
            <a:solidFill>
              <a:srgbClr val="00FFFF"/>
            </a:solidFill>
            <a:prstDash val="solid"/>
            <a:miter/>
            <a:headEnd type="none" w="med" len="med"/>
            <a:tailEnd type="triangl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4733894" y="817418"/>
            <a:ext cx="10353806" cy="1198811"/>
          </a:xfrm>
          <a:prstGeom prst="rect">
            <a:avLst/>
          </a:prstGeom>
          <a:noFill/>
          <a:ln>
            <a:noFill/>
          </a:ln>
        </p:spPr>
        <p:txBody>
          <a:bodyPr lIns="38100" tIns="38100" rIns="38100" bIns="38100" anchor="ctr" anchorCtr="0">
            <a:noAutofit/>
          </a:bodyPr>
          <a:lstStyle/>
          <a:p>
            <a:pPr lvl="0">
              <a:buClr>
                <a:schemeClr val="lt1"/>
              </a:buClr>
              <a:buSzPct val="25000"/>
            </a:pPr>
            <a:r>
              <a:rPr lang="vi-VN" dirty="0">
                <a:solidFill>
                  <a:srgbClr val="FFD966"/>
                </a:solidFill>
                <a:latin typeface="Arial" charset="0"/>
                <a:ea typeface="Arial" charset="0"/>
                <a:cs typeface="Arial" charset="0"/>
                <a:sym typeface="Cabin"/>
              </a:rPr>
              <a:t>Các bước lặp</a:t>
            </a:r>
            <a:endParaRPr lang="en-US" sz="7200" u="none" strike="noStrike" cap="none" dirty="0">
              <a:solidFill>
                <a:srgbClr val="FFD966"/>
              </a:solidFill>
              <a:latin typeface="Arial" charset="0"/>
              <a:ea typeface="Arial" charset="0"/>
              <a:cs typeface="Arial" charset="0"/>
              <a:sym typeface="Cabin"/>
            </a:endParaRPr>
          </a:p>
        </p:txBody>
      </p:sp>
      <p:sp>
        <p:nvSpPr>
          <p:cNvPr id="213" name="Shape 213"/>
          <p:cNvSpPr txBox="1"/>
          <p:nvPr/>
        </p:nvSpPr>
        <p:spPr>
          <a:xfrm>
            <a:off x="7686665" y="2170112"/>
            <a:ext cx="4230904"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b="1"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5</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 </a:t>
            </a: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&gt;</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0</a:t>
            </a:r>
            <a:r>
              <a:rPr lang="en-US" sz="30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a:t>
            </a:r>
            <a:r>
              <a:rPr lang="en-US" sz="3000" dirty="0">
                <a:solidFill>
                  <a:srgbClr val="FFFF00"/>
                </a:solidFill>
                <a:latin typeface="Courier"/>
                <a:ea typeface="Courier"/>
                <a:cs typeface="Courier"/>
                <a:sym typeface="Courier New"/>
              </a:rPr>
              <a:t>prin</a:t>
            </a:r>
            <a:r>
              <a:rPr lang="en-US" sz="3000" i="0" u="none" strike="noStrike" cap="none" dirty="0">
                <a:solidFill>
                  <a:srgbClr val="FFFF00"/>
                </a:solidFill>
                <a:latin typeface="Courier"/>
                <a:ea typeface="Courier"/>
                <a:cs typeface="Courier"/>
                <a:sym typeface="Courier New"/>
              </a:rPr>
              <a:t>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 1</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'Blastoff!'</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chemeClr val="bg1"/>
                </a:solidFill>
                <a:latin typeface="Courier"/>
                <a:ea typeface="Courier"/>
                <a:cs typeface="Courier"/>
                <a:sym typeface="Courier New"/>
              </a:rPr>
              <a:t>)</a:t>
            </a:r>
          </a:p>
        </p:txBody>
      </p:sp>
      <p:cxnSp>
        <p:nvCxnSpPr>
          <p:cNvPr id="214" name="Shape 214"/>
          <p:cNvCxnSpPr/>
          <p:nvPr/>
        </p:nvCxnSpPr>
        <p:spPr>
          <a:xfrm rot="10800000">
            <a:off x="2552692" y="2001842"/>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215" name="Shape 215"/>
          <p:cNvCxnSpPr/>
          <p:nvPr/>
        </p:nvCxnSpPr>
        <p:spPr>
          <a:xfrm flipH="1">
            <a:off x="11020426" y="3540124"/>
            <a:ext cx="1958974" cy="512762"/>
          </a:xfrm>
          <a:prstGeom prst="straightConnector1">
            <a:avLst/>
          </a:prstGeom>
          <a:noFill/>
          <a:ln w="50800" cap="rnd" cmpd="sng">
            <a:solidFill>
              <a:srgbClr val="FF7F00"/>
            </a:solidFill>
            <a:prstDash val="solid"/>
            <a:miter/>
            <a:headEnd type="stealth" w="med" len="med"/>
            <a:tailEnd type="none" w="med" len="med"/>
          </a:ln>
        </p:spPr>
      </p:cxnSp>
      <p:sp>
        <p:nvSpPr>
          <p:cNvPr id="216" name="Shape 216"/>
          <p:cNvSpPr/>
          <p:nvPr/>
        </p:nvSpPr>
        <p:spPr>
          <a:xfrm>
            <a:off x="1136643" y="2562230"/>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500" u="none" strike="noStrike" cap="none">
                <a:solidFill>
                  <a:srgbClr val="00FF00"/>
                </a:solidFill>
                <a:latin typeface="Arial" charset="0"/>
                <a:ea typeface="Arial" charset="0"/>
                <a:cs typeface="Arial" charset="0"/>
                <a:sym typeface="Cabin"/>
              </a:rPr>
              <a:t>n &gt; 0 ?</a:t>
            </a:r>
          </a:p>
        </p:txBody>
      </p:sp>
      <p:cxnSp>
        <p:nvCxnSpPr>
          <p:cNvPr id="217" name="Shape 217"/>
          <p:cNvCxnSpPr/>
          <p:nvPr/>
        </p:nvCxnSpPr>
        <p:spPr>
          <a:xfrm rot="10800000" flipH="1">
            <a:off x="2551104" y="3832230"/>
            <a:ext cx="20636" cy="2317749"/>
          </a:xfrm>
          <a:prstGeom prst="straightConnector1">
            <a:avLst/>
          </a:prstGeom>
          <a:noFill/>
          <a:ln w="76200" cap="rnd" cmpd="sng">
            <a:solidFill>
              <a:srgbClr val="00FFFF"/>
            </a:solidFill>
            <a:prstDash val="solid"/>
            <a:miter/>
            <a:headEnd type="none" w="med" len="med"/>
            <a:tailEnd type="stealth" w="med" len="med"/>
          </a:ln>
        </p:spPr>
      </p:cxnSp>
      <p:cxnSp>
        <p:nvCxnSpPr>
          <p:cNvPr id="218" name="Shape 218"/>
          <p:cNvCxnSpPr/>
          <p:nvPr/>
        </p:nvCxnSpPr>
        <p:spPr>
          <a:xfrm rot="10800000">
            <a:off x="3994142" y="319087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219" name="Shape 219"/>
          <p:cNvCxnSpPr/>
          <p:nvPr/>
        </p:nvCxnSpPr>
        <p:spPr>
          <a:xfrm rot="10800000" flipH="1">
            <a:off x="4738680" y="319088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220" name="Shape 220"/>
          <p:cNvCxnSpPr/>
          <p:nvPr/>
        </p:nvCxnSpPr>
        <p:spPr>
          <a:xfrm flipH="1">
            <a:off x="4738693" y="5889730"/>
            <a:ext cx="4799" cy="300000"/>
          </a:xfrm>
          <a:prstGeom prst="straightConnector1">
            <a:avLst/>
          </a:prstGeom>
          <a:noFill/>
          <a:ln w="76200" cap="rnd" cmpd="sng">
            <a:solidFill>
              <a:srgbClr val="00FFFF"/>
            </a:solidFill>
            <a:prstDash val="solid"/>
            <a:miter/>
            <a:headEnd type="none" w="med" len="med"/>
            <a:tailEnd type="none" w="med" len="med"/>
          </a:ln>
        </p:spPr>
      </p:cxnSp>
      <p:cxnSp>
        <p:nvCxnSpPr>
          <p:cNvPr id="221" name="Shape 221"/>
          <p:cNvCxnSpPr/>
          <p:nvPr/>
        </p:nvCxnSpPr>
        <p:spPr>
          <a:xfrm>
            <a:off x="2566979" y="6192842"/>
            <a:ext cx="2187600" cy="14400"/>
          </a:xfrm>
          <a:prstGeom prst="straightConnector1">
            <a:avLst/>
          </a:prstGeom>
          <a:noFill/>
          <a:ln w="76200" cap="rnd" cmpd="sng">
            <a:solidFill>
              <a:srgbClr val="00FFFF"/>
            </a:solidFill>
            <a:prstDash val="solid"/>
            <a:miter/>
            <a:headEnd type="none" w="med" len="med"/>
            <a:tailEnd type="none" w="med" len="med"/>
          </a:ln>
        </p:spPr>
      </p:cxnSp>
      <p:cxnSp>
        <p:nvCxnSpPr>
          <p:cNvPr id="222" name="Shape 222"/>
          <p:cNvCxnSpPr/>
          <p:nvPr/>
        </p:nvCxnSpPr>
        <p:spPr>
          <a:xfrm flipH="1">
            <a:off x="781043" y="3206755"/>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223" name="Shape 223"/>
          <p:cNvCxnSpPr/>
          <p:nvPr/>
        </p:nvCxnSpPr>
        <p:spPr>
          <a:xfrm rot="10800000" flipH="1">
            <a:off x="2554279" y="659448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224" name="Shape 224"/>
          <p:cNvCxnSpPr/>
          <p:nvPr/>
        </p:nvCxnSpPr>
        <p:spPr>
          <a:xfrm rot="10800000">
            <a:off x="777780" y="3254342"/>
            <a:ext cx="36599" cy="3433800"/>
          </a:xfrm>
          <a:prstGeom prst="straightConnector1">
            <a:avLst/>
          </a:prstGeom>
          <a:noFill/>
          <a:ln w="76200" cap="rnd" cmpd="sng">
            <a:solidFill>
              <a:srgbClr val="00FFFF"/>
            </a:solidFill>
            <a:prstDash val="solid"/>
            <a:miter/>
            <a:headEnd type="stealth" w="med" len="med"/>
            <a:tailEnd type="none" w="med" len="med"/>
          </a:ln>
        </p:spPr>
      </p:cxnSp>
      <p:cxnSp>
        <p:nvCxnSpPr>
          <p:cNvPr id="225" name="Shape 225"/>
          <p:cNvCxnSpPr/>
          <p:nvPr/>
        </p:nvCxnSpPr>
        <p:spPr>
          <a:xfrm>
            <a:off x="798505" y="6611942"/>
            <a:ext cx="1752600" cy="0"/>
          </a:xfrm>
          <a:prstGeom prst="straightConnector1">
            <a:avLst/>
          </a:prstGeom>
          <a:noFill/>
          <a:ln w="76200" cap="rnd" cmpd="sng">
            <a:solidFill>
              <a:srgbClr val="00FFFF"/>
            </a:solidFill>
            <a:prstDash val="solid"/>
            <a:miter/>
            <a:headEnd type="none" w="med" len="med"/>
            <a:tailEnd type="none" w="med" len="med"/>
          </a:ln>
        </p:spPr>
      </p:cxnSp>
      <p:cxnSp>
        <p:nvCxnSpPr>
          <p:cNvPr id="226" name="Shape 226"/>
          <p:cNvCxnSpPr/>
          <p:nvPr/>
        </p:nvCxnSpPr>
        <p:spPr>
          <a:xfrm rot="10800000">
            <a:off x="11001376" y="4433886"/>
            <a:ext cx="2035175" cy="1101725"/>
          </a:xfrm>
          <a:prstGeom prst="straightConnector1">
            <a:avLst/>
          </a:prstGeom>
          <a:noFill/>
          <a:ln w="50800" cap="rnd" cmpd="sng">
            <a:solidFill>
              <a:srgbClr val="FF7F00"/>
            </a:solidFill>
            <a:prstDash val="solid"/>
            <a:miter/>
            <a:headEnd type="stealth" w="med" len="med"/>
            <a:tailEnd type="none" w="med" len="med"/>
          </a:ln>
        </p:spPr>
      </p:cxnSp>
      <p:sp>
        <p:nvSpPr>
          <p:cNvPr id="227" name="Shape 227"/>
          <p:cNvSpPr txBox="1"/>
          <p:nvPr/>
        </p:nvSpPr>
        <p:spPr>
          <a:xfrm>
            <a:off x="5110150" y="6816824"/>
            <a:ext cx="10618799" cy="1663800"/>
          </a:xfrm>
          <a:prstGeom prst="rect">
            <a:avLst/>
          </a:prstGeom>
          <a:noFill/>
          <a:ln>
            <a:noFill/>
          </a:ln>
        </p:spPr>
        <p:txBody>
          <a:bodyPr lIns="0" tIns="0" rIns="0" bIns="0" anchor="ctr" anchorCtr="0">
            <a:noAutofit/>
          </a:bodyPr>
          <a:lstStyle/>
          <a:p>
            <a:pPr lvl="0" algn="ctr">
              <a:buClr>
                <a:schemeClr val="lt1"/>
              </a:buClr>
              <a:buSzPct val="25000"/>
            </a:pPr>
            <a:r>
              <a:rPr lang="vi-VN" sz="3200" dirty="0">
                <a:solidFill>
                  <a:schemeClr val="lt1"/>
                </a:solidFill>
                <a:latin typeface="Arial" charset="0"/>
                <a:ea typeface="Arial" charset="0"/>
                <a:cs typeface="Arial" charset="0"/>
                <a:sym typeface="Cabin"/>
              </a:rPr>
              <a:t>Vòng lặp (các bước lặp lại) có các biến lặp lại thay đổi mỗi lần thông qua một vòng lặp.  Thông thường các biến lặp này đi qua một chuỗi số.</a:t>
            </a:r>
            <a:endParaRPr lang="en-US" sz="3200" u="none" strike="noStrike" cap="none" dirty="0">
              <a:solidFill>
                <a:schemeClr val="lt1"/>
              </a:solidFill>
              <a:latin typeface="Arial" charset="0"/>
              <a:ea typeface="Arial" charset="0"/>
              <a:cs typeface="Arial" charset="0"/>
              <a:sym typeface="Cabin"/>
            </a:endParaRPr>
          </a:p>
        </p:txBody>
      </p:sp>
      <p:sp>
        <p:nvSpPr>
          <p:cNvPr id="228" name="Shape 228"/>
          <p:cNvSpPr txBox="1"/>
          <p:nvPr/>
        </p:nvSpPr>
        <p:spPr>
          <a:xfrm>
            <a:off x="257168" y="2447930"/>
            <a:ext cx="7239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No</a:t>
            </a:r>
          </a:p>
        </p:txBody>
      </p:sp>
      <p:sp>
        <p:nvSpPr>
          <p:cNvPr id="229" name="Shape 229"/>
          <p:cNvSpPr txBox="1"/>
          <p:nvPr/>
        </p:nvSpPr>
        <p:spPr>
          <a:xfrm>
            <a:off x="1111243" y="721043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print('Blastoff')</a:t>
            </a:r>
          </a:p>
        </p:txBody>
      </p:sp>
      <p:sp>
        <p:nvSpPr>
          <p:cNvPr id="230" name="Shape 230"/>
          <p:cNvSpPr txBox="1"/>
          <p:nvPr/>
        </p:nvSpPr>
        <p:spPr>
          <a:xfrm>
            <a:off x="4373554" y="2447930"/>
            <a:ext cx="917271"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Yes</a:t>
            </a:r>
          </a:p>
        </p:txBody>
      </p:sp>
      <p:sp>
        <p:nvSpPr>
          <p:cNvPr id="231" name="Shape 231"/>
          <p:cNvSpPr txBox="1"/>
          <p:nvPr/>
        </p:nvSpPr>
        <p:spPr>
          <a:xfrm>
            <a:off x="1111243" y="126683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n = 5</a:t>
            </a:r>
          </a:p>
        </p:txBody>
      </p:sp>
      <p:sp>
        <p:nvSpPr>
          <p:cNvPr id="232" name="Shape 232"/>
          <p:cNvSpPr txBox="1"/>
          <p:nvPr/>
        </p:nvSpPr>
        <p:spPr>
          <a:xfrm>
            <a:off x="3295643" y="384493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a:solidFill>
                  <a:srgbClr val="00FF00"/>
                </a:solidFill>
                <a:latin typeface="Arial" charset="0"/>
                <a:ea typeface="Arial" charset="0"/>
                <a:cs typeface="Arial" charset="0"/>
                <a:sym typeface="Cabin"/>
              </a:rPr>
              <a:t>n</a:t>
            </a:r>
            <a:r>
              <a:rPr lang="en-US" sz="3500" u="none" strike="noStrike" cap="none" dirty="0">
                <a:solidFill>
                  <a:schemeClr val="bg1"/>
                </a:solidFill>
                <a:latin typeface="Arial" charset="0"/>
                <a:ea typeface="Arial" charset="0"/>
                <a:cs typeface="Arial" charset="0"/>
                <a:sym typeface="Cabin"/>
              </a:rPr>
              <a:t>)</a:t>
            </a:r>
          </a:p>
        </p:txBody>
      </p:sp>
      <p:sp>
        <p:nvSpPr>
          <p:cNvPr id="233" name="Shape 233"/>
          <p:cNvSpPr txBox="1"/>
          <p:nvPr/>
        </p:nvSpPr>
        <p:spPr>
          <a:xfrm>
            <a:off x="13201651" y="2005012"/>
            <a:ext cx="1727099"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Blastoff! </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0</a:t>
            </a:r>
          </a:p>
        </p:txBody>
      </p:sp>
      <p:sp>
        <p:nvSpPr>
          <p:cNvPr id="234" name="Shape 234"/>
          <p:cNvSpPr txBox="1"/>
          <p:nvPr/>
        </p:nvSpPr>
        <p:spPr>
          <a:xfrm>
            <a:off x="3282943" y="506413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Arial" charset="0"/>
                <a:ea typeface="Arial" charset="0"/>
                <a:cs typeface="Arial" charset="0"/>
                <a:sym typeface="Cabin"/>
              </a:rPr>
              <a:t> </a:t>
            </a:r>
            <a:r>
              <a:rPr lang="en-US" sz="3500" u="none" strike="noStrike" cap="none">
                <a:solidFill>
                  <a:schemeClr val="lt1"/>
                </a:solidFill>
                <a:latin typeface="Arial" charset="0"/>
                <a:ea typeface="Arial" charset="0"/>
                <a:cs typeface="Arial" charset="0"/>
                <a:sym typeface="Cabin"/>
              </a:rPr>
              <a:t>n = n -1</a:t>
            </a:r>
          </a:p>
        </p:txBody>
      </p:sp>
      <p:cxnSp>
        <p:nvCxnSpPr>
          <p:cNvPr id="235" name="Shape 235"/>
          <p:cNvCxnSpPr/>
          <p:nvPr/>
        </p:nvCxnSpPr>
        <p:spPr>
          <a:xfrm flipH="1">
            <a:off x="4733893" y="4679130"/>
            <a:ext cx="4799" cy="300000"/>
          </a:xfrm>
          <a:prstGeom prst="straightConnector1">
            <a:avLst/>
          </a:prstGeom>
          <a:noFill/>
          <a:ln w="76200" cap="rnd" cmpd="sng">
            <a:solidFill>
              <a:srgbClr val="00FFFF"/>
            </a:solidFill>
            <a:prstDash val="solid"/>
            <a:miter/>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00FF00"/>
              </a:buClr>
              <a:buSzPct val="25000"/>
            </a:pPr>
            <a:r>
              <a:rPr lang="en-US" sz="7600" dirty="0" err="1">
                <a:solidFill>
                  <a:srgbClr val="FFD966"/>
                </a:solidFill>
                <a:latin typeface="Arial" charset="0"/>
                <a:ea typeface="Arial" charset="0"/>
                <a:cs typeface="Arial" charset="0"/>
                <a:sym typeface="Cabin"/>
              </a:rPr>
              <a:t>Tạo</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vòng</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lặp</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thông</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minh</a:t>
            </a:r>
            <a:r>
              <a:rPr lang="en-US" sz="7600" dirty="0">
                <a:solidFill>
                  <a:srgbClr val="FFD966"/>
                </a:solidFill>
                <a:latin typeface="Arial" charset="0"/>
                <a:ea typeface="Arial" charset="0"/>
                <a:cs typeface="Arial" charset="0"/>
                <a:sym typeface="Cabin"/>
              </a:rPr>
              <a:t>"</a:t>
            </a:r>
            <a:endParaRPr lang="en-US" sz="7600" u="none" strike="noStrike" cap="none" dirty="0">
              <a:solidFill>
                <a:srgbClr val="FFD966"/>
              </a:solidFill>
              <a:latin typeface="Arial" charset="0"/>
              <a:ea typeface="Arial" charset="0"/>
              <a:cs typeface="Arial" charset="0"/>
              <a:sym typeface="Cabin"/>
            </a:endParaRPr>
          </a:p>
        </p:txBody>
      </p:sp>
      <p:sp>
        <p:nvSpPr>
          <p:cNvPr id="524" name="Shape 524"/>
          <p:cNvSpPr txBox="1"/>
          <p:nvPr/>
        </p:nvSpPr>
        <p:spPr>
          <a:xfrm>
            <a:off x="5930900" y="2616200"/>
            <a:ext cx="5080000" cy="1181100"/>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n-US" sz="3300">
                <a:solidFill>
                  <a:schemeClr val="lt1"/>
                </a:solidFill>
                <a:latin typeface="Arial" charset="0"/>
                <a:ea typeface="Arial" charset="0"/>
                <a:cs typeface="Arial" charset="0"/>
                <a:sym typeface="Cabin"/>
              </a:rPr>
              <a:t>Đặt một số biến thành giá trị ban đầu</a:t>
            </a:r>
            <a:endParaRPr lang="en-US" sz="3300" u="none" strike="noStrike" cap="none" dirty="0">
              <a:solidFill>
                <a:schemeClr val="lt1"/>
              </a:solidFill>
              <a:latin typeface="Arial" charset="0"/>
              <a:ea typeface="Arial" charset="0"/>
              <a:cs typeface="Arial" charset="0"/>
              <a:sym typeface="Cabin"/>
            </a:endParaRPr>
          </a:p>
        </p:txBody>
      </p:sp>
      <p:sp>
        <p:nvSpPr>
          <p:cNvPr id="525" name="Shape 525"/>
          <p:cNvSpPr txBox="1"/>
          <p:nvPr/>
        </p:nvSpPr>
        <p:spPr>
          <a:xfrm>
            <a:off x="6553200" y="4572000"/>
            <a:ext cx="4743450" cy="2286000"/>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n-US" sz="3300" dirty="0" err="1">
                <a:solidFill>
                  <a:schemeClr val="lt1"/>
                </a:solidFill>
                <a:latin typeface="Arial" charset="0"/>
                <a:ea typeface="Arial" charset="0"/>
                <a:cs typeface="Arial" charset="0"/>
                <a:sym typeface="Cabin"/>
              </a:rPr>
              <a:t>Tìm</a:t>
            </a:r>
            <a:r>
              <a:rPr lang="en-US" sz="3300" dirty="0">
                <a:solidFill>
                  <a:schemeClr val="lt1"/>
                </a:solidFill>
                <a:latin typeface="Arial" charset="0"/>
                <a:ea typeface="Arial" charset="0"/>
                <a:cs typeface="Arial" charset="0"/>
                <a:sym typeface="Cabin"/>
              </a:rPr>
              <a:t> </a:t>
            </a:r>
            <a:r>
              <a:rPr lang="en-US" sz="3300" dirty="0" err="1">
                <a:solidFill>
                  <a:schemeClr val="lt1"/>
                </a:solidFill>
                <a:latin typeface="Arial" charset="0"/>
                <a:ea typeface="Arial" charset="0"/>
                <a:cs typeface="Arial" charset="0"/>
                <a:sym typeface="Cabin"/>
              </a:rPr>
              <a:t>kiếm</a:t>
            </a:r>
            <a:r>
              <a:rPr lang="en-US" sz="3300" dirty="0">
                <a:solidFill>
                  <a:schemeClr val="lt1"/>
                </a:solidFill>
                <a:latin typeface="Arial" charset="0"/>
                <a:ea typeface="Arial" charset="0"/>
                <a:cs typeface="Arial" charset="0"/>
                <a:sym typeface="Cabin"/>
              </a:rPr>
              <a:t> </a:t>
            </a:r>
            <a:r>
              <a:rPr lang="en-US" sz="3300" dirty="0" err="1">
                <a:solidFill>
                  <a:schemeClr val="lt1"/>
                </a:solidFill>
                <a:latin typeface="Arial" charset="0"/>
                <a:ea typeface="Arial" charset="0"/>
                <a:cs typeface="Arial" charset="0"/>
                <a:sym typeface="Cabin"/>
              </a:rPr>
              <a:t>hoặc</a:t>
            </a:r>
            <a:r>
              <a:rPr lang="en-US" sz="3300" dirty="0">
                <a:solidFill>
                  <a:schemeClr val="lt1"/>
                </a:solidFill>
                <a:latin typeface="Arial" charset="0"/>
                <a:ea typeface="Arial" charset="0"/>
                <a:cs typeface="Arial" charset="0"/>
                <a:sym typeface="Cabin"/>
              </a:rPr>
              <a:t> </a:t>
            </a:r>
            <a:r>
              <a:rPr lang="en-US" sz="3300" dirty="0" err="1">
                <a:solidFill>
                  <a:schemeClr val="lt1"/>
                </a:solidFill>
                <a:latin typeface="Arial" charset="0"/>
                <a:ea typeface="Arial" charset="0"/>
                <a:cs typeface="Arial" charset="0"/>
                <a:sym typeface="Cabin"/>
              </a:rPr>
              <a:t>xử</a:t>
            </a:r>
            <a:r>
              <a:rPr lang="en-US" sz="3300" dirty="0">
                <a:solidFill>
                  <a:schemeClr val="lt1"/>
                </a:solidFill>
                <a:latin typeface="Arial" charset="0"/>
                <a:ea typeface="Arial" charset="0"/>
                <a:cs typeface="Arial" charset="0"/>
                <a:sym typeface="Cabin"/>
              </a:rPr>
              <a:t> </a:t>
            </a:r>
            <a:r>
              <a:rPr lang="en-US" sz="3300" dirty="0" err="1">
                <a:solidFill>
                  <a:schemeClr val="lt1"/>
                </a:solidFill>
                <a:latin typeface="Arial" charset="0"/>
                <a:ea typeface="Arial" charset="0"/>
                <a:cs typeface="Arial" charset="0"/>
                <a:sym typeface="Cabin"/>
              </a:rPr>
              <a:t>lý</a:t>
            </a:r>
            <a:r>
              <a:rPr lang="en-US" sz="3300" dirty="0">
                <a:solidFill>
                  <a:schemeClr val="lt1"/>
                </a:solidFill>
                <a:latin typeface="Arial" charset="0"/>
                <a:ea typeface="Arial" charset="0"/>
                <a:cs typeface="Arial" charset="0"/>
                <a:sym typeface="Cabin"/>
              </a:rPr>
              <a:t> </a:t>
            </a:r>
            <a:r>
              <a:rPr lang="en-US" sz="3300" dirty="0" err="1">
                <a:solidFill>
                  <a:schemeClr val="lt1"/>
                </a:solidFill>
                <a:latin typeface="Arial" charset="0"/>
                <a:ea typeface="Arial" charset="0"/>
                <a:cs typeface="Arial" charset="0"/>
                <a:sym typeface="Cabin"/>
              </a:rPr>
              <a:t>trong</a:t>
            </a:r>
            <a:r>
              <a:rPr lang="en-US" sz="3300" dirty="0">
                <a:solidFill>
                  <a:schemeClr val="lt1"/>
                </a:solidFill>
                <a:latin typeface="Arial" charset="0"/>
                <a:ea typeface="Arial" charset="0"/>
                <a:cs typeface="Arial" charset="0"/>
                <a:sym typeface="Cabin"/>
              </a:rPr>
              <a:t> </a:t>
            </a:r>
            <a:r>
              <a:rPr lang="en-US" sz="3300" dirty="0" err="1">
                <a:solidFill>
                  <a:schemeClr val="lt1"/>
                </a:solidFill>
                <a:latin typeface="Arial" charset="0"/>
                <a:ea typeface="Arial" charset="0"/>
                <a:cs typeface="Arial" charset="0"/>
                <a:sym typeface="Cabin"/>
              </a:rPr>
              <a:t>khối</a:t>
            </a:r>
            <a:r>
              <a:rPr lang="en-US" sz="3300" dirty="0">
                <a:solidFill>
                  <a:schemeClr val="lt1"/>
                </a:solidFill>
                <a:latin typeface="Arial" charset="0"/>
                <a:ea typeface="Arial" charset="0"/>
                <a:cs typeface="Arial" charset="0"/>
                <a:sym typeface="Cabin"/>
              </a:rPr>
              <a:t> </a:t>
            </a:r>
            <a:r>
              <a:rPr lang="en-US" sz="3300" dirty="0" err="1">
                <a:solidFill>
                  <a:schemeClr val="lt1"/>
                </a:solidFill>
                <a:latin typeface="Arial" charset="0"/>
                <a:ea typeface="Arial" charset="0"/>
                <a:cs typeface="Arial" charset="0"/>
                <a:sym typeface="Cabin"/>
              </a:rPr>
              <a:t>thân</a:t>
            </a:r>
            <a:r>
              <a:rPr lang="en-US" sz="3300" dirty="0">
                <a:solidFill>
                  <a:schemeClr val="lt1"/>
                </a:solidFill>
                <a:latin typeface="Arial" charset="0"/>
                <a:ea typeface="Arial" charset="0"/>
                <a:cs typeface="Arial" charset="0"/>
                <a:sym typeface="Cabin"/>
              </a:rPr>
              <a:t> </a:t>
            </a:r>
            <a:r>
              <a:rPr lang="en-US" sz="3300" dirty="0" err="1">
                <a:solidFill>
                  <a:schemeClr val="lt1"/>
                </a:solidFill>
                <a:latin typeface="Arial" charset="0"/>
                <a:ea typeface="Arial" charset="0"/>
                <a:cs typeface="Arial" charset="0"/>
                <a:sym typeface="Cabin"/>
              </a:rPr>
              <a:t>của</a:t>
            </a:r>
            <a:r>
              <a:rPr lang="en-US" sz="3300" dirty="0">
                <a:solidFill>
                  <a:schemeClr val="lt1"/>
                </a:solidFill>
                <a:latin typeface="Arial" charset="0"/>
                <a:ea typeface="Arial" charset="0"/>
                <a:cs typeface="Arial" charset="0"/>
                <a:sym typeface="Cabin"/>
              </a:rPr>
              <a:t> loop</a:t>
            </a:r>
            <a:endParaRPr lang="en-US" sz="3300" u="none" strike="noStrike" cap="none" dirty="0">
              <a:solidFill>
                <a:schemeClr val="lt1"/>
              </a:solidFill>
              <a:latin typeface="Arial" charset="0"/>
              <a:ea typeface="Arial" charset="0"/>
              <a:cs typeface="Arial" charset="0"/>
              <a:sym typeface="Cabin"/>
            </a:endParaRPr>
          </a:p>
        </p:txBody>
      </p:sp>
      <p:sp>
        <p:nvSpPr>
          <p:cNvPr id="526" name="Shape 526"/>
          <p:cNvSpPr txBox="1"/>
          <p:nvPr/>
        </p:nvSpPr>
        <p:spPr>
          <a:xfrm>
            <a:off x="5845175" y="3898900"/>
            <a:ext cx="3398838"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for </a:t>
            </a:r>
            <a:r>
              <a:rPr lang="en-US" sz="3600" u="none" strike="noStrike" cap="none" dirty="0">
                <a:solidFill>
                  <a:srgbClr val="00FFFF"/>
                </a:solidFill>
                <a:latin typeface="Arial" charset="0"/>
                <a:ea typeface="Arial" charset="0"/>
                <a:cs typeface="Arial" charset="0"/>
                <a:sym typeface="Cabin"/>
              </a:rPr>
              <a:t>thing</a:t>
            </a:r>
            <a:r>
              <a:rPr lang="en-US" sz="3600" u="none" strike="noStrike" cap="none" dirty="0">
                <a:solidFill>
                  <a:srgbClr val="FFFF00"/>
                </a:solidFill>
                <a:latin typeface="Arial" charset="0"/>
                <a:ea typeface="Arial" charset="0"/>
                <a:cs typeface="Arial" charset="0"/>
                <a:sym typeface="Cabin"/>
              </a:rPr>
              <a:t> in data:</a:t>
            </a:r>
          </a:p>
        </p:txBody>
      </p:sp>
      <p:sp>
        <p:nvSpPr>
          <p:cNvPr id="527" name="Shape 527"/>
          <p:cNvSpPr txBox="1"/>
          <p:nvPr/>
        </p:nvSpPr>
        <p:spPr>
          <a:xfrm>
            <a:off x="5930900" y="7200900"/>
            <a:ext cx="5080000" cy="1016000"/>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lvl="0" algn="ctr">
              <a:buClr>
                <a:schemeClr val="lt1"/>
              </a:buClr>
              <a:buSzPct val="25000"/>
            </a:pPr>
            <a:r>
              <a:rPr lang="en-US" sz="3300">
                <a:solidFill>
                  <a:schemeClr val="lt1"/>
                </a:solidFill>
                <a:latin typeface="Arial" charset="0"/>
                <a:ea typeface="Arial" charset="0"/>
                <a:cs typeface="Arial" charset="0"/>
                <a:sym typeface="Cabin"/>
              </a:rPr>
              <a:t>Nhìn vào các biến</a:t>
            </a:r>
            <a:endParaRPr lang="en-US" sz="3300" u="none" strike="noStrike" cap="none">
              <a:solidFill>
                <a:schemeClr val="lt1"/>
              </a:solidFill>
              <a:latin typeface="Arial" charset="0"/>
              <a:ea typeface="Arial" charset="0"/>
              <a:cs typeface="Arial" charset="0"/>
              <a:sym typeface="Cabi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Shape 532"/>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FFFF00"/>
              </a:buClr>
              <a:buSzPct val="25000"/>
            </a:pPr>
            <a:r>
              <a:rPr lang="en-US" sz="7600" dirty="0" err="1">
                <a:solidFill>
                  <a:srgbClr val="FFD966"/>
                </a:solidFill>
                <a:latin typeface="Arial" charset="0"/>
                <a:ea typeface="Arial" charset="0"/>
                <a:cs typeface="Arial" charset="0"/>
                <a:sym typeface="Cabin"/>
              </a:rPr>
              <a:t>Lặp</a:t>
            </a:r>
            <a:r>
              <a:rPr lang="en-US" sz="7600" dirty="0">
                <a:solidFill>
                  <a:srgbClr val="FFD966"/>
                </a:solidFill>
                <a:latin typeface="Arial" charset="0"/>
                <a:ea typeface="Arial" charset="0"/>
                <a:cs typeface="Arial" charset="0"/>
                <a:sym typeface="Cabin"/>
              </a:rPr>
              <a:t> qua </a:t>
            </a:r>
            <a:r>
              <a:rPr lang="en-US" sz="7600" dirty="0" err="1">
                <a:solidFill>
                  <a:srgbClr val="FFD966"/>
                </a:solidFill>
                <a:latin typeface="Arial" charset="0"/>
                <a:ea typeface="Arial" charset="0"/>
                <a:cs typeface="Arial" charset="0"/>
                <a:sym typeface="Cabin"/>
              </a:rPr>
              <a:t>một</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tập</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hợp</a:t>
            </a:r>
            <a:endParaRPr lang="en-US" sz="7600" u="none" strike="noStrike" cap="none" dirty="0">
              <a:solidFill>
                <a:srgbClr val="FFD966"/>
              </a:solidFill>
              <a:latin typeface="Arial" charset="0"/>
              <a:ea typeface="Arial" charset="0"/>
              <a:cs typeface="Arial" charset="0"/>
              <a:sym typeface="Cabin"/>
            </a:endParaRPr>
          </a:p>
        </p:txBody>
      </p:sp>
      <p:sp>
        <p:nvSpPr>
          <p:cNvPr id="533" name="Shape 533"/>
          <p:cNvSpPr txBox="1"/>
          <p:nvPr/>
        </p:nvSpPr>
        <p:spPr>
          <a:xfrm>
            <a:off x="1420525" y="3244325"/>
            <a:ext cx="77745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'Before'</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00FFFF"/>
                </a:solidFill>
                <a:latin typeface="Courier"/>
                <a:ea typeface="Courier"/>
                <a:cs typeface="Courier"/>
                <a:sym typeface="Courier New"/>
              </a:rPr>
              <a:t>thing</a:t>
            </a: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00FFFF"/>
                </a:solidFill>
                <a:latin typeface="Courier"/>
                <a:ea typeface="Courier"/>
                <a:cs typeface="Courier"/>
                <a:sym typeface="Courier New"/>
              </a:rPr>
              <a:t>[9, 41, 12, 3, 74, 15] </a:t>
            </a:r>
            <a:r>
              <a:rPr lang="en-US" sz="26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00FFFF"/>
                </a:solidFill>
                <a:latin typeface="Courier"/>
                <a:ea typeface="Courier"/>
                <a:cs typeface="Courier"/>
                <a:sym typeface="Courier New"/>
              </a:rPr>
              <a:t>thing</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i="0" u="none" strike="noStrike" cap="none"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'After'</a:t>
            </a:r>
            <a:r>
              <a:rPr lang="en-US" sz="2600" i="0" u="none" strike="noStrike" cap="none" dirty="0">
                <a:solidFill>
                  <a:schemeClr val="bg1"/>
                </a:solidFill>
                <a:latin typeface="Courier"/>
                <a:ea typeface="Courier"/>
                <a:cs typeface="Courier"/>
                <a:sym typeface="Courier New"/>
              </a:rPr>
              <a:t>)</a:t>
            </a:r>
          </a:p>
        </p:txBody>
      </p:sp>
      <p:sp>
        <p:nvSpPr>
          <p:cNvPr id="534" name="Shape 534"/>
          <p:cNvSpPr txBox="1"/>
          <p:nvPr/>
        </p:nvSpPr>
        <p:spPr>
          <a:xfrm>
            <a:off x="10034586" y="2657475"/>
            <a:ext cx="4767264"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 python </a:t>
            </a:r>
            <a:r>
              <a:rPr lang="en-US" sz="3600" u="none" strike="noStrike" cap="none" dirty="0" err="1">
                <a:solidFill>
                  <a:srgbClr val="FFFF00"/>
                </a:solidFill>
                <a:latin typeface="Arial" charset="0"/>
                <a:ea typeface="Arial" charset="0"/>
                <a:cs typeface="Arial" charset="0"/>
                <a:sym typeface="Cabin"/>
              </a:rPr>
              <a:t>basicloop.py</a:t>
            </a:r>
            <a:endParaRPr lang="en-US" sz="3600" u="none" strike="noStrike" cap="none" dirty="0">
              <a:solidFill>
                <a:srgbClr val="FFF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Before</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41</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12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After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Shape 539"/>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en-US" sz="7600" dirty="0" err="1">
                <a:solidFill>
                  <a:srgbClr val="FFD966"/>
                </a:solidFill>
                <a:latin typeface="Arial" charset="0"/>
                <a:ea typeface="Arial" charset="0"/>
                <a:cs typeface="Arial" charset="0"/>
                <a:sym typeface="Cabin"/>
              </a:rPr>
              <a:t>Số</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lớn</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nhất</a:t>
            </a:r>
            <a:r>
              <a:rPr lang="en-US" sz="7600" dirty="0">
                <a:solidFill>
                  <a:srgbClr val="FFD966"/>
                </a:solidFill>
                <a:latin typeface="Arial" charset="0"/>
                <a:ea typeface="Arial" charset="0"/>
                <a:cs typeface="Arial" charset="0"/>
                <a:sym typeface="Cabin"/>
              </a:rPr>
              <a:t>?</a:t>
            </a:r>
            <a:endParaRPr lang="en-US" sz="76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p:nvPr/>
        </p:nvSpPr>
        <p:spPr>
          <a:xfrm>
            <a:off x="37719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3</a:t>
            </a:r>
          </a:p>
        </p:txBody>
      </p:sp>
      <p:sp>
        <p:nvSpPr>
          <p:cNvPr id="545" name="Shape 54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dirty="0" err="1">
                <a:solidFill>
                  <a:srgbClr val="FFD966"/>
                </a:solidFill>
                <a:latin typeface="Arial" charset="0"/>
                <a:ea typeface="Arial" charset="0"/>
                <a:cs typeface="Arial" charset="0"/>
                <a:sym typeface="Cabin"/>
              </a:rPr>
              <a:t>Số</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lớn</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nhất</a:t>
            </a:r>
            <a:r>
              <a:rPr lang="en-US" sz="7600" dirty="0">
                <a:solidFill>
                  <a:srgbClr val="FFD966"/>
                </a:solidFill>
                <a:latin typeface="Arial" charset="0"/>
                <a:ea typeface="Arial" charset="0"/>
                <a:cs typeface="Arial" charset="0"/>
                <a:sym typeface="Cabin"/>
              </a:rPr>
              <a:t>?</a:t>
            </a:r>
            <a:endParaRPr lang="en-US" sz="76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dirty="0" err="1">
                <a:solidFill>
                  <a:srgbClr val="FFD966"/>
                </a:solidFill>
                <a:latin typeface="Arial" charset="0"/>
                <a:ea typeface="Arial" charset="0"/>
                <a:cs typeface="Arial" charset="0"/>
                <a:sym typeface="Cabin"/>
              </a:rPr>
              <a:t>Số</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lớn</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nhất</a:t>
            </a:r>
            <a:r>
              <a:rPr lang="en-US" sz="7600" dirty="0">
                <a:solidFill>
                  <a:srgbClr val="FFD966"/>
                </a:solidFill>
                <a:latin typeface="Arial" charset="0"/>
                <a:ea typeface="Arial" charset="0"/>
                <a:cs typeface="Arial" charset="0"/>
                <a:sym typeface="Cabin"/>
              </a:rPr>
              <a:t>?</a:t>
            </a:r>
            <a:endParaRPr lang="en-US" sz="7600" u="none" strike="noStrike" cap="none" dirty="0">
              <a:solidFill>
                <a:srgbClr val="FFD966"/>
              </a:solidFill>
              <a:latin typeface="Arial" charset="0"/>
              <a:ea typeface="Arial" charset="0"/>
              <a:cs typeface="Arial" charset="0"/>
              <a:sym typeface="Cabin"/>
            </a:endParaRPr>
          </a:p>
        </p:txBody>
      </p:sp>
      <p:sp>
        <p:nvSpPr>
          <p:cNvPr id="551" name="Shape 551"/>
          <p:cNvSpPr txBox="1"/>
          <p:nvPr/>
        </p:nvSpPr>
        <p:spPr>
          <a:xfrm>
            <a:off x="534352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41</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dirty="0" err="1">
                <a:solidFill>
                  <a:srgbClr val="FFD966"/>
                </a:solidFill>
                <a:latin typeface="Arial" charset="0"/>
                <a:ea typeface="Arial" charset="0"/>
                <a:cs typeface="Arial" charset="0"/>
                <a:sym typeface="Cabin"/>
              </a:rPr>
              <a:t>Số</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lớn</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nhất</a:t>
            </a:r>
            <a:r>
              <a:rPr lang="en-US" sz="7600" dirty="0">
                <a:solidFill>
                  <a:srgbClr val="FFD966"/>
                </a:solidFill>
                <a:latin typeface="Arial" charset="0"/>
                <a:ea typeface="Arial" charset="0"/>
                <a:cs typeface="Arial" charset="0"/>
                <a:sym typeface="Cabin"/>
              </a:rPr>
              <a:t>?</a:t>
            </a:r>
            <a:endParaRPr lang="en-US" sz="7600" u="none" strike="noStrike" cap="none" dirty="0">
              <a:solidFill>
                <a:srgbClr val="FFD966"/>
              </a:solidFill>
              <a:latin typeface="Arial" charset="0"/>
              <a:ea typeface="Arial" charset="0"/>
              <a:cs typeface="Arial" charset="0"/>
              <a:sym typeface="Cabin"/>
            </a:endParaRPr>
          </a:p>
        </p:txBody>
      </p:sp>
      <p:sp>
        <p:nvSpPr>
          <p:cNvPr id="557" name="Shape 557"/>
          <p:cNvSpPr txBox="1"/>
          <p:nvPr/>
        </p:nvSpPr>
        <p:spPr>
          <a:xfrm>
            <a:off x="7145336"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12</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Shape 56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dirty="0" err="1">
                <a:solidFill>
                  <a:srgbClr val="FFD966"/>
                </a:solidFill>
                <a:latin typeface="Arial" charset="0"/>
                <a:ea typeface="Arial" charset="0"/>
                <a:cs typeface="Arial" charset="0"/>
                <a:sym typeface="Cabin"/>
              </a:rPr>
              <a:t>Số</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lớn</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nhất</a:t>
            </a:r>
            <a:r>
              <a:rPr lang="en-US" sz="7600" dirty="0">
                <a:solidFill>
                  <a:srgbClr val="FFD966"/>
                </a:solidFill>
                <a:latin typeface="Arial" charset="0"/>
                <a:ea typeface="Arial" charset="0"/>
                <a:cs typeface="Arial" charset="0"/>
                <a:sym typeface="Cabin"/>
              </a:rPr>
              <a:t>?</a:t>
            </a:r>
            <a:endParaRPr lang="en-US" sz="7600" u="none" strike="noStrike" cap="none" dirty="0">
              <a:solidFill>
                <a:srgbClr val="FFD966"/>
              </a:solidFill>
              <a:latin typeface="Arial" charset="0"/>
              <a:ea typeface="Arial" charset="0"/>
              <a:cs typeface="Arial" charset="0"/>
              <a:sym typeface="Cabin"/>
            </a:endParaRPr>
          </a:p>
        </p:txBody>
      </p:sp>
      <p:sp>
        <p:nvSpPr>
          <p:cNvPr id="563" name="Shape 563"/>
          <p:cNvSpPr txBox="1"/>
          <p:nvPr/>
        </p:nvSpPr>
        <p:spPr>
          <a:xfrm>
            <a:off x="8945561"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9</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Shape 56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dirty="0" err="1">
                <a:solidFill>
                  <a:srgbClr val="FFD966"/>
                </a:solidFill>
                <a:latin typeface="Arial" charset="0"/>
                <a:ea typeface="Arial" charset="0"/>
                <a:cs typeface="Arial" charset="0"/>
                <a:sym typeface="Cabin"/>
              </a:rPr>
              <a:t>Số</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lớn</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nhất</a:t>
            </a:r>
            <a:r>
              <a:rPr lang="en-US" sz="7600" dirty="0">
                <a:solidFill>
                  <a:srgbClr val="FFD966"/>
                </a:solidFill>
                <a:latin typeface="Arial" charset="0"/>
                <a:ea typeface="Arial" charset="0"/>
                <a:cs typeface="Arial" charset="0"/>
                <a:sym typeface="Cabin"/>
              </a:rPr>
              <a:t>?</a:t>
            </a:r>
            <a:endParaRPr lang="en-US" sz="7600" u="none" strike="noStrike" cap="none" dirty="0">
              <a:solidFill>
                <a:srgbClr val="FFD966"/>
              </a:solidFill>
              <a:latin typeface="Arial" charset="0"/>
              <a:ea typeface="Arial" charset="0"/>
              <a:cs typeface="Arial" charset="0"/>
              <a:sym typeface="Cabin"/>
            </a:endParaRPr>
          </a:p>
        </p:txBody>
      </p:sp>
      <p:sp>
        <p:nvSpPr>
          <p:cNvPr id="569" name="Shape 569"/>
          <p:cNvSpPr txBox="1"/>
          <p:nvPr/>
        </p:nvSpPr>
        <p:spPr>
          <a:xfrm>
            <a:off x="1067117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74</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Shape 57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dirty="0" err="1">
                <a:solidFill>
                  <a:srgbClr val="FFD966"/>
                </a:solidFill>
                <a:latin typeface="Arial" charset="0"/>
                <a:ea typeface="Arial" charset="0"/>
                <a:cs typeface="Arial" charset="0"/>
                <a:sym typeface="Cabin"/>
              </a:rPr>
              <a:t>Số</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lớn</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nhất</a:t>
            </a:r>
            <a:r>
              <a:rPr lang="en-US" sz="7600" dirty="0">
                <a:solidFill>
                  <a:srgbClr val="FFD966"/>
                </a:solidFill>
                <a:latin typeface="Arial" charset="0"/>
                <a:ea typeface="Arial" charset="0"/>
                <a:cs typeface="Arial" charset="0"/>
                <a:sym typeface="Cabin"/>
              </a:rPr>
              <a:t>?</a:t>
            </a:r>
            <a:endParaRPr lang="en-US" sz="7600" u="none" strike="noStrike" cap="none" dirty="0">
              <a:solidFill>
                <a:srgbClr val="FFD966"/>
              </a:solidFill>
              <a:latin typeface="Arial" charset="0"/>
              <a:ea typeface="Arial" charset="0"/>
              <a:cs typeface="Arial" charset="0"/>
              <a:sym typeface="Cabin"/>
            </a:endParaRPr>
          </a:p>
        </p:txBody>
      </p:sp>
      <p:sp>
        <p:nvSpPr>
          <p:cNvPr id="575" name="Shape 575"/>
          <p:cNvSpPr txBox="1"/>
          <p:nvPr/>
        </p:nvSpPr>
        <p:spPr>
          <a:xfrm>
            <a:off x="125476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15</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Shape 58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dirty="0" err="1">
                <a:solidFill>
                  <a:srgbClr val="FFD966"/>
                </a:solidFill>
                <a:latin typeface="Arial" charset="0"/>
                <a:ea typeface="Arial" charset="0"/>
                <a:cs typeface="Arial" charset="0"/>
                <a:sym typeface="Cabin"/>
              </a:rPr>
              <a:t>Số</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lớn</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nhất</a:t>
            </a:r>
            <a:r>
              <a:rPr lang="en-US" sz="7600" dirty="0">
                <a:solidFill>
                  <a:srgbClr val="FFD966"/>
                </a:solidFill>
                <a:latin typeface="Arial" charset="0"/>
                <a:ea typeface="Arial" charset="0"/>
                <a:cs typeface="Arial" charset="0"/>
                <a:sym typeface="Cabin"/>
              </a:rPr>
              <a:t>?</a:t>
            </a:r>
            <a:endParaRPr lang="en-US" sz="7600" u="none" strike="noStrike" cap="none" dirty="0">
              <a:solidFill>
                <a:srgbClr val="FFD966"/>
              </a:solidFill>
              <a:latin typeface="Arial" charset="0"/>
              <a:ea typeface="Arial" charset="0"/>
              <a:cs typeface="Arial" charset="0"/>
              <a:sym typeface="Cab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6829550" y="817418"/>
            <a:ext cx="8258150" cy="1722482"/>
          </a:xfrm>
          <a:prstGeom prst="rect">
            <a:avLst/>
          </a:prstGeom>
          <a:noFill/>
          <a:ln>
            <a:noFill/>
          </a:ln>
        </p:spPr>
        <p:txBody>
          <a:bodyPr lIns="38100" tIns="38100" rIns="38100" bIns="38100" anchor="ctr" anchorCtr="0">
            <a:noAutofit/>
          </a:bodyPr>
          <a:lstStyle/>
          <a:p>
            <a:pPr lvl="0">
              <a:buClr>
                <a:srgbClr val="FF00FF"/>
              </a:buClr>
              <a:buSzPct val="25000"/>
            </a:pPr>
            <a:r>
              <a:rPr lang="en-US" dirty="0" err="1">
                <a:solidFill>
                  <a:srgbClr val="FFD966"/>
                </a:solidFill>
                <a:latin typeface="Arial" charset="0"/>
                <a:ea typeface="Arial" charset="0"/>
                <a:cs typeface="Arial" charset="0"/>
                <a:sym typeface="Cabin"/>
              </a:rPr>
              <a:t>Vòng</a:t>
            </a:r>
            <a:r>
              <a:rPr lang="en-US" dirty="0">
                <a:solidFill>
                  <a:srgbClr val="FFD966"/>
                </a:solidFill>
                <a:latin typeface="Arial" charset="0"/>
                <a:ea typeface="Arial" charset="0"/>
                <a:cs typeface="Arial" charset="0"/>
                <a:sym typeface="Cabin"/>
              </a:rPr>
              <a:t> </a:t>
            </a:r>
            <a:r>
              <a:rPr lang="en-US" dirty="0" err="1">
                <a:solidFill>
                  <a:srgbClr val="FFD966"/>
                </a:solidFill>
                <a:latin typeface="Arial" charset="0"/>
                <a:ea typeface="Arial" charset="0"/>
                <a:cs typeface="Arial" charset="0"/>
                <a:sym typeface="Cabin"/>
              </a:rPr>
              <a:t>lặp</a:t>
            </a:r>
            <a:r>
              <a:rPr lang="en-US" dirty="0">
                <a:solidFill>
                  <a:srgbClr val="FFD966"/>
                </a:solidFill>
                <a:latin typeface="Arial" charset="0"/>
                <a:ea typeface="Arial" charset="0"/>
                <a:cs typeface="Arial" charset="0"/>
                <a:sym typeface="Cabin"/>
              </a:rPr>
              <a:t> </a:t>
            </a:r>
            <a:r>
              <a:rPr lang="en-US" dirty="0" err="1">
                <a:solidFill>
                  <a:srgbClr val="FFD966"/>
                </a:solidFill>
                <a:latin typeface="Arial" charset="0"/>
                <a:ea typeface="Arial" charset="0"/>
                <a:cs typeface="Arial" charset="0"/>
                <a:sym typeface="Cabin"/>
              </a:rPr>
              <a:t>vô</a:t>
            </a:r>
            <a:r>
              <a:rPr lang="en-US" dirty="0">
                <a:solidFill>
                  <a:srgbClr val="FFD966"/>
                </a:solidFill>
                <a:latin typeface="Arial" charset="0"/>
                <a:ea typeface="Arial" charset="0"/>
                <a:cs typeface="Arial" charset="0"/>
                <a:sym typeface="Cabin"/>
              </a:rPr>
              <a:t> </a:t>
            </a:r>
            <a:r>
              <a:rPr lang="en-US" dirty="0" err="1">
                <a:solidFill>
                  <a:srgbClr val="FFD966"/>
                </a:solidFill>
                <a:latin typeface="Arial" charset="0"/>
                <a:ea typeface="Arial" charset="0"/>
                <a:cs typeface="Arial" charset="0"/>
                <a:sym typeface="Cabin"/>
              </a:rPr>
              <a:t>hạn</a:t>
            </a:r>
            <a:endParaRPr lang="en-US" sz="7200" u="none" strike="noStrike" cap="none" dirty="0">
              <a:solidFill>
                <a:srgbClr val="FFD966"/>
              </a:solidFill>
              <a:latin typeface="Arial" charset="0"/>
              <a:ea typeface="Arial" charset="0"/>
              <a:cs typeface="Arial" charset="0"/>
              <a:sym typeface="Cabin"/>
            </a:endParaRPr>
          </a:p>
        </p:txBody>
      </p:sp>
      <p:sp>
        <p:nvSpPr>
          <p:cNvPr id="241" name="Shape 241"/>
          <p:cNvSpPr txBox="1"/>
          <p:nvPr/>
        </p:nvSpPr>
        <p:spPr>
          <a:xfrm>
            <a:off x="8853467" y="3181350"/>
            <a:ext cx="5019696"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5</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 </a:t>
            </a: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&gt;</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0</a:t>
            </a:r>
            <a:r>
              <a:rPr lang="en-US" sz="3000" i="0" u="none" strike="noStrike" cap="none" dirty="0">
                <a:solidFill>
                  <a:srgbClr val="FFFF00"/>
                </a:solidFill>
                <a:latin typeface="Courier"/>
                <a:ea typeface="Courier"/>
                <a:cs typeface="Courier"/>
                <a:sym typeface="Courier New"/>
              </a:rPr>
              <a:t> :</a:t>
            </a:r>
          </a:p>
          <a:p>
            <a:pPr>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'Lather'</a:t>
            </a:r>
            <a:r>
              <a:rPr lang="en-US" sz="3200" dirty="0">
                <a:solidFill>
                  <a:schemeClr val="bg1"/>
                </a:solidFill>
                <a:latin typeface="Arial" charset="0"/>
                <a:ea typeface="Arial" charset="0"/>
                <a:cs typeface="Arial" charset="0"/>
                <a:sym typeface="Cabin"/>
              </a:rPr>
              <a:t>)</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print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'Rinse'</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'Dry off!'</a:t>
            </a:r>
            <a:r>
              <a:rPr lang="en-US" sz="3000" i="0" u="none" strike="noStrike" cap="none" dirty="0">
                <a:solidFill>
                  <a:schemeClr val="bg1"/>
                </a:solidFill>
                <a:latin typeface="Courier"/>
                <a:ea typeface="Courier"/>
                <a:cs typeface="Courier"/>
                <a:sym typeface="Courier New"/>
              </a:rPr>
              <a:t>)</a:t>
            </a:r>
          </a:p>
        </p:txBody>
      </p:sp>
      <p:cxnSp>
        <p:nvCxnSpPr>
          <p:cNvPr id="242" name="Shape 242"/>
          <p:cNvCxnSpPr/>
          <p:nvPr/>
        </p:nvCxnSpPr>
        <p:spPr>
          <a:xfrm rot="10800000">
            <a:off x="2838449" y="2087567"/>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243" name="Shape 243"/>
          <p:cNvSpPr/>
          <p:nvPr/>
        </p:nvSpPr>
        <p:spPr>
          <a:xfrm>
            <a:off x="1422400" y="2647955"/>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500" b="0" i="0" u="none" strike="noStrike" cap="none">
                <a:solidFill>
                  <a:srgbClr val="00FF00"/>
                </a:solidFill>
                <a:latin typeface="Comic Sans MS"/>
                <a:ea typeface="Comic Sans MS"/>
                <a:cs typeface="Comic Sans MS"/>
                <a:sym typeface="Comic Sans MS"/>
              </a:rPr>
              <a:t>n &gt; 0 ?</a:t>
            </a:r>
          </a:p>
        </p:txBody>
      </p:sp>
      <p:cxnSp>
        <p:nvCxnSpPr>
          <p:cNvPr id="244" name="Shape 244"/>
          <p:cNvCxnSpPr/>
          <p:nvPr/>
        </p:nvCxnSpPr>
        <p:spPr>
          <a:xfrm rot="10800000" flipH="1">
            <a:off x="2836861" y="3917955"/>
            <a:ext cx="20636" cy="2317749"/>
          </a:xfrm>
          <a:prstGeom prst="straightConnector1">
            <a:avLst/>
          </a:prstGeom>
          <a:noFill/>
          <a:ln w="76200" cap="rnd" cmpd="sng">
            <a:solidFill>
              <a:srgbClr val="00FFFF"/>
            </a:solidFill>
            <a:prstDash val="solid"/>
            <a:miter/>
            <a:headEnd type="none" w="med" len="med"/>
            <a:tailEnd type="stealth" w="med" len="med"/>
          </a:ln>
        </p:spPr>
      </p:cxnSp>
      <p:cxnSp>
        <p:nvCxnSpPr>
          <p:cNvPr id="245" name="Shape 245"/>
          <p:cNvCxnSpPr/>
          <p:nvPr/>
        </p:nvCxnSpPr>
        <p:spPr>
          <a:xfrm rot="10800000">
            <a:off x="4203675" y="3276479"/>
            <a:ext cx="819299" cy="7800"/>
          </a:xfrm>
          <a:prstGeom prst="straightConnector1">
            <a:avLst/>
          </a:prstGeom>
          <a:noFill/>
          <a:ln w="76200" cap="rnd" cmpd="sng">
            <a:solidFill>
              <a:srgbClr val="00FFFF"/>
            </a:solidFill>
            <a:prstDash val="solid"/>
            <a:miter/>
            <a:headEnd type="none" w="med" len="med"/>
            <a:tailEnd type="none" w="med" len="med"/>
          </a:ln>
        </p:spPr>
      </p:cxnSp>
      <p:cxnSp>
        <p:nvCxnSpPr>
          <p:cNvPr id="246" name="Shape 246"/>
          <p:cNvCxnSpPr/>
          <p:nvPr/>
        </p:nvCxnSpPr>
        <p:spPr>
          <a:xfrm rot="10800000" flipH="1">
            <a:off x="5024437" y="3276605"/>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247" name="Shape 247"/>
          <p:cNvCxnSpPr>
            <a:stCxn id="248" idx="2"/>
          </p:cNvCxnSpPr>
          <p:nvPr/>
        </p:nvCxnSpPr>
        <p:spPr>
          <a:xfrm>
            <a:off x="5078405" y="5899154"/>
            <a:ext cx="0" cy="336550"/>
          </a:xfrm>
          <a:prstGeom prst="straightConnector1">
            <a:avLst/>
          </a:prstGeom>
          <a:noFill/>
          <a:ln w="76200" cap="rnd" cmpd="sng">
            <a:solidFill>
              <a:srgbClr val="00FFFF"/>
            </a:solidFill>
            <a:prstDash val="solid"/>
            <a:miter/>
            <a:headEnd type="none" w="med" len="med"/>
            <a:tailEnd type="none" w="med" len="med"/>
          </a:ln>
        </p:spPr>
      </p:cxnSp>
      <p:cxnSp>
        <p:nvCxnSpPr>
          <p:cNvPr id="249" name="Shape 249"/>
          <p:cNvCxnSpPr/>
          <p:nvPr/>
        </p:nvCxnSpPr>
        <p:spPr>
          <a:xfrm>
            <a:off x="2852736" y="6202367"/>
            <a:ext cx="2187574" cy="14287"/>
          </a:xfrm>
          <a:prstGeom prst="straightConnector1">
            <a:avLst/>
          </a:prstGeom>
          <a:noFill/>
          <a:ln w="76200" cap="rnd" cmpd="sng">
            <a:solidFill>
              <a:srgbClr val="00FFFF"/>
            </a:solidFill>
            <a:prstDash val="solid"/>
            <a:miter/>
            <a:headEnd type="none" w="med" len="med"/>
            <a:tailEnd type="none" w="med" len="med"/>
          </a:ln>
        </p:spPr>
      </p:cxnSp>
      <p:cxnSp>
        <p:nvCxnSpPr>
          <p:cNvPr id="250" name="Shape 250"/>
          <p:cNvCxnSpPr/>
          <p:nvPr/>
        </p:nvCxnSpPr>
        <p:spPr>
          <a:xfrm flipH="1">
            <a:off x="1066800" y="3292480"/>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251" name="Shape 251"/>
          <p:cNvCxnSpPr/>
          <p:nvPr/>
        </p:nvCxnSpPr>
        <p:spPr>
          <a:xfrm rot="10800000" flipH="1">
            <a:off x="2840036" y="6680205"/>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252" name="Shape 252"/>
          <p:cNvCxnSpPr/>
          <p:nvPr/>
        </p:nvCxnSpPr>
        <p:spPr>
          <a:xfrm rot="10800000">
            <a:off x="1063537" y="3340067"/>
            <a:ext cx="36599" cy="3433800"/>
          </a:xfrm>
          <a:prstGeom prst="straightConnector1">
            <a:avLst/>
          </a:prstGeom>
          <a:noFill/>
          <a:ln w="76200" cap="rnd" cmpd="sng">
            <a:solidFill>
              <a:srgbClr val="00FFFF"/>
            </a:solidFill>
            <a:prstDash val="solid"/>
            <a:miter/>
            <a:headEnd type="stealth" w="med" len="med"/>
            <a:tailEnd type="none" w="med" len="med"/>
          </a:ln>
        </p:spPr>
      </p:cxnSp>
      <p:cxnSp>
        <p:nvCxnSpPr>
          <p:cNvPr id="253" name="Shape 253"/>
          <p:cNvCxnSpPr/>
          <p:nvPr/>
        </p:nvCxnSpPr>
        <p:spPr>
          <a:xfrm>
            <a:off x="1084262" y="6697667"/>
            <a:ext cx="1752600" cy="0"/>
          </a:xfrm>
          <a:prstGeom prst="straightConnector1">
            <a:avLst/>
          </a:prstGeom>
          <a:noFill/>
          <a:ln w="76200" cap="rnd" cmpd="sng">
            <a:solidFill>
              <a:srgbClr val="00FFFF"/>
            </a:solidFill>
            <a:prstDash val="solid"/>
            <a:miter/>
            <a:headEnd type="none" w="med" len="med"/>
            <a:tailEnd type="none" w="med" len="med"/>
          </a:ln>
        </p:spPr>
      </p:cxnSp>
      <p:sp>
        <p:nvSpPr>
          <p:cNvPr id="254" name="Shape 254"/>
          <p:cNvSpPr txBox="1"/>
          <p:nvPr/>
        </p:nvSpPr>
        <p:spPr>
          <a:xfrm>
            <a:off x="542925" y="2533655"/>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No</a:t>
            </a:r>
          </a:p>
        </p:txBody>
      </p:sp>
      <p:sp>
        <p:nvSpPr>
          <p:cNvPr id="255" name="Shape 255"/>
          <p:cNvSpPr txBox="1"/>
          <p:nvPr/>
        </p:nvSpPr>
        <p:spPr>
          <a:xfrm>
            <a:off x="1397000" y="7296155"/>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print('Dry off!')</a:t>
            </a:r>
          </a:p>
        </p:txBody>
      </p:sp>
      <p:sp>
        <p:nvSpPr>
          <p:cNvPr id="256" name="Shape 256"/>
          <p:cNvSpPr txBox="1"/>
          <p:nvPr/>
        </p:nvSpPr>
        <p:spPr>
          <a:xfrm>
            <a:off x="4659312" y="2533655"/>
            <a:ext cx="107473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Yes</a:t>
            </a:r>
          </a:p>
        </p:txBody>
      </p:sp>
      <p:sp>
        <p:nvSpPr>
          <p:cNvPr id="257" name="Shape 257"/>
          <p:cNvSpPr txBox="1"/>
          <p:nvPr/>
        </p:nvSpPr>
        <p:spPr>
          <a:xfrm>
            <a:off x="1397000" y="1352555"/>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n = 5</a:t>
            </a:r>
          </a:p>
        </p:txBody>
      </p:sp>
      <p:sp>
        <p:nvSpPr>
          <p:cNvPr id="258" name="Shape 258"/>
          <p:cNvSpPr txBox="1"/>
          <p:nvPr/>
        </p:nvSpPr>
        <p:spPr>
          <a:xfrm>
            <a:off x="3405194" y="3930655"/>
            <a:ext cx="3365474" cy="747711"/>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a:solidFill>
                  <a:srgbClr val="FF9900"/>
                </a:solidFill>
                <a:latin typeface="Arial" charset="0"/>
                <a:ea typeface="Arial" charset="0"/>
                <a:cs typeface="Arial" charset="0"/>
                <a:sym typeface="Cabin"/>
              </a:rPr>
              <a:t>'Lather'</a:t>
            </a:r>
            <a:r>
              <a:rPr lang="en-US" sz="3500" u="none" strike="noStrike" cap="none" dirty="0">
                <a:solidFill>
                  <a:schemeClr val="bg1"/>
                </a:solidFill>
                <a:latin typeface="Arial" charset="0"/>
                <a:ea typeface="Arial" charset="0"/>
                <a:cs typeface="Arial" charset="0"/>
                <a:sym typeface="Cabin"/>
              </a:rPr>
              <a:t>)</a:t>
            </a:r>
          </a:p>
        </p:txBody>
      </p:sp>
      <p:sp>
        <p:nvSpPr>
          <p:cNvPr id="248" name="Shape 248"/>
          <p:cNvSpPr txBox="1"/>
          <p:nvPr/>
        </p:nvSpPr>
        <p:spPr>
          <a:xfrm>
            <a:off x="3386141" y="5149855"/>
            <a:ext cx="3384527"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a:solidFill>
                  <a:srgbClr val="FF9900"/>
                </a:solidFill>
                <a:latin typeface="Arial" charset="0"/>
                <a:ea typeface="Arial" charset="0"/>
                <a:cs typeface="Arial" charset="0"/>
                <a:sym typeface="Cabin"/>
              </a:rPr>
              <a:t>'Rinse'</a:t>
            </a:r>
            <a:r>
              <a:rPr lang="en-US" sz="3500" dirty="0">
                <a:solidFill>
                  <a:schemeClr val="bg1"/>
                </a:solidFill>
                <a:latin typeface="Arial" charset="0"/>
                <a:ea typeface="Arial" charset="0"/>
                <a:cs typeface="Arial" charset="0"/>
                <a:sym typeface="Cabin"/>
              </a:rPr>
              <a:t>)</a:t>
            </a:r>
          </a:p>
        </p:txBody>
      </p:sp>
      <p:sp>
        <p:nvSpPr>
          <p:cNvPr id="259" name="Shape 259"/>
          <p:cNvSpPr txBox="1"/>
          <p:nvPr/>
        </p:nvSpPr>
        <p:spPr>
          <a:xfrm>
            <a:off x="8295898" y="7412450"/>
            <a:ext cx="6791801"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00FF00"/>
                </a:solidFill>
                <a:latin typeface="Arial" charset="0"/>
                <a:ea typeface="Arial" charset="0"/>
                <a:cs typeface="Arial" charset="0"/>
                <a:sym typeface="Cabin"/>
              </a:rPr>
              <a:t>What is wrong with this loop?</a:t>
            </a:r>
          </a:p>
        </p:txBody>
      </p:sp>
      <p:cxnSp>
        <p:nvCxnSpPr>
          <p:cNvPr id="260" name="Shape 260"/>
          <p:cNvCxnSpPr>
            <a:stCxn id="258" idx="2"/>
            <a:endCxn id="248" idx="0"/>
          </p:cNvCxnSpPr>
          <p:nvPr/>
        </p:nvCxnSpPr>
        <p:spPr>
          <a:xfrm flipH="1">
            <a:off x="5078405" y="4678366"/>
            <a:ext cx="9526" cy="471489"/>
          </a:xfrm>
          <a:prstGeom prst="straightConnector1">
            <a:avLst/>
          </a:prstGeom>
          <a:noFill/>
          <a:ln w="76200" cap="rnd" cmpd="sng">
            <a:solidFill>
              <a:srgbClr val="00FFFF"/>
            </a:solidFill>
            <a:prstDash val="solid"/>
            <a:miter/>
            <a:headEnd type="none" w="med" len="med"/>
            <a:tailEnd type="none"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Shape 585"/>
          <p:cNvSpPr txBox="1"/>
          <p:nvPr/>
        </p:nvSpPr>
        <p:spPr>
          <a:xfrm>
            <a:off x="37719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3</a:t>
            </a:r>
          </a:p>
        </p:txBody>
      </p:sp>
      <p:sp>
        <p:nvSpPr>
          <p:cNvPr id="586" name="Shape 58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dirty="0" err="1">
                <a:solidFill>
                  <a:srgbClr val="FFD966"/>
                </a:solidFill>
                <a:latin typeface="Arial" charset="0"/>
                <a:ea typeface="Arial" charset="0"/>
                <a:cs typeface="Arial" charset="0"/>
                <a:sym typeface="Cabin"/>
              </a:rPr>
              <a:t>Số</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lớn</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nhất</a:t>
            </a:r>
            <a:r>
              <a:rPr lang="en-US" sz="7600" dirty="0">
                <a:solidFill>
                  <a:srgbClr val="FFD966"/>
                </a:solidFill>
                <a:latin typeface="Arial" charset="0"/>
                <a:ea typeface="Arial" charset="0"/>
                <a:cs typeface="Arial" charset="0"/>
                <a:sym typeface="Cabin"/>
              </a:rPr>
              <a:t>?</a:t>
            </a:r>
            <a:endParaRPr lang="en-US" sz="7600" u="none" strike="noStrike" cap="none" dirty="0">
              <a:solidFill>
                <a:srgbClr val="FFD966"/>
              </a:solidFill>
              <a:latin typeface="Arial" charset="0"/>
              <a:ea typeface="Arial" charset="0"/>
              <a:cs typeface="Arial" charset="0"/>
              <a:sym typeface="Cabin"/>
            </a:endParaRPr>
          </a:p>
        </p:txBody>
      </p:sp>
      <p:sp>
        <p:nvSpPr>
          <p:cNvPr id="587" name="Shape 587"/>
          <p:cNvSpPr txBox="1"/>
          <p:nvPr/>
        </p:nvSpPr>
        <p:spPr>
          <a:xfrm>
            <a:off x="534352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41</a:t>
            </a:r>
          </a:p>
        </p:txBody>
      </p:sp>
      <p:sp>
        <p:nvSpPr>
          <p:cNvPr id="588" name="Shape 588"/>
          <p:cNvSpPr txBox="1"/>
          <p:nvPr/>
        </p:nvSpPr>
        <p:spPr>
          <a:xfrm>
            <a:off x="7145336"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12</a:t>
            </a:r>
          </a:p>
        </p:txBody>
      </p:sp>
      <p:sp>
        <p:nvSpPr>
          <p:cNvPr id="589" name="Shape 589"/>
          <p:cNvSpPr txBox="1"/>
          <p:nvPr/>
        </p:nvSpPr>
        <p:spPr>
          <a:xfrm>
            <a:off x="8945561"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9</a:t>
            </a:r>
          </a:p>
        </p:txBody>
      </p:sp>
      <p:sp>
        <p:nvSpPr>
          <p:cNvPr id="590" name="Shape 590"/>
          <p:cNvSpPr txBox="1"/>
          <p:nvPr/>
        </p:nvSpPr>
        <p:spPr>
          <a:xfrm>
            <a:off x="1067117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74</a:t>
            </a:r>
          </a:p>
        </p:txBody>
      </p:sp>
      <p:sp>
        <p:nvSpPr>
          <p:cNvPr id="591" name="Shape 591"/>
          <p:cNvSpPr txBox="1"/>
          <p:nvPr/>
        </p:nvSpPr>
        <p:spPr>
          <a:xfrm>
            <a:off x="125476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15</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Shape 53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dirty="0" err="1">
                <a:solidFill>
                  <a:srgbClr val="FFD966"/>
                </a:solidFill>
                <a:latin typeface="Arial" charset="0"/>
                <a:ea typeface="Arial" charset="0"/>
                <a:cs typeface="Arial" charset="0"/>
                <a:sym typeface="Cabin"/>
              </a:rPr>
              <a:t>Số</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lớn</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nhất</a:t>
            </a:r>
            <a:r>
              <a:rPr lang="en-US" sz="7600" dirty="0">
                <a:solidFill>
                  <a:srgbClr val="FFD966"/>
                </a:solidFill>
                <a:latin typeface="Arial" charset="0"/>
                <a:ea typeface="Arial" charset="0"/>
                <a:cs typeface="Arial" charset="0"/>
                <a:sym typeface="Cabin"/>
              </a:rPr>
              <a:t>?</a:t>
            </a:r>
            <a:endParaRPr lang="en-US" sz="7600" u="none" strike="noStrike" cap="none" dirty="0">
              <a:solidFill>
                <a:srgbClr val="FFD966"/>
              </a:solidFill>
              <a:latin typeface="Arial" charset="0"/>
              <a:ea typeface="Arial" charset="0"/>
              <a:cs typeface="Arial" charset="0"/>
              <a:sym typeface="Cabin"/>
            </a:endParaRPr>
          </a:p>
        </p:txBody>
      </p:sp>
      <p:sp>
        <p:nvSpPr>
          <p:cNvPr id="3"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4" name="Shape 598"/>
          <p:cNvSpPr txBox="1"/>
          <p:nvPr/>
        </p:nvSpPr>
        <p:spPr>
          <a:xfrm>
            <a:off x="2841624" y="6502400"/>
            <a:ext cx="33448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err="1">
                <a:solidFill>
                  <a:schemeClr val="lt1"/>
                </a:solidFill>
                <a:latin typeface="Arial" charset="0"/>
                <a:ea typeface="Arial" charset="0"/>
                <a:cs typeface="Arial" charset="0"/>
                <a:sym typeface="Cabin"/>
              </a:rPr>
              <a:t>largest_so_far</a:t>
            </a:r>
            <a:endParaRPr lang="en-US" sz="3600" u="none" strike="noStrike" cap="none" dirty="0">
              <a:solidFill>
                <a:schemeClr val="lt1"/>
              </a:solidFill>
              <a:latin typeface="Arial" charset="0"/>
              <a:ea typeface="Arial" charset="0"/>
              <a:cs typeface="Arial" charset="0"/>
              <a:sym typeface="Cabin"/>
            </a:endParaRPr>
          </a:p>
        </p:txBody>
      </p:sp>
      <p:sp>
        <p:nvSpPr>
          <p:cNvPr id="5" name="Shape 599"/>
          <p:cNvSpPr txBox="1"/>
          <p:nvPr/>
        </p:nvSpPr>
        <p:spPr>
          <a:xfrm>
            <a:off x="6642100" y="6259512"/>
            <a:ext cx="760500"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-1</a:t>
            </a:r>
          </a:p>
        </p:txBody>
      </p:sp>
    </p:spTree>
    <p:extLst>
      <p:ext uri="{BB962C8B-B14F-4D97-AF65-F5344CB8AC3E}">
        <p14:creationId xmlns:p14="http://schemas.microsoft.com/office/powerpoint/2010/main" val="766223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p:nvPr/>
        </p:nvSpPr>
        <p:spPr>
          <a:xfrm>
            <a:off x="37719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3</a:t>
            </a:r>
          </a:p>
        </p:txBody>
      </p:sp>
      <p:sp>
        <p:nvSpPr>
          <p:cNvPr id="545" name="Shape 54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dirty="0" err="1">
                <a:solidFill>
                  <a:srgbClr val="FFD966"/>
                </a:solidFill>
                <a:latin typeface="Arial" charset="0"/>
                <a:ea typeface="Arial" charset="0"/>
                <a:cs typeface="Arial" charset="0"/>
                <a:sym typeface="Cabin"/>
              </a:rPr>
              <a:t>Số</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lớn</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nhất</a:t>
            </a:r>
            <a:r>
              <a:rPr lang="en-US" sz="7600" dirty="0">
                <a:solidFill>
                  <a:srgbClr val="FFD966"/>
                </a:solidFill>
                <a:latin typeface="Arial" charset="0"/>
                <a:ea typeface="Arial" charset="0"/>
                <a:cs typeface="Arial" charset="0"/>
                <a:sym typeface="Cabin"/>
              </a:rPr>
              <a:t>?</a:t>
            </a:r>
            <a:endParaRPr lang="en-US" sz="7600" u="none" strike="noStrike" cap="none" dirty="0">
              <a:solidFill>
                <a:srgbClr val="FFD966"/>
              </a:solidFill>
              <a:latin typeface="Arial" charset="0"/>
              <a:ea typeface="Arial" charset="0"/>
              <a:cs typeface="Arial" charset="0"/>
              <a:sym typeface="Cabin"/>
            </a:endParaRPr>
          </a:p>
        </p:txBody>
      </p:sp>
      <p:sp>
        <p:nvSpPr>
          <p:cNvPr id="4"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5" name="Shape 598"/>
          <p:cNvSpPr txBox="1"/>
          <p:nvPr/>
        </p:nvSpPr>
        <p:spPr>
          <a:xfrm>
            <a:off x="2841624" y="6502400"/>
            <a:ext cx="33448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err="1">
                <a:solidFill>
                  <a:schemeClr val="lt1"/>
                </a:solidFill>
                <a:latin typeface="Arial" charset="0"/>
                <a:ea typeface="Arial" charset="0"/>
                <a:cs typeface="Arial" charset="0"/>
                <a:sym typeface="Cabin"/>
              </a:rPr>
              <a:t>largest_so_far</a:t>
            </a:r>
            <a:endParaRPr lang="en-US" sz="3600" u="none" strike="noStrike" cap="none" dirty="0">
              <a:solidFill>
                <a:schemeClr val="lt1"/>
              </a:solidFill>
              <a:latin typeface="Arial" charset="0"/>
              <a:ea typeface="Arial" charset="0"/>
              <a:cs typeface="Arial" charset="0"/>
              <a:sym typeface="Cabin"/>
            </a:endParaRPr>
          </a:p>
        </p:txBody>
      </p:sp>
      <p:sp>
        <p:nvSpPr>
          <p:cNvPr id="6" name="Shape 599"/>
          <p:cNvSpPr txBox="1"/>
          <p:nvPr/>
        </p:nvSpPr>
        <p:spPr>
          <a:xfrm>
            <a:off x="6642100" y="6259512"/>
            <a:ext cx="760500"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3</a:t>
            </a:r>
          </a:p>
        </p:txBody>
      </p:sp>
    </p:spTree>
    <p:extLst>
      <p:ext uri="{BB962C8B-B14F-4D97-AF65-F5344CB8AC3E}">
        <p14:creationId xmlns:p14="http://schemas.microsoft.com/office/powerpoint/2010/main" val="5529586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dirty="0" err="1">
                <a:solidFill>
                  <a:srgbClr val="FFD966"/>
                </a:solidFill>
                <a:latin typeface="Arial" charset="0"/>
                <a:ea typeface="Arial" charset="0"/>
                <a:cs typeface="Arial" charset="0"/>
                <a:sym typeface="Cabin"/>
              </a:rPr>
              <a:t>Số</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lớn</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nhất</a:t>
            </a:r>
            <a:r>
              <a:rPr lang="en-US" sz="7600" dirty="0">
                <a:solidFill>
                  <a:srgbClr val="FFD966"/>
                </a:solidFill>
                <a:latin typeface="Arial" charset="0"/>
                <a:ea typeface="Arial" charset="0"/>
                <a:cs typeface="Arial" charset="0"/>
                <a:sym typeface="Cabin"/>
              </a:rPr>
              <a:t>?</a:t>
            </a:r>
            <a:endParaRPr lang="en-US" sz="7600" u="none" strike="noStrike" cap="none" dirty="0">
              <a:solidFill>
                <a:srgbClr val="FFD966"/>
              </a:solidFill>
              <a:latin typeface="Arial" charset="0"/>
              <a:ea typeface="Arial" charset="0"/>
              <a:cs typeface="Arial" charset="0"/>
              <a:sym typeface="Cabin"/>
            </a:endParaRPr>
          </a:p>
        </p:txBody>
      </p:sp>
      <p:sp>
        <p:nvSpPr>
          <p:cNvPr id="551" name="Shape 551"/>
          <p:cNvSpPr txBox="1"/>
          <p:nvPr/>
        </p:nvSpPr>
        <p:spPr>
          <a:xfrm>
            <a:off x="534352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41</a:t>
            </a:r>
          </a:p>
        </p:txBody>
      </p:sp>
      <p:sp>
        <p:nvSpPr>
          <p:cNvPr id="4"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5" name="Shape 598"/>
          <p:cNvSpPr txBox="1"/>
          <p:nvPr/>
        </p:nvSpPr>
        <p:spPr>
          <a:xfrm>
            <a:off x="2841624" y="6502400"/>
            <a:ext cx="33448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err="1">
                <a:solidFill>
                  <a:schemeClr val="lt1"/>
                </a:solidFill>
                <a:latin typeface="Arial" charset="0"/>
                <a:ea typeface="Arial" charset="0"/>
                <a:cs typeface="Arial" charset="0"/>
                <a:sym typeface="Cabin"/>
              </a:rPr>
              <a:t>largest_so_far</a:t>
            </a:r>
            <a:endParaRPr lang="en-US" sz="3600" u="none" strike="noStrike" cap="none" dirty="0">
              <a:solidFill>
                <a:schemeClr val="lt1"/>
              </a:solidFill>
              <a:latin typeface="Arial" charset="0"/>
              <a:ea typeface="Arial" charset="0"/>
              <a:cs typeface="Arial" charset="0"/>
              <a:sym typeface="Cabin"/>
            </a:endParaRPr>
          </a:p>
        </p:txBody>
      </p:sp>
      <p:sp>
        <p:nvSpPr>
          <p:cNvPr id="6" name="Shape 599"/>
          <p:cNvSpPr txBox="1"/>
          <p:nvPr/>
        </p:nvSpPr>
        <p:spPr>
          <a:xfrm>
            <a:off x="6642100" y="6259512"/>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41</a:t>
            </a:r>
            <a:endParaRPr lang="en-US" sz="5400" u="none" strike="noStrike" cap="none" dirty="0">
              <a:solidFill>
                <a:srgbClr val="FF00FF"/>
              </a:solidFill>
              <a:latin typeface="Arial" charset="0"/>
              <a:ea typeface="Arial" charset="0"/>
              <a:cs typeface="Arial" charset="0"/>
              <a:sym typeface="Cabin"/>
            </a:endParaRPr>
          </a:p>
        </p:txBody>
      </p:sp>
    </p:spTree>
    <p:extLst>
      <p:ext uri="{BB962C8B-B14F-4D97-AF65-F5344CB8AC3E}">
        <p14:creationId xmlns:p14="http://schemas.microsoft.com/office/powerpoint/2010/main" val="17350240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dirty="0" err="1">
                <a:solidFill>
                  <a:srgbClr val="FFD966"/>
                </a:solidFill>
                <a:latin typeface="Arial" charset="0"/>
                <a:ea typeface="Arial" charset="0"/>
                <a:cs typeface="Arial" charset="0"/>
                <a:sym typeface="Cabin"/>
              </a:rPr>
              <a:t>Số</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lớn</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nhất</a:t>
            </a:r>
            <a:r>
              <a:rPr lang="en-US" sz="7600" dirty="0">
                <a:solidFill>
                  <a:srgbClr val="FFD966"/>
                </a:solidFill>
                <a:latin typeface="Arial" charset="0"/>
                <a:ea typeface="Arial" charset="0"/>
                <a:cs typeface="Arial" charset="0"/>
                <a:sym typeface="Cabin"/>
              </a:rPr>
              <a:t>?</a:t>
            </a:r>
            <a:endParaRPr lang="en-US" sz="7600" u="none" strike="noStrike" cap="none" dirty="0">
              <a:solidFill>
                <a:srgbClr val="FFD966"/>
              </a:solidFill>
              <a:latin typeface="Arial" charset="0"/>
              <a:ea typeface="Arial" charset="0"/>
              <a:cs typeface="Arial" charset="0"/>
              <a:sym typeface="Cabin"/>
            </a:endParaRPr>
          </a:p>
        </p:txBody>
      </p:sp>
      <p:sp>
        <p:nvSpPr>
          <p:cNvPr id="557" name="Shape 557"/>
          <p:cNvSpPr txBox="1"/>
          <p:nvPr/>
        </p:nvSpPr>
        <p:spPr>
          <a:xfrm>
            <a:off x="7145336"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12</a:t>
            </a:r>
          </a:p>
        </p:txBody>
      </p:sp>
      <p:sp>
        <p:nvSpPr>
          <p:cNvPr id="4"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5" name="Shape 598"/>
          <p:cNvSpPr txBox="1"/>
          <p:nvPr/>
        </p:nvSpPr>
        <p:spPr>
          <a:xfrm>
            <a:off x="2841624" y="6502400"/>
            <a:ext cx="33448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err="1">
                <a:solidFill>
                  <a:schemeClr val="lt1"/>
                </a:solidFill>
                <a:latin typeface="Arial" charset="0"/>
                <a:ea typeface="Arial" charset="0"/>
                <a:cs typeface="Arial" charset="0"/>
                <a:sym typeface="Cabin"/>
              </a:rPr>
              <a:t>largest_so_far</a:t>
            </a:r>
            <a:endParaRPr lang="en-US" sz="3600" u="none" strike="noStrike" cap="none" dirty="0">
              <a:solidFill>
                <a:schemeClr val="lt1"/>
              </a:solidFill>
              <a:latin typeface="Arial" charset="0"/>
              <a:ea typeface="Arial" charset="0"/>
              <a:cs typeface="Arial" charset="0"/>
              <a:sym typeface="Cabin"/>
            </a:endParaRPr>
          </a:p>
        </p:txBody>
      </p:sp>
      <p:sp>
        <p:nvSpPr>
          <p:cNvPr id="6" name="Shape 599"/>
          <p:cNvSpPr txBox="1"/>
          <p:nvPr/>
        </p:nvSpPr>
        <p:spPr>
          <a:xfrm>
            <a:off x="6642100" y="6259512"/>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41</a:t>
            </a:r>
          </a:p>
        </p:txBody>
      </p:sp>
    </p:spTree>
    <p:extLst>
      <p:ext uri="{BB962C8B-B14F-4D97-AF65-F5344CB8AC3E}">
        <p14:creationId xmlns:p14="http://schemas.microsoft.com/office/powerpoint/2010/main" val="9447069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Shape 56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dirty="0" err="1">
                <a:solidFill>
                  <a:srgbClr val="FFD966"/>
                </a:solidFill>
                <a:latin typeface="Arial" charset="0"/>
                <a:ea typeface="Arial" charset="0"/>
                <a:cs typeface="Arial" charset="0"/>
                <a:sym typeface="Cabin"/>
              </a:rPr>
              <a:t>Số</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lớn</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nhất</a:t>
            </a:r>
            <a:r>
              <a:rPr lang="en-US" sz="7600" dirty="0">
                <a:solidFill>
                  <a:srgbClr val="FFD966"/>
                </a:solidFill>
                <a:latin typeface="Arial" charset="0"/>
                <a:ea typeface="Arial" charset="0"/>
                <a:cs typeface="Arial" charset="0"/>
                <a:sym typeface="Cabin"/>
              </a:rPr>
              <a:t>?</a:t>
            </a:r>
            <a:endParaRPr lang="en-US" sz="7600" u="none" strike="noStrike" cap="none" dirty="0">
              <a:solidFill>
                <a:srgbClr val="FFD966"/>
              </a:solidFill>
              <a:latin typeface="Arial" charset="0"/>
              <a:ea typeface="Arial" charset="0"/>
              <a:cs typeface="Arial" charset="0"/>
              <a:sym typeface="Cabin"/>
            </a:endParaRPr>
          </a:p>
        </p:txBody>
      </p:sp>
      <p:sp>
        <p:nvSpPr>
          <p:cNvPr id="563" name="Shape 563"/>
          <p:cNvSpPr txBox="1"/>
          <p:nvPr/>
        </p:nvSpPr>
        <p:spPr>
          <a:xfrm>
            <a:off x="8945561"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9</a:t>
            </a:r>
          </a:p>
        </p:txBody>
      </p:sp>
      <p:sp>
        <p:nvSpPr>
          <p:cNvPr id="4"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5" name="Shape 598"/>
          <p:cNvSpPr txBox="1"/>
          <p:nvPr/>
        </p:nvSpPr>
        <p:spPr>
          <a:xfrm>
            <a:off x="2841624" y="6502400"/>
            <a:ext cx="33448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err="1">
                <a:solidFill>
                  <a:schemeClr val="lt1"/>
                </a:solidFill>
                <a:latin typeface="Arial" charset="0"/>
                <a:ea typeface="Arial" charset="0"/>
                <a:cs typeface="Arial" charset="0"/>
                <a:sym typeface="Cabin"/>
              </a:rPr>
              <a:t>largest_so_far</a:t>
            </a:r>
            <a:endParaRPr lang="en-US" sz="3600" u="none" strike="noStrike" cap="none" dirty="0">
              <a:solidFill>
                <a:schemeClr val="lt1"/>
              </a:solidFill>
              <a:latin typeface="Arial" charset="0"/>
              <a:ea typeface="Arial" charset="0"/>
              <a:cs typeface="Arial" charset="0"/>
              <a:sym typeface="Cabin"/>
            </a:endParaRPr>
          </a:p>
        </p:txBody>
      </p:sp>
      <p:sp>
        <p:nvSpPr>
          <p:cNvPr id="6" name="Shape 599"/>
          <p:cNvSpPr txBox="1"/>
          <p:nvPr/>
        </p:nvSpPr>
        <p:spPr>
          <a:xfrm>
            <a:off x="6642100" y="6259512"/>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41</a:t>
            </a:r>
            <a:endParaRPr lang="en-US" sz="5400" u="none" strike="noStrike" cap="none" dirty="0">
              <a:solidFill>
                <a:srgbClr val="FF00FF"/>
              </a:solidFill>
              <a:latin typeface="Arial" charset="0"/>
              <a:ea typeface="Arial" charset="0"/>
              <a:cs typeface="Arial" charset="0"/>
              <a:sym typeface="Cabin"/>
            </a:endParaRPr>
          </a:p>
        </p:txBody>
      </p:sp>
    </p:spTree>
    <p:extLst>
      <p:ext uri="{BB962C8B-B14F-4D97-AF65-F5344CB8AC3E}">
        <p14:creationId xmlns:p14="http://schemas.microsoft.com/office/powerpoint/2010/main" val="17797330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Shape 56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dirty="0" err="1">
                <a:solidFill>
                  <a:srgbClr val="FFD966"/>
                </a:solidFill>
                <a:latin typeface="Arial" charset="0"/>
                <a:ea typeface="Arial" charset="0"/>
                <a:cs typeface="Arial" charset="0"/>
                <a:sym typeface="Cabin"/>
              </a:rPr>
              <a:t>Số</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lớn</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nhất</a:t>
            </a:r>
            <a:r>
              <a:rPr lang="en-US" sz="7600" dirty="0">
                <a:solidFill>
                  <a:srgbClr val="FFD966"/>
                </a:solidFill>
                <a:latin typeface="Arial" charset="0"/>
                <a:ea typeface="Arial" charset="0"/>
                <a:cs typeface="Arial" charset="0"/>
                <a:sym typeface="Cabin"/>
              </a:rPr>
              <a:t>?</a:t>
            </a:r>
            <a:endParaRPr lang="en-US" sz="7600" u="none" strike="noStrike" cap="none" dirty="0">
              <a:solidFill>
                <a:srgbClr val="FFD966"/>
              </a:solidFill>
              <a:latin typeface="Arial" charset="0"/>
              <a:ea typeface="Arial" charset="0"/>
              <a:cs typeface="Arial" charset="0"/>
              <a:sym typeface="Cabin"/>
            </a:endParaRPr>
          </a:p>
        </p:txBody>
      </p:sp>
      <p:sp>
        <p:nvSpPr>
          <p:cNvPr id="569" name="Shape 569"/>
          <p:cNvSpPr txBox="1"/>
          <p:nvPr/>
        </p:nvSpPr>
        <p:spPr>
          <a:xfrm>
            <a:off x="1067117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74</a:t>
            </a:r>
          </a:p>
        </p:txBody>
      </p:sp>
      <p:sp>
        <p:nvSpPr>
          <p:cNvPr id="4"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5" name="Shape 598"/>
          <p:cNvSpPr txBox="1"/>
          <p:nvPr/>
        </p:nvSpPr>
        <p:spPr>
          <a:xfrm>
            <a:off x="2841624" y="6502400"/>
            <a:ext cx="33448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err="1">
                <a:solidFill>
                  <a:schemeClr val="lt1"/>
                </a:solidFill>
                <a:latin typeface="Arial" charset="0"/>
                <a:ea typeface="Arial" charset="0"/>
                <a:cs typeface="Arial" charset="0"/>
                <a:sym typeface="Cabin"/>
              </a:rPr>
              <a:t>largest_so_far</a:t>
            </a:r>
            <a:endParaRPr lang="en-US" sz="3600" u="none" strike="noStrike" cap="none" dirty="0">
              <a:solidFill>
                <a:schemeClr val="lt1"/>
              </a:solidFill>
              <a:latin typeface="Arial" charset="0"/>
              <a:ea typeface="Arial" charset="0"/>
              <a:cs typeface="Arial" charset="0"/>
              <a:sym typeface="Cabin"/>
            </a:endParaRPr>
          </a:p>
        </p:txBody>
      </p:sp>
      <p:sp>
        <p:nvSpPr>
          <p:cNvPr id="6" name="Shape 599"/>
          <p:cNvSpPr txBox="1"/>
          <p:nvPr/>
        </p:nvSpPr>
        <p:spPr>
          <a:xfrm>
            <a:off x="6642100" y="6259512"/>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74</a:t>
            </a:r>
          </a:p>
        </p:txBody>
      </p:sp>
    </p:spTree>
    <p:extLst>
      <p:ext uri="{BB962C8B-B14F-4D97-AF65-F5344CB8AC3E}">
        <p14:creationId xmlns:p14="http://schemas.microsoft.com/office/powerpoint/2010/main" val="17245487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Shape 57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dirty="0" err="1">
                <a:solidFill>
                  <a:srgbClr val="FFD966"/>
                </a:solidFill>
                <a:latin typeface="Arial" charset="0"/>
                <a:ea typeface="Arial" charset="0"/>
                <a:cs typeface="Arial" charset="0"/>
                <a:sym typeface="Cabin"/>
              </a:rPr>
              <a:t>Số</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lớn</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nhất</a:t>
            </a:r>
            <a:r>
              <a:rPr lang="en-US" sz="7600" dirty="0">
                <a:solidFill>
                  <a:srgbClr val="FFD966"/>
                </a:solidFill>
                <a:latin typeface="Arial" charset="0"/>
                <a:ea typeface="Arial" charset="0"/>
                <a:cs typeface="Arial" charset="0"/>
                <a:sym typeface="Cabin"/>
              </a:rPr>
              <a:t>?</a:t>
            </a:r>
            <a:endParaRPr lang="en-US" sz="7600" u="none" strike="noStrike" cap="none" dirty="0">
              <a:solidFill>
                <a:srgbClr val="FFD966"/>
              </a:solidFill>
              <a:latin typeface="Arial" charset="0"/>
              <a:ea typeface="Arial" charset="0"/>
              <a:cs typeface="Arial" charset="0"/>
              <a:sym typeface="Cabin"/>
            </a:endParaRPr>
          </a:p>
        </p:txBody>
      </p:sp>
      <p:sp>
        <p:nvSpPr>
          <p:cNvPr id="575" name="Shape 575"/>
          <p:cNvSpPr txBox="1"/>
          <p:nvPr/>
        </p:nvSpPr>
        <p:spPr>
          <a:xfrm>
            <a:off x="125476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15</a:t>
            </a:r>
          </a:p>
        </p:txBody>
      </p:sp>
      <p:sp>
        <p:nvSpPr>
          <p:cNvPr id="4"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5" name="Shape 599"/>
          <p:cNvSpPr txBox="1"/>
          <p:nvPr/>
        </p:nvSpPr>
        <p:spPr>
          <a:xfrm>
            <a:off x="6642100" y="6259512"/>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74</a:t>
            </a:r>
          </a:p>
        </p:txBody>
      </p:sp>
    </p:spTree>
    <p:extLst>
      <p:ext uri="{BB962C8B-B14F-4D97-AF65-F5344CB8AC3E}">
        <p14:creationId xmlns:p14="http://schemas.microsoft.com/office/powerpoint/2010/main" val="8194232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Shape 585"/>
          <p:cNvSpPr txBox="1"/>
          <p:nvPr/>
        </p:nvSpPr>
        <p:spPr>
          <a:xfrm>
            <a:off x="37719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3</a:t>
            </a:r>
          </a:p>
        </p:txBody>
      </p:sp>
      <p:sp>
        <p:nvSpPr>
          <p:cNvPr id="586" name="Shape 58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dirty="0" err="1">
                <a:solidFill>
                  <a:srgbClr val="FFD966"/>
                </a:solidFill>
                <a:latin typeface="Arial" charset="0"/>
                <a:ea typeface="Arial" charset="0"/>
                <a:cs typeface="Arial" charset="0"/>
                <a:sym typeface="Cabin"/>
              </a:rPr>
              <a:t>Số</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lớn</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nhất</a:t>
            </a:r>
            <a:r>
              <a:rPr lang="en-US" sz="7600" dirty="0">
                <a:solidFill>
                  <a:srgbClr val="FFD966"/>
                </a:solidFill>
                <a:latin typeface="Arial" charset="0"/>
                <a:ea typeface="Arial" charset="0"/>
                <a:cs typeface="Arial" charset="0"/>
                <a:sym typeface="Cabin"/>
              </a:rPr>
              <a:t>?</a:t>
            </a:r>
            <a:endParaRPr lang="en-US" sz="7600" u="none" strike="noStrike" cap="none" dirty="0">
              <a:solidFill>
                <a:srgbClr val="FFD966"/>
              </a:solidFill>
              <a:latin typeface="Arial" charset="0"/>
              <a:ea typeface="Arial" charset="0"/>
              <a:cs typeface="Arial" charset="0"/>
              <a:sym typeface="Cabin"/>
            </a:endParaRPr>
          </a:p>
        </p:txBody>
      </p:sp>
      <p:sp>
        <p:nvSpPr>
          <p:cNvPr id="587" name="Shape 587"/>
          <p:cNvSpPr txBox="1"/>
          <p:nvPr/>
        </p:nvSpPr>
        <p:spPr>
          <a:xfrm>
            <a:off x="534352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41</a:t>
            </a:r>
          </a:p>
        </p:txBody>
      </p:sp>
      <p:sp>
        <p:nvSpPr>
          <p:cNvPr id="588" name="Shape 588"/>
          <p:cNvSpPr txBox="1"/>
          <p:nvPr/>
        </p:nvSpPr>
        <p:spPr>
          <a:xfrm>
            <a:off x="7145336"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12</a:t>
            </a:r>
          </a:p>
        </p:txBody>
      </p:sp>
      <p:sp>
        <p:nvSpPr>
          <p:cNvPr id="589" name="Shape 589"/>
          <p:cNvSpPr txBox="1"/>
          <p:nvPr/>
        </p:nvSpPr>
        <p:spPr>
          <a:xfrm>
            <a:off x="8945561"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9</a:t>
            </a:r>
          </a:p>
        </p:txBody>
      </p:sp>
      <p:sp>
        <p:nvSpPr>
          <p:cNvPr id="590" name="Shape 590"/>
          <p:cNvSpPr txBox="1"/>
          <p:nvPr/>
        </p:nvSpPr>
        <p:spPr>
          <a:xfrm>
            <a:off x="1067117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74</a:t>
            </a:r>
          </a:p>
        </p:txBody>
      </p:sp>
      <p:sp>
        <p:nvSpPr>
          <p:cNvPr id="591" name="Shape 591"/>
          <p:cNvSpPr txBox="1"/>
          <p:nvPr/>
        </p:nvSpPr>
        <p:spPr>
          <a:xfrm>
            <a:off x="125476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a:solidFill>
                  <a:srgbClr val="FF00FF"/>
                </a:solidFill>
                <a:latin typeface="Arial" charset="0"/>
                <a:ea typeface="Arial" charset="0"/>
                <a:cs typeface="Arial" charset="0"/>
                <a:sym typeface="Cabin"/>
              </a:rPr>
              <a:t>15</a:t>
            </a:r>
          </a:p>
        </p:txBody>
      </p:sp>
      <p:sp>
        <p:nvSpPr>
          <p:cNvPr id="9"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10" name="Shape 599"/>
          <p:cNvSpPr txBox="1"/>
          <p:nvPr/>
        </p:nvSpPr>
        <p:spPr>
          <a:xfrm>
            <a:off x="6642100" y="6259512"/>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74</a:t>
            </a:r>
          </a:p>
        </p:txBody>
      </p:sp>
    </p:spTree>
    <p:extLst>
      <p:ext uri="{BB962C8B-B14F-4D97-AF65-F5344CB8AC3E}">
        <p14:creationId xmlns:p14="http://schemas.microsoft.com/office/powerpoint/2010/main" val="3677147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Shape 672"/>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00FF00"/>
              </a:buClr>
              <a:buSzPct val="25000"/>
            </a:pPr>
            <a:r>
              <a:rPr lang="en-US" sz="7600" dirty="0" err="1">
                <a:solidFill>
                  <a:srgbClr val="FFD966"/>
                </a:solidFill>
                <a:latin typeface="Arial" charset="0"/>
                <a:ea typeface="Arial" charset="0"/>
                <a:cs typeface="Arial" charset="0"/>
                <a:sym typeface="Cabin"/>
              </a:rPr>
              <a:t>Tìm</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kiếm</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giá</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trị</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lớn</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nhất</a:t>
            </a:r>
            <a:endParaRPr lang="en-US" sz="7600" dirty="0">
              <a:solidFill>
                <a:srgbClr val="FFD966"/>
              </a:solidFill>
              <a:latin typeface="Arial" charset="0"/>
              <a:ea typeface="Arial" charset="0"/>
              <a:cs typeface="Arial" charset="0"/>
              <a:sym typeface="Cabin"/>
            </a:endParaRPr>
          </a:p>
        </p:txBody>
      </p:sp>
      <p:sp>
        <p:nvSpPr>
          <p:cNvPr id="673" name="Shape 673"/>
          <p:cNvSpPr txBox="1"/>
          <p:nvPr/>
        </p:nvSpPr>
        <p:spPr>
          <a:xfrm>
            <a:off x="1620375" y="3009225"/>
            <a:ext cx="79958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n-US" sz="2600" dirty="0" err="1">
                <a:solidFill>
                  <a:srgbClr val="00FF00"/>
                </a:solidFill>
                <a:latin typeface="Courier"/>
                <a:ea typeface="Courier"/>
                <a:cs typeface="Courier"/>
                <a:sym typeface="Courier New"/>
              </a:rPr>
              <a:t>largest_so_far</a:t>
            </a:r>
            <a:r>
              <a:rPr lang="en-US" sz="2600" dirty="0">
                <a:solidFill>
                  <a:srgbClr val="00FF00"/>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'Before', </a:t>
            </a:r>
            <a:r>
              <a:rPr lang="en-US" sz="2600" dirty="0" err="1">
                <a:solidFill>
                  <a:srgbClr val="00FF00"/>
                </a:solidFill>
                <a:latin typeface="Courier"/>
                <a:ea typeface="Courier"/>
                <a:cs typeface="Courier"/>
                <a:sym typeface="Courier New"/>
              </a:rPr>
              <a:t>largest_so_far</a:t>
            </a:r>
            <a:r>
              <a:rPr lang="en-US"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a:t>
            </a:r>
            <a:r>
              <a:rPr lang="en-US" sz="2600" i="0" u="none" strike="noStrike" cap="none" dirty="0" err="1">
                <a:solidFill>
                  <a:srgbClr val="FF00FF"/>
                </a:solidFill>
                <a:latin typeface="Courier"/>
                <a:ea typeface="Courier"/>
                <a:cs typeface="Courier"/>
                <a:sym typeface="Courier New"/>
              </a:rPr>
              <a:t>th</a:t>
            </a:r>
            <a:r>
              <a:rPr lang="en-US" sz="2600" dirty="0" err="1">
                <a:solidFill>
                  <a:srgbClr val="FF00FF"/>
                </a:solidFill>
                <a:latin typeface="Courier"/>
                <a:ea typeface="Courier"/>
                <a:cs typeface="Courier"/>
                <a:sym typeface="Courier New"/>
              </a:rPr>
              <a:t>e_num</a:t>
            </a: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[9, 41, 12, 3, 74, 15] :</a:t>
            </a:r>
          </a:p>
          <a:p>
            <a:pPr marL="0" marR="0" lvl="0" indent="0" algn="l" rtl="0">
              <a:lnSpc>
                <a:spcPct val="100000"/>
              </a:lnSpc>
              <a:spcBef>
                <a:spcPts val="0"/>
              </a:spcBef>
              <a:spcAft>
                <a:spcPts val="0"/>
              </a:spcAft>
              <a:buClr>
                <a:srgbClr val="FFFF00"/>
              </a:buClr>
              <a:buSzPct val="25000"/>
              <a:buFont typeface="Cabin"/>
              <a:buNone/>
            </a:pPr>
            <a:r>
              <a:rPr lang="en-US" sz="2600" dirty="0">
                <a:solidFill>
                  <a:srgbClr val="FF00FF"/>
                </a:solidFill>
                <a:latin typeface="Courier"/>
                <a:ea typeface="Courier"/>
                <a:cs typeface="Courier"/>
                <a:sym typeface="Courier New"/>
              </a:rPr>
              <a:t>   if </a:t>
            </a:r>
            <a:r>
              <a:rPr lang="en-US" sz="2600" dirty="0" err="1">
                <a:solidFill>
                  <a:srgbClr val="FF00FF"/>
                </a:solidFill>
                <a:latin typeface="Courier"/>
                <a:ea typeface="Courier"/>
                <a:cs typeface="Courier"/>
                <a:sym typeface="Courier New"/>
              </a:rPr>
              <a:t>the_num</a:t>
            </a:r>
            <a:r>
              <a:rPr lang="en-US" sz="2600" dirty="0">
                <a:solidFill>
                  <a:srgbClr val="FF00FF"/>
                </a:solidFill>
                <a:latin typeface="Courier"/>
                <a:ea typeface="Courier"/>
                <a:cs typeface="Courier"/>
                <a:sym typeface="Courier New"/>
              </a:rPr>
              <a:t> &gt; </a:t>
            </a:r>
            <a:r>
              <a:rPr lang="en-US" sz="2600" dirty="0" err="1">
                <a:solidFill>
                  <a:srgbClr val="00FF00"/>
                </a:solidFill>
                <a:latin typeface="Courier"/>
                <a:ea typeface="Courier"/>
                <a:cs typeface="Courier"/>
                <a:sym typeface="Courier New"/>
              </a:rPr>
              <a:t>largest_so_far</a:t>
            </a:r>
            <a:r>
              <a:rPr lang="en-US" sz="2600" dirty="0">
                <a:solidFill>
                  <a:srgbClr val="FF00FF"/>
                </a:solidFill>
                <a:latin typeface="Courier"/>
                <a:ea typeface="Courier"/>
                <a:cs typeface="Courier"/>
                <a:sym typeface="Courier New"/>
              </a:rPr>
              <a:t> :</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dirty="0" err="1">
                <a:solidFill>
                  <a:srgbClr val="00FF00"/>
                </a:solidFill>
                <a:latin typeface="Courier"/>
                <a:ea typeface="Courier"/>
                <a:cs typeface="Courier"/>
                <a:sym typeface="Courier New"/>
              </a:rPr>
              <a:t>largest_so_far</a:t>
            </a:r>
            <a:r>
              <a:rPr lang="en-US" sz="2600" dirty="0">
                <a:solidFill>
                  <a:srgbClr val="00FF00"/>
                </a:solidFill>
                <a:latin typeface="Courier"/>
                <a:ea typeface="Courier"/>
                <a:cs typeface="Courier"/>
                <a:sym typeface="Courier New"/>
              </a:rPr>
              <a:t> = </a:t>
            </a:r>
            <a:r>
              <a:rPr lang="en-US" sz="2600" dirty="0" err="1">
                <a:solidFill>
                  <a:srgbClr val="FF00FF"/>
                </a:solidFill>
                <a:latin typeface="Courier"/>
                <a:ea typeface="Courier"/>
                <a:cs typeface="Courier"/>
                <a:sym typeface="Courier New"/>
              </a:rPr>
              <a:t>the_num</a:t>
            </a:r>
            <a:endParaRPr lang="en-US" sz="26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dirty="0" err="1">
                <a:solidFill>
                  <a:srgbClr val="00FF00"/>
                </a:solidFill>
                <a:latin typeface="Courier"/>
                <a:ea typeface="Courier"/>
                <a:cs typeface="Courier"/>
                <a:sym typeface="Courier New"/>
              </a:rPr>
              <a:t>largest_so_far</a:t>
            </a:r>
            <a:r>
              <a:rPr lang="en-US" sz="2600" dirty="0">
                <a:solidFill>
                  <a:srgbClr val="00FF00"/>
                </a:solidFill>
                <a:latin typeface="Courier"/>
                <a:ea typeface="Courier"/>
                <a:cs typeface="Courier"/>
                <a:sym typeface="Courier New"/>
              </a:rPr>
              <a:t>,</a:t>
            </a:r>
            <a:r>
              <a:rPr lang="en-US" sz="2600" i="0" u="none" strike="noStrike" cap="none" dirty="0">
                <a:solidFill>
                  <a:srgbClr val="FF00FF"/>
                </a:solidFill>
                <a:latin typeface="Courier"/>
                <a:ea typeface="Courier"/>
                <a:cs typeface="Courier"/>
                <a:sym typeface="Courier New"/>
              </a:rPr>
              <a:t> </a:t>
            </a:r>
            <a:r>
              <a:rPr lang="en-US" sz="2600" dirty="0" err="1">
                <a:solidFill>
                  <a:srgbClr val="FF00FF"/>
                </a:solidFill>
                <a:latin typeface="Courier"/>
                <a:ea typeface="Courier"/>
                <a:cs typeface="Courier"/>
                <a:sym typeface="Courier New"/>
              </a:rPr>
              <a:t>the_num</a:t>
            </a:r>
            <a:r>
              <a:rPr lang="en-US"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Font typeface="Cabin"/>
              <a:buNone/>
            </a:pPr>
            <a:endParaRPr sz="26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'After', </a:t>
            </a:r>
            <a:r>
              <a:rPr lang="en-US" sz="2600" dirty="0" err="1">
                <a:solidFill>
                  <a:srgbClr val="00FF00"/>
                </a:solidFill>
                <a:latin typeface="Courier"/>
                <a:ea typeface="Courier"/>
                <a:cs typeface="Courier"/>
                <a:sym typeface="Courier New"/>
              </a:rPr>
              <a:t>largest_so_far</a:t>
            </a:r>
            <a:r>
              <a:rPr lang="en-US" sz="2600" dirty="0">
                <a:solidFill>
                  <a:schemeClr val="bg1"/>
                </a:solidFill>
                <a:latin typeface="Courier"/>
                <a:ea typeface="Courier"/>
                <a:cs typeface="Courier"/>
                <a:sym typeface="Courier New"/>
              </a:rPr>
              <a:t>)</a:t>
            </a:r>
          </a:p>
        </p:txBody>
      </p:sp>
      <p:sp>
        <p:nvSpPr>
          <p:cNvPr id="674" name="Shape 674"/>
          <p:cNvSpPr txBox="1"/>
          <p:nvPr/>
        </p:nvSpPr>
        <p:spPr>
          <a:xfrm>
            <a:off x="10261600" y="2286000"/>
            <a:ext cx="4219499" cy="4986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a:t>
            </a:r>
            <a:r>
              <a:rPr lang="en-US" sz="3000" u="none" strike="noStrike" cap="none">
                <a:solidFill>
                  <a:srgbClr val="FFFF00"/>
                </a:solidFill>
                <a:latin typeface="Arial" charset="0"/>
                <a:ea typeface="Arial" charset="0"/>
                <a:cs typeface="Arial" charset="0"/>
                <a:sym typeface="Cabin"/>
              </a:rPr>
              <a:t> python </a:t>
            </a:r>
            <a:r>
              <a:rPr lang="en-US" sz="3000">
                <a:solidFill>
                  <a:srgbClr val="FFFF00"/>
                </a:solidFill>
                <a:latin typeface="Arial" charset="0"/>
                <a:ea typeface="Arial" charset="0"/>
                <a:cs typeface="Arial" charset="0"/>
                <a:sym typeface="Cabin"/>
              </a:rPr>
              <a:t>largest</a:t>
            </a:r>
            <a:r>
              <a:rPr lang="en-US" sz="3000" u="none" strike="noStrike" cap="none">
                <a:solidFill>
                  <a:srgbClr val="FFFF00"/>
                </a:solidFill>
                <a:latin typeface="Arial" charset="0"/>
                <a:ea typeface="Arial" charset="0"/>
                <a:cs typeface="Arial" charset="0"/>
                <a:sym typeface="Cabin"/>
              </a:rPr>
              <a:t>.py</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Before </a:t>
            </a:r>
            <a:r>
              <a:rPr lang="en-US" sz="3000">
                <a:solidFill>
                  <a:srgbClr val="00FFFF"/>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00FFFF"/>
              </a:buClr>
              <a:buSzPct val="25000"/>
              <a:buFont typeface="Cabin"/>
              <a:buNone/>
            </a:pPr>
            <a:r>
              <a:rPr lang="en-US" sz="3000">
                <a:solidFill>
                  <a:srgbClr val="00FF00"/>
                </a:solidFill>
                <a:latin typeface="Arial" charset="0"/>
                <a:ea typeface="Arial" charset="0"/>
                <a:cs typeface="Arial" charset="0"/>
                <a:sym typeface="Cabin"/>
              </a:rPr>
              <a:t>9</a:t>
            </a:r>
            <a:r>
              <a:rPr lang="en-US" sz="3000" u="none" strike="noStrike" cap="none">
                <a:solidFill>
                  <a:srgbClr val="00FFFF"/>
                </a:solidFill>
                <a:latin typeface="Arial" charset="0"/>
                <a:ea typeface="Arial" charset="0"/>
                <a:cs typeface="Arial" charset="0"/>
                <a:sym typeface="Cabin"/>
              </a:rPr>
              <a:t>  </a:t>
            </a:r>
            <a:r>
              <a:rPr lang="en-US" sz="3000" u="none" strike="noStrike" cap="none">
                <a:solidFill>
                  <a:srgbClr val="FF00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00FFFF"/>
              </a:buClr>
              <a:buSzPct val="25000"/>
              <a:buFont typeface="Cabin"/>
              <a:buNone/>
            </a:pPr>
            <a:r>
              <a:rPr lang="en-US" sz="3000">
                <a:solidFill>
                  <a:srgbClr val="00FF00"/>
                </a:solidFill>
                <a:latin typeface="Arial" charset="0"/>
                <a:ea typeface="Arial" charset="0"/>
                <a:cs typeface="Arial" charset="0"/>
                <a:sym typeface="Cabin"/>
              </a:rPr>
              <a:t>41</a:t>
            </a:r>
            <a:r>
              <a:rPr lang="en-US" sz="3000" u="none" strike="noStrike" cap="none">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n-US" sz="3000">
                <a:solidFill>
                  <a:srgbClr val="00FF00"/>
                </a:solidFill>
                <a:latin typeface="Arial" charset="0"/>
                <a:ea typeface="Arial" charset="0"/>
                <a:cs typeface="Arial" charset="0"/>
                <a:sym typeface="Cabin"/>
              </a:rPr>
              <a:t>41</a:t>
            </a:r>
            <a:r>
              <a:rPr lang="en-US" sz="3000" u="none" strike="noStrike" cap="none">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FF"/>
              </a:buClr>
              <a:buSzPct val="25000"/>
              <a:buFont typeface="Cabin"/>
              <a:buNone/>
            </a:pPr>
            <a:r>
              <a:rPr lang="en-US" sz="3000">
                <a:solidFill>
                  <a:srgbClr val="00FF00"/>
                </a:solidFill>
                <a:latin typeface="Arial" charset="0"/>
                <a:ea typeface="Arial" charset="0"/>
                <a:cs typeface="Arial" charset="0"/>
                <a:sym typeface="Cabin"/>
              </a:rPr>
              <a:t>41</a:t>
            </a:r>
            <a:r>
              <a:rPr lang="en-US" sz="3000" u="none" strike="noStrike" cap="none">
                <a:solidFill>
                  <a:srgbClr val="00FFFF"/>
                </a:solidFill>
                <a:latin typeface="Arial" charset="0"/>
                <a:ea typeface="Arial" charset="0"/>
                <a:cs typeface="Arial" charset="0"/>
                <a:sym typeface="Cabin"/>
              </a:rPr>
              <a:t>  </a:t>
            </a:r>
            <a:r>
              <a:rPr lang="en-US" sz="3000" u="none" strike="noStrike" cap="none">
                <a:solidFill>
                  <a:srgbClr val="FF00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00FFFF"/>
              </a:buClr>
              <a:buSzPct val="25000"/>
              <a:buFont typeface="Cabin"/>
              <a:buNone/>
            </a:pPr>
            <a:r>
              <a:rPr lang="en-US" sz="3000">
                <a:solidFill>
                  <a:srgbClr val="00FF00"/>
                </a:solidFill>
                <a:latin typeface="Arial" charset="0"/>
                <a:ea typeface="Arial" charset="0"/>
                <a:cs typeface="Arial" charset="0"/>
                <a:sym typeface="Cabin"/>
              </a:rPr>
              <a:t>74</a:t>
            </a:r>
            <a:r>
              <a:rPr lang="en-US" sz="3000" u="none" strike="noStrike" cap="none">
                <a:solidFill>
                  <a:srgbClr val="00FFFF"/>
                </a:solidFill>
                <a:latin typeface="Arial" charset="0"/>
                <a:ea typeface="Arial" charset="0"/>
                <a:cs typeface="Arial" charset="0"/>
                <a:sym typeface="Cabin"/>
              </a:rPr>
              <a:t>  </a:t>
            </a:r>
            <a:r>
              <a:rPr lang="en-US" sz="3000" u="none" strike="noStrike" cap="none">
                <a:solidFill>
                  <a:srgbClr val="FF00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00FFFF"/>
              </a:buClr>
              <a:buSzPct val="25000"/>
              <a:buFont typeface="Cabin"/>
              <a:buNone/>
            </a:pPr>
            <a:r>
              <a:rPr lang="en-US" sz="3000">
                <a:solidFill>
                  <a:srgbClr val="00FF00"/>
                </a:solidFill>
                <a:latin typeface="Arial" charset="0"/>
                <a:ea typeface="Arial" charset="0"/>
                <a:cs typeface="Arial" charset="0"/>
                <a:sym typeface="Cabin"/>
              </a:rPr>
              <a:t>74</a:t>
            </a:r>
            <a:r>
              <a:rPr lang="en-US" sz="3000" u="none" strike="noStrike" cap="none">
                <a:solidFill>
                  <a:srgbClr val="00FFFF"/>
                </a:solidFill>
                <a:latin typeface="Arial" charset="0"/>
                <a:ea typeface="Arial" charset="0"/>
                <a:cs typeface="Arial" charset="0"/>
                <a:sym typeface="Cabin"/>
              </a:rPr>
              <a:t>  </a:t>
            </a:r>
            <a:r>
              <a:rPr lang="en-US" sz="3000" u="none" strike="noStrike" cap="none">
                <a:solidFill>
                  <a:srgbClr val="FF00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After </a:t>
            </a:r>
            <a:r>
              <a:rPr lang="en-US" sz="3000">
                <a:solidFill>
                  <a:srgbClr val="00FFFF"/>
                </a:solidFill>
                <a:latin typeface="Arial" charset="0"/>
                <a:ea typeface="Arial" charset="0"/>
                <a:cs typeface="Arial" charset="0"/>
                <a:sym typeface="Cabin"/>
              </a:rPr>
              <a:t>74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6829550" y="817418"/>
            <a:ext cx="8258150" cy="1722482"/>
          </a:xfrm>
          <a:prstGeom prst="rect">
            <a:avLst/>
          </a:prstGeom>
          <a:noFill/>
          <a:ln>
            <a:noFill/>
          </a:ln>
        </p:spPr>
        <p:txBody>
          <a:bodyPr lIns="38100" tIns="38100" rIns="38100" bIns="38100" anchor="ctr" anchorCtr="0">
            <a:noAutofit/>
          </a:bodyPr>
          <a:lstStyle/>
          <a:p>
            <a:pPr lvl="0">
              <a:buClr>
                <a:srgbClr val="FF00FF"/>
              </a:buClr>
              <a:buSzPct val="25000"/>
            </a:pPr>
            <a:r>
              <a:rPr lang="en-US" dirty="0" err="1">
                <a:solidFill>
                  <a:srgbClr val="FFD966"/>
                </a:solidFill>
                <a:latin typeface="Arial" charset="0"/>
                <a:ea typeface="Arial" charset="0"/>
                <a:cs typeface="Arial" charset="0"/>
                <a:sym typeface="Cabin"/>
              </a:rPr>
              <a:t>Một</a:t>
            </a:r>
            <a:r>
              <a:rPr lang="en-US" dirty="0">
                <a:solidFill>
                  <a:srgbClr val="FFD966"/>
                </a:solidFill>
                <a:latin typeface="Arial" charset="0"/>
                <a:ea typeface="Arial" charset="0"/>
                <a:cs typeface="Arial" charset="0"/>
                <a:sym typeface="Cabin"/>
              </a:rPr>
              <a:t> </a:t>
            </a:r>
            <a:r>
              <a:rPr lang="en-US" dirty="0" err="1">
                <a:solidFill>
                  <a:srgbClr val="FFD966"/>
                </a:solidFill>
                <a:latin typeface="Arial" charset="0"/>
                <a:ea typeface="Arial" charset="0"/>
                <a:cs typeface="Arial" charset="0"/>
                <a:sym typeface="Cabin"/>
              </a:rPr>
              <a:t>vòng</a:t>
            </a:r>
            <a:r>
              <a:rPr lang="en-US" dirty="0">
                <a:solidFill>
                  <a:srgbClr val="FFD966"/>
                </a:solidFill>
                <a:latin typeface="Arial" charset="0"/>
                <a:ea typeface="Arial" charset="0"/>
                <a:cs typeface="Arial" charset="0"/>
                <a:sym typeface="Cabin"/>
              </a:rPr>
              <a:t> </a:t>
            </a:r>
            <a:r>
              <a:rPr lang="en-US" dirty="0" err="1">
                <a:solidFill>
                  <a:srgbClr val="FFD966"/>
                </a:solidFill>
                <a:latin typeface="Arial" charset="0"/>
                <a:ea typeface="Arial" charset="0"/>
                <a:cs typeface="Arial" charset="0"/>
                <a:sym typeface="Cabin"/>
              </a:rPr>
              <a:t>lặp</a:t>
            </a:r>
            <a:r>
              <a:rPr lang="en-US" dirty="0">
                <a:solidFill>
                  <a:srgbClr val="FFD966"/>
                </a:solidFill>
                <a:latin typeface="Arial" charset="0"/>
                <a:ea typeface="Arial" charset="0"/>
                <a:cs typeface="Arial" charset="0"/>
                <a:sym typeface="Cabin"/>
              </a:rPr>
              <a:t> </a:t>
            </a:r>
            <a:r>
              <a:rPr lang="en-US" dirty="0" err="1">
                <a:solidFill>
                  <a:srgbClr val="FFD966"/>
                </a:solidFill>
                <a:latin typeface="Arial" charset="0"/>
                <a:ea typeface="Arial" charset="0"/>
                <a:cs typeface="Arial" charset="0"/>
                <a:sym typeface="Cabin"/>
              </a:rPr>
              <a:t>khác</a:t>
            </a:r>
            <a:endParaRPr lang="en-US" sz="7200" u="none" strike="noStrike" cap="none" dirty="0">
              <a:solidFill>
                <a:srgbClr val="FFD966"/>
              </a:solidFill>
              <a:latin typeface="Arial" charset="0"/>
              <a:ea typeface="Arial" charset="0"/>
              <a:cs typeface="Arial" charset="0"/>
              <a:sym typeface="Cabin"/>
            </a:endParaRPr>
          </a:p>
        </p:txBody>
      </p:sp>
      <p:sp>
        <p:nvSpPr>
          <p:cNvPr id="241" name="Shape 241"/>
          <p:cNvSpPr txBox="1"/>
          <p:nvPr/>
        </p:nvSpPr>
        <p:spPr>
          <a:xfrm>
            <a:off x="8853467" y="3181350"/>
            <a:ext cx="5019696"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0</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 </a:t>
            </a: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&gt;</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0</a:t>
            </a:r>
            <a:r>
              <a:rPr lang="en-US" sz="3000" i="0" u="none" strike="noStrike" cap="none" dirty="0">
                <a:solidFill>
                  <a:srgbClr val="FFFF00"/>
                </a:solidFill>
                <a:latin typeface="Courier"/>
                <a:ea typeface="Courier"/>
                <a:cs typeface="Courier"/>
                <a:sym typeface="Courier New"/>
              </a:rPr>
              <a:t> :</a:t>
            </a:r>
          </a:p>
          <a:p>
            <a:pPr>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'Lather'</a:t>
            </a:r>
            <a:r>
              <a:rPr lang="en-US" sz="3200" dirty="0">
                <a:solidFill>
                  <a:schemeClr val="bg1"/>
                </a:solidFill>
                <a:latin typeface="Arial" charset="0"/>
                <a:ea typeface="Arial" charset="0"/>
                <a:cs typeface="Arial" charset="0"/>
                <a:sym typeface="Cabin"/>
              </a:rPr>
              <a:t>)</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print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'Rinse'</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'Dry off!'</a:t>
            </a:r>
            <a:r>
              <a:rPr lang="en-US" sz="3000" i="0" u="none" strike="noStrike" cap="none" dirty="0">
                <a:solidFill>
                  <a:schemeClr val="bg1"/>
                </a:solidFill>
                <a:latin typeface="Courier"/>
                <a:ea typeface="Courier"/>
                <a:cs typeface="Courier"/>
                <a:sym typeface="Courier New"/>
              </a:rPr>
              <a:t>)</a:t>
            </a:r>
          </a:p>
        </p:txBody>
      </p:sp>
      <p:cxnSp>
        <p:nvCxnSpPr>
          <p:cNvPr id="242" name="Shape 242"/>
          <p:cNvCxnSpPr/>
          <p:nvPr/>
        </p:nvCxnSpPr>
        <p:spPr>
          <a:xfrm rot="10800000">
            <a:off x="2838449" y="2087567"/>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243" name="Shape 243"/>
          <p:cNvSpPr/>
          <p:nvPr/>
        </p:nvSpPr>
        <p:spPr>
          <a:xfrm>
            <a:off x="1422400" y="2647955"/>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500" b="0" i="0" u="none" strike="noStrike" cap="none">
                <a:solidFill>
                  <a:srgbClr val="00FF00"/>
                </a:solidFill>
                <a:latin typeface="Comic Sans MS"/>
                <a:ea typeface="Comic Sans MS"/>
                <a:cs typeface="Comic Sans MS"/>
                <a:sym typeface="Comic Sans MS"/>
              </a:rPr>
              <a:t>n &gt; 0 ?</a:t>
            </a:r>
          </a:p>
        </p:txBody>
      </p:sp>
      <p:cxnSp>
        <p:nvCxnSpPr>
          <p:cNvPr id="244" name="Shape 244"/>
          <p:cNvCxnSpPr/>
          <p:nvPr/>
        </p:nvCxnSpPr>
        <p:spPr>
          <a:xfrm rot="10800000" flipH="1">
            <a:off x="2836861" y="3917955"/>
            <a:ext cx="20636" cy="2317749"/>
          </a:xfrm>
          <a:prstGeom prst="straightConnector1">
            <a:avLst/>
          </a:prstGeom>
          <a:noFill/>
          <a:ln w="76200" cap="rnd" cmpd="sng">
            <a:solidFill>
              <a:srgbClr val="00FFFF"/>
            </a:solidFill>
            <a:prstDash val="solid"/>
            <a:miter/>
            <a:headEnd type="none" w="med" len="med"/>
            <a:tailEnd type="stealth" w="med" len="med"/>
          </a:ln>
        </p:spPr>
      </p:cxnSp>
      <p:cxnSp>
        <p:nvCxnSpPr>
          <p:cNvPr id="245" name="Shape 245"/>
          <p:cNvCxnSpPr/>
          <p:nvPr/>
        </p:nvCxnSpPr>
        <p:spPr>
          <a:xfrm rot="10800000">
            <a:off x="4203675" y="3276479"/>
            <a:ext cx="819299" cy="7800"/>
          </a:xfrm>
          <a:prstGeom prst="straightConnector1">
            <a:avLst/>
          </a:prstGeom>
          <a:noFill/>
          <a:ln w="76200" cap="rnd" cmpd="sng">
            <a:solidFill>
              <a:srgbClr val="00FFFF"/>
            </a:solidFill>
            <a:prstDash val="solid"/>
            <a:miter/>
            <a:headEnd type="none" w="med" len="med"/>
            <a:tailEnd type="none" w="med" len="med"/>
          </a:ln>
        </p:spPr>
      </p:cxnSp>
      <p:cxnSp>
        <p:nvCxnSpPr>
          <p:cNvPr id="246" name="Shape 246"/>
          <p:cNvCxnSpPr/>
          <p:nvPr/>
        </p:nvCxnSpPr>
        <p:spPr>
          <a:xfrm rot="10800000" flipH="1">
            <a:off x="5024437" y="3276605"/>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247" name="Shape 247"/>
          <p:cNvCxnSpPr>
            <a:stCxn id="248" idx="2"/>
          </p:cNvCxnSpPr>
          <p:nvPr/>
        </p:nvCxnSpPr>
        <p:spPr>
          <a:xfrm>
            <a:off x="5078405" y="5899154"/>
            <a:ext cx="0" cy="336550"/>
          </a:xfrm>
          <a:prstGeom prst="straightConnector1">
            <a:avLst/>
          </a:prstGeom>
          <a:noFill/>
          <a:ln w="76200" cap="rnd" cmpd="sng">
            <a:solidFill>
              <a:srgbClr val="00FFFF"/>
            </a:solidFill>
            <a:prstDash val="solid"/>
            <a:miter/>
            <a:headEnd type="none" w="med" len="med"/>
            <a:tailEnd type="none" w="med" len="med"/>
          </a:ln>
        </p:spPr>
      </p:cxnSp>
      <p:cxnSp>
        <p:nvCxnSpPr>
          <p:cNvPr id="249" name="Shape 249"/>
          <p:cNvCxnSpPr/>
          <p:nvPr/>
        </p:nvCxnSpPr>
        <p:spPr>
          <a:xfrm>
            <a:off x="2852736" y="6202367"/>
            <a:ext cx="2187574" cy="14287"/>
          </a:xfrm>
          <a:prstGeom prst="straightConnector1">
            <a:avLst/>
          </a:prstGeom>
          <a:noFill/>
          <a:ln w="76200" cap="rnd" cmpd="sng">
            <a:solidFill>
              <a:srgbClr val="00FFFF"/>
            </a:solidFill>
            <a:prstDash val="solid"/>
            <a:miter/>
            <a:headEnd type="none" w="med" len="med"/>
            <a:tailEnd type="none" w="med" len="med"/>
          </a:ln>
        </p:spPr>
      </p:cxnSp>
      <p:cxnSp>
        <p:nvCxnSpPr>
          <p:cNvPr id="250" name="Shape 250"/>
          <p:cNvCxnSpPr/>
          <p:nvPr/>
        </p:nvCxnSpPr>
        <p:spPr>
          <a:xfrm flipH="1">
            <a:off x="1066800" y="3292480"/>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251" name="Shape 251"/>
          <p:cNvCxnSpPr/>
          <p:nvPr/>
        </p:nvCxnSpPr>
        <p:spPr>
          <a:xfrm rot="10800000" flipH="1">
            <a:off x="2840036" y="6680205"/>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252" name="Shape 252"/>
          <p:cNvCxnSpPr/>
          <p:nvPr/>
        </p:nvCxnSpPr>
        <p:spPr>
          <a:xfrm rot="10800000">
            <a:off x="1063537" y="3340067"/>
            <a:ext cx="36599" cy="3433800"/>
          </a:xfrm>
          <a:prstGeom prst="straightConnector1">
            <a:avLst/>
          </a:prstGeom>
          <a:noFill/>
          <a:ln w="76200" cap="rnd" cmpd="sng">
            <a:solidFill>
              <a:srgbClr val="00FFFF"/>
            </a:solidFill>
            <a:prstDash val="solid"/>
            <a:miter/>
            <a:headEnd type="stealth" w="med" len="med"/>
            <a:tailEnd type="none" w="med" len="med"/>
          </a:ln>
        </p:spPr>
      </p:cxnSp>
      <p:cxnSp>
        <p:nvCxnSpPr>
          <p:cNvPr id="253" name="Shape 253"/>
          <p:cNvCxnSpPr/>
          <p:nvPr/>
        </p:nvCxnSpPr>
        <p:spPr>
          <a:xfrm>
            <a:off x="1084262" y="6697667"/>
            <a:ext cx="1752600" cy="0"/>
          </a:xfrm>
          <a:prstGeom prst="straightConnector1">
            <a:avLst/>
          </a:prstGeom>
          <a:noFill/>
          <a:ln w="76200" cap="rnd" cmpd="sng">
            <a:solidFill>
              <a:srgbClr val="00FFFF"/>
            </a:solidFill>
            <a:prstDash val="solid"/>
            <a:miter/>
            <a:headEnd type="none" w="med" len="med"/>
            <a:tailEnd type="none" w="med" len="med"/>
          </a:ln>
        </p:spPr>
      </p:cxnSp>
      <p:sp>
        <p:nvSpPr>
          <p:cNvPr id="254" name="Shape 254"/>
          <p:cNvSpPr txBox="1"/>
          <p:nvPr/>
        </p:nvSpPr>
        <p:spPr>
          <a:xfrm>
            <a:off x="542925" y="2533655"/>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No</a:t>
            </a:r>
          </a:p>
        </p:txBody>
      </p:sp>
      <p:sp>
        <p:nvSpPr>
          <p:cNvPr id="255" name="Shape 255"/>
          <p:cNvSpPr txBox="1"/>
          <p:nvPr/>
        </p:nvSpPr>
        <p:spPr>
          <a:xfrm>
            <a:off x="1397000" y="7296155"/>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print('Dry off!')</a:t>
            </a:r>
          </a:p>
        </p:txBody>
      </p:sp>
      <p:sp>
        <p:nvSpPr>
          <p:cNvPr id="256" name="Shape 256"/>
          <p:cNvSpPr txBox="1"/>
          <p:nvPr/>
        </p:nvSpPr>
        <p:spPr>
          <a:xfrm>
            <a:off x="4659312" y="2533655"/>
            <a:ext cx="107473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Yes</a:t>
            </a:r>
          </a:p>
        </p:txBody>
      </p:sp>
      <p:sp>
        <p:nvSpPr>
          <p:cNvPr id="257" name="Shape 257"/>
          <p:cNvSpPr txBox="1"/>
          <p:nvPr/>
        </p:nvSpPr>
        <p:spPr>
          <a:xfrm>
            <a:off x="1397000" y="1352555"/>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n = </a:t>
            </a:r>
            <a:r>
              <a:rPr lang="en-US" sz="3500" dirty="0">
                <a:solidFill>
                  <a:schemeClr val="lt1"/>
                </a:solidFill>
                <a:latin typeface="Arial" charset="0"/>
                <a:ea typeface="Arial" charset="0"/>
                <a:cs typeface="Arial" charset="0"/>
                <a:sym typeface="Cabin"/>
              </a:rPr>
              <a:t>0</a:t>
            </a:r>
            <a:endParaRPr lang="en-US" sz="3500" u="none" strike="noStrike" cap="none" dirty="0">
              <a:solidFill>
                <a:schemeClr val="lt1"/>
              </a:solidFill>
              <a:latin typeface="Arial" charset="0"/>
              <a:ea typeface="Arial" charset="0"/>
              <a:cs typeface="Arial" charset="0"/>
              <a:sym typeface="Cabin"/>
            </a:endParaRPr>
          </a:p>
        </p:txBody>
      </p:sp>
      <p:sp>
        <p:nvSpPr>
          <p:cNvPr id="258" name="Shape 258"/>
          <p:cNvSpPr txBox="1"/>
          <p:nvPr/>
        </p:nvSpPr>
        <p:spPr>
          <a:xfrm>
            <a:off x="3405194" y="3930655"/>
            <a:ext cx="3365474" cy="747711"/>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a:solidFill>
                  <a:srgbClr val="FF9900"/>
                </a:solidFill>
                <a:latin typeface="Arial" charset="0"/>
                <a:ea typeface="Arial" charset="0"/>
                <a:cs typeface="Arial" charset="0"/>
                <a:sym typeface="Cabin"/>
              </a:rPr>
              <a:t>'Lather'</a:t>
            </a:r>
            <a:r>
              <a:rPr lang="en-US" sz="3500" u="none" strike="noStrike" cap="none" dirty="0">
                <a:solidFill>
                  <a:schemeClr val="bg1"/>
                </a:solidFill>
                <a:latin typeface="Arial" charset="0"/>
                <a:ea typeface="Arial" charset="0"/>
                <a:cs typeface="Arial" charset="0"/>
                <a:sym typeface="Cabin"/>
              </a:rPr>
              <a:t>)</a:t>
            </a:r>
          </a:p>
        </p:txBody>
      </p:sp>
      <p:sp>
        <p:nvSpPr>
          <p:cNvPr id="248" name="Shape 248"/>
          <p:cNvSpPr txBox="1"/>
          <p:nvPr/>
        </p:nvSpPr>
        <p:spPr>
          <a:xfrm>
            <a:off x="3386141" y="5149855"/>
            <a:ext cx="3384527"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a:solidFill>
                  <a:srgbClr val="FF9900"/>
                </a:solidFill>
                <a:latin typeface="Arial" charset="0"/>
                <a:ea typeface="Arial" charset="0"/>
                <a:cs typeface="Arial" charset="0"/>
                <a:sym typeface="Cabin"/>
              </a:rPr>
              <a:t>'Rinse'</a:t>
            </a:r>
            <a:r>
              <a:rPr lang="en-US" sz="3500" dirty="0">
                <a:solidFill>
                  <a:schemeClr val="bg1"/>
                </a:solidFill>
                <a:latin typeface="Arial" charset="0"/>
                <a:ea typeface="Arial" charset="0"/>
                <a:cs typeface="Arial" charset="0"/>
                <a:sym typeface="Cabin"/>
              </a:rPr>
              <a:t>)</a:t>
            </a:r>
          </a:p>
        </p:txBody>
      </p:sp>
      <p:sp>
        <p:nvSpPr>
          <p:cNvPr id="259" name="Shape 259"/>
          <p:cNvSpPr txBox="1"/>
          <p:nvPr/>
        </p:nvSpPr>
        <p:spPr>
          <a:xfrm>
            <a:off x="8295898" y="7412450"/>
            <a:ext cx="63032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a:solidFill>
                  <a:srgbClr val="00FF00"/>
                </a:solidFill>
                <a:latin typeface="Arial" charset="0"/>
                <a:ea typeface="Arial" charset="0"/>
                <a:cs typeface="Arial" charset="0"/>
                <a:sym typeface="Cabin"/>
              </a:rPr>
              <a:t>What is this loop doing?</a:t>
            </a:r>
          </a:p>
        </p:txBody>
      </p:sp>
      <p:cxnSp>
        <p:nvCxnSpPr>
          <p:cNvPr id="260" name="Shape 260"/>
          <p:cNvCxnSpPr>
            <a:stCxn id="258" idx="2"/>
            <a:endCxn id="248" idx="0"/>
          </p:cNvCxnSpPr>
          <p:nvPr/>
        </p:nvCxnSpPr>
        <p:spPr>
          <a:xfrm flipH="1">
            <a:off x="5078405" y="4678366"/>
            <a:ext cx="9526" cy="471489"/>
          </a:xfrm>
          <a:prstGeom prst="straightConnector1">
            <a:avLst/>
          </a:prstGeom>
          <a:noFill/>
          <a:ln w="76200" cap="rnd" cmpd="sng">
            <a:solidFill>
              <a:srgbClr val="00FFFF"/>
            </a:solidFill>
            <a:prstDash val="solid"/>
            <a:miter/>
            <a:headEnd type="none" w="med" len="med"/>
            <a:tailEnd type="none" w="med" len="med"/>
          </a:ln>
        </p:spPr>
      </p:cxnSp>
    </p:spTree>
    <p:extLst>
      <p:ext uri="{BB962C8B-B14F-4D97-AF65-F5344CB8AC3E}">
        <p14:creationId xmlns:p14="http://schemas.microsoft.com/office/powerpoint/2010/main" val="10699794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solidFill>
                  <a:srgbClr val="FFD966"/>
                </a:solidFill>
              </a:rPr>
              <a:t>Một</a:t>
            </a:r>
            <a:r>
              <a:rPr lang="en-US" dirty="0">
                <a:solidFill>
                  <a:srgbClr val="FFD966"/>
                </a:solidFill>
              </a:rPr>
              <a:t> </a:t>
            </a:r>
            <a:r>
              <a:rPr lang="en-US" dirty="0" err="1">
                <a:solidFill>
                  <a:srgbClr val="FFD966"/>
                </a:solidFill>
              </a:rPr>
              <a:t>số</a:t>
            </a:r>
            <a:r>
              <a:rPr lang="en-US" dirty="0">
                <a:solidFill>
                  <a:srgbClr val="FFD966"/>
                </a:solidFill>
              </a:rPr>
              <a:t> </a:t>
            </a:r>
            <a:r>
              <a:rPr lang="en-US" dirty="0" err="1">
                <a:solidFill>
                  <a:srgbClr val="FFD966"/>
                </a:solidFill>
              </a:rPr>
              <a:t>mẫu</a:t>
            </a:r>
            <a:r>
              <a:rPr lang="en-US" dirty="0">
                <a:solidFill>
                  <a:srgbClr val="FFD966"/>
                </a:solidFill>
              </a:rPr>
              <a:t> </a:t>
            </a:r>
            <a:r>
              <a:rPr lang="en-US" dirty="0" err="1">
                <a:solidFill>
                  <a:srgbClr val="FFD966"/>
                </a:solidFill>
              </a:rPr>
              <a:t>vòng</a:t>
            </a:r>
            <a:r>
              <a:rPr lang="en-US" dirty="0">
                <a:solidFill>
                  <a:srgbClr val="FFD966"/>
                </a:solidFill>
              </a:rPr>
              <a:t> </a:t>
            </a:r>
            <a:r>
              <a:rPr lang="en-US" dirty="0" err="1">
                <a:solidFill>
                  <a:srgbClr val="FFD966"/>
                </a:solidFill>
              </a:rPr>
              <a:t>lặp</a:t>
            </a:r>
            <a:r>
              <a:rPr lang="en-US" dirty="0">
                <a:solidFill>
                  <a:srgbClr val="FFD966"/>
                </a:solidFill>
              </a:rPr>
              <a:t>...</a:t>
            </a:r>
          </a:p>
        </p:txBody>
      </p:sp>
    </p:spTree>
    <p:extLst>
      <p:ext uri="{BB962C8B-B14F-4D97-AF65-F5344CB8AC3E}">
        <p14:creationId xmlns:p14="http://schemas.microsoft.com/office/powerpoint/2010/main" val="10629387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Shape 680"/>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00FF00"/>
              </a:buClr>
              <a:buSzPct val="25000"/>
            </a:pPr>
            <a:r>
              <a:rPr lang="en-US" sz="7600" dirty="0" err="1">
                <a:solidFill>
                  <a:srgbClr val="FFD966"/>
                </a:solidFill>
                <a:latin typeface="Arial" charset="0"/>
                <a:ea typeface="Arial" charset="0"/>
                <a:cs typeface="Arial" charset="0"/>
                <a:sym typeface="Cabin"/>
              </a:rPr>
              <a:t>Đếm</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trong</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một</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vòng</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lặp</a:t>
            </a:r>
            <a:endParaRPr lang="en-US" sz="7600" u="none" strike="noStrike" cap="none" dirty="0">
              <a:solidFill>
                <a:srgbClr val="FFD966"/>
              </a:solidFill>
              <a:latin typeface="Arial" charset="0"/>
              <a:ea typeface="Arial" charset="0"/>
              <a:cs typeface="Arial" charset="0"/>
              <a:sym typeface="Cabin"/>
            </a:endParaRPr>
          </a:p>
        </p:txBody>
      </p:sp>
      <p:sp>
        <p:nvSpPr>
          <p:cNvPr id="681" name="Shape 681"/>
          <p:cNvSpPr txBox="1"/>
          <p:nvPr/>
        </p:nvSpPr>
        <p:spPr>
          <a:xfrm>
            <a:off x="1741475" y="2649525"/>
            <a:ext cx="79958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n-US" sz="2600" i="0" u="none" strike="noStrike" cap="none" dirty="0" err="1">
                <a:solidFill>
                  <a:srgbClr val="00FFFF"/>
                </a:solidFill>
                <a:latin typeface="Courier"/>
                <a:ea typeface="Courier"/>
                <a:cs typeface="Courier"/>
                <a:sym typeface="Courier New"/>
              </a:rPr>
              <a:t>zork</a:t>
            </a:r>
            <a:r>
              <a:rPr lang="en-US" sz="2600" i="0" u="none" strike="noStrike" cap="none" dirty="0">
                <a:solidFill>
                  <a:srgbClr val="00FFFF"/>
                </a:solidFill>
                <a:latin typeface="Courier"/>
                <a:ea typeface="Courier"/>
                <a:cs typeface="Courier"/>
                <a:sym typeface="Courier New"/>
              </a:rPr>
              <a:t> = 0</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'Before', </a:t>
            </a:r>
            <a:r>
              <a:rPr lang="en-US" sz="2600" i="0" u="none" strike="noStrike" cap="none" dirty="0" err="1">
                <a:solidFill>
                  <a:srgbClr val="FF7F00"/>
                </a:solidFill>
                <a:latin typeface="Courier"/>
                <a:ea typeface="Courier"/>
                <a:cs typeface="Courier"/>
                <a:sym typeface="Courier New"/>
              </a:rPr>
              <a:t>zork</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thing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[9, 41, 12, 3, 74, 15] :</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err="1">
                <a:solidFill>
                  <a:srgbClr val="00FFFF"/>
                </a:solidFill>
                <a:latin typeface="Courier"/>
                <a:ea typeface="Courier"/>
                <a:cs typeface="Courier"/>
                <a:sym typeface="Courier New"/>
              </a:rPr>
              <a:t>zork</a:t>
            </a:r>
            <a:r>
              <a:rPr lang="en-US" sz="2600" i="0" u="none" strike="noStrike" cap="none" dirty="0">
                <a:solidFill>
                  <a:srgbClr val="00FFFF"/>
                </a:solidFill>
                <a:latin typeface="Courier"/>
                <a:ea typeface="Courier"/>
                <a:cs typeface="Courier"/>
                <a:sym typeface="Courier New"/>
              </a:rPr>
              <a:t> = </a:t>
            </a:r>
            <a:r>
              <a:rPr lang="en-US" sz="2600" i="0" u="none" strike="noStrike" cap="none" dirty="0" err="1">
                <a:solidFill>
                  <a:srgbClr val="00FFFF"/>
                </a:solidFill>
                <a:latin typeface="Courier"/>
                <a:ea typeface="Courier"/>
                <a:cs typeface="Courier"/>
                <a:sym typeface="Courier New"/>
              </a:rPr>
              <a:t>zork</a:t>
            </a:r>
            <a:r>
              <a:rPr lang="en-US" sz="2600" i="0" u="none" strike="noStrike" cap="none" dirty="0">
                <a:solidFill>
                  <a:srgbClr val="00FFFF"/>
                </a:solidFill>
                <a:latin typeface="Courier"/>
                <a:ea typeface="Courier"/>
                <a:cs typeface="Courier"/>
                <a:sym typeface="Courier New"/>
              </a:rPr>
              <a:t> + 1</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err="1">
                <a:solidFill>
                  <a:srgbClr val="00FFFF"/>
                </a:solidFill>
                <a:latin typeface="Courier"/>
                <a:ea typeface="Courier"/>
                <a:cs typeface="Courier"/>
                <a:sym typeface="Courier New"/>
              </a:rPr>
              <a:t>zork</a:t>
            </a:r>
            <a:r>
              <a:rPr lang="en-US" sz="2600" i="0" u="none" strike="noStrike" cap="none" dirty="0">
                <a:solidFill>
                  <a:srgbClr val="FF00FF"/>
                </a:solidFill>
                <a:latin typeface="Courier"/>
                <a:ea typeface="Courier"/>
                <a:cs typeface="Courier"/>
                <a:sym typeface="Courier New"/>
              </a:rPr>
              <a:t>, thing</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'After', </a:t>
            </a:r>
            <a:r>
              <a:rPr lang="en-US" sz="2600" i="0" u="none" strike="noStrike" cap="none" dirty="0" err="1">
                <a:solidFill>
                  <a:srgbClr val="00FFFF"/>
                </a:solidFill>
                <a:latin typeface="Courier"/>
                <a:ea typeface="Courier"/>
                <a:cs typeface="Courier"/>
                <a:sym typeface="Courier New"/>
              </a:rPr>
              <a:t>zork</a:t>
            </a:r>
            <a:r>
              <a:rPr lang="en-US" sz="2600" i="0" u="none" strike="noStrike" cap="none" dirty="0">
                <a:solidFill>
                  <a:schemeClr val="bg1"/>
                </a:solidFill>
                <a:latin typeface="Courier"/>
                <a:ea typeface="Courier"/>
                <a:cs typeface="Courier"/>
                <a:sym typeface="Courier New"/>
              </a:rPr>
              <a:t>)</a:t>
            </a:r>
          </a:p>
        </p:txBody>
      </p:sp>
      <p:sp>
        <p:nvSpPr>
          <p:cNvPr id="682" name="Shape 682"/>
          <p:cNvSpPr txBox="1"/>
          <p:nvPr/>
        </p:nvSpPr>
        <p:spPr>
          <a:xfrm>
            <a:off x="10261600" y="2362200"/>
            <a:ext cx="4219499" cy="4674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a:t>
            </a:r>
            <a:r>
              <a:rPr lang="en-US" sz="3000" u="none" strike="noStrike" cap="none">
                <a:solidFill>
                  <a:srgbClr val="FFFF00"/>
                </a:solidFill>
                <a:latin typeface="Arial" charset="0"/>
                <a:ea typeface="Arial" charset="0"/>
                <a:cs typeface="Arial" charset="0"/>
                <a:sym typeface="Cabin"/>
              </a:rPr>
              <a:t> python countloop.py</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Before 0</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a:solidFill>
                  <a:srgbClr val="00FFFF"/>
                </a:solidFill>
                <a:latin typeface="Arial" charset="0"/>
                <a:ea typeface="Arial" charset="0"/>
                <a:cs typeface="Arial" charset="0"/>
                <a:sym typeface="Cabin"/>
              </a:rPr>
              <a:t>1 </a:t>
            </a:r>
            <a:r>
              <a:rPr lang="en-US" sz="3000" u="none" strike="noStrike" cap="none">
                <a:solidFill>
                  <a:srgbClr val="FF00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a:solidFill>
                  <a:srgbClr val="00FFFF"/>
                </a:solidFill>
                <a:latin typeface="Arial" charset="0"/>
                <a:ea typeface="Arial" charset="0"/>
                <a:cs typeface="Arial" charset="0"/>
                <a:sym typeface="Cabin"/>
              </a:rPr>
              <a:t>2</a:t>
            </a:r>
            <a:r>
              <a:rPr lang="en-US" sz="3000" u="none" strike="noStrike" cap="none">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a:solidFill>
                  <a:srgbClr val="00FFFF"/>
                </a:solidFill>
                <a:latin typeface="Arial" charset="0"/>
                <a:ea typeface="Arial" charset="0"/>
                <a:cs typeface="Arial" charset="0"/>
                <a:sym typeface="Cabin"/>
              </a:rPr>
              <a:t>3</a:t>
            </a:r>
            <a:r>
              <a:rPr lang="en-US" sz="3000" u="none" strike="noStrike" cap="none">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a:solidFill>
                  <a:srgbClr val="00FFFF"/>
                </a:solidFill>
                <a:latin typeface="Arial" charset="0"/>
                <a:ea typeface="Arial" charset="0"/>
                <a:cs typeface="Arial" charset="0"/>
                <a:sym typeface="Cabin"/>
              </a:rPr>
              <a:t>4 </a:t>
            </a:r>
            <a:r>
              <a:rPr lang="en-US" sz="3000" u="none" strike="noStrike" cap="none">
                <a:solidFill>
                  <a:srgbClr val="FF00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a:solidFill>
                  <a:srgbClr val="00FFFF"/>
                </a:solidFill>
                <a:latin typeface="Arial" charset="0"/>
                <a:ea typeface="Arial" charset="0"/>
                <a:cs typeface="Arial" charset="0"/>
                <a:sym typeface="Cabin"/>
              </a:rPr>
              <a:t>5 </a:t>
            </a:r>
            <a:r>
              <a:rPr lang="en-US" sz="3000" u="none" strike="noStrike" cap="none">
                <a:solidFill>
                  <a:srgbClr val="FF00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a:solidFill>
                  <a:srgbClr val="00FFFF"/>
                </a:solidFill>
                <a:latin typeface="Arial" charset="0"/>
                <a:ea typeface="Arial" charset="0"/>
                <a:cs typeface="Arial" charset="0"/>
                <a:sym typeface="Cabin"/>
              </a:rPr>
              <a:t>6 </a:t>
            </a:r>
            <a:r>
              <a:rPr lang="en-US" sz="3000" u="none" strike="noStrike" cap="none">
                <a:solidFill>
                  <a:srgbClr val="FF00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After </a:t>
            </a:r>
            <a:r>
              <a:rPr lang="en-US" sz="3000" u="none" strike="noStrike" cap="none">
                <a:solidFill>
                  <a:srgbClr val="00FFFF"/>
                </a:solidFill>
                <a:latin typeface="Arial" charset="0"/>
                <a:ea typeface="Arial" charset="0"/>
                <a:cs typeface="Arial" charset="0"/>
                <a:sym typeface="Cabin"/>
              </a:rPr>
              <a:t>6</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Shape 688"/>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00FF00"/>
              </a:buClr>
              <a:buSzPct val="25000"/>
            </a:pPr>
            <a:r>
              <a:rPr lang="en-US" sz="7600" dirty="0" err="1">
                <a:solidFill>
                  <a:srgbClr val="FFD966"/>
                </a:solidFill>
                <a:latin typeface="Arial" charset="0"/>
                <a:ea typeface="Arial" charset="0"/>
                <a:cs typeface="Arial" charset="0"/>
                <a:sym typeface="Cabin"/>
              </a:rPr>
              <a:t>Tổng</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trong</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một</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vòng</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lặp</a:t>
            </a:r>
            <a:endParaRPr lang="en-US" sz="7600" u="none" strike="noStrike" cap="none" dirty="0">
              <a:solidFill>
                <a:srgbClr val="FFD966"/>
              </a:solidFill>
              <a:latin typeface="Arial" charset="0"/>
              <a:ea typeface="Arial" charset="0"/>
              <a:cs typeface="Arial" charset="0"/>
              <a:sym typeface="Cabin"/>
            </a:endParaRPr>
          </a:p>
        </p:txBody>
      </p:sp>
      <p:sp>
        <p:nvSpPr>
          <p:cNvPr id="689" name="Shape 689"/>
          <p:cNvSpPr txBox="1"/>
          <p:nvPr/>
        </p:nvSpPr>
        <p:spPr>
          <a:xfrm>
            <a:off x="1741475" y="2649525"/>
            <a:ext cx="7506900"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err="1">
                <a:solidFill>
                  <a:srgbClr val="00FF00"/>
                </a:solidFill>
                <a:latin typeface="Courier"/>
                <a:ea typeface="Courier"/>
                <a:cs typeface="Courier"/>
                <a:sym typeface="Courier New"/>
              </a:rPr>
              <a:t>zork</a:t>
            </a:r>
            <a:r>
              <a:rPr lang="en-US" sz="2600" i="0" u="none" strike="noStrike" cap="none" dirty="0">
                <a:solidFill>
                  <a:srgbClr val="00FF00"/>
                </a:solidFill>
                <a:latin typeface="Courier"/>
                <a:ea typeface="Courier"/>
                <a:cs typeface="Courier"/>
                <a:sym typeface="Courier New"/>
              </a:rPr>
              <a:t> = 0</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'Before', </a:t>
            </a:r>
            <a:r>
              <a:rPr lang="en-US" sz="2600" i="0" u="none" strike="noStrike" cap="none" dirty="0" err="1">
                <a:solidFill>
                  <a:srgbClr val="00FF00"/>
                </a:solidFill>
                <a:latin typeface="Courier"/>
                <a:ea typeface="Courier"/>
                <a:cs typeface="Courier"/>
                <a:sym typeface="Courier New"/>
              </a:rPr>
              <a:t>zork</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FF"/>
                </a:solidFill>
                <a:latin typeface="Courier"/>
                <a:ea typeface="Courier"/>
                <a:cs typeface="Courier"/>
                <a:sym typeface="Courier New"/>
              </a:rPr>
              <a:t>thing</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chemeClr val="lt1"/>
                </a:solidFill>
                <a:latin typeface="Courier"/>
                <a:ea typeface="Courier"/>
                <a:cs typeface="Courier"/>
                <a:sym typeface="Courier New"/>
              </a:rPr>
              <a:t> [9, 41, 12, 3, 74, 15] :</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rgbClr val="00FF00"/>
                </a:solidFill>
                <a:latin typeface="Courier"/>
                <a:ea typeface="Courier"/>
                <a:cs typeface="Courier"/>
                <a:sym typeface="Courier New"/>
              </a:rPr>
              <a:t>zork</a:t>
            </a:r>
            <a:r>
              <a:rPr lang="en-US" sz="2600" i="0" u="none" strike="noStrike" cap="none" dirty="0">
                <a:solidFill>
                  <a:srgbClr val="00FF00"/>
                </a:solidFill>
                <a:latin typeface="Courier"/>
                <a:ea typeface="Courier"/>
                <a:cs typeface="Courier"/>
                <a:sym typeface="Courier New"/>
              </a:rPr>
              <a:t> = </a:t>
            </a:r>
            <a:r>
              <a:rPr lang="en-US" sz="2600" i="0" u="none" strike="noStrike" cap="none" dirty="0" err="1">
                <a:solidFill>
                  <a:srgbClr val="00FF00"/>
                </a:solidFill>
                <a:latin typeface="Courier"/>
                <a:ea typeface="Courier"/>
                <a:cs typeface="Courier"/>
                <a:sym typeface="Courier New"/>
              </a:rPr>
              <a:t>zork</a:t>
            </a:r>
            <a:r>
              <a:rPr lang="en-US" sz="2600" i="0" u="none" strike="noStrike" cap="none" dirty="0">
                <a:solidFill>
                  <a:srgbClr val="00FF00"/>
                </a:solidFill>
                <a:latin typeface="Courier"/>
                <a:ea typeface="Courier"/>
                <a:cs typeface="Courier"/>
                <a:sym typeface="Courier New"/>
              </a:rPr>
              <a:t> +</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FF"/>
                </a:solidFill>
                <a:latin typeface="Courier"/>
                <a:ea typeface="Courier"/>
                <a:cs typeface="Courier"/>
                <a:sym typeface="Courier New"/>
              </a:rPr>
              <a:t>thing</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zork</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FF"/>
                </a:solidFill>
                <a:latin typeface="Courier"/>
                <a:ea typeface="Courier"/>
                <a:cs typeface="Courier"/>
                <a:sym typeface="Courier New"/>
              </a:rPr>
              <a:t>thing</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'After', </a:t>
            </a:r>
            <a:r>
              <a:rPr lang="en-US" sz="2600" i="0" u="none" strike="noStrike" cap="none" dirty="0" err="1">
                <a:solidFill>
                  <a:srgbClr val="00FF00"/>
                </a:solidFill>
                <a:latin typeface="Courier"/>
                <a:ea typeface="Courier"/>
                <a:cs typeface="Courier"/>
                <a:sym typeface="Courier New"/>
              </a:rPr>
              <a:t>zork</a:t>
            </a:r>
            <a:r>
              <a:rPr lang="en-US" sz="2600" i="0" u="none" strike="noStrike" cap="none" dirty="0">
                <a:solidFill>
                  <a:schemeClr val="bg1"/>
                </a:solidFill>
                <a:latin typeface="Courier"/>
                <a:ea typeface="Courier"/>
                <a:cs typeface="Courier"/>
                <a:sym typeface="Courier New"/>
              </a:rPr>
              <a:t>)</a:t>
            </a:r>
          </a:p>
        </p:txBody>
      </p:sp>
      <p:sp>
        <p:nvSpPr>
          <p:cNvPr id="690" name="Shape 690"/>
          <p:cNvSpPr txBox="1"/>
          <p:nvPr/>
        </p:nvSpPr>
        <p:spPr>
          <a:xfrm>
            <a:off x="10261600" y="2209800"/>
            <a:ext cx="4219499" cy="4986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a:t>
            </a:r>
            <a:r>
              <a:rPr lang="en-US" sz="3000" u="none" strike="noStrike" cap="none">
                <a:solidFill>
                  <a:srgbClr val="FFFF00"/>
                </a:solidFill>
                <a:latin typeface="Arial" charset="0"/>
                <a:ea typeface="Arial" charset="0"/>
                <a:cs typeface="Arial" charset="0"/>
                <a:sym typeface="Cabin"/>
              </a:rPr>
              <a:t> python countloop.py</a:t>
            </a:r>
            <a:r>
              <a:rPr lang="en-US" sz="3000" u="none" strike="noStrike" cap="none">
                <a:solidFill>
                  <a:srgbClr val="FF7F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Before </a:t>
            </a:r>
            <a:r>
              <a:rPr lang="en-US" sz="3000" u="none" strike="noStrike" cap="none">
                <a:solidFill>
                  <a:srgbClr val="00FF00"/>
                </a:solidFill>
                <a:latin typeface="Arial" charset="0"/>
                <a:ea typeface="Arial" charset="0"/>
                <a:cs typeface="Arial" charset="0"/>
                <a:sym typeface="Cabin"/>
              </a:rPr>
              <a:t>0</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9</a:t>
            </a:r>
            <a:r>
              <a:rPr lang="en-US" sz="3000" u="none" strike="noStrike" cap="none">
                <a:solidFill>
                  <a:srgbClr val="FF00FF"/>
                </a:solidFill>
                <a:latin typeface="Arial" charset="0"/>
                <a:ea typeface="Arial" charset="0"/>
                <a:cs typeface="Arial" charset="0"/>
                <a:sym typeface="Cabin"/>
              </a:rPr>
              <a:t> </a:t>
            </a:r>
            <a:r>
              <a:rPr lang="en-US" sz="3000" u="none" strike="noStrike" cap="none">
                <a:solidFill>
                  <a:srgbClr val="00FF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50</a:t>
            </a:r>
            <a:r>
              <a:rPr lang="en-US" sz="3000" u="none" strike="noStrike" cap="none">
                <a:solidFill>
                  <a:srgbClr val="FF00FF"/>
                </a:solidFill>
                <a:latin typeface="Arial" charset="0"/>
                <a:ea typeface="Arial" charset="0"/>
                <a:cs typeface="Arial" charset="0"/>
                <a:sym typeface="Cabin"/>
              </a:rPr>
              <a:t> </a:t>
            </a:r>
            <a:r>
              <a:rPr lang="en-US" sz="3000" u="none" strike="noStrike" cap="none">
                <a:solidFill>
                  <a:srgbClr val="00FFFF"/>
                </a:solidFill>
                <a:latin typeface="Arial" charset="0"/>
                <a:ea typeface="Arial" charset="0"/>
                <a:cs typeface="Arial" charset="0"/>
                <a:sym typeface="Cabin"/>
              </a:rPr>
              <a:t>41</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62</a:t>
            </a:r>
            <a:r>
              <a:rPr lang="en-US" sz="3000" u="none" strike="noStrike" cap="none">
                <a:solidFill>
                  <a:srgbClr val="FF00FF"/>
                </a:solidFill>
                <a:latin typeface="Arial" charset="0"/>
                <a:ea typeface="Arial" charset="0"/>
                <a:cs typeface="Arial" charset="0"/>
                <a:sym typeface="Cabin"/>
              </a:rPr>
              <a:t> </a:t>
            </a:r>
            <a:r>
              <a:rPr lang="en-US" sz="3000" u="none" strike="noStrike" cap="none">
                <a:solidFill>
                  <a:srgbClr val="00FFFF"/>
                </a:solidFill>
                <a:latin typeface="Arial" charset="0"/>
                <a:ea typeface="Arial" charset="0"/>
                <a:cs typeface="Arial" charset="0"/>
                <a:sym typeface="Cabin"/>
              </a:rPr>
              <a:t>12</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65</a:t>
            </a:r>
            <a:r>
              <a:rPr lang="en-US" sz="3000" u="none" strike="noStrike" cap="none">
                <a:solidFill>
                  <a:srgbClr val="FF00FF"/>
                </a:solidFill>
                <a:latin typeface="Arial" charset="0"/>
                <a:ea typeface="Arial" charset="0"/>
                <a:cs typeface="Arial" charset="0"/>
                <a:sym typeface="Cabin"/>
              </a:rPr>
              <a:t> </a:t>
            </a:r>
            <a:r>
              <a:rPr lang="en-US" sz="3000" u="none" strike="noStrike" cap="none">
                <a:solidFill>
                  <a:srgbClr val="00FF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139</a:t>
            </a:r>
            <a:r>
              <a:rPr lang="en-US" sz="3000" u="none" strike="noStrike" cap="none">
                <a:solidFill>
                  <a:srgbClr val="FF00FF"/>
                </a:solidFill>
                <a:latin typeface="Arial" charset="0"/>
                <a:ea typeface="Arial" charset="0"/>
                <a:cs typeface="Arial" charset="0"/>
                <a:sym typeface="Cabin"/>
              </a:rPr>
              <a:t> </a:t>
            </a:r>
            <a:r>
              <a:rPr lang="en-US" sz="3000" u="none" strike="noStrike" cap="none">
                <a:solidFill>
                  <a:srgbClr val="00FF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154</a:t>
            </a:r>
            <a:r>
              <a:rPr lang="en-US" sz="3000" u="none" strike="noStrike" cap="none">
                <a:solidFill>
                  <a:srgbClr val="FF00FF"/>
                </a:solidFill>
                <a:latin typeface="Arial" charset="0"/>
                <a:ea typeface="Arial" charset="0"/>
                <a:cs typeface="Arial" charset="0"/>
                <a:sym typeface="Cabin"/>
              </a:rPr>
              <a:t> </a:t>
            </a:r>
            <a:r>
              <a:rPr lang="en-US" sz="3000" u="none" strike="noStrike" cap="none">
                <a:solidFill>
                  <a:srgbClr val="00FF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After </a:t>
            </a:r>
            <a:r>
              <a:rPr lang="en-US" sz="3000" u="none" strike="noStrike" cap="none">
                <a:solidFill>
                  <a:srgbClr val="00FF00"/>
                </a:solidFill>
                <a:latin typeface="Arial" charset="0"/>
                <a:ea typeface="Arial" charset="0"/>
                <a:cs typeface="Arial" charset="0"/>
                <a:sym typeface="Cabin"/>
              </a:rPr>
              <a:t>154</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Shape 696"/>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FFFF00"/>
              </a:buClr>
              <a:buSzPct val="25000"/>
            </a:pPr>
            <a:r>
              <a:rPr lang="en-US" sz="6600" dirty="0" err="1">
                <a:solidFill>
                  <a:srgbClr val="FFD966"/>
                </a:solidFill>
                <a:latin typeface="Arial" charset="0"/>
                <a:ea typeface="Arial" charset="0"/>
                <a:cs typeface="Arial" charset="0"/>
                <a:sym typeface="Cabin"/>
              </a:rPr>
              <a:t>Giá</a:t>
            </a:r>
            <a:r>
              <a:rPr lang="en-US" sz="6600" dirty="0">
                <a:solidFill>
                  <a:srgbClr val="FFD966"/>
                </a:solidFill>
                <a:latin typeface="Arial" charset="0"/>
                <a:ea typeface="Arial" charset="0"/>
                <a:cs typeface="Arial" charset="0"/>
                <a:sym typeface="Cabin"/>
              </a:rPr>
              <a:t> </a:t>
            </a:r>
            <a:r>
              <a:rPr lang="en-US" sz="6600" dirty="0" err="1">
                <a:solidFill>
                  <a:srgbClr val="FFD966"/>
                </a:solidFill>
                <a:latin typeface="Arial" charset="0"/>
                <a:ea typeface="Arial" charset="0"/>
                <a:cs typeface="Arial" charset="0"/>
                <a:sym typeface="Cabin"/>
              </a:rPr>
              <a:t>trị</a:t>
            </a:r>
            <a:r>
              <a:rPr lang="en-US" sz="6600" dirty="0">
                <a:solidFill>
                  <a:srgbClr val="FFD966"/>
                </a:solidFill>
                <a:latin typeface="Arial" charset="0"/>
                <a:ea typeface="Arial" charset="0"/>
                <a:cs typeface="Arial" charset="0"/>
                <a:sym typeface="Cabin"/>
              </a:rPr>
              <a:t> </a:t>
            </a:r>
            <a:r>
              <a:rPr lang="en-US" sz="6600" dirty="0" err="1">
                <a:solidFill>
                  <a:srgbClr val="FFD966"/>
                </a:solidFill>
                <a:latin typeface="Arial" charset="0"/>
                <a:ea typeface="Arial" charset="0"/>
                <a:cs typeface="Arial" charset="0"/>
                <a:sym typeface="Cabin"/>
              </a:rPr>
              <a:t>trung</a:t>
            </a:r>
            <a:r>
              <a:rPr lang="en-US" sz="6600" dirty="0">
                <a:solidFill>
                  <a:srgbClr val="FFD966"/>
                </a:solidFill>
                <a:latin typeface="Arial" charset="0"/>
                <a:ea typeface="Arial" charset="0"/>
                <a:cs typeface="Arial" charset="0"/>
                <a:sym typeface="Cabin"/>
              </a:rPr>
              <a:t> </a:t>
            </a:r>
            <a:r>
              <a:rPr lang="en-US" sz="6600" dirty="0" err="1">
                <a:solidFill>
                  <a:srgbClr val="FFD966"/>
                </a:solidFill>
                <a:latin typeface="Arial" charset="0"/>
                <a:ea typeface="Arial" charset="0"/>
                <a:cs typeface="Arial" charset="0"/>
                <a:sym typeface="Cabin"/>
              </a:rPr>
              <a:t>bình</a:t>
            </a:r>
            <a:r>
              <a:rPr lang="en-US" sz="6600" dirty="0">
                <a:solidFill>
                  <a:srgbClr val="FFD966"/>
                </a:solidFill>
                <a:latin typeface="Arial" charset="0"/>
                <a:ea typeface="Arial" charset="0"/>
                <a:cs typeface="Arial" charset="0"/>
                <a:sym typeface="Cabin"/>
              </a:rPr>
              <a:t> </a:t>
            </a:r>
            <a:r>
              <a:rPr lang="en-US" sz="6600" dirty="0" err="1">
                <a:solidFill>
                  <a:srgbClr val="FFD966"/>
                </a:solidFill>
                <a:latin typeface="Arial" charset="0"/>
                <a:ea typeface="Arial" charset="0"/>
                <a:cs typeface="Arial" charset="0"/>
                <a:sym typeface="Cabin"/>
              </a:rPr>
              <a:t>trong</a:t>
            </a:r>
            <a:r>
              <a:rPr lang="en-US" sz="6600" dirty="0">
                <a:solidFill>
                  <a:srgbClr val="FFD966"/>
                </a:solidFill>
                <a:latin typeface="Arial" charset="0"/>
                <a:ea typeface="Arial" charset="0"/>
                <a:cs typeface="Arial" charset="0"/>
                <a:sym typeface="Cabin"/>
              </a:rPr>
              <a:t> </a:t>
            </a:r>
            <a:r>
              <a:rPr lang="en-US" sz="6600" dirty="0" err="1">
                <a:solidFill>
                  <a:srgbClr val="FFD966"/>
                </a:solidFill>
                <a:latin typeface="Arial" charset="0"/>
                <a:ea typeface="Arial" charset="0"/>
                <a:cs typeface="Arial" charset="0"/>
                <a:sym typeface="Cabin"/>
              </a:rPr>
              <a:t>một</a:t>
            </a:r>
            <a:r>
              <a:rPr lang="en-US" sz="6600" dirty="0">
                <a:solidFill>
                  <a:srgbClr val="FFD966"/>
                </a:solidFill>
                <a:latin typeface="Arial" charset="0"/>
                <a:ea typeface="Arial" charset="0"/>
                <a:cs typeface="Arial" charset="0"/>
                <a:sym typeface="Cabin"/>
              </a:rPr>
              <a:t> </a:t>
            </a:r>
            <a:r>
              <a:rPr lang="en-US" sz="6600" dirty="0" err="1">
                <a:solidFill>
                  <a:srgbClr val="FFD966"/>
                </a:solidFill>
                <a:latin typeface="Arial" charset="0"/>
                <a:ea typeface="Arial" charset="0"/>
                <a:cs typeface="Arial" charset="0"/>
                <a:sym typeface="Cabin"/>
              </a:rPr>
              <a:t>vòng</a:t>
            </a:r>
            <a:r>
              <a:rPr lang="en-US" sz="6600" dirty="0">
                <a:solidFill>
                  <a:srgbClr val="FFD966"/>
                </a:solidFill>
                <a:latin typeface="Arial" charset="0"/>
                <a:ea typeface="Arial" charset="0"/>
                <a:cs typeface="Arial" charset="0"/>
                <a:sym typeface="Cabin"/>
              </a:rPr>
              <a:t> </a:t>
            </a:r>
            <a:r>
              <a:rPr lang="en-US" sz="6600" dirty="0" err="1">
                <a:solidFill>
                  <a:srgbClr val="FFD966"/>
                </a:solidFill>
                <a:latin typeface="Arial" charset="0"/>
                <a:ea typeface="Arial" charset="0"/>
                <a:cs typeface="Arial" charset="0"/>
                <a:sym typeface="Cabin"/>
              </a:rPr>
              <a:t>lặp</a:t>
            </a:r>
            <a:endParaRPr lang="en-US" sz="6600" u="none" strike="noStrike" cap="none" dirty="0">
              <a:solidFill>
                <a:srgbClr val="FFD966"/>
              </a:solidFill>
              <a:latin typeface="Arial" charset="0"/>
              <a:ea typeface="Arial" charset="0"/>
              <a:cs typeface="Arial" charset="0"/>
              <a:sym typeface="Cabin"/>
            </a:endParaRPr>
          </a:p>
        </p:txBody>
      </p:sp>
      <p:sp>
        <p:nvSpPr>
          <p:cNvPr id="697" name="Shape 697"/>
          <p:cNvSpPr txBox="1"/>
          <p:nvPr/>
        </p:nvSpPr>
        <p:spPr>
          <a:xfrm>
            <a:off x="838550" y="2717875"/>
            <a:ext cx="7984200" cy="4061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n-US" sz="2600" i="0" u="none" strike="noStrike" cap="none" dirty="0">
                <a:solidFill>
                  <a:srgbClr val="00FFFF"/>
                </a:solidFill>
                <a:latin typeface="Courier"/>
                <a:ea typeface="Courier"/>
                <a:cs typeface="Courier"/>
                <a:sym typeface="Courier New"/>
              </a:rPr>
              <a:t>count = 0</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a:rPr>
              <a:t>sum = 0</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'Before', </a:t>
            </a:r>
            <a:r>
              <a:rPr lang="en-US" sz="2600" i="0" u="none" strike="noStrike" cap="none" dirty="0">
                <a:solidFill>
                  <a:srgbClr val="00FFFF"/>
                </a:solidFill>
                <a:latin typeface="Courier"/>
                <a:ea typeface="Courier"/>
                <a:cs typeface="Courier"/>
                <a:sym typeface="Courier New"/>
              </a:rPr>
              <a:t>count,</a:t>
            </a:r>
            <a:r>
              <a:rPr lang="en-US" sz="2600" i="0" u="none" strike="noStrike" cap="none" dirty="0">
                <a:solidFill>
                  <a:srgbClr val="FF7F00"/>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sum</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value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[9, 41, 12, 3, 74, 15] :</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count = count + 1</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a:rPr>
              <a:t>    </a:t>
            </a:r>
            <a:r>
              <a:rPr lang="en-US" sz="2600" i="0" u="none" strike="noStrike" cap="none" dirty="0">
                <a:solidFill>
                  <a:schemeClr val="lt1"/>
                </a:solidFill>
                <a:latin typeface="Courier"/>
                <a:ea typeface="Courier"/>
                <a:cs typeface="Courier"/>
                <a:sym typeface="Courier New"/>
              </a:rPr>
              <a:t>sum = sum + value</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a:solidFill>
                  <a:srgbClr val="00FFFF"/>
                </a:solidFill>
                <a:latin typeface="Courier"/>
                <a:ea typeface="Courier"/>
                <a:cs typeface="Courier"/>
                <a:sym typeface="Courier New"/>
              </a:rPr>
              <a:t>count</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sum,</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00FF"/>
                </a:solidFill>
                <a:latin typeface="Courier"/>
                <a:ea typeface="Courier"/>
                <a:cs typeface="Courier"/>
                <a:sym typeface="Courier New"/>
              </a:rPr>
              <a:t>value</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'After', </a:t>
            </a:r>
            <a:r>
              <a:rPr lang="en-US" sz="2600" i="0" u="none" strike="noStrike" cap="none" dirty="0">
                <a:solidFill>
                  <a:srgbClr val="00FFFF"/>
                </a:solidFill>
                <a:latin typeface="Courier"/>
                <a:ea typeface="Courier"/>
                <a:cs typeface="Courier"/>
                <a:sym typeface="Courier New"/>
              </a:rPr>
              <a:t>count,</a:t>
            </a:r>
            <a:r>
              <a:rPr lang="en-US" sz="2600" i="0" u="none" strike="noStrike" cap="none" dirty="0">
                <a:solidFill>
                  <a:srgbClr val="FF7F00"/>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sum,</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sum / count</a:t>
            </a:r>
            <a:r>
              <a:rPr lang="en-US" sz="2600" i="0" u="none" strike="noStrike" cap="none" dirty="0">
                <a:solidFill>
                  <a:schemeClr val="bg1"/>
                </a:solidFill>
                <a:latin typeface="Courier"/>
                <a:ea typeface="Courier"/>
                <a:cs typeface="Courier"/>
                <a:sym typeface="Courier New"/>
              </a:rPr>
              <a:t>)</a:t>
            </a:r>
          </a:p>
        </p:txBody>
      </p:sp>
      <p:sp>
        <p:nvSpPr>
          <p:cNvPr id="698" name="Shape 698"/>
          <p:cNvSpPr txBox="1"/>
          <p:nvPr/>
        </p:nvSpPr>
        <p:spPr>
          <a:xfrm>
            <a:off x="10034575" y="2441575"/>
            <a:ext cx="4540199" cy="4746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 </a:t>
            </a:r>
            <a:r>
              <a:rPr lang="en-US" sz="3000" u="none" strike="noStrike" cap="none" dirty="0">
                <a:solidFill>
                  <a:srgbClr val="FFFF00"/>
                </a:solidFill>
                <a:latin typeface="Arial" charset="0"/>
                <a:ea typeface="Arial" charset="0"/>
                <a:cs typeface="Arial" charset="0"/>
                <a:sym typeface="Cabin"/>
              </a:rPr>
              <a:t>python </a:t>
            </a:r>
            <a:r>
              <a:rPr lang="en-US" sz="3000" u="none" strike="noStrike" cap="none" dirty="0" err="1">
                <a:solidFill>
                  <a:srgbClr val="FFFF00"/>
                </a:solidFill>
                <a:latin typeface="Arial" charset="0"/>
                <a:ea typeface="Arial" charset="0"/>
                <a:cs typeface="Arial" charset="0"/>
                <a:sym typeface="Cabin"/>
              </a:rPr>
              <a:t>averageloop.py</a:t>
            </a:r>
            <a:r>
              <a:rPr lang="en-US" sz="3000" u="none" strike="noStrike" cap="none" dirty="0">
                <a:solidFill>
                  <a:srgbClr val="FFFF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Before </a:t>
            </a:r>
            <a:r>
              <a:rPr lang="en-US" sz="3000" u="none" strike="noStrike" cap="none" dirty="0">
                <a:solidFill>
                  <a:srgbClr val="00FFFF"/>
                </a:solidFill>
                <a:latin typeface="Arial" charset="0"/>
                <a:ea typeface="Arial" charset="0"/>
                <a:cs typeface="Arial" charset="0"/>
                <a:sym typeface="Cabin"/>
              </a:rPr>
              <a:t>0</a:t>
            </a:r>
            <a:r>
              <a:rPr lang="en-US" sz="3000" u="none" strike="noStrike" cap="none" dirty="0">
                <a:solidFill>
                  <a:srgbClr val="FF7F00"/>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0</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1</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9</a:t>
            </a:r>
            <a:r>
              <a:rPr lang="en-US" sz="3000" u="none" strike="noStrike" cap="none" dirty="0">
                <a:solidFill>
                  <a:srgbClr val="FF00FF"/>
                </a:solidFill>
                <a:latin typeface="Arial" charset="0"/>
                <a:ea typeface="Arial" charset="0"/>
                <a:cs typeface="Arial" charset="0"/>
                <a:sym typeface="Cabin"/>
              </a:rPr>
              <a:t> 9</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2</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50</a:t>
            </a:r>
            <a:r>
              <a:rPr lang="en-US" sz="3000" u="none" strike="noStrike" cap="none" dirty="0">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3</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62</a:t>
            </a:r>
            <a:r>
              <a:rPr lang="en-US" sz="3000" u="none" strike="noStrike" cap="none" dirty="0">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4</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65</a:t>
            </a:r>
            <a:r>
              <a:rPr lang="en-US" sz="3000" u="none" strike="noStrike" cap="none" dirty="0">
                <a:solidFill>
                  <a:srgbClr val="FF00FF"/>
                </a:solidFill>
                <a:latin typeface="Arial" charset="0"/>
                <a:ea typeface="Arial" charset="0"/>
                <a:cs typeface="Arial" charset="0"/>
                <a:sym typeface="Cabin"/>
              </a:rPr>
              <a:t> 3</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5</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139</a:t>
            </a:r>
            <a:r>
              <a:rPr lang="en-US" sz="3000" u="none" strike="noStrike" cap="none" dirty="0">
                <a:solidFill>
                  <a:srgbClr val="FF00FF"/>
                </a:solidFill>
                <a:latin typeface="Arial" charset="0"/>
                <a:ea typeface="Arial" charset="0"/>
                <a:cs typeface="Arial" charset="0"/>
                <a:sym typeface="Cabin"/>
              </a:rPr>
              <a:t> 74</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6</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154</a:t>
            </a:r>
            <a:r>
              <a:rPr lang="en-US" sz="3000" u="none" strike="noStrike" cap="none" dirty="0">
                <a:solidFill>
                  <a:srgbClr val="FF00FF"/>
                </a:solidFill>
                <a:latin typeface="Arial" charset="0"/>
                <a:ea typeface="Arial" charset="0"/>
                <a:cs typeface="Arial" charset="0"/>
                <a:sym typeface="Cabin"/>
              </a:rPr>
              <a:t> 15</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After </a:t>
            </a:r>
            <a:r>
              <a:rPr lang="en-US" sz="3000" u="none" strike="noStrike" cap="none">
                <a:solidFill>
                  <a:srgbClr val="00FFFF"/>
                </a:solidFill>
                <a:latin typeface="Arial" charset="0"/>
                <a:ea typeface="Arial" charset="0"/>
                <a:cs typeface="Arial" charset="0"/>
                <a:sym typeface="Cabin"/>
              </a:rPr>
              <a:t>6</a:t>
            </a:r>
            <a:r>
              <a:rPr lang="en-US" sz="3000" u="none" strike="noStrike" cap="none">
                <a:solidFill>
                  <a:srgbClr val="FF7F00"/>
                </a:solidFill>
                <a:latin typeface="Arial" charset="0"/>
                <a:ea typeface="Arial" charset="0"/>
                <a:cs typeface="Arial" charset="0"/>
                <a:sym typeface="Cabin"/>
              </a:rPr>
              <a:t> </a:t>
            </a:r>
            <a:r>
              <a:rPr lang="en-US" sz="3000" u="none" strike="noStrike" cap="none">
                <a:solidFill>
                  <a:srgbClr val="00FF00"/>
                </a:solidFill>
                <a:latin typeface="Arial" charset="0"/>
                <a:ea typeface="Arial" charset="0"/>
                <a:cs typeface="Arial" charset="0"/>
                <a:sym typeface="Cabin"/>
              </a:rPr>
              <a:t>154</a:t>
            </a:r>
            <a:r>
              <a:rPr lang="en-US" sz="3000" u="none" strike="noStrike" cap="none">
                <a:solidFill>
                  <a:schemeClr val="lt1"/>
                </a:solidFill>
                <a:latin typeface="Arial" charset="0"/>
                <a:ea typeface="Arial" charset="0"/>
                <a:cs typeface="Arial" charset="0"/>
                <a:sym typeface="Cabin"/>
              </a:rPr>
              <a:t> </a:t>
            </a:r>
            <a:r>
              <a:rPr lang="en-US" sz="3000" u="none" strike="noStrike" cap="none">
                <a:solidFill>
                  <a:srgbClr val="FFFF00"/>
                </a:solidFill>
                <a:latin typeface="Arial" charset="0"/>
                <a:ea typeface="Arial" charset="0"/>
                <a:cs typeface="Arial" charset="0"/>
                <a:sym typeface="Cabin"/>
              </a:rPr>
              <a:t>25.666</a:t>
            </a:r>
          </a:p>
        </p:txBody>
      </p:sp>
      <p:sp>
        <p:nvSpPr>
          <p:cNvPr id="699" name="Shape 699"/>
          <p:cNvSpPr txBox="1"/>
          <p:nvPr/>
        </p:nvSpPr>
        <p:spPr>
          <a:xfrm>
            <a:off x="2952750" y="7188175"/>
            <a:ext cx="11087099" cy="1143000"/>
          </a:xfrm>
          <a:prstGeom prst="rect">
            <a:avLst/>
          </a:prstGeom>
          <a:noFill/>
          <a:ln>
            <a:noFill/>
          </a:ln>
        </p:spPr>
        <p:txBody>
          <a:bodyPr lIns="0" tIns="0" rIns="0" bIns="0" anchor="ctr" anchorCtr="0">
            <a:noAutofit/>
          </a:bodyPr>
          <a:lstStyle/>
          <a:p>
            <a:pPr marL="0" marR="0" lvl="0" indent="0" algn="ctr" rtl="0">
              <a:lnSpc>
                <a:spcPct val="115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An </a:t>
            </a:r>
            <a:r>
              <a:rPr lang="en-US" sz="3200" u="none" strike="noStrike" cap="none" dirty="0">
                <a:solidFill>
                  <a:srgbClr val="FFFF00"/>
                </a:solidFill>
                <a:latin typeface="Arial" charset="0"/>
                <a:ea typeface="Arial" charset="0"/>
                <a:cs typeface="Arial" charset="0"/>
                <a:sym typeface="Cabin"/>
              </a:rPr>
              <a:t>average</a:t>
            </a:r>
            <a:r>
              <a:rPr lang="en-US" sz="3200" u="none" strike="noStrike" cap="none" dirty="0">
                <a:solidFill>
                  <a:schemeClr val="lt1"/>
                </a:solidFill>
                <a:latin typeface="Arial" charset="0"/>
                <a:ea typeface="Arial" charset="0"/>
                <a:cs typeface="Arial" charset="0"/>
                <a:sym typeface="Cabin"/>
              </a:rPr>
              <a:t> just combines the </a:t>
            </a:r>
            <a:r>
              <a:rPr lang="en-US" sz="3200" u="none" strike="noStrike" cap="none" dirty="0">
                <a:solidFill>
                  <a:srgbClr val="00FFFF"/>
                </a:solidFill>
                <a:latin typeface="Arial" charset="0"/>
                <a:ea typeface="Arial" charset="0"/>
                <a:cs typeface="Arial" charset="0"/>
                <a:sym typeface="Cabin"/>
              </a:rPr>
              <a:t>counting</a:t>
            </a:r>
            <a:r>
              <a:rPr lang="en-US" sz="3200" u="none" strike="noStrike" cap="none" dirty="0">
                <a:solidFill>
                  <a:schemeClr val="lt1"/>
                </a:solidFill>
                <a:latin typeface="Arial" charset="0"/>
                <a:ea typeface="Arial" charset="0"/>
                <a:cs typeface="Arial" charset="0"/>
                <a:sym typeface="Cabin"/>
              </a:rPr>
              <a:t> and </a:t>
            </a:r>
            <a:r>
              <a:rPr lang="en-US" sz="3200" u="none" strike="noStrike" cap="none" dirty="0">
                <a:solidFill>
                  <a:srgbClr val="00FF00"/>
                </a:solidFill>
                <a:latin typeface="Arial" charset="0"/>
                <a:ea typeface="Arial" charset="0"/>
                <a:cs typeface="Arial" charset="0"/>
                <a:sym typeface="Cabin"/>
              </a:rPr>
              <a:t>sum</a:t>
            </a:r>
            <a:r>
              <a:rPr lang="en-US" sz="3200" u="none" strike="noStrike" cap="none" dirty="0">
                <a:solidFill>
                  <a:schemeClr val="lt1"/>
                </a:solidFill>
                <a:latin typeface="Arial" charset="0"/>
                <a:ea typeface="Arial" charset="0"/>
                <a:cs typeface="Arial" charset="0"/>
                <a:sym typeface="Cabin"/>
              </a:rPr>
              <a:t> patterns and </a:t>
            </a:r>
            <a:r>
              <a:rPr lang="en-US" sz="3200" u="none" strike="noStrike" cap="none" dirty="0">
                <a:solidFill>
                  <a:srgbClr val="FFFF00"/>
                </a:solidFill>
                <a:latin typeface="Arial" charset="0"/>
                <a:ea typeface="Arial" charset="0"/>
                <a:cs typeface="Arial" charset="0"/>
                <a:sym typeface="Cabin"/>
              </a:rPr>
              <a:t>divides when the loop is done</a:t>
            </a:r>
            <a:r>
              <a:rPr lang="en-US" sz="3200" u="none" strike="noStrike" cap="none" dirty="0">
                <a:solidFill>
                  <a:schemeClr val="lt1"/>
                </a:solidFill>
                <a:latin typeface="Arial" charset="0"/>
                <a:ea typeface="Arial" charset="0"/>
                <a:cs typeface="Arial" charset="0"/>
                <a:sym typeface="Cabin"/>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Shape 704"/>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00FFFF"/>
              </a:buClr>
              <a:buSzPct val="25000"/>
            </a:pPr>
            <a:r>
              <a:rPr lang="en-US" sz="7600" dirty="0" err="1">
                <a:solidFill>
                  <a:srgbClr val="FFD966"/>
                </a:solidFill>
                <a:latin typeface="Arial" charset="0"/>
                <a:ea typeface="Arial" charset="0"/>
                <a:cs typeface="Arial" charset="0"/>
                <a:sym typeface="Cabin"/>
              </a:rPr>
              <a:t>Lọc</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trong</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một</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vòng</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lặp</a:t>
            </a:r>
            <a:endParaRPr lang="en-US" sz="7600" u="none" strike="noStrike" cap="none" dirty="0">
              <a:solidFill>
                <a:srgbClr val="FFD966"/>
              </a:solidFill>
              <a:latin typeface="Arial" charset="0"/>
              <a:ea typeface="Arial" charset="0"/>
              <a:cs typeface="Arial" charset="0"/>
              <a:sym typeface="Cabin"/>
            </a:endParaRPr>
          </a:p>
        </p:txBody>
      </p:sp>
      <p:sp>
        <p:nvSpPr>
          <p:cNvPr id="705" name="Shape 705"/>
          <p:cNvSpPr txBox="1"/>
          <p:nvPr/>
        </p:nvSpPr>
        <p:spPr>
          <a:xfrm>
            <a:off x="1703375" y="3219450"/>
            <a:ext cx="7687500"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'Before</a:t>
            </a:r>
            <a:r>
              <a:rPr lang="en-US" sz="2600" dirty="0">
                <a:solidFill>
                  <a:srgbClr val="FF7F00"/>
                </a:solidFill>
                <a:latin typeface="Courier"/>
                <a:ea typeface="Courier"/>
                <a:cs typeface="Courier"/>
                <a:sym typeface="Courier New"/>
              </a:rPr>
              <a:t>'</a:t>
            </a:r>
            <a:r>
              <a:rPr lang="en-US"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value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[9, 41, 12, 3, 74, 15] :</a:t>
            </a:r>
          </a:p>
          <a:p>
            <a:pPr marL="0" marR="0" lvl="0" indent="0" algn="l" rtl="0">
              <a:lnSpc>
                <a:spcPct val="100000"/>
              </a:lnSpc>
              <a:spcBef>
                <a:spcPts val="0"/>
              </a:spcBef>
              <a:spcAft>
                <a:spcPts val="0"/>
              </a:spcAft>
              <a:buClr>
                <a:srgbClr val="00FFFF"/>
              </a:buClr>
              <a:buSzPct val="25000"/>
              <a:buFont typeface="Cabin"/>
              <a:buNone/>
            </a:pPr>
            <a:r>
              <a:rPr lang="en-US" sz="2600" i="0" u="none" strike="noStrike" cap="none" dirty="0">
                <a:solidFill>
                  <a:srgbClr val="00FF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if</a:t>
            </a:r>
            <a:r>
              <a:rPr lang="en-US" sz="2600" i="0" u="none" strike="noStrike" cap="none" dirty="0">
                <a:solidFill>
                  <a:srgbClr val="00FFFF"/>
                </a:solidFill>
                <a:latin typeface="Courier"/>
                <a:ea typeface="Courier"/>
                <a:cs typeface="Courier"/>
                <a:sym typeface="Courier New"/>
              </a:rPr>
              <a:t> </a:t>
            </a:r>
            <a:r>
              <a:rPr lang="en-US" sz="2600" i="0" u="none" strike="noStrike" cap="none" dirty="0">
                <a:solidFill>
                  <a:srgbClr val="FF00FF"/>
                </a:solidFill>
                <a:latin typeface="Courier"/>
                <a:ea typeface="Courier"/>
                <a:cs typeface="Courier"/>
                <a:sym typeface="Courier New"/>
              </a:rPr>
              <a:t>value</a:t>
            </a:r>
            <a:r>
              <a:rPr lang="en-US" sz="2600" i="0" u="none" strike="noStrike" cap="none" dirty="0">
                <a:solidFill>
                  <a:srgbClr val="00FFFF"/>
                </a:solidFill>
                <a:latin typeface="Courier"/>
                <a:ea typeface="Courier"/>
                <a:cs typeface="Courier"/>
                <a:sym typeface="Courier New"/>
              </a:rPr>
              <a:t> &gt; 20:</a:t>
            </a:r>
          </a:p>
          <a:p>
            <a:pPr marL="0" marR="0" lvl="0" indent="0" algn="l" rtl="0">
              <a:lnSpc>
                <a:spcPct val="100000"/>
              </a:lnSpc>
              <a:spcBef>
                <a:spcPts val="0"/>
              </a:spcBef>
              <a:spcAft>
                <a:spcPts val="0"/>
              </a:spcAft>
              <a:buClr>
                <a:srgbClr val="00FFFF"/>
              </a:buClr>
              <a:buSzPct val="25000"/>
              <a:buFont typeface="Cabin"/>
              <a:buNone/>
            </a:pPr>
            <a:r>
              <a:rPr lang="en-US" sz="2600" i="0" u="none" strike="noStrike" cap="none" dirty="0">
                <a:solidFill>
                  <a:srgbClr val="00FFFF"/>
                </a:solidFill>
                <a:latin typeface="Courier"/>
                <a:ea typeface="Courier"/>
                <a:cs typeface="Courier"/>
                <a:sym typeface="Courier New"/>
              </a:rPr>
              <a:t> 	    print('Large number',value)</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'After'</a:t>
            </a:r>
            <a:r>
              <a:rPr lang="en-US" sz="2600" i="0" u="none" strike="noStrike" cap="none" dirty="0">
                <a:solidFill>
                  <a:schemeClr val="bg1"/>
                </a:solidFill>
                <a:latin typeface="Courier"/>
                <a:ea typeface="Courier"/>
                <a:cs typeface="Courier"/>
                <a:sym typeface="Courier New"/>
              </a:rPr>
              <a:t>)</a:t>
            </a:r>
          </a:p>
        </p:txBody>
      </p:sp>
      <p:sp>
        <p:nvSpPr>
          <p:cNvPr id="706" name="Shape 706"/>
          <p:cNvSpPr txBox="1"/>
          <p:nvPr/>
        </p:nvSpPr>
        <p:spPr>
          <a:xfrm>
            <a:off x="10034586" y="3321050"/>
            <a:ext cx="3744899"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 </a:t>
            </a:r>
            <a:r>
              <a:rPr lang="en-US" sz="3000" u="none" strike="noStrike" cap="none">
                <a:solidFill>
                  <a:srgbClr val="FFFF00"/>
                </a:solidFill>
                <a:latin typeface="Arial" charset="0"/>
                <a:ea typeface="Arial" charset="0"/>
                <a:cs typeface="Arial" charset="0"/>
                <a:sym typeface="Cabin"/>
              </a:rPr>
              <a:t>python search1.py</a:t>
            </a:r>
            <a:r>
              <a:rPr lang="en-US" sz="3000" u="none" strike="noStrike" cap="none">
                <a:solidFill>
                  <a:schemeClr val="lt1"/>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Before</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a:solidFill>
                  <a:srgbClr val="00FFFF"/>
                </a:solidFill>
                <a:latin typeface="Arial" charset="0"/>
                <a:ea typeface="Arial" charset="0"/>
                <a:cs typeface="Arial" charset="0"/>
                <a:sym typeface="Cabin"/>
              </a:rPr>
              <a:t>Large number 41</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a:solidFill>
                  <a:srgbClr val="00FFFF"/>
                </a:solidFill>
                <a:latin typeface="Arial" charset="0"/>
                <a:ea typeface="Arial" charset="0"/>
                <a:cs typeface="Arial" charset="0"/>
                <a:sym typeface="Cabin"/>
              </a:rPr>
              <a:t>Large number 74</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After</a:t>
            </a:r>
          </a:p>
        </p:txBody>
      </p:sp>
      <p:sp>
        <p:nvSpPr>
          <p:cNvPr id="707" name="Shape 707"/>
          <p:cNvSpPr txBox="1"/>
          <p:nvPr/>
        </p:nvSpPr>
        <p:spPr>
          <a:xfrm>
            <a:off x="2692386" y="7046913"/>
            <a:ext cx="11087099" cy="1143000"/>
          </a:xfrm>
          <a:prstGeom prst="rect">
            <a:avLst/>
          </a:prstGeom>
          <a:noFill/>
          <a:ln>
            <a:noFill/>
          </a:ln>
        </p:spPr>
        <p:txBody>
          <a:bodyPr lIns="0" tIns="0" rIns="0" bIns="0" anchor="ctr" anchorCtr="0">
            <a:noAutofit/>
          </a:bodyPr>
          <a:lstStyle/>
          <a:p>
            <a:pPr lvl="0" algn="ctr">
              <a:buClr>
                <a:schemeClr val="lt1"/>
              </a:buClr>
              <a:buSzPct val="25000"/>
            </a:pPr>
            <a:r>
              <a:rPr lang="en-US" sz="3600" dirty="0" err="1">
                <a:solidFill>
                  <a:schemeClr val="lt1"/>
                </a:solidFill>
                <a:latin typeface="Arial" charset="0"/>
                <a:ea typeface="Arial" charset="0"/>
                <a:cs typeface="Arial" charset="0"/>
                <a:sym typeface="Cabin"/>
              </a:rPr>
              <a:t>Sử</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dụng</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câu</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lệnh</a:t>
            </a:r>
            <a:r>
              <a:rPr lang="en-US" sz="3600" dirty="0">
                <a:solidFill>
                  <a:schemeClr val="lt1"/>
                </a:solidFill>
                <a:latin typeface="Arial" charset="0"/>
                <a:ea typeface="Arial" charset="0"/>
                <a:cs typeface="Arial" charset="0"/>
                <a:sym typeface="Cabin"/>
              </a:rPr>
              <a:t> if </a:t>
            </a:r>
            <a:r>
              <a:rPr lang="en-US" sz="3600" dirty="0" err="1">
                <a:solidFill>
                  <a:schemeClr val="lt1"/>
                </a:solidFill>
                <a:latin typeface="Arial" charset="0"/>
                <a:ea typeface="Arial" charset="0"/>
                <a:cs typeface="Arial" charset="0"/>
                <a:sym typeface="Cabin"/>
              </a:rPr>
              <a:t>trong</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vòng</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lặp</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để</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bắt</a:t>
            </a:r>
            <a:r>
              <a:rPr lang="en-US" sz="3600" dirty="0">
                <a:solidFill>
                  <a:schemeClr val="lt1"/>
                </a:solidFill>
                <a:latin typeface="Arial" charset="0"/>
                <a:ea typeface="Arial" charset="0"/>
                <a:cs typeface="Arial" charset="0"/>
                <a:sym typeface="Cabin"/>
              </a:rPr>
              <a:t> / </a:t>
            </a:r>
            <a:r>
              <a:rPr lang="en-US" sz="3600" dirty="0" err="1">
                <a:solidFill>
                  <a:schemeClr val="lt1"/>
                </a:solidFill>
                <a:latin typeface="Arial" charset="0"/>
                <a:ea typeface="Arial" charset="0"/>
                <a:cs typeface="Arial" charset="0"/>
                <a:sym typeface="Cabin"/>
              </a:rPr>
              <a:t>lọc</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các</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giá</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trị</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tìm</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kiếm</a:t>
            </a:r>
            <a:r>
              <a:rPr lang="en-US" sz="3600" dirty="0">
                <a:solidFill>
                  <a:schemeClr val="lt1"/>
                </a:solidFill>
                <a:latin typeface="Arial" charset="0"/>
                <a:ea typeface="Arial" charset="0"/>
                <a:cs typeface="Arial" charset="0"/>
                <a:sym typeface="Cabin"/>
              </a:rPr>
              <a:t>.</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Shape 712"/>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00FF00"/>
              </a:buClr>
              <a:buSzPct val="25000"/>
            </a:pPr>
            <a:r>
              <a:rPr lang="en-US" sz="6600" dirty="0" err="1">
                <a:solidFill>
                  <a:srgbClr val="FFD966"/>
                </a:solidFill>
                <a:latin typeface="Arial" charset="0"/>
                <a:ea typeface="Arial" charset="0"/>
                <a:cs typeface="Arial" charset="0"/>
                <a:sym typeface="Cabin"/>
              </a:rPr>
              <a:t>Tìm</a:t>
            </a:r>
            <a:r>
              <a:rPr lang="en-US" sz="6600" dirty="0">
                <a:solidFill>
                  <a:srgbClr val="FFD966"/>
                </a:solidFill>
                <a:latin typeface="Arial" charset="0"/>
                <a:ea typeface="Arial" charset="0"/>
                <a:cs typeface="Arial" charset="0"/>
                <a:sym typeface="Cabin"/>
              </a:rPr>
              <a:t> </a:t>
            </a:r>
            <a:r>
              <a:rPr lang="en-US" sz="6600" dirty="0" err="1">
                <a:solidFill>
                  <a:srgbClr val="FFD966"/>
                </a:solidFill>
                <a:latin typeface="Arial" charset="0"/>
                <a:ea typeface="Arial" charset="0"/>
                <a:cs typeface="Arial" charset="0"/>
                <a:sym typeface="Cabin"/>
              </a:rPr>
              <a:t>kiếm</a:t>
            </a:r>
            <a:r>
              <a:rPr lang="en-US" sz="6600" dirty="0">
                <a:solidFill>
                  <a:srgbClr val="FFD966"/>
                </a:solidFill>
                <a:latin typeface="Arial" charset="0"/>
                <a:ea typeface="Arial" charset="0"/>
                <a:cs typeface="Arial" charset="0"/>
                <a:sym typeface="Cabin"/>
              </a:rPr>
              <a:t> </a:t>
            </a:r>
            <a:r>
              <a:rPr lang="en-US" sz="6600" dirty="0" err="1">
                <a:solidFill>
                  <a:srgbClr val="FFD966"/>
                </a:solidFill>
                <a:latin typeface="Arial" charset="0"/>
                <a:ea typeface="Arial" charset="0"/>
                <a:cs typeface="Arial" charset="0"/>
                <a:sym typeface="Cabin"/>
              </a:rPr>
              <a:t>bằng</a:t>
            </a:r>
            <a:r>
              <a:rPr lang="en-US" sz="6600" dirty="0">
                <a:solidFill>
                  <a:srgbClr val="FFD966"/>
                </a:solidFill>
                <a:latin typeface="Arial" charset="0"/>
                <a:ea typeface="Arial" charset="0"/>
                <a:cs typeface="Arial" charset="0"/>
                <a:sym typeface="Cabin"/>
              </a:rPr>
              <a:t> </a:t>
            </a:r>
            <a:r>
              <a:rPr lang="en-US" sz="6600" dirty="0" err="1">
                <a:solidFill>
                  <a:srgbClr val="FFD966"/>
                </a:solidFill>
                <a:latin typeface="Arial" charset="0"/>
                <a:ea typeface="Arial" charset="0"/>
                <a:cs typeface="Arial" charset="0"/>
                <a:sym typeface="Cabin"/>
              </a:rPr>
              <a:t>biến</a:t>
            </a:r>
            <a:r>
              <a:rPr lang="en-US" sz="6600" dirty="0">
                <a:solidFill>
                  <a:srgbClr val="FFD966"/>
                </a:solidFill>
                <a:latin typeface="Arial" charset="0"/>
                <a:ea typeface="Arial" charset="0"/>
                <a:cs typeface="Arial" charset="0"/>
                <a:sym typeface="Cabin"/>
              </a:rPr>
              <a:t> Boolean</a:t>
            </a:r>
            <a:endParaRPr lang="en-US" sz="6600" u="none" strike="noStrike" cap="none" dirty="0">
              <a:solidFill>
                <a:srgbClr val="FFD966"/>
              </a:solidFill>
              <a:latin typeface="Arial" charset="0"/>
              <a:ea typeface="Arial" charset="0"/>
              <a:cs typeface="Arial" charset="0"/>
              <a:sym typeface="Cabin"/>
            </a:endParaRPr>
          </a:p>
        </p:txBody>
      </p:sp>
      <p:sp>
        <p:nvSpPr>
          <p:cNvPr id="713" name="Shape 713"/>
          <p:cNvSpPr txBox="1"/>
          <p:nvPr/>
        </p:nvSpPr>
        <p:spPr>
          <a:xfrm>
            <a:off x="1703375" y="2970200"/>
            <a:ext cx="77078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a:rPr>
              <a:t>found = </a:t>
            </a:r>
            <a:r>
              <a:rPr lang="en-US" sz="2600" i="0" u="none" strike="noStrike" cap="none" dirty="0">
                <a:solidFill>
                  <a:srgbClr val="FFFF00"/>
                </a:solidFill>
                <a:latin typeface="Courier"/>
                <a:ea typeface="Courier"/>
                <a:cs typeface="Courier"/>
                <a:sym typeface="Courier New"/>
              </a:rPr>
              <a:t>False</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'Before', </a:t>
            </a:r>
            <a:r>
              <a:rPr lang="en-US" sz="2600" i="0" u="none" strike="noStrike" cap="none" dirty="0">
                <a:solidFill>
                  <a:srgbClr val="00FF00"/>
                </a:solidFill>
                <a:latin typeface="Courier"/>
                <a:ea typeface="Courier"/>
                <a:cs typeface="Courier"/>
                <a:sym typeface="Courier New"/>
              </a:rPr>
              <a:t>found</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value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[9, 41, 12, 3, 74, 15] : </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if</a:t>
            </a:r>
            <a:r>
              <a:rPr lang="en-US" sz="2600" i="0" u="none" strike="noStrike" cap="none" dirty="0">
                <a:solidFill>
                  <a:srgbClr val="FF00FF"/>
                </a:solidFill>
                <a:latin typeface="Courier"/>
                <a:ea typeface="Courier"/>
                <a:cs typeface="Courier"/>
                <a:sym typeface="Courier New"/>
              </a:rPr>
              <a:t> value == 3 :</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      found = </a:t>
            </a:r>
            <a:r>
              <a:rPr lang="en-US" sz="2600" i="0" u="none" strike="noStrike" cap="none" dirty="0">
                <a:solidFill>
                  <a:srgbClr val="FFFF00"/>
                </a:solidFill>
                <a:latin typeface="Courier"/>
                <a:ea typeface="Courier"/>
                <a:cs typeface="Courier"/>
                <a:sym typeface="Courier New"/>
              </a:rPr>
              <a:t>True</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00FF00"/>
                </a:solidFill>
                <a:latin typeface="Courier"/>
                <a:ea typeface="Courier"/>
                <a:cs typeface="Courier"/>
                <a:sym typeface="Courier New"/>
              </a:rPr>
              <a:t>found</a:t>
            </a:r>
            <a:r>
              <a:rPr lang="en-US" sz="2600" i="0" u="none" strike="noStrike" cap="none" dirty="0">
                <a:solidFill>
                  <a:srgbClr val="FF00FF"/>
                </a:solidFill>
                <a:latin typeface="Courier"/>
                <a:ea typeface="Courier"/>
                <a:cs typeface="Courier"/>
                <a:sym typeface="Courier New"/>
              </a:rPr>
              <a:t>, value</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FFFF00"/>
                </a:solidFill>
                <a:latin typeface="Courier"/>
                <a:ea typeface="Courier"/>
                <a:cs typeface="Courier"/>
                <a:sym typeface="Courier New"/>
              </a:rPr>
              <a:t>print</a:t>
            </a:r>
            <a:r>
              <a:rPr lang="en-US" sz="2600" b="1" dirty="0">
                <a:solidFill>
                  <a:schemeClr val="bg1"/>
                </a:solidFill>
                <a:latin typeface="Courier"/>
                <a:ea typeface="Courier"/>
                <a:cs typeface="Courier"/>
                <a:sym typeface="Courier New"/>
              </a:rPr>
              <a:t>(</a:t>
            </a:r>
            <a:r>
              <a:rPr lang="en-US" sz="2600" b="1" i="0" u="none" strike="noStrike" cap="none" dirty="0">
                <a:solidFill>
                  <a:srgbClr val="FF7F00"/>
                </a:solidFill>
                <a:latin typeface="Courier"/>
                <a:ea typeface="Courier"/>
                <a:cs typeface="Courier"/>
                <a:sym typeface="Courier New"/>
              </a:rPr>
              <a:t>'After', </a:t>
            </a:r>
            <a:r>
              <a:rPr lang="en-US" sz="2600" b="1" i="0" u="none" strike="noStrike" cap="none" dirty="0">
                <a:solidFill>
                  <a:srgbClr val="00FF00"/>
                </a:solidFill>
                <a:latin typeface="Courier"/>
                <a:ea typeface="Courier"/>
                <a:cs typeface="Courier"/>
                <a:sym typeface="Courier New"/>
              </a:rPr>
              <a:t>found</a:t>
            </a:r>
            <a:r>
              <a:rPr lang="en-US" sz="2600" b="1" i="0" u="none" strike="noStrike" cap="none" dirty="0">
                <a:solidFill>
                  <a:schemeClr val="bg1"/>
                </a:solidFill>
                <a:latin typeface="Courier"/>
                <a:ea typeface="Courier"/>
                <a:cs typeface="Courier"/>
                <a:sym typeface="Courier New"/>
              </a:rPr>
              <a:t>)</a:t>
            </a:r>
          </a:p>
        </p:txBody>
      </p:sp>
      <p:sp>
        <p:nvSpPr>
          <p:cNvPr id="714" name="Shape 714"/>
          <p:cNvSpPr txBox="1"/>
          <p:nvPr/>
        </p:nvSpPr>
        <p:spPr>
          <a:xfrm>
            <a:off x="10034586" y="2365375"/>
            <a:ext cx="3744899" cy="4984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 </a:t>
            </a:r>
            <a:r>
              <a:rPr lang="en-US" sz="3000" u="none" strike="noStrike" cap="none">
                <a:solidFill>
                  <a:srgbClr val="FFFF00"/>
                </a:solidFill>
                <a:latin typeface="Arial" charset="0"/>
                <a:ea typeface="Arial" charset="0"/>
                <a:cs typeface="Arial" charset="0"/>
                <a:sym typeface="Cabin"/>
              </a:rPr>
              <a:t>python search1.py</a:t>
            </a:r>
            <a:r>
              <a:rPr lang="en-US" sz="3000" u="none" strike="noStrike" cap="none">
                <a:solidFill>
                  <a:schemeClr val="lt1"/>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Before </a:t>
            </a:r>
            <a:r>
              <a:rPr lang="en-US" sz="3000" u="none" strike="noStrike" cap="none">
                <a:solidFill>
                  <a:srgbClr val="00FF00"/>
                </a:solidFill>
                <a:latin typeface="Arial" charset="0"/>
                <a:ea typeface="Arial" charset="0"/>
                <a:cs typeface="Arial" charset="0"/>
                <a:sym typeface="Cabin"/>
              </a:rPr>
              <a:t>False</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False</a:t>
            </a:r>
            <a:r>
              <a:rPr lang="en-US" sz="3000" u="none" strike="noStrike" cap="none">
                <a:solidFill>
                  <a:srgbClr val="FF00FF"/>
                </a:solidFill>
                <a:latin typeface="Arial" charset="0"/>
                <a:ea typeface="Arial" charset="0"/>
                <a:cs typeface="Arial" charset="0"/>
                <a:sym typeface="Cabin"/>
              </a:rPr>
              <a:t> 9</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False</a:t>
            </a:r>
            <a:r>
              <a:rPr lang="en-US" sz="3000" u="none" strike="noStrike" cap="none">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False</a:t>
            </a:r>
            <a:r>
              <a:rPr lang="en-US" sz="3000" u="none" strike="noStrike" cap="none">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True</a:t>
            </a:r>
            <a:r>
              <a:rPr lang="en-US" sz="3000" u="none" strike="noStrike" cap="none">
                <a:solidFill>
                  <a:srgbClr val="FF00FF"/>
                </a:solidFill>
                <a:latin typeface="Arial" charset="0"/>
                <a:ea typeface="Arial" charset="0"/>
                <a:cs typeface="Arial" charset="0"/>
                <a:sym typeface="Cabin"/>
              </a:rPr>
              <a:t> 3</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True</a:t>
            </a:r>
            <a:r>
              <a:rPr lang="en-US" sz="3000" u="none" strike="noStrike" cap="none">
                <a:solidFill>
                  <a:srgbClr val="FF00FF"/>
                </a:solidFill>
                <a:latin typeface="Arial" charset="0"/>
                <a:ea typeface="Arial" charset="0"/>
                <a:cs typeface="Arial" charset="0"/>
                <a:sym typeface="Cabin"/>
              </a:rPr>
              <a:t> 74</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True</a:t>
            </a:r>
            <a:r>
              <a:rPr lang="en-US" sz="3000" u="none" strike="noStrike" cap="none">
                <a:solidFill>
                  <a:srgbClr val="FF00FF"/>
                </a:solidFill>
                <a:latin typeface="Arial" charset="0"/>
                <a:ea typeface="Arial" charset="0"/>
                <a:cs typeface="Arial" charset="0"/>
                <a:sym typeface="Cabin"/>
              </a:rPr>
              <a:t> 15</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After </a:t>
            </a:r>
            <a:r>
              <a:rPr lang="en-US" sz="3000" u="none" strike="noStrike" cap="none">
                <a:solidFill>
                  <a:srgbClr val="00FF00"/>
                </a:solidFill>
                <a:latin typeface="Arial" charset="0"/>
                <a:ea typeface="Arial" charset="0"/>
                <a:cs typeface="Arial" charset="0"/>
                <a:sym typeface="Cabin"/>
              </a:rPr>
              <a:t>True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Shape 720"/>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00FF00"/>
              </a:buClr>
              <a:buSzPct val="25000"/>
            </a:pPr>
            <a:r>
              <a:rPr lang="en-US" sz="7600" dirty="0" err="1">
                <a:solidFill>
                  <a:srgbClr val="FFD966"/>
                </a:solidFill>
                <a:latin typeface="Arial" charset="0"/>
                <a:ea typeface="Arial" charset="0"/>
                <a:cs typeface="Arial" charset="0"/>
                <a:sym typeface="Cabin"/>
              </a:rPr>
              <a:t>Cách</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tìm</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giá</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trị</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nhỏ</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nhất</a:t>
            </a:r>
            <a:endParaRPr lang="en-US" sz="7600" dirty="0">
              <a:solidFill>
                <a:srgbClr val="FFD966"/>
              </a:solidFill>
              <a:latin typeface="Arial" charset="0"/>
              <a:ea typeface="Arial" charset="0"/>
              <a:cs typeface="Arial" charset="0"/>
              <a:sym typeface="Cabin"/>
            </a:endParaRPr>
          </a:p>
        </p:txBody>
      </p:sp>
      <p:sp>
        <p:nvSpPr>
          <p:cNvPr id="721" name="Shape 721"/>
          <p:cNvSpPr txBox="1"/>
          <p:nvPr/>
        </p:nvSpPr>
        <p:spPr>
          <a:xfrm>
            <a:off x="1620375" y="3009225"/>
            <a:ext cx="79958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n-US" sz="2600" dirty="0" err="1">
                <a:solidFill>
                  <a:srgbClr val="00FF00"/>
                </a:solidFill>
                <a:latin typeface="Courier"/>
                <a:ea typeface="Courier"/>
                <a:cs typeface="Courier"/>
                <a:sym typeface="Courier New"/>
              </a:rPr>
              <a:t>largest_so_far</a:t>
            </a:r>
            <a:r>
              <a:rPr lang="en-US" sz="2600" dirty="0">
                <a:solidFill>
                  <a:srgbClr val="00FF00"/>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'Before', </a:t>
            </a:r>
            <a:r>
              <a:rPr lang="en-US" sz="2600" dirty="0" err="1">
                <a:solidFill>
                  <a:srgbClr val="00FF00"/>
                </a:solidFill>
                <a:latin typeface="Courier"/>
                <a:ea typeface="Courier"/>
                <a:cs typeface="Courier"/>
                <a:sym typeface="Courier New"/>
              </a:rPr>
              <a:t>largest_so_far</a:t>
            </a:r>
            <a:r>
              <a:rPr lang="en-US"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a:t>
            </a:r>
            <a:r>
              <a:rPr lang="en-US" sz="2600" i="0" u="none" strike="noStrike" cap="none" dirty="0" err="1">
                <a:solidFill>
                  <a:srgbClr val="FF00FF"/>
                </a:solidFill>
                <a:latin typeface="Courier"/>
                <a:ea typeface="Courier"/>
                <a:cs typeface="Courier"/>
                <a:sym typeface="Courier New"/>
              </a:rPr>
              <a:t>th</a:t>
            </a:r>
            <a:r>
              <a:rPr lang="en-US" sz="2600" dirty="0" err="1">
                <a:solidFill>
                  <a:srgbClr val="FF00FF"/>
                </a:solidFill>
                <a:latin typeface="Courier"/>
                <a:ea typeface="Courier"/>
                <a:cs typeface="Courier"/>
                <a:sym typeface="Courier New"/>
              </a:rPr>
              <a:t>e_num</a:t>
            </a: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[9, 41, 12, 3, 74, 15] :</a:t>
            </a:r>
          </a:p>
          <a:p>
            <a:pPr marL="0" marR="0" lvl="0" indent="0" algn="l" rtl="0">
              <a:lnSpc>
                <a:spcPct val="100000"/>
              </a:lnSpc>
              <a:spcBef>
                <a:spcPts val="0"/>
              </a:spcBef>
              <a:spcAft>
                <a:spcPts val="0"/>
              </a:spcAft>
              <a:buClr>
                <a:srgbClr val="FFFF00"/>
              </a:buClr>
              <a:buSzPct val="25000"/>
              <a:buFont typeface="Cabin"/>
              <a:buNone/>
            </a:pPr>
            <a:r>
              <a:rPr lang="en-US" sz="2600" dirty="0">
                <a:solidFill>
                  <a:srgbClr val="FF00FF"/>
                </a:solidFill>
                <a:latin typeface="Courier"/>
                <a:ea typeface="Courier"/>
                <a:cs typeface="Courier"/>
                <a:sym typeface="Courier New"/>
              </a:rPr>
              <a:t>   if </a:t>
            </a:r>
            <a:r>
              <a:rPr lang="en-US" sz="2600" dirty="0" err="1">
                <a:solidFill>
                  <a:srgbClr val="FF00FF"/>
                </a:solidFill>
                <a:latin typeface="Courier"/>
                <a:ea typeface="Courier"/>
                <a:cs typeface="Courier"/>
                <a:sym typeface="Courier New"/>
              </a:rPr>
              <a:t>the_num</a:t>
            </a:r>
            <a:r>
              <a:rPr lang="en-US" sz="2600" dirty="0">
                <a:solidFill>
                  <a:srgbClr val="FF00FF"/>
                </a:solidFill>
                <a:latin typeface="Courier"/>
                <a:ea typeface="Courier"/>
                <a:cs typeface="Courier"/>
                <a:sym typeface="Courier New"/>
              </a:rPr>
              <a:t> &gt; </a:t>
            </a:r>
            <a:r>
              <a:rPr lang="en-US" sz="2600" dirty="0" err="1">
                <a:solidFill>
                  <a:srgbClr val="00FF00"/>
                </a:solidFill>
                <a:latin typeface="Courier"/>
                <a:ea typeface="Courier"/>
                <a:cs typeface="Courier"/>
                <a:sym typeface="Courier New"/>
              </a:rPr>
              <a:t>largest_so_far</a:t>
            </a:r>
            <a:r>
              <a:rPr lang="en-US" sz="2600" dirty="0">
                <a:solidFill>
                  <a:srgbClr val="FF00FF"/>
                </a:solidFill>
                <a:latin typeface="Courier"/>
                <a:ea typeface="Courier"/>
                <a:cs typeface="Courier"/>
                <a:sym typeface="Courier New"/>
              </a:rPr>
              <a:t> :</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dirty="0" err="1">
                <a:solidFill>
                  <a:srgbClr val="00FF00"/>
                </a:solidFill>
                <a:latin typeface="Courier"/>
                <a:ea typeface="Courier"/>
                <a:cs typeface="Courier"/>
                <a:sym typeface="Courier New"/>
              </a:rPr>
              <a:t>largest_so_far</a:t>
            </a:r>
            <a:r>
              <a:rPr lang="en-US" sz="2600" dirty="0">
                <a:solidFill>
                  <a:srgbClr val="00FF00"/>
                </a:solidFill>
                <a:latin typeface="Courier"/>
                <a:ea typeface="Courier"/>
                <a:cs typeface="Courier"/>
                <a:sym typeface="Courier New"/>
              </a:rPr>
              <a:t> = </a:t>
            </a:r>
            <a:r>
              <a:rPr lang="en-US" sz="2600" dirty="0" err="1">
                <a:solidFill>
                  <a:srgbClr val="FF00FF"/>
                </a:solidFill>
                <a:latin typeface="Courier"/>
                <a:ea typeface="Courier"/>
                <a:cs typeface="Courier"/>
                <a:sym typeface="Courier New"/>
              </a:rPr>
              <a:t>the_num</a:t>
            </a:r>
            <a:endParaRPr lang="en-US" sz="26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dirty="0" err="1">
                <a:solidFill>
                  <a:srgbClr val="00FF00"/>
                </a:solidFill>
                <a:latin typeface="Courier"/>
                <a:ea typeface="Courier"/>
                <a:cs typeface="Courier"/>
                <a:sym typeface="Courier New"/>
              </a:rPr>
              <a:t>largest_so_far</a:t>
            </a:r>
            <a:r>
              <a:rPr lang="en-US" sz="2600" dirty="0">
                <a:solidFill>
                  <a:srgbClr val="00FF00"/>
                </a:solidFill>
                <a:latin typeface="Courier"/>
                <a:ea typeface="Courier"/>
                <a:cs typeface="Courier"/>
                <a:sym typeface="Courier New"/>
              </a:rPr>
              <a:t>,</a:t>
            </a:r>
            <a:r>
              <a:rPr lang="en-US" sz="2600" i="0" u="none" strike="noStrike" cap="none" dirty="0">
                <a:solidFill>
                  <a:srgbClr val="FF00FF"/>
                </a:solidFill>
                <a:latin typeface="Courier"/>
                <a:ea typeface="Courier"/>
                <a:cs typeface="Courier"/>
                <a:sym typeface="Courier New"/>
              </a:rPr>
              <a:t> </a:t>
            </a:r>
            <a:r>
              <a:rPr lang="en-US" sz="2600" dirty="0" err="1">
                <a:solidFill>
                  <a:srgbClr val="FF00FF"/>
                </a:solidFill>
                <a:latin typeface="Courier"/>
                <a:ea typeface="Courier"/>
                <a:cs typeface="Courier"/>
                <a:sym typeface="Courier New"/>
              </a:rPr>
              <a:t>the_num</a:t>
            </a:r>
            <a:r>
              <a:rPr lang="en-US"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Font typeface="Cabin"/>
              <a:buNone/>
            </a:pPr>
            <a:endParaRPr sz="26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'After', </a:t>
            </a:r>
            <a:r>
              <a:rPr lang="en-US" sz="2600" dirty="0" err="1">
                <a:solidFill>
                  <a:srgbClr val="00FF00"/>
                </a:solidFill>
                <a:latin typeface="Courier"/>
                <a:ea typeface="Courier"/>
                <a:cs typeface="Courier"/>
                <a:sym typeface="Courier New"/>
              </a:rPr>
              <a:t>largest_so_far</a:t>
            </a:r>
            <a:r>
              <a:rPr lang="en-US" sz="2600" dirty="0">
                <a:solidFill>
                  <a:schemeClr val="bg1"/>
                </a:solidFill>
                <a:latin typeface="Courier"/>
                <a:ea typeface="Courier"/>
                <a:cs typeface="Courier"/>
                <a:sym typeface="Courier New"/>
              </a:rPr>
              <a:t>)</a:t>
            </a:r>
          </a:p>
        </p:txBody>
      </p:sp>
      <p:sp>
        <p:nvSpPr>
          <p:cNvPr id="722" name="Shape 722"/>
          <p:cNvSpPr txBox="1"/>
          <p:nvPr/>
        </p:nvSpPr>
        <p:spPr>
          <a:xfrm>
            <a:off x="10261600" y="2286000"/>
            <a:ext cx="4219499" cy="4986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a:t>
            </a:r>
            <a:r>
              <a:rPr lang="en-US" sz="3000" u="none" strike="noStrike" cap="none">
                <a:solidFill>
                  <a:srgbClr val="FFFF00"/>
                </a:solidFill>
                <a:latin typeface="Arial" charset="0"/>
                <a:ea typeface="Arial" charset="0"/>
                <a:cs typeface="Arial" charset="0"/>
                <a:sym typeface="Cabin"/>
              </a:rPr>
              <a:t> python </a:t>
            </a:r>
            <a:r>
              <a:rPr lang="en-US" sz="3000">
                <a:solidFill>
                  <a:srgbClr val="FFFF00"/>
                </a:solidFill>
                <a:latin typeface="Arial" charset="0"/>
                <a:ea typeface="Arial" charset="0"/>
                <a:cs typeface="Arial" charset="0"/>
                <a:sym typeface="Cabin"/>
              </a:rPr>
              <a:t>largest</a:t>
            </a:r>
            <a:r>
              <a:rPr lang="en-US" sz="3000" u="none" strike="noStrike" cap="none">
                <a:solidFill>
                  <a:srgbClr val="FFFF00"/>
                </a:solidFill>
                <a:latin typeface="Arial" charset="0"/>
                <a:ea typeface="Arial" charset="0"/>
                <a:cs typeface="Arial" charset="0"/>
                <a:sym typeface="Cabin"/>
              </a:rPr>
              <a:t>.py</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Before </a:t>
            </a:r>
            <a:r>
              <a:rPr lang="en-US" sz="3000">
                <a:solidFill>
                  <a:srgbClr val="00FFFF"/>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00FFFF"/>
              </a:buClr>
              <a:buSzPct val="25000"/>
              <a:buFont typeface="Cabin"/>
              <a:buNone/>
            </a:pPr>
            <a:r>
              <a:rPr lang="en-US" sz="3000">
                <a:solidFill>
                  <a:srgbClr val="00FF00"/>
                </a:solidFill>
                <a:latin typeface="Arial" charset="0"/>
                <a:ea typeface="Arial" charset="0"/>
                <a:cs typeface="Arial" charset="0"/>
                <a:sym typeface="Cabin"/>
              </a:rPr>
              <a:t>9</a:t>
            </a:r>
            <a:r>
              <a:rPr lang="en-US" sz="3000" u="none" strike="noStrike" cap="none">
                <a:solidFill>
                  <a:srgbClr val="00FFFF"/>
                </a:solidFill>
                <a:latin typeface="Arial" charset="0"/>
                <a:ea typeface="Arial" charset="0"/>
                <a:cs typeface="Arial" charset="0"/>
                <a:sym typeface="Cabin"/>
              </a:rPr>
              <a:t>  </a:t>
            </a:r>
            <a:r>
              <a:rPr lang="en-US" sz="3000" u="none" strike="noStrike" cap="none">
                <a:solidFill>
                  <a:srgbClr val="FF00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00FFFF"/>
              </a:buClr>
              <a:buSzPct val="25000"/>
              <a:buFont typeface="Cabin"/>
              <a:buNone/>
            </a:pPr>
            <a:r>
              <a:rPr lang="en-US" sz="3000">
                <a:solidFill>
                  <a:srgbClr val="00FF00"/>
                </a:solidFill>
                <a:latin typeface="Arial" charset="0"/>
                <a:ea typeface="Arial" charset="0"/>
                <a:cs typeface="Arial" charset="0"/>
                <a:sym typeface="Cabin"/>
              </a:rPr>
              <a:t>41</a:t>
            </a:r>
            <a:r>
              <a:rPr lang="en-US" sz="3000" u="none" strike="noStrike" cap="none">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n-US" sz="3000">
                <a:solidFill>
                  <a:srgbClr val="00FF00"/>
                </a:solidFill>
                <a:latin typeface="Arial" charset="0"/>
                <a:ea typeface="Arial" charset="0"/>
                <a:cs typeface="Arial" charset="0"/>
                <a:sym typeface="Cabin"/>
              </a:rPr>
              <a:t>41</a:t>
            </a:r>
            <a:r>
              <a:rPr lang="en-US" sz="3000" u="none" strike="noStrike" cap="none">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FF"/>
              </a:buClr>
              <a:buSzPct val="25000"/>
              <a:buFont typeface="Cabin"/>
              <a:buNone/>
            </a:pPr>
            <a:r>
              <a:rPr lang="en-US" sz="3000">
                <a:solidFill>
                  <a:srgbClr val="00FF00"/>
                </a:solidFill>
                <a:latin typeface="Arial" charset="0"/>
                <a:ea typeface="Arial" charset="0"/>
                <a:cs typeface="Arial" charset="0"/>
                <a:sym typeface="Cabin"/>
              </a:rPr>
              <a:t>41</a:t>
            </a:r>
            <a:r>
              <a:rPr lang="en-US" sz="3000" u="none" strike="noStrike" cap="none">
                <a:solidFill>
                  <a:srgbClr val="00FFFF"/>
                </a:solidFill>
                <a:latin typeface="Arial" charset="0"/>
                <a:ea typeface="Arial" charset="0"/>
                <a:cs typeface="Arial" charset="0"/>
                <a:sym typeface="Cabin"/>
              </a:rPr>
              <a:t>  </a:t>
            </a:r>
            <a:r>
              <a:rPr lang="en-US" sz="3000" u="none" strike="noStrike" cap="none">
                <a:solidFill>
                  <a:srgbClr val="FF00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00FFFF"/>
              </a:buClr>
              <a:buSzPct val="25000"/>
              <a:buFont typeface="Cabin"/>
              <a:buNone/>
            </a:pPr>
            <a:r>
              <a:rPr lang="en-US" sz="3000">
                <a:solidFill>
                  <a:srgbClr val="00FF00"/>
                </a:solidFill>
                <a:latin typeface="Arial" charset="0"/>
                <a:ea typeface="Arial" charset="0"/>
                <a:cs typeface="Arial" charset="0"/>
                <a:sym typeface="Cabin"/>
              </a:rPr>
              <a:t>74</a:t>
            </a:r>
            <a:r>
              <a:rPr lang="en-US" sz="3000" u="none" strike="noStrike" cap="none">
                <a:solidFill>
                  <a:srgbClr val="00FFFF"/>
                </a:solidFill>
                <a:latin typeface="Arial" charset="0"/>
                <a:ea typeface="Arial" charset="0"/>
                <a:cs typeface="Arial" charset="0"/>
                <a:sym typeface="Cabin"/>
              </a:rPr>
              <a:t>  </a:t>
            </a:r>
            <a:r>
              <a:rPr lang="en-US" sz="3000" u="none" strike="noStrike" cap="none">
                <a:solidFill>
                  <a:srgbClr val="FF00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00FFFF"/>
              </a:buClr>
              <a:buSzPct val="25000"/>
              <a:buFont typeface="Cabin"/>
              <a:buNone/>
            </a:pPr>
            <a:r>
              <a:rPr lang="en-US" sz="3000">
                <a:solidFill>
                  <a:srgbClr val="00FF00"/>
                </a:solidFill>
                <a:latin typeface="Arial" charset="0"/>
                <a:ea typeface="Arial" charset="0"/>
                <a:cs typeface="Arial" charset="0"/>
                <a:sym typeface="Cabin"/>
              </a:rPr>
              <a:t>74</a:t>
            </a:r>
            <a:r>
              <a:rPr lang="en-US" sz="3000" u="none" strike="noStrike" cap="none">
                <a:solidFill>
                  <a:srgbClr val="00FFFF"/>
                </a:solidFill>
                <a:latin typeface="Arial" charset="0"/>
                <a:ea typeface="Arial" charset="0"/>
                <a:cs typeface="Arial" charset="0"/>
                <a:sym typeface="Cabin"/>
              </a:rPr>
              <a:t>  </a:t>
            </a:r>
            <a:r>
              <a:rPr lang="en-US" sz="3000" u="none" strike="noStrike" cap="none">
                <a:solidFill>
                  <a:srgbClr val="FF00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After </a:t>
            </a:r>
            <a:r>
              <a:rPr lang="en-US" sz="3000">
                <a:solidFill>
                  <a:srgbClr val="00FFFF"/>
                </a:solidFill>
                <a:latin typeface="Arial" charset="0"/>
                <a:ea typeface="Arial" charset="0"/>
                <a:cs typeface="Arial" charset="0"/>
                <a:sym typeface="Cabin"/>
              </a:rPr>
              <a:t>74</a:t>
            </a:r>
          </a:p>
        </p:txBody>
      </p:sp>
      <p:sp>
        <p:nvSpPr>
          <p:cNvPr id="723" name="Shape 723"/>
          <p:cNvSpPr txBox="1"/>
          <p:nvPr/>
        </p:nvSpPr>
        <p:spPr>
          <a:xfrm>
            <a:off x="906525" y="7194550"/>
            <a:ext cx="14757599" cy="1111349"/>
          </a:xfrm>
          <a:prstGeom prst="rect">
            <a:avLst/>
          </a:prstGeom>
          <a:noFill/>
          <a:ln>
            <a:noFill/>
          </a:ln>
        </p:spPr>
        <p:txBody>
          <a:bodyPr lIns="0" tIns="0" rIns="0" bIns="0" anchor="ctr" anchorCtr="0">
            <a:noAutofit/>
          </a:bodyPr>
          <a:lstStyle/>
          <a:p>
            <a:pPr lvl="0" algn="ctr">
              <a:lnSpc>
                <a:spcPct val="115000"/>
              </a:lnSpc>
              <a:buClr>
                <a:schemeClr val="lt1"/>
              </a:buClr>
              <a:buSzPct val="25000"/>
            </a:pPr>
            <a:r>
              <a:rPr lang="en-US" sz="3200" dirty="0" err="1">
                <a:solidFill>
                  <a:schemeClr val="lt1"/>
                </a:solidFill>
                <a:latin typeface="Arial" charset="0"/>
                <a:ea typeface="Arial" charset="0"/>
                <a:cs typeface="Arial" charset="0"/>
                <a:sym typeface="Cabin"/>
              </a:rPr>
              <a:t>Làm</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thế</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nào</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để</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tìm</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thấy</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giá</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trị</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nhỏ</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nhất</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trong</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danh</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sách</a:t>
            </a:r>
            <a:r>
              <a:rPr lang="en-US" sz="3200" dirty="0">
                <a:solidFill>
                  <a:schemeClr val="lt1"/>
                </a:solidFill>
                <a:latin typeface="Arial" charset="0"/>
                <a:ea typeface="Arial" charset="0"/>
                <a:cs typeface="Arial" charset="0"/>
                <a:sym typeface="Cabin"/>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Shape 728"/>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00FF00"/>
              </a:buClr>
              <a:buSzPct val="25000"/>
            </a:pPr>
            <a:r>
              <a:rPr lang="en-US" sz="7600" dirty="0" err="1">
                <a:solidFill>
                  <a:srgbClr val="FFD966"/>
                </a:solidFill>
                <a:latin typeface="Arial" charset="0"/>
                <a:ea typeface="Arial" charset="0"/>
                <a:cs typeface="Arial" charset="0"/>
                <a:sym typeface="Cabin"/>
              </a:rPr>
              <a:t>Tìm</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giá</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trị</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nhỏ</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nhất</a:t>
            </a:r>
            <a:endParaRPr lang="en-US" sz="7600" dirty="0">
              <a:solidFill>
                <a:srgbClr val="FFD966"/>
              </a:solidFill>
              <a:latin typeface="Arial" charset="0"/>
              <a:ea typeface="Arial" charset="0"/>
              <a:cs typeface="Arial" charset="0"/>
              <a:sym typeface="Cabin"/>
            </a:endParaRPr>
          </a:p>
        </p:txBody>
      </p:sp>
      <p:sp>
        <p:nvSpPr>
          <p:cNvPr id="729" name="Shape 729"/>
          <p:cNvSpPr txBox="1"/>
          <p:nvPr/>
        </p:nvSpPr>
        <p:spPr>
          <a:xfrm>
            <a:off x="1620375" y="3009225"/>
            <a:ext cx="79958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n-US" sz="2600" dirty="0" err="1">
                <a:solidFill>
                  <a:srgbClr val="00FF00"/>
                </a:solidFill>
                <a:latin typeface="Courier"/>
                <a:ea typeface="Courier"/>
                <a:cs typeface="Courier"/>
                <a:sym typeface="Courier New"/>
              </a:rPr>
              <a:t>smallest_so_far</a:t>
            </a:r>
            <a:r>
              <a:rPr lang="en-US" sz="2600" dirty="0">
                <a:solidFill>
                  <a:srgbClr val="00FF00"/>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'Before', </a:t>
            </a:r>
            <a:r>
              <a:rPr lang="en-US" sz="2600" dirty="0" err="1">
                <a:solidFill>
                  <a:srgbClr val="00FF00"/>
                </a:solidFill>
                <a:latin typeface="Courier"/>
                <a:ea typeface="Courier"/>
                <a:cs typeface="Courier"/>
                <a:sym typeface="Courier New"/>
              </a:rPr>
              <a:t>smallest_so_far</a:t>
            </a:r>
            <a:r>
              <a:rPr lang="en-US"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a:t>
            </a:r>
            <a:r>
              <a:rPr lang="en-US" sz="2600" i="0" u="none" strike="noStrike" cap="none" dirty="0" err="1">
                <a:solidFill>
                  <a:srgbClr val="FF00FF"/>
                </a:solidFill>
                <a:latin typeface="Courier"/>
                <a:ea typeface="Courier"/>
                <a:cs typeface="Courier"/>
                <a:sym typeface="Courier New"/>
              </a:rPr>
              <a:t>th</a:t>
            </a:r>
            <a:r>
              <a:rPr lang="en-US" sz="2600" dirty="0" err="1">
                <a:solidFill>
                  <a:srgbClr val="FF00FF"/>
                </a:solidFill>
                <a:latin typeface="Courier"/>
                <a:ea typeface="Courier"/>
                <a:cs typeface="Courier"/>
                <a:sym typeface="Courier New"/>
              </a:rPr>
              <a:t>e_num</a:t>
            </a: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[9, 41, 12, 3, 74, 15] :</a:t>
            </a:r>
          </a:p>
          <a:p>
            <a:pPr marL="0" marR="0" lvl="0" indent="0" algn="l" rtl="0">
              <a:lnSpc>
                <a:spcPct val="100000"/>
              </a:lnSpc>
              <a:spcBef>
                <a:spcPts val="0"/>
              </a:spcBef>
              <a:spcAft>
                <a:spcPts val="0"/>
              </a:spcAft>
              <a:buClr>
                <a:srgbClr val="FFFF00"/>
              </a:buClr>
              <a:buSzPct val="25000"/>
              <a:buFont typeface="Cabin"/>
              <a:buNone/>
            </a:pPr>
            <a:r>
              <a:rPr lang="en-US" sz="2600" dirty="0">
                <a:solidFill>
                  <a:srgbClr val="FF00FF"/>
                </a:solidFill>
                <a:latin typeface="Courier"/>
                <a:ea typeface="Courier"/>
                <a:cs typeface="Courier"/>
                <a:sym typeface="Courier New"/>
              </a:rPr>
              <a:t>   if </a:t>
            </a:r>
            <a:r>
              <a:rPr lang="en-US" sz="2600" dirty="0" err="1">
                <a:solidFill>
                  <a:srgbClr val="FF00FF"/>
                </a:solidFill>
                <a:latin typeface="Courier"/>
                <a:ea typeface="Courier"/>
                <a:cs typeface="Courier"/>
                <a:sym typeface="Courier New"/>
              </a:rPr>
              <a:t>the_num</a:t>
            </a:r>
            <a:r>
              <a:rPr lang="en-US" sz="2600" dirty="0">
                <a:solidFill>
                  <a:srgbClr val="FF00FF"/>
                </a:solidFill>
                <a:latin typeface="Courier"/>
                <a:ea typeface="Courier"/>
                <a:cs typeface="Courier"/>
                <a:sym typeface="Courier New"/>
              </a:rPr>
              <a:t> &lt; </a:t>
            </a:r>
            <a:r>
              <a:rPr lang="en-US" sz="2600" dirty="0" err="1">
                <a:solidFill>
                  <a:srgbClr val="00FF00"/>
                </a:solidFill>
                <a:latin typeface="Courier"/>
                <a:ea typeface="Courier"/>
                <a:cs typeface="Courier"/>
                <a:sym typeface="Courier New"/>
              </a:rPr>
              <a:t>smallest_so_far</a:t>
            </a:r>
            <a:r>
              <a:rPr lang="en-US" sz="2600" dirty="0">
                <a:solidFill>
                  <a:srgbClr val="FF00FF"/>
                </a:solidFill>
                <a:latin typeface="Courier"/>
                <a:ea typeface="Courier"/>
                <a:cs typeface="Courier"/>
                <a:sym typeface="Courier New"/>
              </a:rPr>
              <a:t> :</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dirty="0" err="1">
                <a:solidFill>
                  <a:srgbClr val="00FF00"/>
                </a:solidFill>
                <a:latin typeface="Courier"/>
                <a:ea typeface="Courier"/>
                <a:cs typeface="Courier"/>
                <a:sym typeface="Courier New"/>
              </a:rPr>
              <a:t>smallest_so_far</a:t>
            </a:r>
            <a:r>
              <a:rPr lang="en-US" sz="2600" dirty="0">
                <a:solidFill>
                  <a:srgbClr val="00FF00"/>
                </a:solidFill>
                <a:latin typeface="Courier"/>
                <a:ea typeface="Courier"/>
                <a:cs typeface="Courier"/>
                <a:sym typeface="Courier New"/>
              </a:rPr>
              <a:t> = </a:t>
            </a:r>
            <a:r>
              <a:rPr lang="en-US" sz="2600" dirty="0" err="1">
                <a:solidFill>
                  <a:srgbClr val="FF00FF"/>
                </a:solidFill>
                <a:latin typeface="Courier"/>
                <a:ea typeface="Courier"/>
                <a:cs typeface="Courier"/>
                <a:sym typeface="Courier New"/>
              </a:rPr>
              <a:t>the_num</a:t>
            </a:r>
            <a:endParaRPr lang="en-US" sz="26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dirty="0" err="1">
                <a:solidFill>
                  <a:srgbClr val="00FF00"/>
                </a:solidFill>
                <a:latin typeface="Courier"/>
                <a:ea typeface="Courier"/>
                <a:cs typeface="Courier"/>
                <a:sym typeface="Courier New"/>
              </a:rPr>
              <a:t>smallest_so_far</a:t>
            </a:r>
            <a:r>
              <a:rPr lang="en-US" sz="2600" dirty="0">
                <a:solidFill>
                  <a:srgbClr val="00FF00"/>
                </a:solidFill>
                <a:latin typeface="Courier"/>
                <a:ea typeface="Courier"/>
                <a:cs typeface="Courier"/>
                <a:sym typeface="Courier New"/>
              </a:rPr>
              <a:t>,</a:t>
            </a:r>
            <a:r>
              <a:rPr lang="en-US" sz="2600" i="0" u="none" strike="noStrike" cap="none" dirty="0">
                <a:solidFill>
                  <a:srgbClr val="FF00FF"/>
                </a:solidFill>
                <a:latin typeface="Courier"/>
                <a:ea typeface="Courier"/>
                <a:cs typeface="Courier"/>
                <a:sym typeface="Courier New"/>
              </a:rPr>
              <a:t> </a:t>
            </a:r>
            <a:r>
              <a:rPr lang="en-US" sz="2600" dirty="0" err="1">
                <a:solidFill>
                  <a:srgbClr val="FF00FF"/>
                </a:solidFill>
                <a:latin typeface="Courier"/>
                <a:ea typeface="Courier"/>
                <a:cs typeface="Courier"/>
                <a:sym typeface="Courier New"/>
              </a:rPr>
              <a:t>the_num</a:t>
            </a:r>
            <a:r>
              <a:rPr lang="en-US"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Font typeface="Cabin"/>
              <a:buNone/>
            </a:pPr>
            <a:endParaRPr sz="26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i="0" u="none" strike="noStrike" cap="none"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'After', </a:t>
            </a:r>
            <a:r>
              <a:rPr lang="en-US" sz="2600" dirty="0" err="1">
                <a:solidFill>
                  <a:srgbClr val="00FF00"/>
                </a:solidFill>
                <a:latin typeface="Courier"/>
                <a:ea typeface="Courier"/>
                <a:cs typeface="Courier"/>
                <a:sym typeface="Courier New"/>
              </a:rPr>
              <a:t>smallest_so_far</a:t>
            </a:r>
            <a:r>
              <a:rPr lang="en-US" sz="2600" dirty="0">
                <a:solidFill>
                  <a:schemeClr val="bg1"/>
                </a:solidFill>
                <a:latin typeface="Courier"/>
                <a:ea typeface="Courier"/>
                <a:cs typeface="Courier"/>
                <a:sym typeface="Courier New"/>
              </a:rPr>
              <a:t>)</a:t>
            </a:r>
          </a:p>
        </p:txBody>
      </p:sp>
      <p:sp>
        <p:nvSpPr>
          <p:cNvPr id="730" name="Shape 730"/>
          <p:cNvSpPr txBox="1"/>
          <p:nvPr/>
        </p:nvSpPr>
        <p:spPr>
          <a:xfrm>
            <a:off x="906525" y="7194551"/>
            <a:ext cx="14757599" cy="992188"/>
          </a:xfrm>
          <a:prstGeom prst="rect">
            <a:avLst/>
          </a:prstGeom>
          <a:noFill/>
          <a:ln>
            <a:noFill/>
          </a:ln>
        </p:spPr>
        <p:txBody>
          <a:bodyPr lIns="0" tIns="0" rIns="0" bIns="0" anchor="ctr" anchorCtr="0">
            <a:noAutofit/>
          </a:bodyPr>
          <a:lstStyle/>
          <a:p>
            <a:pPr lvl="0" algn="ctr">
              <a:lnSpc>
                <a:spcPct val="115000"/>
              </a:lnSpc>
              <a:buClr>
                <a:schemeClr val="lt1"/>
              </a:buClr>
              <a:buSzPct val="25000"/>
            </a:pPr>
            <a:r>
              <a:rPr lang="en-US" sz="3200" dirty="0" err="1">
                <a:solidFill>
                  <a:schemeClr val="lt1"/>
                </a:solidFill>
                <a:latin typeface="Arial" charset="0"/>
                <a:ea typeface="Arial" charset="0"/>
                <a:cs typeface="Arial" charset="0"/>
                <a:sym typeface="Cabin"/>
              </a:rPr>
              <a:t>Chuyển</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tên</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biến</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thành</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smallest_so_far</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và</a:t>
            </a:r>
            <a:r>
              <a:rPr lang="en-US" sz="3200" dirty="0">
                <a:solidFill>
                  <a:schemeClr val="lt1"/>
                </a:solidFill>
                <a:latin typeface="Arial" charset="0"/>
                <a:ea typeface="Arial" charset="0"/>
                <a:cs typeface="Arial" charset="0"/>
                <a:sym typeface="Cabin"/>
              </a:rPr>
              <a:t> </a:t>
            </a:r>
            <a:r>
              <a:rPr lang="en-US" sz="3200" dirty="0" err="1">
                <a:solidFill>
                  <a:schemeClr val="lt1"/>
                </a:solidFill>
                <a:latin typeface="Arial" charset="0"/>
                <a:ea typeface="Arial" charset="0"/>
                <a:cs typeface="Arial" charset="0"/>
                <a:sym typeface="Cabin"/>
              </a:rPr>
              <a:t>chuyển</a:t>
            </a:r>
            <a:r>
              <a:rPr lang="en-US" sz="3200" dirty="0">
                <a:solidFill>
                  <a:schemeClr val="lt1"/>
                </a:solidFill>
                <a:latin typeface="Arial" charset="0"/>
                <a:ea typeface="Arial" charset="0"/>
                <a:cs typeface="Arial" charset="0"/>
                <a:sym typeface="Cabin"/>
              </a:rPr>
              <a:t> &gt; </a:t>
            </a:r>
            <a:r>
              <a:rPr lang="en-US" sz="3200" dirty="0" err="1">
                <a:solidFill>
                  <a:schemeClr val="lt1"/>
                </a:solidFill>
                <a:latin typeface="Arial" charset="0"/>
                <a:ea typeface="Arial" charset="0"/>
                <a:cs typeface="Arial" charset="0"/>
                <a:sym typeface="Cabin"/>
              </a:rPr>
              <a:t>thành</a:t>
            </a:r>
            <a:r>
              <a:rPr lang="en-US" sz="3200" dirty="0">
                <a:solidFill>
                  <a:schemeClr val="lt1"/>
                </a:solidFill>
                <a:latin typeface="Arial" charset="0"/>
                <a:ea typeface="Arial" charset="0"/>
                <a:cs typeface="Arial" charset="0"/>
                <a:sym typeface="Cabin"/>
              </a:rPr>
              <a:t> &lt;</a:t>
            </a:r>
            <a:endParaRPr lang="en-US" sz="3200" dirty="0">
              <a:solidFill>
                <a:srgbClr val="00FFFF"/>
              </a:solidFill>
              <a:latin typeface="Arial" charset="0"/>
              <a:ea typeface="Arial" charset="0"/>
              <a:cs typeface="Arial" charset="0"/>
              <a:sym typeface="Cabi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Shape 728"/>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00FF00"/>
              </a:buClr>
              <a:buSzPct val="25000"/>
            </a:pPr>
            <a:r>
              <a:rPr lang="en-US" sz="7600" dirty="0" err="1">
                <a:solidFill>
                  <a:srgbClr val="FFD966"/>
                </a:solidFill>
                <a:latin typeface="Arial" charset="0"/>
                <a:ea typeface="Arial" charset="0"/>
                <a:cs typeface="Arial" charset="0"/>
                <a:sym typeface="Cabin"/>
              </a:rPr>
              <a:t>Tìm</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giá</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trị</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nhỏ</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nhất</a:t>
            </a:r>
            <a:endParaRPr lang="en-US" sz="7600" dirty="0">
              <a:solidFill>
                <a:srgbClr val="FFD966"/>
              </a:solidFill>
              <a:latin typeface="Arial" charset="0"/>
              <a:ea typeface="Arial" charset="0"/>
              <a:cs typeface="Arial" charset="0"/>
              <a:sym typeface="Cabin"/>
            </a:endParaRPr>
          </a:p>
        </p:txBody>
      </p:sp>
      <p:sp>
        <p:nvSpPr>
          <p:cNvPr id="729" name="Shape 729"/>
          <p:cNvSpPr txBox="1"/>
          <p:nvPr/>
        </p:nvSpPr>
        <p:spPr>
          <a:xfrm>
            <a:off x="1620375" y="3009225"/>
            <a:ext cx="79958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n-US" sz="2600" dirty="0" err="1">
                <a:solidFill>
                  <a:srgbClr val="00FF00"/>
                </a:solidFill>
                <a:latin typeface="Courier"/>
                <a:ea typeface="Courier"/>
                <a:cs typeface="Courier"/>
                <a:sym typeface="Courier New"/>
              </a:rPr>
              <a:t>smallest_so_far</a:t>
            </a:r>
            <a:r>
              <a:rPr lang="en-US" sz="2600" dirty="0">
                <a:solidFill>
                  <a:srgbClr val="00FF00"/>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'Before', </a:t>
            </a:r>
            <a:r>
              <a:rPr lang="en-US" sz="2600" dirty="0" err="1">
                <a:solidFill>
                  <a:srgbClr val="00FF00"/>
                </a:solidFill>
                <a:latin typeface="Courier"/>
                <a:ea typeface="Courier"/>
                <a:cs typeface="Courier"/>
                <a:sym typeface="Courier New"/>
              </a:rPr>
              <a:t>smallest_so_far</a:t>
            </a:r>
            <a:r>
              <a:rPr lang="en-US"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a:t>
            </a:r>
            <a:r>
              <a:rPr lang="en-US" sz="2600" i="0" u="none" strike="noStrike" cap="none" dirty="0" err="1">
                <a:solidFill>
                  <a:srgbClr val="FF00FF"/>
                </a:solidFill>
                <a:latin typeface="Courier"/>
                <a:ea typeface="Courier"/>
                <a:cs typeface="Courier"/>
                <a:sym typeface="Courier New"/>
              </a:rPr>
              <a:t>th</a:t>
            </a:r>
            <a:r>
              <a:rPr lang="en-US" sz="2600" dirty="0" err="1">
                <a:solidFill>
                  <a:srgbClr val="FF00FF"/>
                </a:solidFill>
                <a:latin typeface="Courier"/>
                <a:ea typeface="Courier"/>
                <a:cs typeface="Courier"/>
                <a:sym typeface="Courier New"/>
              </a:rPr>
              <a:t>e_num</a:t>
            </a: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[9, 41, 12, 3, 74, 15] :</a:t>
            </a:r>
          </a:p>
          <a:p>
            <a:pPr marL="0" marR="0" lvl="0" indent="0" algn="l" rtl="0">
              <a:lnSpc>
                <a:spcPct val="100000"/>
              </a:lnSpc>
              <a:spcBef>
                <a:spcPts val="0"/>
              </a:spcBef>
              <a:spcAft>
                <a:spcPts val="0"/>
              </a:spcAft>
              <a:buClr>
                <a:srgbClr val="FFFF00"/>
              </a:buClr>
              <a:buSzPct val="25000"/>
              <a:buFont typeface="Cabin"/>
              <a:buNone/>
            </a:pPr>
            <a:r>
              <a:rPr lang="en-US" sz="2600" dirty="0">
                <a:solidFill>
                  <a:srgbClr val="FF00FF"/>
                </a:solidFill>
                <a:latin typeface="Courier"/>
                <a:ea typeface="Courier"/>
                <a:cs typeface="Courier"/>
                <a:sym typeface="Courier New"/>
              </a:rPr>
              <a:t>   if </a:t>
            </a:r>
            <a:r>
              <a:rPr lang="en-US" sz="2600" dirty="0" err="1">
                <a:solidFill>
                  <a:srgbClr val="FF00FF"/>
                </a:solidFill>
                <a:latin typeface="Courier"/>
                <a:ea typeface="Courier"/>
                <a:cs typeface="Courier"/>
                <a:sym typeface="Courier New"/>
              </a:rPr>
              <a:t>the_num</a:t>
            </a:r>
            <a:r>
              <a:rPr lang="en-US" sz="2600" dirty="0">
                <a:solidFill>
                  <a:srgbClr val="FF00FF"/>
                </a:solidFill>
                <a:latin typeface="Courier"/>
                <a:ea typeface="Courier"/>
                <a:cs typeface="Courier"/>
                <a:sym typeface="Courier New"/>
              </a:rPr>
              <a:t> &lt; </a:t>
            </a:r>
            <a:r>
              <a:rPr lang="en-US" sz="2600" dirty="0" err="1">
                <a:solidFill>
                  <a:srgbClr val="00FF00"/>
                </a:solidFill>
                <a:latin typeface="Courier"/>
                <a:ea typeface="Courier"/>
                <a:cs typeface="Courier"/>
                <a:sym typeface="Courier New"/>
              </a:rPr>
              <a:t>smallest_so_far</a:t>
            </a:r>
            <a:r>
              <a:rPr lang="en-US" sz="2600" dirty="0">
                <a:solidFill>
                  <a:srgbClr val="FF00FF"/>
                </a:solidFill>
                <a:latin typeface="Courier"/>
                <a:ea typeface="Courier"/>
                <a:cs typeface="Courier"/>
                <a:sym typeface="Courier New"/>
              </a:rPr>
              <a:t> :</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dirty="0" err="1">
                <a:solidFill>
                  <a:srgbClr val="00FF00"/>
                </a:solidFill>
                <a:latin typeface="Courier"/>
                <a:ea typeface="Courier"/>
                <a:cs typeface="Courier"/>
                <a:sym typeface="Courier New"/>
              </a:rPr>
              <a:t>smallest_so_far</a:t>
            </a:r>
            <a:r>
              <a:rPr lang="en-US" sz="2600" dirty="0">
                <a:solidFill>
                  <a:srgbClr val="00FF00"/>
                </a:solidFill>
                <a:latin typeface="Courier"/>
                <a:ea typeface="Courier"/>
                <a:cs typeface="Courier"/>
                <a:sym typeface="Courier New"/>
              </a:rPr>
              <a:t> = </a:t>
            </a:r>
            <a:r>
              <a:rPr lang="en-US" sz="2600" dirty="0" err="1">
                <a:solidFill>
                  <a:srgbClr val="FF00FF"/>
                </a:solidFill>
                <a:latin typeface="Courier"/>
                <a:ea typeface="Courier"/>
                <a:cs typeface="Courier"/>
                <a:sym typeface="Courier New"/>
              </a:rPr>
              <a:t>the_num</a:t>
            </a:r>
            <a:endParaRPr lang="en-US" sz="26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dirty="0" err="1">
                <a:solidFill>
                  <a:srgbClr val="00FF00"/>
                </a:solidFill>
                <a:latin typeface="Courier"/>
                <a:ea typeface="Courier"/>
                <a:cs typeface="Courier"/>
                <a:sym typeface="Courier New"/>
              </a:rPr>
              <a:t>smallest_so_far</a:t>
            </a:r>
            <a:r>
              <a:rPr lang="en-US" sz="2600" dirty="0">
                <a:solidFill>
                  <a:srgbClr val="00FF00"/>
                </a:solidFill>
                <a:latin typeface="Courier"/>
                <a:ea typeface="Courier"/>
                <a:cs typeface="Courier"/>
                <a:sym typeface="Courier New"/>
              </a:rPr>
              <a:t>,</a:t>
            </a:r>
            <a:r>
              <a:rPr lang="en-US" sz="2600" i="0" u="none" strike="noStrike" cap="none" dirty="0">
                <a:solidFill>
                  <a:srgbClr val="FF00FF"/>
                </a:solidFill>
                <a:latin typeface="Courier"/>
                <a:ea typeface="Courier"/>
                <a:cs typeface="Courier"/>
                <a:sym typeface="Courier New"/>
              </a:rPr>
              <a:t> </a:t>
            </a:r>
            <a:r>
              <a:rPr lang="en-US" sz="2600" dirty="0" err="1">
                <a:solidFill>
                  <a:srgbClr val="FF00FF"/>
                </a:solidFill>
                <a:latin typeface="Courier"/>
                <a:ea typeface="Courier"/>
                <a:cs typeface="Courier"/>
                <a:sym typeface="Courier New"/>
              </a:rPr>
              <a:t>the_num</a:t>
            </a:r>
            <a:r>
              <a:rPr lang="en-US"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Font typeface="Cabin"/>
              <a:buNone/>
            </a:pPr>
            <a:endParaRPr sz="26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i="0" u="none" strike="noStrike" cap="none"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'After', </a:t>
            </a:r>
            <a:r>
              <a:rPr lang="en-US" sz="2600" dirty="0" err="1">
                <a:solidFill>
                  <a:srgbClr val="00FF00"/>
                </a:solidFill>
                <a:latin typeface="Courier"/>
                <a:ea typeface="Courier"/>
                <a:cs typeface="Courier"/>
                <a:sym typeface="Courier New"/>
              </a:rPr>
              <a:t>smallest_so_far</a:t>
            </a:r>
            <a:r>
              <a:rPr lang="en-US" sz="2600" dirty="0">
                <a:solidFill>
                  <a:schemeClr val="bg1"/>
                </a:solidFill>
                <a:latin typeface="Courier"/>
                <a:ea typeface="Courier"/>
                <a:cs typeface="Courier"/>
                <a:sym typeface="Courier New"/>
              </a:rPr>
              <a:t>)</a:t>
            </a:r>
          </a:p>
        </p:txBody>
      </p:sp>
      <p:sp>
        <p:nvSpPr>
          <p:cNvPr id="5" name="Shape 737"/>
          <p:cNvSpPr txBox="1"/>
          <p:nvPr/>
        </p:nvSpPr>
        <p:spPr>
          <a:xfrm>
            <a:off x="10261600" y="2286000"/>
            <a:ext cx="4219499" cy="4986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a:t>
            </a:r>
            <a:r>
              <a:rPr lang="en-US" sz="3000" u="none" strike="noStrike" cap="none">
                <a:solidFill>
                  <a:srgbClr val="FFFF00"/>
                </a:solidFill>
                <a:latin typeface="Arial" charset="0"/>
                <a:ea typeface="Arial" charset="0"/>
                <a:cs typeface="Arial" charset="0"/>
                <a:sym typeface="Cabin"/>
              </a:rPr>
              <a:t> python </a:t>
            </a:r>
            <a:r>
              <a:rPr lang="en-US" sz="3000">
                <a:solidFill>
                  <a:srgbClr val="FFFF00"/>
                </a:solidFill>
                <a:latin typeface="Arial" charset="0"/>
                <a:ea typeface="Arial" charset="0"/>
                <a:cs typeface="Arial" charset="0"/>
                <a:sym typeface="Cabin"/>
              </a:rPr>
              <a:t>smallbad</a:t>
            </a:r>
            <a:r>
              <a:rPr lang="en-US" sz="3000" u="none" strike="noStrike" cap="none">
                <a:solidFill>
                  <a:srgbClr val="FFFF00"/>
                </a:solidFill>
                <a:latin typeface="Arial" charset="0"/>
                <a:ea typeface="Arial" charset="0"/>
                <a:cs typeface="Arial" charset="0"/>
                <a:sym typeface="Cabin"/>
              </a:rPr>
              <a:t>.py</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Before </a:t>
            </a:r>
            <a:r>
              <a:rPr lang="en-US" sz="3000">
                <a:solidFill>
                  <a:srgbClr val="00FFFF"/>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00FFFF"/>
              </a:buClr>
              <a:buSzPct val="25000"/>
              <a:buFont typeface="Cabin"/>
              <a:buNone/>
            </a:pPr>
            <a:r>
              <a:rPr lang="en-US" sz="3000">
                <a:solidFill>
                  <a:srgbClr val="00FF00"/>
                </a:solidFill>
                <a:latin typeface="Arial" charset="0"/>
                <a:ea typeface="Arial" charset="0"/>
                <a:cs typeface="Arial" charset="0"/>
                <a:sym typeface="Cabin"/>
              </a:rPr>
              <a:t>-1</a:t>
            </a:r>
            <a:r>
              <a:rPr lang="en-US" sz="3000" u="none" strike="noStrike" cap="none">
                <a:solidFill>
                  <a:srgbClr val="00FFFF"/>
                </a:solidFill>
                <a:latin typeface="Arial" charset="0"/>
                <a:ea typeface="Arial" charset="0"/>
                <a:cs typeface="Arial" charset="0"/>
                <a:sym typeface="Cabin"/>
              </a:rPr>
              <a:t>  </a:t>
            </a:r>
            <a:r>
              <a:rPr lang="en-US" sz="3000" u="none" strike="noStrike" cap="none">
                <a:solidFill>
                  <a:srgbClr val="FF00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00FFFF"/>
              </a:buClr>
              <a:buSzPct val="25000"/>
              <a:buFont typeface="Cabin"/>
              <a:buNone/>
            </a:pPr>
            <a:r>
              <a:rPr lang="en-US" sz="3000">
                <a:solidFill>
                  <a:srgbClr val="00FF00"/>
                </a:solidFill>
                <a:latin typeface="Arial" charset="0"/>
                <a:ea typeface="Arial" charset="0"/>
                <a:cs typeface="Arial" charset="0"/>
                <a:sym typeface="Cabin"/>
              </a:rPr>
              <a:t>-1</a:t>
            </a:r>
            <a:r>
              <a:rPr lang="en-US" sz="3000" u="none" strike="noStrike" cap="none">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n-US" sz="3000">
                <a:solidFill>
                  <a:srgbClr val="00FF00"/>
                </a:solidFill>
                <a:latin typeface="Arial" charset="0"/>
                <a:ea typeface="Arial" charset="0"/>
                <a:cs typeface="Arial" charset="0"/>
                <a:sym typeface="Cabin"/>
              </a:rPr>
              <a:t>-1</a:t>
            </a:r>
            <a:r>
              <a:rPr lang="en-US" sz="3000" u="none" strike="noStrike" cap="none">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FF"/>
              </a:buClr>
              <a:buSzPct val="25000"/>
              <a:buFont typeface="Cabin"/>
              <a:buNone/>
            </a:pPr>
            <a:r>
              <a:rPr lang="en-US" sz="3000">
                <a:solidFill>
                  <a:srgbClr val="00FF00"/>
                </a:solidFill>
                <a:latin typeface="Arial" charset="0"/>
                <a:ea typeface="Arial" charset="0"/>
                <a:cs typeface="Arial" charset="0"/>
                <a:sym typeface="Cabin"/>
              </a:rPr>
              <a:t>-1</a:t>
            </a:r>
            <a:r>
              <a:rPr lang="en-US" sz="3000" u="none" strike="noStrike" cap="none">
                <a:solidFill>
                  <a:srgbClr val="00FFFF"/>
                </a:solidFill>
                <a:latin typeface="Arial" charset="0"/>
                <a:ea typeface="Arial" charset="0"/>
                <a:cs typeface="Arial" charset="0"/>
                <a:sym typeface="Cabin"/>
              </a:rPr>
              <a:t>  </a:t>
            </a:r>
            <a:r>
              <a:rPr lang="en-US" sz="3000" u="none" strike="noStrike" cap="none">
                <a:solidFill>
                  <a:srgbClr val="FF00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00FFFF"/>
              </a:buClr>
              <a:buSzPct val="25000"/>
              <a:buFont typeface="Cabin"/>
              <a:buNone/>
            </a:pPr>
            <a:r>
              <a:rPr lang="en-US" sz="3000">
                <a:solidFill>
                  <a:srgbClr val="00FF00"/>
                </a:solidFill>
                <a:latin typeface="Arial" charset="0"/>
                <a:ea typeface="Arial" charset="0"/>
                <a:cs typeface="Arial" charset="0"/>
                <a:sym typeface="Cabin"/>
              </a:rPr>
              <a:t>-1</a:t>
            </a:r>
            <a:r>
              <a:rPr lang="en-US" sz="3000" u="none" strike="noStrike" cap="none">
                <a:solidFill>
                  <a:srgbClr val="00FFFF"/>
                </a:solidFill>
                <a:latin typeface="Arial" charset="0"/>
                <a:ea typeface="Arial" charset="0"/>
                <a:cs typeface="Arial" charset="0"/>
                <a:sym typeface="Cabin"/>
              </a:rPr>
              <a:t>  </a:t>
            </a:r>
            <a:r>
              <a:rPr lang="en-US" sz="3000" u="none" strike="noStrike" cap="none">
                <a:solidFill>
                  <a:srgbClr val="FF00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00FFFF"/>
              </a:buClr>
              <a:buSzPct val="25000"/>
              <a:buFont typeface="Cabin"/>
              <a:buNone/>
            </a:pPr>
            <a:r>
              <a:rPr lang="en-US" sz="3000">
                <a:solidFill>
                  <a:srgbClr val="00FF00"/>
                </a:solidFill>
                <a:latin typeface="Arial" charset="0"/>
                <a:ea typeface="Arial" charset="0"/>
                <a:cs typeface="Arial" charset="0"/>
                <a:sym typeface="Cabin"/>
              </a:rPr>
              <a:t>-1</a:t>
            </a:r>
            <a:r>
              <a:rPr lang="en-US" sz="3000" u="none" strike="noStrike" cap="none">
                <a:solidFill>
                  <a:srgbClr val="00FFFF"/>
                </a:solidFill>
                <a:latin typeface="Arial" charset="0"/>
                <a:ea typeface="Arial" charset="0"/>
                <a:cs typeface="Arial" charset="0"/>
                <a:sym typeface="Cabin"/>
              </a:rPr>
              <a:t>  </a:t>
            </a:r>
            <a:r>
              <a:rPr lang="en-US" sz="3000" u="none" strike="noStrike" cap="none">
                <a:solidFill>
                  <a:srgbClr val="FF00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After </a:t>
            </a:r>
            <a:r>
              <a:rPr lang="en-US" sz="3000">
                <a:solidFill>
                  <a:srgbClr val="00FFFF"/>
                </a:solidFill>
                <a:latin typeface="Arial" charset="0"/>
                <a:ea typeface="Arial" charset="0"/>
                <a:cs typeface="Arial" charset="0"/>
                <a:sym typeface="Cabin"/>
              </a:rPr>
              <a:t>-1</a:t>
            </a:r>
          </a:p>
        </p:txBody>
      </p:sp>
    </p:spTree>
    <p:extLst>
      <p:ext uri="{BB962C8B-B14F-4D97-AF65-F5344CB8AC3E}">
        <p14:creationId xmlns:p14="http://schemas.microsoft.com/office/powerpoint/2010/main" val="1657758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Shape 743"/>
          <p:cNvSpPr txBox="1"/>
          <p:nvPr/>
        </p:nvSpPr>
        <p:spPr>
          <a:xfrm>
            <a:off x="1459175" y="2133500"/>
            <a:ext cx="7748399" cy="4984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a:rPr>
              <a:t>smallest =</a:t>
            </a:r>
            <a:r>
              <a:rPr lang="en-US" sz="2600" i="0" u="none" strike="noStrike" cap="none" dirty="0">
                <a:solidFill>
                  <a:srgbClr val="FF7F00"/>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None</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i="0" u="none" strike="noStrike" cap="none"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'Before</a:t>
            </a:r>
            <a:r>
              <a:rPr lang="en-US" sz="2600" dirty="0">
                <a:solidFill>
                  <a:srgbClr val="FF7F00"/>
                </a:solidFill>
                <a:latin typeface="Courier"/>
                <a:ea typeface="Courier"/>
                <a:cs typeface="Courier"/>
                <a:sym typeface="Courier New"/>
              </a:rPr>
              <a:t>'</a:t>
            </a:r>
            <a:r>
              <a:rPr lang="en-US"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value </a:t>
            </a:r>
            <a:r>
              <a:rPr lang="en-US" sz="2600" i="0" u="none" strike="noStrike" cap="none" dirty="0">
                <a:solidFill>
                  <a:schemeClr val="lt1"/>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[9, 41, 12, 3, 74, 15] :</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if</a:t>
            </a:r>
            <a:r>
              <a:rPr lang="en-US" sz="2600" i="0" u="none" strike="noStrike" cap="none" dirty="0">
                <a:solidFill>
                  <a:srgbClr val="00FF00"/>
                </a:solidFill>
                <a:latin typeface="Courier"/>
                <a:ea typeface="Courier"/>
                <a:cs typeface="Courier"/>
                <a:sym typeface="Courier New"/>
              </a:rPr>
              <a:t> smallest </a:t>
            </a:r>
            <a:r>
              <a:rPr lang="en-US" sz="2600" u="none" strike="noStrike" cap="none" dirty="0">
                <a:solidFill>
                  <a:srgbClr val="FFFF00"/>
                </a:solidFill>
                <a:latin typeface="Courier"/>
                <a:ea typeface="Courier"/>
                <a:cs typeface="Courier"/>
                <a:sym typeface="Courier New"/>
              </a:rPr>
              <a:t>is</a:t>
            </a:r>
            <a:r>
              <a:rPr lang="en-US" sz="2600" i="0" u="none" strike="noStrike" cap="none" dirty="0">
                <a:solidFill>
                  <a:srgbClr val="00FF00"/>
                </a:solidFill>
                <a:latin typeface="Courier"/>
                <a:ea typeface="Courier"/>
                <a:cs typeface="Courier"/>
                <a:sym typeface="Courier New"/>
              </a:rPr>
              <a:t> None</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00FF"/>
                </a:solidFill>
                <a:latin typeface="Courier"/>
                <a:ea typeface="Courier"/>
                <a:cs typeface="Courier"/>
                <a:sym typeface="Courier New"/>
              </a:rPr>
              <a:t>: </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a:rPr>
              <a:t>        smallest </a:t>
            </a:r>
            <a:r>
              <a:rPr lang="en-US" sz="2600" i="0" u="none" strike="noStrike" cap="none" dirty="0">
                <a:solidFill>
                  <a:srgbClr val="FF00FF"/>
                </a:solidFill>
                <a:latin typeface="Courier"/>
                <a:ea typeface="Courier"/>
                <a:cs typeface="Courier"/>
                <a:sym typeface="Courier New"/>
              </a:rPr>
              <a:t>= value</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err="1">
                <a:solidFill>
                  <a:srgbClr val="FFFF00"/>
                </a:solidFill>
                <a:latin typeface="Courier"/>
                <a:ea typeface="Courier"/>
                <a:cs typeface="Courier"/>
                <a:sym typeface="Courier New"/>
              </a:rPr>
              <a:t>elif</a:t>
            </a:r>
            <a:r>
              <a:rPr lang="en-US" sz="2600" i="0" u="none" strike="noStrike" cap="none" dirty="0">
                <a:solidFill>
                  <a:srgbClr val="FF00FF"/>
                </a:solidFill>
                <a:latin typeface="Courier"/>
                <a:ea typeface="Courier"/>
                <a:cs typeface="Courier"/>
                <a:sym typeface="Courier New"/>
              </a:rPr>
              <a:t> value &lt; </a:t>
            </a:r>
            <a:r>
              <a:rPr lang="en-US" sz="2600" i="0" u="none" strike="noStrike" cap="none" dirty="0">
                <a:solidFill>
                  <a:srgbClr val="00FF00"/>
                </a:solidFill>
                <a:latin typeface="Courier"/>
                <a:ea typeface="Courier"/>
                <a:cs typeface="Courier"/>
                <a:sym typeface="Courier New"/>
              </a:rPr>
              <a:t>smallest</a:t>
            </a:r>
            <a:r>
              <a:rPr lang="en-US" sz="2600" i="0" u="none" strike="noStrike" cap="none" dirty="0">
                <a:solidFill>
                  <a:srgbClr val="FF00FF"/>
                </a:solidFill>
                <a:latin typeface="Courier"/>
                <a:ea typeface="Courier"/>
                <a:cs typeface="Courier"/>
                <a:sym typeface="Courier New"/>
              </a:rPr>
              <a:t> : </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a:rPr>
              <a:t>        smallest</a:t>
            </a:r>
            <a:r>
              <a:rPr lang="en-US" sz="2600" i="0" u="none" strike="noStrike" cap="none" dirty="0">
                <a:solidFill>
                  <a:srgbClr val="FF00FF"/>
                </a:solidFill>
                <a:latin typeface="Courier"/>
                <a:ea typeface="Courier"/>
                <a:cs typeface="Courier"/>
                <a:sym typeface="Courier New"/>
              </a:rPr>
              <a:t> = value</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00FF00"/>
                </a:solidFill>
                <a:latin typeface="Courier"/>
                <a:ea typeface="Courier"/>
                <a:cs typeface="Courier"/>
                <a:sym typeface="Courier New"/>
              </a:rPr>
              <a:t>smallest, </a:t>
            </a:r>
            <a:r>
              <a:rPr lang="en-US" sz="2600" i="0" u="none" strike="noStrike" cap="none" dirty="0">
                <a:solidFill>
                  <a:srgbClr val="FF00FF"/>
                </a:solidFill>
                <a:latin typeface="Courier"/>
                <a:ea typeface="Courier"/>
                <a:cs typeface="Courier"/>
                <a:sym typeface="Courier New"/>
              </a:rPr>
              <a:t>value</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'After', </a:t>
            </a:r>
            <a:r>
              <a:rPr lang="en-US" sz="2600" i="0" u="none" strike="noStrike" cap="none" dirty="0">
                <a:solidFill>
                  <a:srgbClr val="00FF00"/>
                </a:solidFill>
                <a:latin typeface="Courier"/>
                <a:ea typeface="Courier"/>
                <a:cs typeface="Courier"/>
                <a:sym typeface="Courier New"/>
              </a:rPr>
              <a:t>smallest</a:t>
            </a:r>
            <a:r>
              <a:rPr lang="en-US" sz="2600" i="0" u="none" strike="noStrike" cap="none" dirty="0">
                <a:solidFill>
                  <a:schemeClr val="bg1"/>
                </a:solidFill>
                <a:latin typeface="Courier"/>
                <a:ea typeface="Courier"/>
                <a:cs typeface="Courier"/>
                <a:sym typeface="Courier New"/>
              </a:rPr>
              <a:t>)</a:t>
            </a:r>
          </a:p>
        </p:txBody>
      </p:sp>
      <p:sp>
        <p:nvSpPr>
          <p:cNvPr id="744" name="Shape 744"/>
          <p:cNvSpPr txBox="1"/>
          <p:nvPr/>
        </p:nvSpPr>
        <p:spPr>
          <a:xfrm>
            <a:off x="10225086" y="2327275"/>
            <a:ext cx="3797399" cy="4984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a:t>
            </a:r>
            <a:r>
              <a:rPr lang="en-US" sz="3000" u="none" strike="noStrike" cap="none">
                <a:solidFill>
                  <a:srgbClr val="FFFF00"/>
                </a:solidFill>
                <a:latin typeface="Arial" charset="0"/>
                <a:ea typeface="Arial" charset="0"/>
                <a:cs typeface="Arial" charset="0"/>
                <a:sym typeface="Cabin"/>
              </a:rPr>
              <a:t> python smallest.py </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Before</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9</a:t>
            </a:r>
            <a:r>
              <a:rPr lang="en-US" sz="3000" u="none" strike="noStrike" cap="none">
                <a:solidFill>
                  <a:srgbClr val="FF00FF"/>
                </a:solidFill>
                <a:latin typeface="Arial" charset="0"/>
                <a:ea typeface="Arial" charset="0"/>
                <a:cs typeface="Arial" charset="0"/>
                <a:sym typeface="Cabin"/>
              </a:rPr>
              <a:t> 9</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9</a:t>
            </a:r>
            <a:r>
              <a:rPr lang="en-US" sz="3000" u="none" strike="noStrike" cap="none">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9</a:t>
            </a:r>
            <a:r>
              <a:rPr lang="en-US" sz="3000" u="none" strike="noStrike" cap="none">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3</a:t>
            </a:r>
            <a:r>
              <a:rPr lang="en-US" sz="3000" u="none" strike="noStrike" cap="none">
                <a:solidFill>
                  <a:srgbClr val="FF00FF"/>
                </a:solidFill>
                <a:latin typeface="Arial" charset="0"/>
                <a:ea typeface="Arial" charset="0"/>
                <a:cs typeface="Arial" charset="0"/>
                <a:sym typeface="Cabin"/>
              </a:rPr>
              <a:t> 3</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3</a:t>
            </a:r>
            <a:r>
              <a:rPr lang="en-US" sz="3000" u="none" strike="noStrike" cap="none">
                <a:solidFill>
                  <a:srgbClr val="FF00FF"/>
                </a:solidFill>
                <a:latin typeface="Arial" charset="0"/>
                <a:ea typeface="Arial" charset="0"/>
                <a:cs typeface="Arial" charset="0"/>
                <a:sym typeface="Cabin"/>
              </a:rPr>
              <a:t> 74</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a:solidFill>
                  <a:srgbClr val="00FF00"/>
                </a:solidFill>
                <a:latin typeface="Arial" charset="0"/>
                <a:ea typeface="Arial" charset="0"/>
                <a:cs typeface="Arial" charset="0"/>
                <a:sym typeface="Cabin"/>
              </a:rPr>
              <a:t>3</a:t>
            </a:r>
            <a:r>
              <a:rPr lang="en-US" sz="3000" u="none" strike="noStrike" cap="none">
                <a:solidFill>
                  <a:srgbClr val="FF00FF"/>
                </a:solidFill>
                <a:latin typeface="Arial" charset="0"/>
                <a:ea typeface="Arial" charset="0"/>
                <a:cs typeface="Arial" charset="0"/>
                <a:sym typeface="Cabin"/>
              </a:rPr>
              <a:t> 15</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a:solidFill>
                  <a:srgbClr val="FF7F00"/>
                </a:solidFill>
                <a:latin typeface="Arial" charset="0"/>
                <a:ea typeface="Arial" charset="0"/>
                <a:cs typeface="Arial" charset="0"/>
                <a:sym typeface="Cabin"/>
              </a:rPr>
              <a:t>After </a:t>
            </a:r>
            <a:r>
              <a:rPr lang="en-US" sz="3000" u="none" strike="noStrike" cap="none">
                <a:solidFill>
                  <a:srgbClr val="00FF00"/>
                </a:solidFill>
                <a:latin typeface="Arial" charset="0"/>
                <a:ea typeface="Arial" charset="0"/>
                <a:cs typeface="Arial" charset="0"/>
                <a:sym typeface="Cabin"/>
              </a:rPr>
              <a:t>3</a:t>
            </a:r>
          </a:p>
        </p:txBody>
      </p:sp>
      <p:sp>
        <p:nvSpPr>
          <p:cNvPr id="746" name="Shape 746"/>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00FF00"/>
              </a:buClr>
              <a:buSzPct val="25000"/>
            </a:pPr>
            <a:r>
              <a:rPr lang="en-US" sz="7600" dirty="0" err="1">
                <a:solidFill>
                  <a:srgbClr val="FFD966"/>
                </a:solidFill>
                <a:latin typeface="Arial" charset="0"/>
                <a:ea typeface="Arial" charset="0"/>
                <a:cs typeface="Arial" charset="0"/>
                <a:sym typeface="Cabin"/>
              </a:rPr>
              <a:t>Tìm</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giá</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trị</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nhỏ</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nhất</a:t>
            </a:r>
            <a:endParaRPr lang="en-US" sz="7600" dirty="0">
              <a:solidFill>
                <a:srgbClr val="FFD966"/>
              </a:solidFill>
              <a:latin typeface="Arial" charset="0"/>
              <a:ea typeface="Arial" charset="0"/>
              <a:cs typeface="Arial" charset="0"/>
              <a:sym typeface="Cabi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FFFF00"/>
              </a:buClr>
              <a:buSzPct val="25000"/>
            </a:pPr>
            <a:r>
              <a:rPr lang="en-US" sz="7600" dirty="0" err="1">
                <a:solidFill>
                  <a:srgbClr val="FFD966"/>
                </a:solidFill>
                <a:latin typeface="Arial" charset="0"/>
                <a:ea typeface="Arial" charset="0"/>
                <a:cs typeface="Arial" charset="0"/>
                <a:sym typeface="Cabin"/>
              </a:rPr>
              <a:t>Thoát</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ra</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khỏi</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vòng</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lặp</a:t>
            </a:r>
            <a:endParaRPr lang="en-US" sz="7600" u="none" strike="noStrike" cap="none" dirty="0">
              <a:solidFill>
                <a:srgbClr val="FFD966"/>
              </a:solidFill>
              <a:latin typeface="Arial" charset="0"/>
              <a:ea typeface="Arial" charset="0"/>
              <a:cs typeface="Arial" charset="0"/>
              <a:sym typeface="Cabin"/>
            </a:endParaRPr>
          </a:p>
        </p:txBody>
      </p:sp>
      <p:sp>
        <p:nvSpPr>
          <p:cNvPr id="293" name="Shape 293"/>
          <p:cNvSpPr txBox="1">
            <a:spLocks noGrp="1"/>
          </p:cNvSpPr>
          <p:nvPr>
            <p:ph type="body" idx="1"/>
          </p:nvPr>
        </p:nvSpPr>
        <p:spPr>
          <a:xfrm>
            <a:off x="1155700" y="2603500"/>
            <a:ext cx="13932000" cy="2701025"/>
          </a:xfrm>
          <a:prstGeom prst="rect">
            <a:avLst/>
          </a:prstGeom>
          <a:noFill/>
          <a:ln>
            <a:noFill/>
          </a:ln>
        </p:spPr>
        <p:txBody>
          <a:bodyPr lIns="38100" tIns="38100" rIns="38100" bIns="38100" anchor="ctr" anchorCtr="0">
            <a:noAutofit/>
          </a:bodyPr>
          <a:lstStyle/>
          <a:p>
            <a:pPr marL="749300" lvl="0" indent="-533400">
              <a:spcBef>
                <a:spcPts val="0"/>
              </a:spcBef>
              <a:buSzPct val="171000"/>
            </a:pPr>
            <a:r>
              <a:rPr lang="en-US" sz="3600" dirty="0" err="1">
                <a:solidFill>
                  <a:schemeClr val="lt1"/>
                </a:solidFill>
                <a:latin typeface="Arial" charset="0"/>
                <a:ea typeface="Arial" charset="0"/>
                <a:cs typeface="Arial" charset="0"/>
                <a:sym typeface="Cabin"/>
              </a:rPr>
              <a:t>Câu</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lệnh</a:t>
            </a:r>
            <a:r>
              <a:rPr lang="en-US" sz="3600" dirty="0">
                <a:solidFill>
                  <a:schemeClr val="lt1"/>
                </a:solidFill>
                <a:latin typeface="Arial" charset="0"/>
                <a:ea typeface="Arial" charset="0"/>
                <a:cs typeface="Arial" charset="0"/>
                <a:sym typeface="Cabin"/>
              </a:rPr>
              <a:t> </a:t>
            </a:r>
            <a:r>
              <a:rPr lang="en-US" sz="3600" i="0" u="none" strike="noStrike" cap="none" dirty="0">
                <a:solidFill>
                  <a:srgbClr val="FFFF00"/>
                </a:solidFill>
                <a:latin typeface="Courier"/>
                <a:ea typeface="Courier"/>
                <a:cs typeface="Courier"/>
                <a:sym typeface="Courier New"/>
              </a:rPr>
              <a:t>break</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kết</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thúc</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vòng</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lặp</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hiện</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tại</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và</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chuyển</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đến</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câu</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lệnh</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ngay</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sau</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vòng</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lặp</a:t>
            </a:r>
            <a:endParaRPr lang="en-US" sz="3600" u="none" strike="noStrike" cap="none" dirty="0">
              <a:solidFill>
                <a:schemeClr val="lt1"/>
              </a:solidFill>
              <a:latin typeface="Arial" charset="0"/>
              <a:ea typeface="Arial" charset="0"/>
              <a:cs typeface="Arial" charset="0"/>
              <a:sym typeface="Cabin"/>
            </a:endParaRPr>
          </a:p>
          <a:p>
            <a:pPr marL="749300" lvl="0" indent="-533400">
              <a:buSzPct val="171000"/>
            </a:pPr>
            <a:r>
              <a:rPr lang="vi-VN" sz="3600" dirty="0">
                <a:solidFill>
                  <a:schemeClr val="lt1"/>
                </a:solidFill>
                <a:latin typeface="Arial" charset="0"/>
                <a:ea typeface="Arial" charset="0"/>
                <a:cs typeface="Arial" charset="0"/>
                <a:sym typeface="Cabin"/>
              </a:rPr>
              <a:t>Kiểm tra vòng lặp có thể đặt ở bất cứ nơi nào trong vòng lặp</a:t>
            </a:r>
            <a:endParaRPr lang="en-US" sz="3600" u="none" strike="noStrike" cap="none" dirty="0">
              <a:solidFill>
                <a:schemeClr val="lt1"/>
              </a:solidFill>
              <a:latin typeface="Arial" charset="0"/>
              <a:ea typeface="Arial" charset="0"/>
              <a:cs typeface="Arial" charset="0"/>
              <a:sym typeface="Cabin"/>
            </a:endParaRPr>
          </a:p>
        </p:txBody>
      </p:sp>
      <p:sp>
        <p:nvSpPr>
          <p:cNvPr id="294" name="Shape 294"/>
          <p:cNvSpPr txBox="1"/>
          <p:nvPr/>
        </p:nvSpPr>
        <p:spPr>
          <a:xfrm>
            <a:off x="10817225" y="5202237"/>
            <a:ext cx="2435099" cy="295592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&gt; </a:t>
            </a:r>
            <a:r>
              <a:rPr lang="en-US" sz="3200" u="none" strike="noStrike" cap="none">
                <a:solidFill>
                  <a:srgbClr val="00FF00"/>
                </a:solidFill>
                <a:latin typeface="Arial" charset="0"/>
                <a:ea typeface="Arial" charset="0"/>
                <a:cs typeface="Arial" charset="0"/>
                <a:sym typeface="Cabin"/>
              </a:rPr>
              <a:t>hello there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hello there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n-US" sz="3200" u="none" strike="noStrike" cap="none" dirty="0">
                <a:solidFill>
                  <a:srgbClr val="00FF00"/>
                </a:solidFill>
                <a:latin typeface="Arial" charset="0"/>
                <a:ea typeface="Arial" charset="0"/>
                <a:cs typeface="Arial" charset="0"/>
                <a:sym typeface="Cabin"/>
              </a:rPr>
              <a:t>finished</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finished</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n-US" sz="3200" u="none" strike="noStrike" cap="none" dirty="0">
                <a:solidFill>
                  <a:srgbClr val="00FF00"/>
                </a:solidFill>
                <a:latin typeface="Arial" charset="0"/>
                <a:ea typeface="Arial" charset="0"/>
                <a:cs typeface="Arial" charset="0"/>
                <a:sym typeface="Cabin"/>
              </a:rPr>
              <a:t>done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Done!</a:t>
            </a:r>
          </a:p>
        </p:txBody>
      </p:sp>
      <p:sp>
        <p:nvSpPr>
          <p:cNvPr id="295" name="Shape 295"/>
          <p:cNvSpPr txBox="1"/>
          <p:nvPr/>
        </p:nvSpPr>
        <p:spPr>
          <a:xfrm>
            <a:off x="3774650" y="5304525"/>
            <a:ext cx="6430500" cy="298222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True</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input(</a:t>
            </a:r>
            <a:r>
              <a:rPr lang="en-US" sz="3000" i="0" u="none" strike="noStrike" cap="none" dirty="0">
                <a:solidFill>
                  <a:srgbClr val="FFFFFF"/>
                </a:solidFill>
                <a:latin typeface="Courier"/>
                <a:ea typeface="Courier"/>
                <a:cs typeface="Courier"/>
                <a:sym typeface="Courier New"/>
              </a:rPr>
              <a:t>'&gt; '</a:t>
            </a:r>
            <a:r>
              <a:rPr lang="en-US" sz="30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 </a:t>
            </a:r>
            <a:r>
              <a:rPr lang="en-US" sz="3000" i="0" u="none" strike="noStrike" cap="none" dirty="0">
                <a:solidFill>
                  <a:srgbClr val="FFFFFF"/>
                </a:solidFill>
                <a:latin typeface="Courier"/>
                <a:ea typeface="Courier"/>
                <a:cs typeface="Courier"/>
                <a:sym typeface="Courier New"/>
              </a:rPr>
              <a:t>'done'</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break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'Done!')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Shape 751"/>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00FF00"/>
              </a:buClr>
              <a:buSzPct val="25000"/>
            </a:pPr>
            <a:r>
              <a:rPr lang="en-US" sz="8000" dirty="0" err="1">
                <a:solidFill>
                  <a:srgbClr val="FFD966"/>
                </a:solidFill>
                <a:latin typeface="Arial" charset="0"/>
                <a:ea typeface="Arial" charset="0"/>
                <a:cs typeface="Arial" charset="0"/>
                <a:sym typeface="Cabin"/>
              </a:rPr>
              <a:t>Toán</a:t>
            </a:r>
            <a:r>
              <a:rPr lang="en-US" sz="8000" dirty="0">
                <a:solidFill>
                  <a:srgbClr val="FFD966"/>
                </a:solidFill>
                <a:latin typeface="Arial" charset="0"/>
                <a:ea typeface="Arial" charset="0"/>
                <a:cs typeface="Arial" charset="0"/>
                <a:sym typeface="Cabin"/>
              </a:rPr>
              <a:t> </a:t>
            </a:r>
            <a:r>
              <a:rPr lang="en-US" sz="8000" dirty="0" err="1">
                <a:solidFill>
                  <a:srgbClr val="FFD966"/>
                </a:solidFill>
                <a:latin typeface="Arial" charset="0"/>
                <a:ea typeface="Arial" charset="0"/>
                <a:cs typeface="Arial" charset="0"/>
                <a:sym typeface="Cabin"/>
              </a:rPr>
              <a:t>tử</a:t>
            </a:r>
            <a:r>
              <a:rPr lang="en-US" sz="8000" dirty="0">
                <a:solidFill>
                  <a:srgbClr val="FFD966"/>
                </a:solidFill>
                <a:latin typeface="Arial" charset="0"/>
                <a:ea typeface="Arial" charset="0"/>
                <a:cs typeface="Arial" charset="0"/>
                <a:sym typeface="Cabin"/>
              </a:rPr>
              <a:t> </a:t>
            </a:r>
            <a:r>
              <a:rPr lang="en-US" sz="8000" i="0" u="none" strike="noStrike" cap="none" dirty="0">
                <a:solidFill>
                  <a:srgbClr val="00FFFF"/>
                </a:solidFill>
                <a:latin typeface="Courier"/>
                <a:ea typeface="Courier"/>
                <a:cs typeface="Courier"/>
                <a:sym typeface="Courier New"/>
              </a:rPr>
              <a:t>is</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và</a:t>
            </a:r>
            <a:r>
              <a:rPr lang="en-US" sz="7600" dirty="0">
                <a:solidFill>
                  <a:srgbClr val="FFD966"/>
                </a:solidFill>
                <a:latin typeface="Arial" charset="0"/>
                <a:ea typeface="Arial" charset="0"/>
                <a:cs typeface="Arial" charset="0"/>
                <a:sym typeface="Cabin"/>
              </a:rPr>
              <a:t> </a:t>
            </a:r>
            <a:r>
              <a:rPr lang="en-US" sz="8000" u="none" strike="noStrike" cap="none" dirty="0">
                <a:solidFill>
                  <a:srgbClr val="FF7F00"/>
                </a:solidFill>
                <a:latin typeface="Arial" charset="0"/>
                <a:ea typeface="Arial" charset="0"/>
                <a:cs typeface="Arial" charset="0"/>
                <a:sym typeface="Cabin"/>
              </a:rPr>
              <a:t>is not</a:t>
            </a:r>
            <a:endParaRPr lang="en-US" sz="7600" u="none" strike="noStrike" cap="none" dirty="0">
              <a:solidFill>
                <a:srgbClr val="FFD966"/>
              </a:solidFill>
              <a:latin typeface="Arial" charset="0"/>
              <a:ea typeface="Arial" charset="0"/>
              <a:cs typeface="Arial" charset="0"/>
              <a:sym typeface="Cabin"/>
            </a:endParaRPr>
          </a:p>
        </p:txBody>
      </p:sp>
      <p:sp>
        <p:nvSpPr>
          <p:cNvPr id="752" name="Shape 752"/>
          <p:cNvSpPr txBox="1">
            <a:spLocks noGrp="1"/>
          </p:cNvSpPr>
          <p:nvPr>
            <p:ph type="body" idx="1"/>
          </p:nvPr>
        </p:nvSpPr>
        <p:spPr>
          <a:xfrm>
            <a:off x="8616824" y="2603500"/>
            <a:ext cx="6470875" cy="5702399"/>
          </a:xfrm>
          <a:prstGeom prst="rect">
            <a:avLst/>
          </a:prstGeom>
          <a:noFill/>
          <a:ln>
            <a:noFill/>
          </a:ln>
        </p:spPr>
        <p:txBody>
          <a:bodyPr lIns="38100" tIns="38100" rIns="38100" bIns="38100" anchor="ctr" anchorCtr="0">
            <a:noAutofit/>
          </a:bodyPr>
          <a:lstStyle/>
          <a:p>
            <a:pPr marL="749300" lvl="0" indent="-358394">
              <a:spcBef>
                <a:spcPts val="0"/>
              </a:spcBef>
              <a:buSzPct val="100000"/>
            </a:pPr>
            <a:r>
              <a:rPr lang="vi-VN" sz="3400" dirty="0">
                <a:solidFill>
                  <a:schemeClr val="lt1"/>
                </a:solidFill>
                <a:latin typeface="Arial" charset="0"/>
                <a:ea typeface="Arial" charset="0"/>
                <a:cs typeface="Arial" charset="0"/>
                <a:sym typeface="Cabin"/>
              </a:rPr>
              <a:t>Python có toán tử is, is not có thể được sử dụng trong các biểu thức logic</a:t>
            </a:r>
            <a:endParaRPr lang="en-US" sz="3400" u="none" strike="noStrike" cap="none" dirty="0">
              <a:solidFill>
                <a:schemeClr val="lt1"/>
              </a:solidFill>
              <a:latin typeface="Arial" charset="0"/>
              <a:ea typeface="Arial" charset="0"/>
              <a:cs typeface="Arial" charset="0"/>
              <a:sym typeface="Cabin"/>
            </a:endParaRPr>
          </a:p>
          <a:p>
            <a:pPr marL="749300" lvl="0" indent="-358394">
              <a:buSzPct val="100000"/>
            </a:pPr>
            <a:r>
              <a:rPr lang="vi-VN" sz="3400" dirty="0">
                <a:solidFill>
                  <a:schemeClr val="lt1"/>
                </a:solidFill>
                <a:latin typeface="Arial" charset="0"/>
                <a:ea typeface="Arial" charset="0"/>
                <a:cs typeface="Arial" charset="0"/>
                <a:sym typeface="Cabin"/>
              </a:rPr>
              <a:t>"giống như”</a:t>
            </a:r>
          </a:p>
          <a:p>
            <a:pPr marL="749300" lvl="0" indent="-358394">
              <a:buSzPct val="100000"/>
            </a:pPr>
            <a:r>
              <a:rPr lang="vi-VN" sz="3400" dirty="0">
                <a:solidFill>
                  <a:schemeClr val="lt1"/>
                </a:solidFill>
                <a:latin typeface="Arial" charset="0"/>
                <a:ea typeface="Arial" charset="0"/>
                <a:cs typeface="Arial" charset="0"/>
                <a:sym typeface="Cabin"/>
              </a:rPr>
              <a:t>Tương tự, nhưng mạnh hơn ==</a:t>
            </a:r>
            <a:endParaRPr lang="en-US" sz="3400" u="none" strike="noStrike" cap="none" dirty="0">
              <a:solidFill>
                <a:srgbClr val="00FFFF"/>
              </a:solidFill>
              <a:latin typeface="Arial" charset="0"/>
              <a:ea typeface="Arial" charset="0"/>
              <a:cs typeface="Arial" charset="0"/>
              <a:sym typeface="Cabin"/>
            </a:endParaRPr>
          </a:p>
        </p:txBody>
      </p:sp>
      <p:sp>
        <p:nvSpPr>
          <p:cNvPr id="753" name="Shape 753"/>
          <p:cNvSpPr txBox="1"/>
          <p:nvPr/>
        </p:nvSpPr>
        <p:spPr>
          <a:xfrm>
            <a:off x="874425" y="2962250"/>
            <a:ext cx="7742400" cy="4984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a:rPr>
              <a:t>smallest</a:t>
            </a:r>
            <a:r>
              <a:rPr lang="en-US" sz="2600" i="0" u="none" strike="noStrike" cap="none" dirty="0">
                <a:solidFill>
                  <a:schemeClr val="lt1"/>
                </a:solidFill>
                <a:latin typeface="Courier"/>
                <a:ea typeface="Courier"/>
                <a:cs typeface="Courier"/>
                <a:sym typeface="Courier New"/>
              </a:rPr>
              <a:t> = </a:t>
            </a:r>
            <a:r>
              <a:rPr lang="en-US" sz="2600" i="0" u="none" strike="noStrike" cap="none" dirty="0">
                <a:solidFill>
                  <a:srgbClr val="FFFF00"/>
                </a:solidFill>
                <a:latin typeface="Courier"/>
                <a:ea typeface="Courier"/>
                <a:cs typeface="Courier"/>
                <a:sym typeface="Courier New"/>
              </a:rPr>
              <a:t>None</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Before</a:t>
            </a:r>
            <a:r>
              <a:rPr lang="en-US" sz="26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chemeClr val="lt1"/>
                </a:solidFill>
                <a:latin typeface="Courier"/>
                <a:ea typeface="Courier"/>
                <a:cs typeface="Courier"/>
                <a:sym typeface="Courier New"/>
              </a:rPr>
              <a:t> value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chemeClr val="lt1"/>
                </a:solidFill>
                <a:latin typeface="Courier"/>
                <a:ea typeface="Courier"/>
                <a:cs typeface="Courier"/>
                <a:sym typeface="Courier New"/>
              </a:rPr>
              <a:t> [3, 41, 12, 9, 74, 15] :</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if</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smallest</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FF"/>
                </a:solidFill>
                <a:latin typeface="Courier"/>
                <a:ea typeface="Courier"/>
                <a:cs typeface="Courier"/>
                <a:sym typeface="Courier New"/>
              </a:rPr>
              <a:t>is</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None</a:t>
            </a:r>
            <a:r>
              <a:rPr lang="en-US" sz="2600" i="0" u="none" strike="noStrike" cap="none" dirty="0">
                <a:solidFill>
                  <a:schemeClr val="lt1"/>
                </a:solidFill>
                <a:latin typeface="Courier"/>
                <a:ea typeface="Courier"/>
                <a:cs typeface="Courier"/>
                <a:sym typeface="Courier New"/>
              </a:rPr>
              <a:t> : </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smallest</a:t>
            </a:r>
            <a:r>
              <a:rPr lang="en-US" sz="2600" i="0" u="none" strike="noStrike" cap="none" dirty="0">
                <a:solidFill>
                  <a:schemeClr val="lt1"/>
                </a:solidFill>
                <a:latin typeface="Courier"/>
                <a:ea typeface="Courier"/>
                <a:cs typeface="Courier"/>
                <a:sym typeface="Courier New"/>
              </a:rPr>
              <a:t> = value</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rgbClr val="FFFF00"/>
                </a:solidFill>
                <a:latin typeface="Courier"/>
                <a:ea typeface="Courier"/>
                <a:cs typeface="Courier"/>
                <a:sym typeface="Courier New"/>
              </a:rPr>
              <a:t>elif</a:t>
            </a:r>
            <a:r>
              <a:rPr lang="en-US" sz="2600" i="0" u="none" strike="noStrike" cap="none" dirty="0">
                <a:solidFill>
                  <a:schemeClr val="lt1"/>
                </a:solidFill>
                <a:latin typeface="Courier"/>
                <a:ea typeface="Courier"/>
                <a:cs typeface="Courier"/>
                <a:sym typeface="Courier New"/>
              </a:rPr>
              <a:t> value &lt; </a:t>
            </a:r>
            <a:r>
              <a:rPr lang="en-US" sz="2600" i="0" u="none" strike="noStrike" cap="none" dirty="0">
                <a:solidFill>
                  <a:srgbClr val="00FF00"/>
                </a:solidFill>
                <a:latin typeface="Courier"/>
                <a:ea typeface="Courier"/>
                <a:cs typeface="Courier"/>
                <a:sym typeface="Courier New"/>
              </a:rPr>
              <a:t>smallest</a:t>
            </a:r>
            <a:r>
              <a:rPr lang="en-US" sz="2600" i="0" u="none" strike="noStrike" cap="none" dirty="0">
                <a:solidFill>
                  <a:schemeClr val="lt1"/>
                </a:solidFill>
                <a:latin typeface="Courier"/>
                <a:ea typeface="Courier"/>
                <a:cs typeface="Courier"/>
                <a:sym typeface="Courier New"/>
              </a:rPr>
              <a:t> : </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smallest</a:t>
            </a:r>
            <a:r>
              <a:rPr lang="en-US" sz="2600" i="0" u="none" strike="noStrike" cap="none" dirty="0">
                <a:solidFill>
                  <a:schemeClr val="lt1"/>
                </a:solidFill>
                <a:latin typeface="Courier"/>
                <a:ea typeface="Courier"/>
                <a:cs typeface="Courier"/>
                <a:sym typeface="Courier New"/>
              </a:rPr>
              <a:t> = value</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i="0" u="none" strike="noStrike" cap="none" dirty="0">
                <a:solidFill>
                  <a:srgbClr val="00FF00"/>
                </a:solidFill>
                <a:latin typeface="Courier"/>
                <a:ea typeface="Courier"/>
                <a:cs typeface="Courier"/>
                <a:sym typeface="Courier New"/>
              </a:rPr>
              <a:t>smallest</a:t>
            </a:r>
            <a:r>
              <a:rPr lang="en-US" sz="2600" i="0" u="none" strike="noStrike" cap="none" dirty="0">
                <a:solidFill>
                  <a:schemeClr val="lt1"/>
                </a:solidFill>
                <a:latin typeface="Courier"/>
                <a:ea typeface="Courier"/>
                <a:cs typeface="Courier"/>
                <a:sym typeface="Courier New"/>
              </a:rPr>
              <a:t>, value</a:t>
            </a:r>
            <a:r>
              <a:rPr lang="en-US" sz="26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endParaRPr lang="en-US" sz="26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'After', </a:t>
            </a:r>
            <a:r>
              <a:rPr lang="en-US" sz="2600" i="0" u="none" strike="noStrike" cap="none" dirty="0">
                <a:solidFill>
                  <a:srgbClr val="00FF00"/>
                </a:solidFill>
                <a:latin typeface="Courier"/>
                <a:ea typeface="Courier"/>
                <a:cs typeface="Courier"/>
                <a:sym typeface="Courier New"/>
              </a:rPr>
              <a:t>smallest</a:t>
            </a:r>
            <a:r>
              <a:rPr lang="en-US" sz="2600" i="0" u="none" strike="noStrike" cap="none" dirty="0">
                <a:solidFill>
                  <a:schemeClr val="bg1"/>
                </a:solidFill>
                <a:latin typeface="Courier"/>
                <a:ea typeface="Courier"/>
                <a:cs typeface="Courier"/>
                <a:sym typeface="Courier New"/>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60" name="Shape 76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600" u="none" strike="noStrike" cap="none">
                <a:solidFill>
                  <a:srgbClr val="FFD966"/>
                </a:solidFill>
                <a:latin typeface="Arial" charset="0"/>
                <a:ea typeface="Arial" charset="0"/>
                <a:cs typeface="Arial" charset="0"/>
                <a:sym typeface="Cabin"/>
              </a:rPr>
              <a:t>Summary</a:t>
            </a:r>
          </a:p>
        </p:txBody>
      </p:sp>
      <p:sp>
        <p:nvSpPr>
          <p:cNvPr id="758" name="Shape 758"/>
          <p:cNvSpPr txBox="1">
            <a:spLocks noGrp="1"/>
          </p:cNvSpPr>
          <p:nvPr>
            <p:ph type="body" idx="1"/>
          </p:nvPr>
        </p:nvSpPr>
        <p:spPr>
          <a:xfrm>
            <a:off x="1809750" y="2603500"/>
            <a:ext cx="6826250" cy="5702399"/>
          </a:xfrm>
          <a:prstGeom prst="rect">
            <a:avLst/>
          </a:prstGeom>
          <a:noFill/>
          <a:ln>
            <a:noFill/>
          </a:ln>
        </p:spPr>
        <p:txBody>
          <a:bodyPr lIns="38100" tIns="38100" rIns="38100" bIns="38100" anchor="t" anchorCtr="0">
            <a:noAutofit/>
          </a:bodyPr>
          <a:lstStyle/>
          <a:p>
            <a:pPr marL="685800" marR="0" lvl="0" indent="-394461" algn="l" rtl="0">
              <a:lnSpc>
                <a:spcPct val="100000"/>
              </a:lnSpc>
              <a:spcBef>
                <a:spcPts val="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While loops (indefinite)</a:t>
            </a:r>
          </a:p>
          <a:p>
            <a:pPr marL="685800" marR="0" lvl="0" indent="-394461"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Infinite loops</a:t>
            </a:r>
          </a:p>
          <a:p>
            <a:pPr marL="685800" marR="0" lvl="0" indent="-394461"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Using break</a:t>
            </a:r>
          </a:p>
          <a:p>
            <a:pPr marL="685800" marR="0" lvl="0" indent="-394462"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Using continue</a:t>
            </a:r>
          </a:p>
          <a:p>
            <a:pPr marL="685800" marR="0" lvl="0" indent="-394462" algn="l" rtl="0">
              <a:lnSpc>
                <a:spcPct val="100000"/>
              </a:lnSpc>
              <a:spcBef>
                <a:spcPts val="3500"/>
              </a:spcBef>
              <a:spcAft>
                <a:spcPts val="0"/>
              </a:spcAft>
              <a:buClr>
                <a:schemeClr val="lt1"/>
              </a:buClr>
              <a:buSzPct val="100000"/>
              <a:buFont typeface="Cabin"/>
              <a:buChar char="•"/>
            </a:pPr>
            <a:r>
              <a:rPr lang="en-US" sz="3600" dirty="0">
                <a:solidFill>
                  <a:schemeClr val="lt1"/>
                </a:solidFill>
                <a:latin typeface="Arial" charset="0"/>
                <a:ea typeface="Arial" charset="0"/>
                <a:cs typeface="Arial" charset="0"/>
                <a:sym typeface="Cabin"/>
              </a:rPr>
              <a:t>None constants and variables</a:t>
            </a:r>
            <a:endParaRPr lang="en-US" sz="3600" u="none" strike="noStrike" cap="none" dirty="0">
              <a:solidFill>
                <a:schemeClr val="lt1"/>
              </a:solidFill>
              <a:latin typeface="Arial" charset="0"/>
              <a:ea typeface="Arial" charset="0"/>
              <a:cs typeface="Arial" charset="0"/>
              <a:sym typeface="Cabin"/>
            </a:endParaRPr>
          </a:p>
        </p:txBody>
      </p:sp>
      <p:sp>
        <p:nvSpPr>
          <p:cNvPr id="759" name="Shape 759"/>
          <p:cNvSpPr txBox="1">
            <a:spLocks noGrp="1"/>
          </p:cNvSpPr>
          <p:nvPr>
            <p:ph type="body" idx="4294967295"/>
          </p:nvPr>
        </p:nvSpPr>
        <p:spPr>
          <a:xfrm>
            <a:off x="9036050" y="2755900"/>
            <a:ext cx="6051650" cy="5702300"/>
          </a:xfrm>
          <a:prstGeom prst="rect">
            <a:avLst/>
          </a:prstGeom>
          <a:noFill/>
          <a:ln>
            <a:noFill/>
          </a:ln>
        </p:spPr>
        <p:txBody>
          <a:bodyPr lIns="38100" tIns="38100" rIns="38100" bIns="38100" anchor="t" anchorCtr="0">
            <a:noAutofit/>
          </a:bodyPr>
          <a:lstStyle/>
          <a:p>
            <a:pPr marL="685800" marR="0" lvl="0" indent="-394462"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For loops (definite)</a:t>
            </a:r>
          </a:p>
          <a:p>
            <a:pPr marL="685800" marR="0" lvl="0" indent="-394462"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Iteration variables</a:t>
            </a:r>
          </a:p>
          <a:p>
            <a:pPr marL="685800" marR="0" lvl="0" indent="-394462" algn="l" rtl="0">
              <a:lnSpc>
                <a:spcPct val="100000"/>
              </a:lnSpc>
              <a:spcBef>
                <a:spcPts val="3500"/>
              </a:spcBef>
              <a:spcAft>
                <a:spcPts val="0"/>
              </a:spcAft>
              <a:buClr>
                <a:schemeClr val="lt1"/>
              </a:buClr>
              <a:buSzPct val="100000"/>
              <a:buFont typeface="Cabin"/>
              <a:buChar char="•"/>
            </a:pPr>
            <a:r>
              <a:rPr lang="en-US" sz="3600">
                <a:solidFill>
                  <a:schemeClr val="lt1"/>
                </a:solidFill>
                <a:latin typeface="Arial" charset="0"/>
                <a:ea typeface="Arial" charset="0"/>
                <a:cs typeface="Arial" charset="0"/>
                <a:sym typeface="Cabin"/>
              </a:rPr>
              <a:t>Loop idioms</a:t>
            </a:r>
          </a:p>
          <a:p>
            <a:pPr marL="685800" marR="0" lvl="0" indent="-394462"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Largest or smallest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FB922-CE4A-DB30-9549-2B098D4ED19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FAFDA92-45B8-10E0-288E-214612D236C9}"/>
              </a:ext>
            </a:extLst>
          </p:cNvPr>
          <p:cNvSpPr>
            <a:spLocks noGrp="1"/>
          </p:cNvSpPr>
          <p:nvPr>
            <p:ph type="body" idx="1"/>
          </p:nvPr>
        </p:nvSpPr>
        <p:spPr/>
        <p:txBody>
          <a:bodyPr/>
          <a:lstStyle/>
          <a:p>
            <a:r>
              <a:rPr lang="en-US" dirty="0"/>
              <a:t>27/09/2023: N9 </a:t>
            </a:r>
            <a:r>
              <a:rPr lang="en-US" dirty="0" err="1"/>
              <a:t>vòng</a:t>
            </a:r>
            <a:r>
              <a:rPr lang="en-US" dirty="0"/>
              <a:t> </a:t>
            </a:r>
            <a:r>
              <a:rPr lang="en-US" dirty="0" err="1"/>
              <a:t>lặp</a:t>
            </a:r>
            <a:r>
              <a:rPr lang="en-US" dirty="0"/>
              <a:t>, </a:t>
            </a:r>
            <a:r>
              <a:rPr lang="en-US" dirty="0" err="1"/>
              <a:t>danh</a:t>
            </a:r>
            <a:r>
              <a:rPr lang="en-US" dirty="0"/>
              <a:t> </a:t>
            </a:r>
            <a:r>
              <a:rPr lang="en-US" dirty="0" err="1"/>
              <a:t>sách</a:t>
            </a:r>
            <a:r>
              <a:rPr lang="en-US" dirty="0"/>
              <a:t>, </a:t>
            </a:r>
            <a:r>
              <a:rPr lang="en-US"/>
              <a:t>lớp</a:t>
            </a:r>
          </a:p>
        </p:txBody>
      </p:sp>
    </p:spTree>
    <p:extLst>
      <p:ext uri="{BB962C8B-B14F-4D97-AF65-F5344CB8AC3E}">
        <p14:creationId xmlns:p14="http://schemas.microsoft.com/office/powerpoint/2010/main" val="36968598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Shape 765"/>
          <p:cNvSpPr txBox="1">
            <a:spLocks noGrp="1"/>
          </p:cNvSpPr>
          <p:nvPr>
            <p:ph type="title"/>
          </p:nvPr>
        </p:nvSpPr>
        <p:spPr>
          <a:xfrm>
            <a:off x="1155700" y="817418"/>
            <a:ext cx="13932000" cy="1127856"/>
          </a:xfrm>
          <a:prstGeom prst="rect">
            <a:avLst/>
          </a:prstGeom>
        </p:spPr>
        <p:txBody>
          <a:bodyPr lIns="91425" tIns="91425" rIns="91425" bIns="91425" anchor="ctr" anchorCtr="0">
            <a:noAutofit/>
          </a:bodyPr>
          <a:lstStyle/>
          <a:p>
            <a:pPr lvl="0" rtl="0">
              <a:spcBef>
                <a:spcPts val="0"/>
              </a:spcBef>
              <a:buNone/>
            </a:pPr>
            <a:r>
              <a:rPr lang="en-US" sz="3600">
                <a:solidFill>
                  <a:srgbClr val="FFFF00"/>
                </a:solidFill>
              </a:rPr>
              <a:t>Acknowledgements / Contributions</a:t>
            </a:r>
          </a:p>
        </p:txBody>
      </p:sp>
      <p:sp>
        <p:nvSpPr>
          <p:cNvPr id="766" name="Shape 766"/>
          <p:cNvSpPr txBox="1"/>
          <p:nvPr/>
        </p:nvSpPr>
        <p:spPr>
          <a:xfrm>
            <a:off x="1155700" y="2143125"/>
            <a:ext cx="6797699" cy="5984318"/>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These slides are Copyright 2010-  Charles R. Severance (</a:t>
            </a:r>
            <a:r>
              <a:rPr lang="en-US" sz="1800" u="sng" dirty="0">
                <a:solidFill>
                  <a:srgbClr val="FFFF00"/>
                </a:solidFill>
                <a:hlinkClick r:id="rId3"/>
              </a:rPr>
              <a:t>www.dr-chuck.com</a:t>
            </a:r>
            <a:r>
              <a:rPr lang="en-US" sz="1800" dirty="0">
                <a:solidFill>
                  <a:srgbClr val="FFFFFF"/>
                </a:solidFill>
              </a:rPr>
              <a:t>) of the University of Michigan School of Information and </a:t>
            </a:r>
            <a:r>
              <a:rPr lang="en-US" sz="1800" u="sng" dirty="0">
                <a:solidFill>
                  <a:srgbClr val="FFFF00"/>
                </a:solidFill>
                <a:hlinkClick r:id="rId4"/>
              </a:rPr>
              <a:t>open.umich.edu</a:t>
            </a:r>
            <a:r>
              <a:rPr lang="en-US" sz="1800" dirty="0">
                <a:solidFill>
                  <a:srgbClr val="FFFFFF"/>
                </a:solidFill>
              </a:rPr>
              <a:t>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Initial Development: Charles Severance, University of Michigan School of Information</a:t>
            </a:r>
          </a:p>
          <a:p>
            <a:pPr lvl="0" rtl="0">
              <a:spcBef>
                <a:spcPts val="0"/>
              </a:spcBef>
              <a:buNone/>
            </a:pPr>
            <a:endParaRPr sz="1800" dirty="0">
              <a:solidFill>
                <a:srgbClr val="FFFFFF"/>
              </a:solidFill>
            </a:endParaRPr>
          </a:p>
          <a:p>
            <a:pPr lvl="0" rtl="0">
              <a:spcBef>
                <a:spcPts val="0"/>
              </a:spcBef>
              <a:buNone/>
            </a:pPr>
            <a:r>
              <a:rPr lang="en-US" sz="1800" dirty="0">
                <a:solidFill>
                  <a:srgbClr val="FFFFFF"/>
                </a:solidFill>
              </a:rPr>
              <a:t>… Insert new Contributors and Translators here </a:t>
            </a:r>
          </a:p>
        </p:txBody>
      </p:sp>
      <p:pic>
        <p:nvPicPr>
          <p:cNvPr id="767" name="Shape 767"/>
          <p:cNvPicPr preferRelativeResize="0"/>
          <p:nvPr/>
        </p:nvPicPr>
        <p:blipFill rotWithShape="1">
          <a:blip r:embed="rId5">
            <a:alphaModFix/>
          </a:blip>
          <a:srcRect/>
          <a:stretch/>
        </p:blipFill>
        <p:spPr>
          <a:xfrm>
            <a:off x="437900" y="920474"/>
            <a:ext cx="1024800" cy="1024800"/>
          </a:xfrm>
          <a:prstGeom prst="rect">
            <a:avLst/>
          </a:prstGeom>
          <a:noFill/>
          <a:ln>
            <a:noFill/>
          </a:ln>
        </p:spPr>
      </p:pic>
      <p:pic>
        <p:nvPicPr>
          <p:cNvPr id="768" name="Shape 768"/>
          <p:cNvPicPr preferRelativeResize="0"/>
          <p:nvPr/>
        </p:nvPicPr>
        <p:blipFill rotWithShape="1">
          <a:blip r:embed="rId6">
            <a:alphaModFix/>
          </a:blip>
          <a:srcRect/>
          <a:stretch/>
        </p:blipFill>
        <p:spPr>
          <a:xfrm>
            <a:off x="13836901" y="1098674"/>
            <a:ext cx="1968599" cy="668400"/>
          </a:xfrm>
          <a:prstGeom prst="rect">
            <a:avLst/>
          </a:prstGeom>
          <a:noFill/>
          <a:ln>
            <a:noFill/>
          </a:ln>
        </p:spPr>
      </p:pic>
      <p:sp>
        <p:nvSpPr>
          <p:cNvPr id="769" name="Shape 769"/>
          <p:cNvSpPr txBox="1"/>
          <p:nvPr/>
        </p:nvSpPr>
        <p:spPr>
          <a:xfrm>
            <a:off x="8704400" y="2143125"/>
            <a:ext cx="6797699" cy="5984318"/>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dirty="0" err="1">
                <a:solidFill>
                  <a:srgbClr val="FFD966"/>
                </a:solidFill>
                <a:latin typeface="Arial" charset="0"/>
                <a:ea typeface="Arial" charset="0"/>
                <a:cs typeface="Arial" charset="0"/>
                <a:sym typeface="Cabin"/>
              </a:rPr>
              <a:t>Thoát</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ra</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khỏi</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vòng</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lặp</a:t>
            </a:r>
            <a:endParaRPr lang="en-US" sz="7600" u="none" strike="noStrike" cap="none" dirty="0">
              <a:solidFill>
                <a:srgbClr val="FFD966"/>
              </a:solidFill>
              <a:latin typeface="Arial" charset="0"/>
              <a:ea typeface="Arial" charset="0"/>
              <a:cs typeface="Arial" charset="0"/>
              <a:sym typeface="Cabin"/>
            </a:endParaRPr>
          </a:p>
        </p:txBody>
      </p:sp>
      <p:sp>
        <p:nvSpPr>
          <p:cNvPr id="303" name="Shape 303"/>
          <p:cNvSpPr txBox="1"/>
          <p:nvPr/>
        </p:nvSpPr>
        <p:spPr>
          <a:xfrm>
            <a:off x="10817225" y="5202237"/>
            <a:ext cx="24350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&gt; </a:t>
            </a:r>
            <a:r>
              <a:rPr lang="en-US" sz="3200" u="none" strike="noStrike" cap="none">
                <a:solidFill>
                  <a:srgbClr val="00FF00"/>
                </a:solidFill>
                <a:latin typeface="Arial" charset="0"/>
                <a:ea typeface="Arial" charset="0"/>
                <a:cs typeface="Arial" charset="0"/>
                <a:sym typeface="Cabin"/>
              </a:rPr>
              <a:t>hello there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hello there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&gt; </a:t>
            </a:r>
            <a:r>
              <a:rPr lang="en-US" sz="3200" u="none" strike="noStrike" cap="none">
                <a:solidFill>
                  <a:srgbClr val="00FF00"/>
                </a:solidFill>
                <a:latin typeface="Arial" charset="0"/>
                <a:ea typeface="Arial" charset="0"/>
                <a:cs typeface="Arial" charset="0"/>
                <a:sym typeface="Cabin"/>
              </a:rPr>
              <a:t>finished</a:t>
            </a:r>
          </a:p>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f</a:t>
            </a:r>
            <a:r>
              <a:rPr lang="en-US" sz="3200" u="none" strike="noStrike" cap="none">
                <a:solidFill>
                  <a:schemeClr val="lt1"/>
                </a:solidFill>
                <a:latin typeface="Arial" charset="0"/>
                <a:ea typeface="Arial" charset="0"/>
                <a:cs typeface="Arial" charset="0"/>
                <a:sym typeface="Cabin"/>
              </a:rPr>
              <a:t>inished</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&gt; </a:t>
            </a:r>
            <a:r>
              <a:rPr lang="en-US" sz="3200" u="none" strike="noStrike" cap="none">
                <a:solidFill>
                  <a:srgbClr val="00FF00"/>
                </a:solidFill>
                <a:latin typeface="Arial" charset="0"/>
                <a:ea typeface="Arial" charset="0"/>
                <a:cs typeface="Arial" charset="0"/>
                <a:sym typeface="Cabin"/>
              </a:rPr>
              <a:t>done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Done!</a:t>
            </a:r>
          </a:p>
        </p:txBody>
      </p:sp>
      <p:cxnSp>
        <p:nvCxnSpPr>
          <p:cNvPr id="304" name="Shape 304"/>
          <p:cNvCxnSpPr/>
          <p:nvPr/>
        </p:nvCxnSpPr>
        <p:spPr>
          <a:xfrm flipH="1" flipV="1">
            <a:off x="3082749" y="7565976"/>
            <a:ext cx="574851" cy="349299"/>
          </a:xfrm>
          <a:prstGeom prst="straightConnector1">
            <a:avLst/>
          </a:prstGeom>
          <a:noFill/>
          <a:ln w="50800" cap="rnd" cmpd="sng">
            <a:solidFill>
              <a:srgbClr val="FFFF00"/>
            </a:solidFill>
            <a:prstDash val="solid"/>
            <a:miter/>
            <a:headEnd type="stealth" w="med" len="med"/>
            <a:tailEnd type="none" w="med" len="med"/>
          </a:ln>
        </p:spPr>
      </p:cxnSp>
      <p:cxnSp>
        <p:nvCxnSpPr>
          <p:cNvPr id="305" name="Shape 305"/>
          <p:cNvCxnSpPr/>
          <p:nvPr/>
        </p:nvCxnSpPr>
        <p:spPr>
          <a:xfrm flipV="1">
            <a:off x="3025775" y="7015163"/>
            <a:ext cx="2332038" cy="533398"/>
          </a:xfrm>
          <a:prstGeom prst="straightConnector1">
            <a:avLst/>
          </a:prstGeom>
          <a:noFill/>
          <a:ln w="50800" cap="rnd" cmpd="sng">
            <a:solidFill>
              <a:srgbClr val="FFFF00"/>
            </a:solidFill>
            <a:prstDash val="solid"/>
            <a:miter/>
            <a:headEnd type="stealth" w="med" len="med"/>
            <a:tailEnd type="none" w="med" len="med"/>
          </a:ln>
        </p:spPr>
      </p:cxnSp>
      <p:sp>
        <p:nvSpPr>
          <p:cNvPr id="8" name="Shape 295"/>
          <p:cNvSpPr txBox="1"/>
          <p:nvPr/>
        </p:nvSpPr>
        <p:spPr>
          <a:xfrm>
            <a:off x="3774650" y="5304525"/>
            <a:ext cx="6430500" cy="298222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True</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input(</a:t>
            </a:r>
            <a:r>
              <a:rPr lang="en-US" sz="3000" i="0" u="none" strike="noStrike" cap="none" dirty="0">
                <a:solidFill>
                  <a:srgbClr val="FFFFFF"/>
                </a:solidFill>
                <a:latin typeface="Courier"/>
                <a:ea typeface="Courier"/>
                <a:cs typeface="Courier"/>
                <a:sym typeface="Courier New"/>
              </a:rPr>
              <a:t>'&gt; '</a:t>
            </a:r>
            <a:r>
              <a:rPr lang="en-US" sz="30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 </a:t>
            </a:r>
            <a:r>
              <a:rPr lang="en-US" sz="3000" i="0" u="none" strike="noStrike" cap="none" dirty="0">
                <a:solidFill>
                  <a:srgbClr val="FFFFFF"/>
                </a:solidFill>
                <a:latin typeface="Courier"/>
                <a:ea typeface="Courier"/>
                <a:cs typeface="Courier"/>
                <a:sym typeface="Courier New"/>
              </a:rPr>
              <a:t>'done'</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break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'Done!')</a:t>
            </a:r>
          </a:p>
        </p:txBody>
      </p:sp>
      <p:sp>
        <p:nvSpPr>
          <p:cNvPr id="4" name="Shape 293">
            <a:extLst>
              <a:ext uri="{FF2B5EF4-FFF2-40B4-BE49-F238E27FC236}">
                <a16:creationId xmlns:a16="http://schemas.microsoft.com/office/drawing/2014/main" id="{86F56D95-B64A-8540-7B10-345364B52D62}"/>
              </a:ext>
            </a:extLst>
          </p:cNvPr>
          <p:cNvSpPr txBox="1">
            <a:spLocks/>
          </p:cNvSpPr>
          <p:nvPr/>
        </p:nvSpPr>
        <p:spPr>
          <a:xfrm>
            <a:off x="1155700" y="2603500"/>
            <a:ext cx="13932000" cy="2701025"/>
          </a:xfrm>
          <a:prstGeom prst="rect">
            <a:avLst/>
          </a:prstGeom>
          <a:noFill/>
          <a:ln>
            <a:noFill/>
          </a:ln>
        </p:spPr>
        <p:txBody>
          <a:bodyPr lIns="38100" tIns="38100" rIns="38100" bIns="38100" anchor="ctr" anchorCtr="0">
            <a:noAutofit/>
          </a:bodyPr>
          <a:lstStyle>
            <a:defPPr marR="0" lvl="0" algn="l" rtl="0">
              <a:lnSpc>
                <a:spcPct val="100000"/>
              </a:lnSpc>
              <a:spcBef>
                <a:spcPts val="0"/>
              </a:spcBef>
              <a:spcAft>
                <a:spcPts val="0"/>
              </a:spcAft>
            </a:defPPr>
            <a:lvl1pPr marL="711200" marR="0" lvl="0" indent="-142494" algn="l" rtl="0">
              <a:lnSpc>
                <a:spcPct val="100000"/>
              </a:lnSpc>
              <a:spcBef>
                <a:spcPts val="3500"/>
              </a:spcBef>
              <a:spcAft>
                <a:spcPts val="0"/>
              </a:spcAft>
              <a:buClr>
                <a:schemeClr val="lt1"/>
              </a:buClr>
              <a:buFont typeface="Cabin"/>
              <a:buChar char="•"/>
              <a:defRPr sz="3200" b="0" i="0" u="none" strike="noStrike" cap="none">
                <a:solidFill>
                  <a:schemeClr val="bg1"/>
                </a:solidFill>
                <a:latin typeface="Arial"/>
                <a:ea typeface="Arial"/>
                <a:cs typeface="Arial"/>
                <a:sym typeface="Arial"/>
              </a:defRPr>
            </a:lvl1pPr>
            <a:lvl2pPr marL="1003300" marR="0" lvl="1" indent="-142494"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2pPr>
            <a:lvl3pPr marL="1295400" marR="0" lvl="2" indent="-142494"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3pPr>
            <a:lvl4pPr marL="1600200" marR="0" lvl="3" indent="-142494"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4pPr>
            <a:lvl5pPr marL="1892300" marR="0" lvl="4" indent="-142494"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5pPr>
            <a:lvl6pPr marL="2349500" marR="0" lvl="5" indent="-142494"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6pPr>
            <a:lvl7pPr marL="2806700" marR="0" lvl="6" indent="-142494"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7pPr>
            <a:lvl8pPr marL="3263900" marR="0" lvl="7" indent="-142494"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8pPr>
            <a:lvl9pPr marL="3721100" marR="0" lvl="8" indent="-142494"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9pPr>
          </a:lstStyle>
          <a:p>
            <a:pPr marL="749300" indent="-533400">
              <a:spcBef>
                <a:spcPts val="0"/>
              </a:spcBef>
              <a:buSzPct val="171000"/>
            </a:pPr>
            <a:r>
              <a:rPr lang="en-US" sz="3600">
                <a:solidFill>
                  <a:schemeClr val="lt1"/>
                </a:solidFill>
                <a:latin typeface="Arial" charset="0"/>
                <a:ea typeface="Arial" charset="0"/>
                <a:cs typeface="Arial" charset="0"/>
                <a:sym typeface="Cabin"/>
              </a:rPr>
              <a:t>Câu lệnh </a:t>
            </a:r>
            <a:r>
              <a:rPr lang="en-US" sz="3600">
                <a:solidFill>
                  <a:srgbClr val="FFFF00"/>
                </a:solidFill>
                <a:latin typeface="Courier"/>
                <a:ea typeface="Courier"/>
                <a:cs typeface="Courier"/>
                <a:sym typeface="Courier New"/>
              </a:rPr>
              <a:t>break</a:t>
            </a:r>
            <a:r>
              <a:rPr lang="en-US" sz="3600">
                <a:solidFill>
                  <a:schemeClr val="lt1"/>
                </a:solidFill>
                <a:latin typeface="Arial" charset="0"/>
                <a:ea typeface="Arial" charset="0"/>
                <a:cs typeface="Arial" charset="0"/>
                <a:sym typeface="Cabin"/>
              </a:rPr>
              <a:t> kết thúc vòng lặp hiện tại và chuyển đến câu lệnh ngay sau vòng lặp</a:t>
            </a:r>
          </a:p>
          <a:p>
            <a:pPr marL="749300" indent="-533400">
              <a:buSzPct val="171000"/>
            </a:pPr>
            <a:r>
              <a:rPr lang="vi-VN" sz="3600">
                <a:solidFill>
                  <a:schemeClr val="lt1"/>
                </a:solidFill>
                <a:latin typeface="Arial" charset="0"/>
                <a:ea typeface="Arial" charset="0"/>
                <a:cs typeface="Arial" charset="0"/>
                <a:sym typeface="Cabin"/>
              </a:rPr>
              <a:t>Kiểm tra vòng lặp có thể đặt ở bất cứ nơi nào trong vòng lặp</a:t>
            </a:r>
            <a:endParaRPr lang="en-US" sz="3600" dirty="0">
              <a:solidFill>
                <a:schemeClr val="lt1"/>
              </a:solidFill>
              <a:latin typeface="Arial" charset="0"/>
              <a:ea typeface="Arial" charset="0"/>
              <a:cs typeface="Arial" charset="0"/>
              <a:sym typeface="Cabi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cxnSp>
        <p:nvCxnSpPr>
          <p:cNvPr id="310" name="Shape 310"/>
          <p:cNvCxnSpPr/>
          <p:nvPr/>
        </p:nvCxnSpPr>
        <p:spPr>
          <a:xfrm rot="10800000">
            <a:off x="11017136" y="55724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311" name="Shape 311"/>
          <p:cNvSpPr/>
          <p:nvPr/>
        </p:nvSpPr>
        <p:spPr>
          <a:xfrm>
            <a:off x="9601200" y="1117600"/>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u="none" strike="noStrike" cap="none">
                <a:solidFill>
                  <a:srgbClr val="FF9900"/>
                </a:solidFill>
                <a:latin typeface="Arial" charset="0"/>
                <a:ea typeface="Arial" charset="0"/>
                <a:cs typeface="Arial" charset="0"/>
                <a:sym typeface="Cabin"/>
              </a:rPr>
              <a:t>True ?</a:t>
            </a:r>
          </a:p>
        </p:txBody>
      </p:sp>
      <p:cxnSp>
        <p:nvCxnSpPr>
          <p:cNvPr id="312" name="Shape 312"/>
          <p:cNvCxnSpPr/>
          <p:nvPr/>
        </p:nvCxnSpPr>
        <p:spPr>
          <a:xfrm rot="10800000" flipH="1">
            <a:off x="10985100" y="2425800"/>
            <a:ext cx="51300" cy="3954599"/>
          </a:xfrm>
          <a:prstGeom prst="straightConnector1">
            <a:avLst/>
          </a:prstGeom>
          <a:noFill/>
          <a:ln w="76200" cap="rnd" cmpd="sng">
            <a:solidFill>
              <a:srgbClr val="00FFFF"/>
            </a:solidFill>
            <a:prstDash val="solid"/>
            <a:miter/>
            <a:headEnd type="none" w="med" len="med"/>
            <a:tailEnd type="stealth" w="med" len="med"/>
          </a:ln>
        </p:spPr>
      </p:cxnSp>
      <p:cxnSp>
        <p:nvCxnSpPr>
          <p:cNvPr id="313" name="Shape 313"/>
          <p:cNvCxnSpPr/>
          <p:nvPr/>
        </p:nvCxnSpPr>
        <p:spPr>
          <a:xfrm rot="10800000">
            <a:off x="12382475" y="1746225"/>
            <a:ext cx="777899" cy="15899"/>
          </a:xfrm>
          <a:prstGeom prst="straightConnector1">
            <a:avLst/>
          </a:prstGeom>
          <a:noFill/>
          <a:ln w="76200" cap="rnd" cmpd="sng">
            <a:solidFill>
              <a:srgbClr val="00FFFF"/>
            </a:solidFill>
            <a:prstDash val="solid"/>
            <a:miter/>
            <a:headEnd type="none" w="med" len="med"/>
            <a:tailEnd type="none" w="med" len="med"/>
          </a:ln>
        </p:spPr>
      </p:cxnSp>
      <p:cxnSp>
        <p:nvCxnSpPr>
          <p:cNvPr id="314" name="Shape 314"/>
          <p:cNvCxnSpPr>
            <a:stCxn id="315" idx="0"/>
            <a:endCxn id="316" idx="2"/>
          </p:cNvCxnSpPr>
          <p:nvPr/>
        </p:nvCxnSpPr>
        <p:spPr>
          <a:xfrm rot="10800000" flipH="1">
            <a:off x="13169949" y="3149800"/>
            <a:ext cx="50700" cy="2044500"/>
          </a:xfrm>
          <a:prstGeom prst="straightConnector1">
            <a:avLst/>
          </a:prstGeom>
          <a:noFill/>
          <a:ln w="76200" cap="rnd" cmpd="sng">
            <a:solidFill>
              <a:srgbClr val="00FFFF"/>
            </a:solidFill>
            <a:prstDash val="solid"/>
            <a:miter/>
            <a:headEnd type="none" w="med" len="med"/>
            <a:tailEnd type="none" w="med" len="med"/>
          </a:ln>
        </p:spPr>
      </p:cxnSp>
      <p:cxnSp>
        <p:nvCxnSpPr>
          <p:cNvPr id="317" name="Shape 317"/>
          <p:cNvCxnSpPr/>
          <p:nvPr/>
        </p:nvCxnSpPr>
        <p:spPr>
          <a:xfrm>
            <a:off x="10973000" y="6380400"/>
            <a:ext cx="2223899" cy="0"/>
          </a:xfrm>
          <a:prstGeom prst="straightConnector1">
            <a:avLst/>
          </a:prstGeom>
          <a:noFill/>
          <a:ln w="76200" cap="rnd" cmpd="sng">
            <a:solidFill>
              <a:srgbClr val="00FFFF"/>
            </a:solidFill>
            <a:prstDash val="solid"/>
            <a:miter/>
            <a:headEnd type="none" w="med" len="med"/>
            <a:tailEnd type="none" w="med" len="med"/>
          </a:ln>
        </p:spPr>
      </p:cxnSp>
      <p:cxnSp>
        <p:nvCxnSpPr>
          <p:cNvPr id="318" name="Shape 318"/>
          <p:cNvCxnSpPr/>
          <p:nvPr/>
        </p:nvCxnSpPr>
        <p:spPr>
          <a:xfrm flipH="1">
            <a:off x="9245574" y="1762125"/>
            <a:ext cx="396900" cy="3299"/>
          </a:xfrm>
          <a:prstGeom prst="straightConnector1">
            <a:avLst/>
          </a:prstGeom>
          <a:noFill/>
          <a:ln w="76200" cap="rnd" cmpd="sng">
            <a:solidFill>
              <a:srgbClr val="00FFFF"/>
            </a:solidFill>
            <a:prstDash val="solid"/>
            <a:miter/>
            <a:headEnd type="none" w="med" len="med"/>
            <a:tailEnd type="stealth" w="med" len="med"/>
          </a:ln>
        </p:spPr>
      </p:cxnSp>
      <p:cxnSp>
        <p:nvCxnSpPr>
          <p:cNvPr id="319" name="Shape 319"/>
          <p:cNvCxnSpPr/>
          <p:nvPr/>
        </p:nvCxnSpPr>
        <p:spPr>
          <a:xfrm rot="10800000" flipH="1">
            <a:off x="10942636" y="6889874"/>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320" name="Shape 320"/>
          <p:cNvCxnSpPr/>
          <p:nvPr/>
        </p:nvCxnSpPr>
        <p:spPr>
          <a:xfrm rot="10800000" flipH="1">
            <a:off x="9202736" y="1752611"/>
            <a:ext cx="58800" cy="5154599"/>
          </a:xfrm>
          <a:prstGeom prst="straightConnector1">
            <a:avLst/>
          </a:prstGeom>
          <a:noFill/>
          <a:ln w="76200" cap="rnd" cmpd="sng">
            <a:solidFill>
              <a:srgbClr val="00FFFF"/>
            </a:solidFill>
            <a:prstDash val="solid"/>
            <a:miter/>
            <a:headEnd type="stealth" w="med" len="med"/>
            <a:tailEnd type="none" w="med" len="med"/>
          </a:ln>
        </p:spPr>
      </p:cxnSp>
      <p:cxnSp>
        <p:nvCxnSpPr>
          <p:cNvPr id="321" name="Shape 321"/>
          <p:cNvCxnSpPr/>
          <p:nvPr/>
        </p:nvCxnSpPr>
        <p:spPr>
          <a:xfrm>
            <a:off x="9216150" y="6870200"/>
            <a:ext cx="1723200" cy="36899"/>
          </a:xfrm>
          <a:prstGeom prst="straightConnector1">
            <a:avLst/>
          </a:prstGeom>
          <a:noFill/>
          <a:ln w="76200" cap="rnd" cmpd="sng">
            <a:solidFill>
              <a:srgbClr val="00FFFF"/>
            </a:solidFill>
            <a:prstDash val="solid"/>
            <a:miter/>
            <a:headEnd type="none" w="med" len="med"/>
            <a:tailEnd type="none" w="med" len="med"/>
          </a:ln>
        </p:spPr>
      </p:cxnSp>
      <p:sp>
        <p:nvSpPr>
          <p:cNvPr id="322" name="Shape 322"/>
          <p:cNvSpPr txBox="1"/>
          <p:nvPr/>
        </p:nvSpPr>
        <p:spPr>
          <a:xfrm>
            <a:off x="8721725" y="1003300"/>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No</a:t>
            </a:r>
          </a:p>
        </p:txBody>
      </p:sp>
      <p:sp>
        <p:nvSpPr>
          <p:cNvPr id="323" name="Shape 323"/>
          <p:cNvSpPr txBox="1"/>
          <p:nvPr/>
        </p:nvSpPr>
        <p:spPr>
          <a:xfrm>
            <a:off x="9499600" y="75057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print('Done')</a:t>
            </a:r>
          </a:p>
        </p:txBody>
      </p:sp>
      <p:sp>
        <p:nvSpPr>
          <p:cNvPr id="324" name="Shape 324"/>
          <p:cNvSpPr txBox="1"/>
          <p:nvPr/>
        </p:nvSpPr>
        <p:spPr>
          <a:xfrm>
            <a:off x="12838111" y="1003300"/>
            <a:ext cx="1049125"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Yes</a:t>
            </a:r>
          </a:p>
        </p:txBody>
      </p:sp>
      <p:sp>
        <p:nvSpPr>
          <p:cNvPr id="316" name="Shape 316"/>
          <p:cNvSpPr txBox="1"/>
          <p:nvPr/>
        </p:nvSpPr>
        <p:spPr>
          <a:xfrm>
            <a:off x="11760200" y="24003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a:t>
            </a:r>
          </a:p>
        </p:txBody>
      </p:sp>
      <p:sp>
        <p:nvSpPr>
          <p:cNvPr id="315" name="Shape 315"/>
          <p:cNvSpPr txBox="1"/>
          <p:nvPr/>
        </p:nvSpPr>
        <p:spPr>
          <a:xfrm>
            <a:off x="11709400" y="51943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a:t>
            </a:r>
          </a:p>
        </p:txBody>
      </p:sp>
      <p:cxnSp>
        <p:nvCxnSpPr>
          <p:cNvPr id="325" name="Shape 325"/>
          <p:cNvCxnSpPr/>
          <p:nvPr/>
        </p:nvCxnSpPr>
        <p:spPr>
          <a:xfrm rot="10800000">
            <a:off x="14816037" y="4679911"/>
            <a:ext cx="1016099" cy="1490699"/>
          </a:xfrm>
          <a:prstGeom prst="straightConnector1">
            <a:avLst/>
          </a:prstGeom>
          <a:noFill/>
          <a:ln w="76200" cap="rnd" cmpd="sng">
            <a:solidFill>
              <a:srgbClr val="FFFF00"/>
            </a:solidFill>
            <a:prstDash val="solid"/>
            <a:miter/>
            <a:headEnd type="stealth" w="med" len="med"/>
            <a:tailEnd type="none" w="med" len="med"/>
          </a:ln>
        </p:spPr>
      </p:cxnSp>
      <p:cxnSp>
        <p:nvCxnSpPr>
          <p:cNvPr id="326" name="Shape 326"/>
          <p:cNvCxnSpPr/>
          <p:nvPr/>
        </p:nvCxnSpPr>
        <p:spPr>
          <a:xfrm rot="10800000" flipH="1">
            <a:off x="11952286" y="6145311"/>
            <a:ext cx="3849600" cy="1346100"/>
          </a:xfrm>
          <a:prstGeom prst="straightConnector1">
            <a:avLst/>
          </a:prstGeom>
          <a:noFill/>
          <a:ln w="76200" cap="rnd" cmpd="sng">
            <a:solidFill>
              <a:srgbClr val="FFFF00"/>
            </a:solidFill>
            <a:prstDash val="solid"/>
            <a:miter/>
            <a:headEnd type="stealth" w="med" len="med"/>
            <a:tailEnd type="none" w="med" len="med"/>
          </a:ln>
        </p:spPr>
      </p:cxnSp>
      <p:sp>
        <p:nvSpPr>
          <p:cNvPr id="327" name="Shape 327"/>
          <p:cNvSpPr txBox="1"/>
          <p:nvPr/>
        </p:nvSpPr>
        <p:spPr>
          <a:xfrm>
            <a:off x="1752600" y="1195375"/>
            <a:ext cx="6558000"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True</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input(</a:t>
            </a:r>
            <a:r>
              <a:rPr lang="en-US" sz="3000" i="0" u="none" strike="noStrike" cap="none" dirty="0">
                <a:solidFill>
                  <a:srgbClr val="FFFFFF"/>
                </a:solidFill>
                <a:latin typeface="Courier"/>
                <a:ea typeface="Courier"/>
                <a:cs typeface="Courier"/>
                <a:sym typeface="Courier New"/>
              </a:rPr>
              <a:t>'&gt; '</a:t>
            </a:r>
            <a:r>
              <a:rPr lang="en-US" sz="30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FF"/>
                </a:solidFill>
                <a:latin typeface="Courier"/>
                <a:ea typeface="Courier"/>
                <a:cs typeface="Courier"/>
                <a:sym typeface="Courier New"/>
              </a:rPr>
              <a:t>'done'</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break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'Done!')</a:t>
            </a:r>
          </a:p>
        </p:txBody>
      </p:sp>
      <p:cxnSp>
        <p:nvCxnSpPr>
          <p:cNvPr id="328" name="Shape 328"/>
          <p:cNvCxnSpPr/>
          <p:nvPr/>
        </p:nvCxnSpPr>
        <p:spPr>
          <a:xfrm rot="10800000">
            <a:off x="1318899" y="3504149"/>
            <a:ext cx="348900" cy="544500"/>
          </a:xfrm>
          <a:prstGeom prst="straightConnector1">
            <a:avLst/>
          </a:prstGeom>
          <a:noFill/>
          <a:ln w="50800" cap="rnd" cmpd="sng">
            <a:solidFill>
              <a:srgbClr val="FFFF00"/>
            </a:solidFill>
            <a:prstDash val="solid"/>
            <a:miter/>
            <a:headEnd type="stealth" w="med" len="med"/>
            <a:tailEnd type="none" w="med" len="med"/>
          </a:ln>
        </p:spPr>
      </p:cxnSp>
      <p:cxnSp>
        <p:nvCxnSpPr>
          <p:cNvPr id="329" name="Shape 329"/>
          <p:cNvCxnSpPr/>
          <p:nvPr/>
        </p:nvCxnSpPr>
        <p:spPr>
          <a:xfrm rot="10800000" flipH="1">
            <a:off x="1265939" y="3116201"/>
            <a:ext cx="1787100" cy="377099"/>
          </a:xfrm>
          <a:prstGeom prst="straightConnector1">
            <a:avLst/>
          </a:prstGeom>
          <a:noFill/>
          <a:ln w="50800" cap="rnd" cmpd="sng">
            <a:solidFill>
              <a:srgbClr val="FFFF00"/>
            </a:solidFill>
            <a:prstDash val="solid"/>
            <a:miter/>
            <a:headEnd type="stealth" w="med" len="med"/>
            <a:tailEnd type="none" w="med" len="med"/>
          </a:ln>
        </p:spPr>
      </p:cxnSp>
      <p:cxnSp>
        <p:nvCxnSpPr>
          <p:cNvPr id="330" name="Shape 330"/>
          <p:cNvCxnSpPr/>
          <p:nvPr/>
        </p:nvCxnSpPr>
        <p:spPr>
          <a:xfrm rot="10800000">
            <a:off x="13209400" y="3186225"/>
            <a:ext cx="1026899" cy="619799"/>
          </a:xfrm>
          <a:prstGeom prst="straightConnector1">
            <a:avLst/>
          </a:prstGeom>
          <a:noFill/>
          <a:ln w="76200" cap="rnd" cmpd="sng">
            <a:solidFill>
              <a:srgbClr val="00FFFF"/>
            </a:solidFill>
            <a:prstDash val="solid"/>
            <a:miter/>
            <a:headEnd type="none" w="med" len="med"/>
            <a:tailEnd type="none" w="med" len="med"/>
          </a:ln>
        </p:spPr>
      </p:cxnSp>
      <p:pic>
        <p:nvPicPr>
          <p:cNvPr id="331" name="Shape 331"/>
          <p:cNvPicPr preferRelativeResize="0"/>
          <p:nvPr/>
        </p:nvPicPr>
        <p:blipFill rotWithShape="1">
          <a:blip r:embed="rId3">
            <a:alphaModFix/>
          </a:blip>
          <a:srcRect/>
          <a:stretch/>
        </p:blipFill>
        <p:spPr>
          <a:xfrm>
            <a:off x="3066338" y="5150641"/>
            <a:ext cx="2184399" cy="2039937"/>
          </a:xfrm>
          <a:prstGeom prst="rect">
            <a:avLst/>
          </a:prstGeom>
          <a:noFill/>
          <a:ln>
            <a:noFill/>
          </a:ln>
        </p:spPr>
      </p:pic>
      <p:sp>
        <p:nvSpPr>
          <p:cNvPr id="333" name="Shape 333"/>
          <p:cNvSpPr txBox="1"/>
          <p:nvPr/>
        </p:nvSpPr>
        <p:spPr>
          <a:xfrm>
            <a:off x="13665200" y="3873500"/>
            <a:ext cx="2184300"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rgbClr val="FFFFFF"/>
                </a:solidFill>
                <a:latin typeface="Arial" charset="0"/>
                <a:ea typeface="Arial" charset="0"/>
                <a:cs typeface="Arial" charset="0"/>
                <a:sym typeface="Cabin"/>
              </a:rPr>
              <a:t>break</a:t>
            </a:r>
          </a:p>
        </p:txBody>
      </p:sp>
      <p:cxnSp>
        <p:nvCxnSpPr>
          <p:cNvPr id="334" name="Shape 334"/>
          <p:cNvCxnSpPr/>
          <p:nvPr/>
        </p:nvCxnSpPr>
        <p:spPr>
          <a:xfrm rot="10800000">
            <a:off x="13213562" y="5921398"/>
            <a:ext cx="14400" cy="566699"/>
          </a:xfrm>
          <a:prstGeom prst="straightConnector1">
            <a:avLst/>
          </a:prstGeom>
          <a:noFill/>
          <a:ln w="76200" cap="rnd" cmpd="sng">
            <a:solidFill>
              <a:srgbClr val="00FFFF"/>
            </a:solidFill>
            <a:prstDash val="solid"/>
            <a:miter/>
            <a:headEnd type="stealth" w="med" len="med"/>
            <a:tailEnd type="none" w="med" len="med"/>
          </a:ln>
        </p:spPr>
      </p:cxnSp>
      <p:cxnSp>
        <p:nvCxnSpPr>
          <p:cNvPr id="335" name="Shape 335"/>
          <p:cNvCxnSpPr/>
          <p:nvPr/>
        </p:nvCxnSpPr>
        <p:spPr>
          <a:xfrm rot="10800000">
            <a:off x="13128537" y="1805749"/>
            <a:ext cx="14400" cy="566699"/>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3" name="Shape 343"/>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FFFF00"/>
              </a:buClr>
              <a:buSzPct val="25000"/>
            </a:pPr>
            <a:r>
              <a:rPr lang="en-US" dirty="0" err="1">
                <a:solidFill>
                  <a:srgbClr val="FFD966"/>
                </a:solidFill>
                <a:latin typeface="Arial" charset="0"/>
                <a:ea typeface="Arial" charset="0"/>
                <a:cs typeface="Arial" charset="0"/>
                <a:sym typeface="Cabin"/>
              </a:rPr>
              <a:t>Kết</a:t>
            </a:r>
            <a:r>
              <a:rPr lang="en-US" dirty="0">
                <a:solidFill>
                  <a:srgbClr val="FFD966"/>
                </a:solidFill>
                <a:latin typeface="Arial" charset="0"/>
                <a:ea typeface="Arial" charset="0"/>
                <a:cs typeface="Arial" charset="0"/>
                <a:sym typeface="Cabin"/>
              </a:rPr>
              <a:t> </a:t>
            </a:r>
            <a:r>
              <a:rPr lang="en-US" dirty="0" err="1">
                <a:solidFill>
                  <a:srgbClr val="FFD966"/>
                </a:solidFill>
                <a:latin typeface="Arial" charset="0"/>
                <a:ea typeface="Arial" charset="0"/>
                <a:cs typeface="Arial" charset="0"/>
                <a:sym typeface="Cabin"/>
              </a:rPr>
              <a:t>thúc</a:t>
            </a:r>
            <a:r>
              <a:rPr lang="en-US" dirty="0">
                <a:solidFill>
                  <a:srgbClr val="FFD966"/>
                </a:solidFill>
                <a:latin typeface="Arial" charset="0"/>
                <a:ea typeface="Arial" charset="0"/>
                <a:cs typeface="Arial" charset="0"/>
                <a:sym typeface="Cabin"/>
              </a:rPr>
              <a:t> </a:t>
            </a:r>
            <a:r>
              <a:rPr lang="en-US" dirty="0" err="1">
                <a:solidFill>
                  <a:srgbClr val="FFD966"/>
                </a:solidFill>
                <a:latin typeface="Arial" charset="0"/>
                <a:ea typeface="Arial" charset="0"/>
                <a:cs typeface="Arial" charset="0"/>
                <a:sym typeface="Cabin"/>
              </a:rPr>
              <a:t>một</a:t>
            </a:r>
            <a:r>
              <a:rPr lang="en-US" dirty="0">
                <a:solidFill>
                  <a:srgbClr val="FFD966"/>
                </a:solidFill>
                <a:latin typeface="Arial" charset="0"/>
                <a:ea typeface="Arial" charset="0"/>
                <a:cs typeface="Arial" charset="0"/>
                <a:sym typeface="Cabin"/>
              </a:rPr>
              <a:t> </a:t>
            </a:r>
            <a:r>
              <a:rPr lang="en-US" dirty="0" err="1">
                <a:solidFill>
                  <a:srgbClr val="FFD966"/>
                </a:solidFill>
                <a:latin typeface="Arial" charset="0"/>
                <a:ea typeface="Arial" charset="0"/>
                <a:cs typeface="Arial" charset="0"/>
                <a:sym typeface="Cabin"/>
              </a:rPr>
              <a:t>lần</a:t>
            </a:r>
            <a:r>
              <a:rPr lang="en-US" dirty="0">
                <a:solidFill>
                  <a:srgbClr val="FFD966"/>
                </a:solidFill>
                <a:latin typeface="Arial" charset="0"/>
                <a:ea typeface="Arial" charset="0"/>
                <a:cs typeface="Arial" charset="0"/>
                <a:sym typeface="Cabin"/>
              </a:rPr>
              <a:t> </a:t>
            </a:r>
            <a:r>
              <a:rPr lang="en-US" dirty="0" err="1">
                <a:solidFill>
                  <a:srgbClr val="FFD966"/>
                </a:solidFill>
                <a:latin typeface="Arial" charset="0"/>
                <a:ea typeface="Arial" charset="0"/>
                <a:cs typeface="Arial" charset="0"/>
                <a:sym typeface="Cabin"/>
              </a:rPr>
              <a:t>lặp</a:t>
            </a:r>
            <a:r>
              <a:rPr lang="en-US" dirty="0">
                <a:solidFill>
                  <a:srgbClr val="FFD966"/>
                </a:solidFill>
                <a:latin typeface="Arial" charset="0"/>
                <a:ea typeface="Arial" charset="0"/>
                <a:cs typeface="Arial" charset="0"/>
                <a:sym typeface="Cabin"/>
              </a:rPr>
              <a:t> </a:t>
            </a:r>
            <a:r>
              <a:rPr lang="en-US" dirty="0" err="1">
                <a:solidFill>
                  <a:srgbClr val="FFD966"/>
                </a:solidFill>
                <a:latin typeface="Arial" charset="0"/>
                <a:ea typeface="Arial" charset="0"/>
                <a:cs typeface="Arial" charset="0"/>
                <a:sym typeface="Cabin"/>
              </a:rPr>
              <a:t>với</a:t>
            </a:r>
            <a:r>
              <a:rPr lang="en-US" dirty="0">
                <a:solidFill>
                  <a:srgbClr val="FFD966"/>
                </a:solidFill>
                <a:latin typeface="Arial" charset="0"/>
                <a:ea typeface="Arial" charset="0"/>
                <a:cs typeface="Arial" charset="0"/>
                <a:sym typeface="Cabin"/>
              </a:rPr>
              <a:t> </a:t>
            </a:r>
            <a:r>
              <a:rPr lang="en-US" sz="7200" u="none" strike="noStrike" cap="none" dirty="0">
                <a:solidFill>
                  <a:srgbClr val="FFFF00"/>
                </a:solidFill>
                <a:latin typeface="Arial" charset="0"/>
                <a:ea typeface="Arial" charset="0"/>
                <a:cs typeface="Arial" charset="0"/>
                <a:sym typeface="Cabin"/>
              </a:rPr>
              <a:t>continue</a:t>
            </a:r>
          </a:p>
        </p:txBody>
      </p:sp>
      <p:sp>
        <p:nvSpPr>
          <p:cNvPr id="340" name="Shape 340"/>
          <p:cNvSpPr txBox="1">
            <a:spLocks noGrp="1"/>
          </p:cNvSpPr>
          <p:nvPr>
            <p:ph type="body" idx="1"/>
          </p:nvPr>
        </p:nvSpPr>
        <p:spPr>
          <a:xfrm>
            <a:off x="1155700" y="2667538"/>
            <a:ext cx="13932000" cy="1654175"/>
          </a:xfrm>
          <a:prstGeom prst="rect">
            <a:avLst/>
          </a:prstGeom>
          <a:noFill/>
          <a:ln>
            <a:noFill/>
          </a:ln>
        </p:spPr>
        <p:txBody>
          <a:bodyPr lIns="38100" tIns="38100" rIns="38100" bIns="38100" anchor="ctr" anchorCtr="0">
            <a:noAutofit/>
          </a:bodyPr>
          <a:lstStyle/>
          <a:p>
            <a:pPr marL="0" lvl="0" indent="0">
              <a:spcBef>
                <a:spcPts val="0"/>
              </a:spcBef>
              <a:buNone/>
            </a:pPr>
            <a:r>
              <a:rPr lang="en-US" sz="3600" dirty="0" err="1">
                <a:solidFill>
                  <a:schemeClr val="lt1"/>
                </a:solidFill>
                <a:latin typeface="Arial" charset="0"/>
                <a:ea typeface="Arial" charset="0"/>
                <a:cs typeface="Arial" charset="0"/>
                <a:sym typeface="Cabin"/>
              </a:rPr>
              <a:t>Câu</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lệnh</a:t>
            </a:r>
            <a:r>
              <a:rPr lang="en-US" sz="3600" dirty="0">
                <a:solidFill>
                  <a:schemeClr val="lt1"/>
                </a:solidFill>
                <a:latin typeface="Arial" charset="0"/>
                <a:ea typeface="Arial" charset="0"/>
                <a:cs typeface="Arial" charset="0"/>
                <a:sym typeface="Cabin"/>
              </a:rPr>
              <a:t> </a:t>
            </a:r>
            <a:r>
              <a:rPr lang="en-US" sz="3600" u="none" strike="noStrike" cap="none" dirty="0">
                <a:solidFill>
                  <a:srgbClr val="FFFF00"/>
                </a:solidFill>
                <a:latin typeface="Arial" charset="0"/>
                <a:ea typeface="Arial" charset="0"/>
                <a:cs typeface="Arial" charset="0"/>
                <a:sym typeface="Cabin"/>
              </a:rPr>
              <a:t>continue</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kết</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thúc</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lần</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lặp</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hiện</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tại</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và</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nhảy</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lên</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đầu</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vòng</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lặp</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và</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bắt</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đầu</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lần</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lặp</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tiếp</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theo</a:t>
            </a:r>
            <a:endParaRPr lang="en-US" sz="3600" u="none" strike="noStrike" cap="none" dirty="0">
              <a:solidFill>
                <a:schemeClr val="lt1"/>
              </a:solidFill>
              <a:latin typeface="Arial" charset="0"/>
              <a:ea typeface="Arial" charset="0"/>
              <a:cs typeface="Arial" charset="0"/>
              <a:sym typeface="Cabin"/>
            </a:endParaRPr>
          </a:p>
        </p:txBody>
      </p:sp>
      <p:sp>
        <p:nvSpPr>
          <p:cNvPr id="341" name="Shape 341"/>
          <p:cNvSpPr txBox="1"/>
          <p:nvPr/>
        </p:nvSpPr>
        <p:spPr>
          <a:xfrm>
            <a:off x="3098800" y="4146550"/>
            <a:ext cx="6032399"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True</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input(</a:t>
            </a:r>
            <a:r>
              <a:rPr lang="en-US" sz="3000" i="0" u="none" strike="noStrike" cap="none" dirty="0">
                <a:solidFill>
                  <a:srgbClr val="FFFFFF"/>
                </a:solidFill>
                <a:latin typeface="Courier"/>
                <a:ea typeface="Courier"/>
                <a:cs typeface="Courier"/>
                <a:sym typeface="Courier New"/>
              </a:rPr>
              <a:t>'&gt; '</a:t>
            </a:r>
            <a:r>
              <a:rPr lang="en-US" sz="30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a:t>
            </a:r>
            <a:r>
              <a:rPr lang="en-US" sz="3000" i="0" u="none" strike="noStrike" cap="none" dirty="0">
                <a:solidFill>
                  <a:srgbClr val="00FF00"/>
                </a:solidFill>
                <a:latin typeface="Courier"/>
                <a:ea typeface="Courier"/>
                <a:cs typeface="Courier"/>
                <a:sym typeface="Courier New"/>
              </a:rPr>
              <a:t> line[0]</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 </a:t>
            </a:r>
            <a:r>
              <a:rPr lang="en-US" sz="3000" i="0" u="none" strike="noStrike" cap="none" dirty="0">
                <a:solidFill>
                  <a:srgbClr val="FFFF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continue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FF"/>
                </a:solidFill>
                <a:latin typeface="Courier"/>
                <a:ea typeface="Courier"/>
                <a:cs typeface="Courier"/>
                <a:sym typeface="Courier New"/>
              </a:rPr>
              <a:t>'done'</a:t>
            </a:r>
            <a:r>
              <a:rPr lang="en-US" sz="3000" i="0" u="none" strike="noStrike" cap="none" dirty="0">
                <a:solidFill>
                  <a:srgbClr val="FF7F00"/>
                </a:solidFill>
                <a:latin typeface="Courier"/>
                <a:ea typeface="Courier"/>
                <a:cs typeface="Courier"/>
                <a:sym typeface="Courier New"/>
              </a:rPr>
              <a:t> </a:t>
            </a:r>
            <a:r>
              <a:rPr lang="en-US" sz="3000"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break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'Done!')</a:t>
            </a:r>
          </a:p>
        </p:txBody>
      </p:sp>
      <p:sp>
        <p:nvSpPr>
          <p:cNvPr id="342" name="Shape 342"/>
          <p:cNvSpPr txBox="1"/>
          <p:nvPr/>
        </p:nvSpPr>
        <p:spPr>
          <a:xfrm>
            <a:off x="10639425" y="4494212"/>
            <a:ext cx="35765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n-US" sz="3200" u="none" strike="noStrike" cap="none" dirty="0">
                <a:solidFill>
                  <a:srgbClr val="00FF00"/>
                </a:solidFill>
                <a:latin typeface="Arial" charset="0"/>
                <a:ea typeface="Arial" charset="0"/>
                <a:cs typeface="Arial" charset="0"/>
                <a:sym typeface="Cabin"/>
              </a:rPr>
              <a:t>hello there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hello there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n-US" sz="3200" u="none" strike="noStrike" cap="none" dirty="0">
                <a:solidFill>
                  <a:srgbClr val="00FF00"/>
                </a:solidFill>
                <a:latin typeface="Arial" charset="0"/>
                <a:ea typeface="Arial" charset="0"/>
                <a:cs typeface="Arial" charset="0"/>
                <a:sym typeface="Cabin"/>
              </a:rPr>
              <a:t># don't print this</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n-US" sz="3200" u="none" strike="noStrike" cap="none" dirty="0">
                <a:solidFill>
                  <a:srgbClr val="00FF00"/>
                </a:solidFill>
                <a:latin typeface="Arial" charset="0"/>
                <a:ea typeface="Arial" charset="0"/>
                <a:cs typeface="Arial" charset="0"/>
                <a:sym typeface="Cabin"/>
              </a:rPr>
              <a:t>print this!</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 this!</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n-US" sz="3200" u="none" strike="noStrike" cap="none" dirty="0">
                <a:solidFill>
                  <a:srgbClr val="00FF00"/>
                </a:solidFill>
                <a:latin typeface="Arial" charset="0"/>
                <a:ea typeface="Arial" charset="0"/>
                <a:cs typeface="Arial" charset="0"/>
                <a:sym typeface="Cabin"/>
              </a:rPr>
              <a:t>done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Done!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Shape 34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dirty="0" err="1">
                <a:solidFill>
                  <a:srgbClr val="FFD966"/>
                </a:solidFill>
                <a:latin typeface="Arial" charset="0"/>
                <a:ea typeface="Arial" charset="0"/>
                <a:cs typeface="Arial" charset="0"/>
                <a:sym typeface="Cabin"/>
              </a:rPr>
              <a:t>Kết</a:t>
            </a:r>
            <a:r>
              <a:rPr lang="en-US" dirty="0">
                <a:solidFill>
                  <a:srgbClr val="FFD966"/>
                </a:solidFill>
                <a:latin typeface="Arial" charset="0"/>
                <a:ea typeface="Arial" charset="0"/>
                <a:cs typeface="Arial" charset="0"/>
                <a:sym typeface="Cabin"/>
              </a:rPr>
              <a:t> </a:t>
            </a:r>
            <a:r>
              <a:rPr lang="en-US" dirty="0" err="1">
                <a:solidFill>
                  <a:srgbClr val="FFD966"/>
                </a:solidFill>
                <a:latin typeface="Arial" charset="0"/>
                <a:ea typeface="Arial" charset="0"/>
                <a:cs typeface="Arial" charset="0"/>
                <a:sym typeface="Cabin"/>
              </a:rPr>
              <a:t>thúc</a:t>
            </a:r>
            <a:r>
              <a:rPr lang="en-US" dirty="0">
                <a:solidFill>
                  <a:srgbClr val="FFD966"/>
                </a:solidFill>
                <a:latin typeface="Arial" charset="0"/>
                <a:ea typeface="Arial" charset="0"/>
                <a:cs typeface="Arial" charset="0"/>
                <a:sym typeface="Cabin"/>
              </a:rPr>
              <a:t> </a:t>
            </a:r>
            <a:r>
              <a:rPr lang="en-US" dirty="0" err="1">
                <a:solidFill>
                  <a:srgbClr val="FFD966"/>
                </a:solidFill>
                <a:latin typeface="Arial" charset="0"/>
                <a:ea typeface="Arial" charset="0"/>
                <a:cs typeface="Arial" charset="0"/>
                <a:sym typeface="Cabin"/>
              </a:rPr>
              <a:t>một</a:t>
            </a:r>
            <a:r>
              <a:rPr lang="en-US" dirty="0">
                <a:solidFill>
                  <a:srgbClr val="FFD966"/>
                </a:solidFill>
                <a:latin typeface="Arial" charset="0"/>
                <a:ea typeface="Arial" charset="0"/>
                <a:cs typeface="Arial" charset="0"/>
                <a:sym typeface="Cabin"/>
              </a:rPr>
              <a:t> </a:t>
            </a:r>
            <a:r>
              <a:rPr lang="en-US" dirty="0" err="1">
                <a:solidFill>
                  <a:srgbClr val="FFD966"/>
                </a:solidFill>
                <a:latin typeface="Arial" charset="0"/>
                <a:ea typeface="Arial" charset="0"/>
                <a:cs typeface="Arial" charset="0"/>
                <a:sym typeface="Cabin"/>
              </a:rPr>
              <a:t>lần</a:t>
            </a:r>
            <a:r>
              <a:rPr lang="en-US" dirty="0">
                <a:solidFill>
                  <a:srgbClr val="FFD966"/>
                </a:solidFill>
                <a:latin typeface="Arial" charset="0"/>
                <a:ea typeface="Arial" charset="0"/>
                <a:cs typeface="Arial" charset="0"/>
                <a:sym typeface="Cabin"/>
              </a:rPr>
              <a:t> </a:t>
            </a:r>
            <a:r>
              <a:rPr lang="en-US" dirty="0" err="1">
                <a:solidFill>
                  <a:srgbClr val="FFD966"/>
                </a:solidFill>
                <a:latin typeface="Arial" charset="0"/>
                <a:ea typeface="Arial" charset="0"/>
                <a:cs typeface="Arial" charset="0"/>
                <a:sym typeface="Cabin"/>
              </a:rPr>
              <a:t>lặp</a:t>
            </a:r>
            <a:r>
              <a:rPr lang="en-US" dirty="0">
                <a:solidFill>
                  <a:srgbClr val="FFD966"/>
                </a:solidFill>
                <a:latin typeface="Arial" charset="0"/>
                <a:ea typeface="Arial" charset="0"/>
                <a:cs typeface="Arial" charset="0"/>
                <a:sym typeface="Cabin"/>
              </a:rPr>
              <a:t> </a:t>
            </a:r>
            <a:r>
              <a:rPr lang="en-US" dirty="0" err="1">
                <a:solidFill>
                  <a:srgbClr val="FFD966"/>
                </a:solidFill>
                <a:latin typeface="Arial" charset="0"/>
                <a:ea typeface="Arial" charset="0"/>
                <a:cs typeface="Arial" charset="0"/>
                <a:sym typeface="Cabin"/>
              </a:rPr>
              <a:t>với</a:t>
            </a:r>
            <a:r>
              <a:rPr lang="en-US" dirty="0">
                <a:solidFill>
                  <a:srgbClr val="FFD966"/>
                </a:solidFill>
                <a:latin typeface="Arial" charset="0"/>
                <a:ea typeface="Arial" charset="0"/>
                <a:cs typeface="Arial" charset="0"/>
                <a:sym typeface="Cabin"/>
              </a:rPr>
              <a:t> </a:t>
            </a:r>
            <a:r>
              <a:rPr lang="en-US" sz="7200" u="none" strike="noStrike" cap="none" dirty="0">
                <a:solidFill>
                  <a:srgbClr val="FFFF00"/>
                </a:solidFill>
                <a:latin typeface="Arial" charset="0"/>
                <a:ea typeface="Arial" charset="0"/>
                <a:cs typeface="Arial" charset="0"/>
                <a:sym typeface="Cabin"/>
              </a:rPr>
              <a:t>continue</a:t>
            </a:r>
          </a:p>
        </p:txBody>
      </p:sp>
      <p:sp>
        <p:nvSpPr>
          <p:cNvPr id="350" name="Shape 350"/>
          <p:cNvSpPr txBox="1"/>
          <p:nvPr/>
        </p:nvSpPr>
        <p:spPr>
          <a:xfrm>
            <a:off x="3098800" y="4146550"/>
            <a:ext cx="6499500"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True</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input(</a:t>
            </a:r>
            <a:r>
              <a:rPr lang="en-US" sz="3000" i="0" u="none" strike="noStrike" cap="none" dirty="0">
                <a:solidFill>
                  <a:srgbClr val="FFFFFF"/>
                </a:solidFill>
                <a:latin typeface="Courier"/>
                <a:ea typeface="Courier"/>
                <a:cs typeface="Courier"/>
                <a:sym typeface="Courier New"/>
              </a:rPr>
              <a:t>'&gt; '</a:t>
            </a:r>
            <a:r>
              <a:rPr lang="en-US" sz="30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a:t>
            </a:r>
            <a:r>
              <a:rPr lang="en-US" sz="3000" i="0" u="none" strike="noStrike" cap="none" dirty="0">
                <a:solidFill>
                  <a:srgbClr val="00FF00"/>
                </a:solidFill>
                <a:latin typeface="Courier"/>
                <a:ea typeface="Courier"/>
                <a:cs typeface="Courier"/>
                <a:sym typeface="Courier New"/>
              </a:rPr>
              <a:t> line[0]</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 </a:t>
            </a:r>
            <a:r>
              <a:rPr lang="en-US" sz="3000" i="0" u="none" strike="noStrike" cap="none" dirty="0">
                <a:solidFill>
                  <a:srgbClr val="FFFF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continue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FF"/>
                </a:solidFill>
                <a:latin typeface="Courier"/>
                <a:ea typeface="Courier"/>
                <a:cs typeface="Courier"/>
                <a:sym typeface="Courier New"/>
              </a:rPr>
              <a:t>'done'</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break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'Done!')</a:t>
            </a:r>
          </a:p>
        </p:txBody>
      </p:sp>
      <p:sp>
        <p:nvSpPr>
          <p:cNvPr id="351" name="Shape 351"/>
          <p:cNvSpPr txBox="1"/>
          <p:nvPr/>
        </p:nvSpPr>
        <p:spPr>
          <a:xfrm>
            <a:off x="11172825" y="4494212"/>
            <a:ext cx="3576637"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n-US" sz="3200" u="none" strike="noStrike" cap="none" dirty="0">
                <a:solidFill>
                  <a:srgbClr val="00FF00"/>
                </a:solidFill>
                <a:latin typeface="Arial" charset="0"/>
                <a:ea typeface="Arial" charset="0"/>
                <a:cs typeface="Arial" charset="0"/>
                <a:sym typeface="Cabin"/>
              </a:rPr>
              <a:t>hello there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hello there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n-US" sz="3200" u="none" strike="noStrike" cap="none" dirty="0">
                <a:solidFill>
                  <a:srgbClr val="00FF00"/>
                </a:solidFill>
                <a:latin typeface="Arial" charset="0"/>
                <a:ea typeface="Arial" charset="0"/>
                <a:cs typeface="Arial" charset="0"/>
                <a:sym typeface="Cabin"/>
              </a:rPr>
              <a:t># don't print this</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n-US" sz="3200" u="none" strike="noStrike" cap="none" dirty="0">
                <a:solidFill>
                  <a:srgbClr val="00FF00"/>
                </a:solidFill>
                <a:latin typeface="Arial" charset="0"/>
                <a:ea typeface="Arial" charset="0"/>
                <a:cs typeface="Arial" charset="0"/>
                <a:sym typeface="Cabin"/>
              </a:rPr>
              <a:t>print this!</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 this!</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n-US" sz="3200" u="none" strike="noStrike" cap="none" dirty="0">
                <a:solidFill>
                  <a:srgbClr val="00FF00"/>
                </a:solidFill>
                <a:latin typeface="Arial" charset="0"/>
                <a:ea typeface="Arial" charset="0"/>
                <a:cs typeface="Arial" charset="0"/>
                <a:sym typeface="Cabin"/>
              </a:rPr>
              <a:t>done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Done!</a:t>
            </a:r>
          </a:p>
        </p:txBody>
      </p:sp>
      <p:cxnSp>
        <p:nvCxnSpPr>
          <p:cNvPr id="352" name="Shape 352"/>
          <p:cNvCxnSpPr/>
          <p:nvPr/>
        </p:nvCxnSpPr>
        <p:spPr>
          <a:xfrm flipH="1">
            <a:off x="2930400" y="4975800"/>
            <a:ext cx="150899" cy="719999"/>
          </a:xfrm>
          <a:prstGeom prst="straightConnector1">
            <a:avLst/>
          </a:prstGeom>
          <a:noFill/>
          <a:ln w="50800" cap="rnd" cmpd="sng">
            <a:solidFill>
              <a:srgbClr val="FFFF00"/>
            </a:solidFill>
            <a:prstDash val="solid"/>
            <a:miter/>
            <a:headEnd type="stealth" w="med" len="med"/>
            <a:tailEnd type="none" w="med" len="med"/>
          </a:ln>
        </p:spPr>
      </p:cxnSp>
      <p:cxnSp>
        <p:nvCxnSpPr>
          <p:cNvPr id="353" name="Shape 353"/>
          <p:cNvCxnSpPr/>
          <p:nvPr/>
        </p:nvCxnSpPr>
        <p:spPr>
          <a:xfrm>
            <a:off x="2874961" y="5695950"/>
            <a:ext cx="1907099" cy="440399"/>
          </a:xfrm>
          <a:prstGeom prst="straightConnector1">
            <a:avLst/>
          </a:prstGeom>
          <a:noFill/>
          <a:ln w="50800" cap="rnd" cmpd="sng">
            <a:solidFill>
              <a:srgbClr val="FFFF00"/>
            </a:solidFill>
            <a:prstDash val="solid"/>
            <a:miter/>
            <a:headEnd type="stealth" w="med" len="med"/>
            <a:tailEnd type="none" w="med" len="med"/>
          </a:ln>
        </p:spPr>
      </p:cxnSp>
      <p:sp>
        <p:nvSpPr>
          <p:cNvPr id="4" name="Shape 340">
            <a:extLst>
              <a:ext uri="{FF2B5EF4-FFF2-40B4-BE49-F238E27FC236}">
                <a16:creationId xmlns:a16="http://schemas.microsoft.com/office/drawing/2014/main" id="{D002122A-8316-5B6D-31DA-3DE6F2434714}"/>
              </a:ext>
            </a:extLst>
          </p:cNvPr>
          <p:cNvSpPr txBox="1">
            <a:spLocks/>
          </p:cNvSpPr>
          <p:nvPr/>
        </p:nvSpPr>
        <p:spPr>
          <a:xfrm>
            <a:off x="1155700" y="2667538"/>
            <a:ext cx="13932000" cy="1654175"/>
          </a:xfrm>
          <a:prstGeom prst="rect">
            <a:avLst/>
          </a:prstGeom>
          <a:noFill/>
          <a:ln>
            <a:noFill/>
          </a:ln>
        </p:spPr>
        <p:txBody>
          <a:bodyPr lIns="38100" tIns="38100" rIns="38100" bIns="38100" anchor="ctr" anchorCtr="0">
            <a:noAutofit/>
          </a:bodyPr>
          <a:lstStyle>
            <a:defPPr marR="0" lvl="0" algn="l" rtl="0">
              <a:lnSpc>
                <a:spcPct val="100000"/>
              </a:lnSpc>
              <a:spcBef>
                <a:spcPts val="0"/>
              </a:spcBef>
              <a:spcAft>
                <a:spcPts val="0"/>
              </a:spcAft>
            </a:defPPr>
            <a:lvl1pPr marL="711200" marR="0" lvl="0" indent="-142494" algn="l" rtl="0">
              <a:lnSpc>
                <a:spcPct val="100000"/>
              </a:lnSpc>
              <a:spcBef>
                <a:spcPts val="3500"/>
              </a:spcBef>
              <a:spcAft>
                <a:spcPts val="0"/>
              </a:spcAft>
              <a:buClr>
                <a:schemeClr val="lt1"/>
              </a:buClr>
              <a:buFont typeface="Cabin"/>
              <a:buChar char="•"/>
              <a:defRPr sz="3200" b="0" i="0" u="none" strike="noStrike" cap="none">
                <a:solidFill>
                  <a:schemeClr val="bg1"/>
                </a:solidFill>
                <a:latin typeface="Arial"/>
                <a:ea typeface="Arial"/>
                <a:cs typeface="Arial"/>
                <a:sym typeface="Arial"/>
              </a:defRPr>
            </a:lvl1pPr>
            <a:lvl2pPr marL="1003300" marR="0" lvl="1" indent="-142494"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2pPr>
            <a:lvl3pPr marL="1295400" marR="0" lvl="2" indent="-142494"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3pPr>
            <a:lvl4pPr marL="1600200" marR="0" lvl="3" indent="-142494"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4pPr>
            <a:lvl5pPr marL="1892300" marR="0" lvl="4" indent="-142494"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5pPr>
            <a:lvl6pPr marL="2349500" marR="0" lvl="5" indent="-142494"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6pPr>
            <a:lvl7pPr marL="2806700" marR="0" lvl="6" indent="-142494"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7pPr>
            <a:lvl8pPr marL="3263900" marR="0" lvl="7" indent="-142494"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8pPr>
            <a:lvl9pPr marL="3721100" marR="0" lvl="8" indent="-142494"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9pPr>
          </a:lstStyle>
          <a:p>
            <a:pPr marL="0" indent="0">
              <a:spcBef>
                <a:spcPts val="0"/>
              </a:spcBef>
              <a:buFont typeface="Cabin"/>
              <a:buNone/>
            </a:pPr>
            <a:r>
              <a:rPr lang="en-US" sz="3600">
                <a:solidFill>
                  <a:schemeClr val="lt1"/>
                </a:solidFill>
                <a:latin typeface="Arial" charset="0"/>
                <a:ea typeface="Arial" charset="0"/>
                <a:cs typeface="Arial" charset="0"/>
                <a:sym typeface="Cabin"/>
              </a:rPr>
              <a:t>Câu lệnh </a:t>
            </a:r>
            <a:r>
              <a:rPr lang="en-US" sz="3600">
                <a:solidFill>
                  <a:srgbClr val="FFFF00"/>
                </a:solidFill>
                <a:latin typeface="Arial" charset="0"/>
                <a:ea typeface="Arial" charset="0"/>
                <a:cs typeface="Arial" charset="0"/>
                <a:sym typeface="Cabin"/>
              </a:rPr>
              <a:t>continue</a:t>
            </a:r>
            <a:r>
              <a:rPr lang="en-US" sz="3600">
                <a:solidFill>
                  <a:schemeClr val="lt1"/>
                </a:solidFill>
                <a:latin typeface="Arial" charset="0"/>
                <a:ea typeface="Arial" charset="0"/>
                <a:cs typeface="Arial" charset="0"/>
                <a:sym typeface="Cabin"/>
              </a:rPr>
              <a:t> kết thúc lần lặp hiện tại và nhảy lên đầu vòng lặp và bắt đầu lần lặp tiếp theo</a:t>
            </a:r>
            <a:endParaRPr lang="en-US" sz="3600" dirty="0">
              <a:solidFill>
                <a:schemeClr val="lt1"/>
              </a:solidFill>
              <a:latin typeface="Arial" charset="0"/>
              <a:ea typeface="Arial" charset="0"/>
              <a:cs typeface="Arial" charset="0"/>
              <a:sym typeface="Cabin"/>
            </a:endParaRPr>
          </a:p>
        </p:txBody>
      </p:sp>
    </p:spTree>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398</TotalTime>
  <Words>2630</Words>
  <Application>Microsoft Macintosh PowerPoint</Application>
  <PresentationFormat>Custom</PresentationFormat>
  <Paragraphs>498</Paragraphs>
  <Slides>53</Slides>
  <Notes>51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Cabin</vt:lpstr>
      <vt:lpstr>Comic Sans MS</vt:lpstr>
      <vt:lpstr>Courier</vt:lpstr>
      <vt:lpstr>Gill Sans</vt:lpstr>
      <vt:lpstr>Title &amp; Subtitle</vt:lpstr>
      <vt:lpstr>Loops &amp; Iteration</vt:lpstr>
      <vt:lpstr>Các bước lặp</vt:lpstr>
      <vt:lpstr>Vòng lặp vô hạn</vt:lpstr>
      <vt:lpstr>Một vòng lặp khác</vt:lpstr>
      <vt:lpstr>Thoát ra khỏi vòng lặp</vt:lpstr>
      <vt:lpstr>Thoát ra khỏi vòng lặp</vt:lpstr>
      <vt:lpstr>PowerPoint Presentation</vt:lpstr>
      <vt:lpstr>Kết thúc một lần lặp với continue</vt:lpstr>
      <vt:lpstr>Kết thúc một lần lặp với continue</vt:lpstr>
      <vt:lpstr>PowerPoint Presentation</vt:lpstr>
      <vt:lpstr>Vòng lặp không xác định</vt:lpstr>
      <vt:lpstr>Vòng lặp xác định</vt:lpstr>
      <vt:lpstr>Vòng lặp xác định</vt:lpstr>
      <vt:lpstr>Vòng lặp xác định đơn giản</vt:lpstr>
      <vt:lpstr>Vòng lặp xác định với các chuỗi</vt:lpstr>
      <vt:lpstr>Vòng lặp xác định đơn giản</vt:lpstr>
      <vt:lpstr>Chi tiết 1 vòng lặp</vt:lpstr>
      <vt:lpstr>PowerPoint Presentation</vt:lpstr>
      <vt:lpstr>PowerPoint Presentation</vt:lpstr>
      <vt:lpstr>Tạo vòng lặp "thông minh"</vt:lpstr>
      <vt:lpstr>Lặp qua một tập hợp</vt:lpstr>
      <vt:lpstr>Số lớn nhất?</vt:lpstr>
      <vt:lpstr>Số lớn nhất?</vt:lpstr>
      <vt:lpstr>Số lớn nhất?</vt:lpstr>
      <vt:lpstr>Số lớn nhất?</vt:lpstr>
      <vt:lpstr>Số lớn nhất?</vt:lpstr>
      <vt:lpstr>Số lớn nhất?</vt:lpstr>
      <vt:lpstr>Số lớn nhất?</vt:lpstr>
      <vt:lpstr>Số lớn nhất?</vt:lpstr>
      <vt:lpstr>Số lớn nhất?</vt:lpstr>
      <vt:lpstr>Số lớn nhất?</vt:lpstr>
      <vt:lpstr>Số lớn nhất?</vt:lpstr>
      <vt:lpstr>Số lớn nhất?</vt:lpstr>
      <vt:lpstr>Số lớn nhất?</vt:lpstr>
      <vt:lpstr>Số lớn nhất?</vt:lpstr>
      <vt:lpstr>Số lớn nhất?</vt:lpstr>
      <vt:lpstr>Số lớn nhất?</vt:lpstr>
      <vt:lpstr>Số lớn nhất?</vt:lpstr>
      <vt:lpstr>Tìm kiếm giá trị lớn nhất</vt:lpstr>
      <vt:lpstr>Một số mẫu vòng lặp...</vt:lpstr>
      <vt:lpstr>Đếm trong một vòng lặp</vt:lpstr>
      <vt:lpstr>Tổng trong một vòng lặp</vt:lpstr>
      <vt:lpstr>Giá trị trung bình trong một vòng lặp</vt:lpstr>
      <vt:lpstr>Lọc trong một vòng lặp</vt:lpstr>
      <vt:lpstr>Tìm kiếm bằng biến Boolean</vt:lpstr>
      <vt:lpstr>Cách tìm giá trị nhỏ nhất</vt:lpstr>
      <vt:lpstr>Tìm giá trị nhỏ nhất</vt:lpstr>
      <vt:lpstr>Tìm giá trị nhỏ nhất</vt:lpstr>
      <vt:lpstr>Tìm giá trị nhỏ nhất</vt:lpstr>
      <vt:lpstr>Toán tử is và is not</vt:lpstr>
      <vt:lpstr>Summary</vt:lpstr>
      <vt:lpstr>PowerPoint Presentation</vt:lpstr>
      <vt:lpstr>Acknowledgements /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Loops and Iteration</dc:title>
  <cp:lastModifiedBy>Nguyen Quynh Chi</cp:lastModifiedBy>
  <cp:revision>70</cp:revision>
  <dcterms:modified xsi:type="dcterms:W3CDTF">2024-08-15T09:00:55Z</dcterms:modified>
</cp:coreProperties>
</file>