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58" r:id="rId4"/>
    <p:sldId id="289" r:id="rId5"/>
    <p:sldId id="259" r:id="rId6"/>
    <p:sldId id="261" r:id="rId7"/>
    <p:sldId id="280" r:id="rId8"/>
    <p:sldId id="277" r:id="rId9"/>
    <p:sldId id="283" r:id="rId10"/>
    <p:sldId id="262" r:id="rId11"/>
    <p:sldId id="276" r:id="rId12"/>
    <p:sldId id="285" r:id="rId13"/>
    <p:sldId id="263" r:id="rId14"/>
    <p:sldId id="265" r:id="rId15"/>
    <p:sldId id="286" r:id="rId16"/>
    <p:sldId id="287" r:id="rId17"/>
    <p:sldId id="288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3792" autoAdjust="0"/>
  </p:normalViewPr>
  <p:slideViewPr>
    <p:cSldViewPr snapToGrid="0" showGuides="1">
      <p:cViewPr varScale="1">
        <p:scale>
          <a:sx n="80" d="100"/>
          <a:sy n="80" d="100"/>
        </p:scale>
        <p:origin x="48" y="130"/>
      </p:cViewPr>
      <p:guideLst>
        <p:guide orient="horz" pos="2160"/>
        <p:guide pos="3840"/>
        <p:guide orient="horz" pos="2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7A6CD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9CC1F"/>
              </a:solidFill>
            </c:spPr>
            <c:extLst>
              <c:ext xmlns:c16="http://schemas.microsoft.com/office/drawing/2014/chart" uri="{C3380CC4-5D6E-409C-BE32-E72D297353CC}">
                <c16:uniqueId val="{00000001-5744-4857-B4DD-FFBFF7C23C6E}"/>
              </c:ext>
            </c:extLst>
          </c:dPt>
          <c:dPt>
            <c:idx val="1"/>
            <c:invertIfNegative val="0"/>
            <c:bubble3D val="0"/>
            <c:spPr>
              <a:solidFill>
                <a:srgbClr val="3D4DA8"/>
              </a:solidFill>
            </c:spPr>
            <c:extLst>
              <c:ext xmlns:c16="http://schemas.microsoft.com/office/drawing/2014/chart" uri="{C3380CC4-5D6E-409C-BE32-E72D297353CC}">
                <c16:uniqueId val="{00000003-5744-4857-B4DD-FFBFF7C23C6E}"/>
              </c:ext>
            </c:extLst>
          </c:dPt>
          <c:cat>
            <c:strRef>
              <c:f>Sheet1!$A$2:$A$4</c:f>
              <c:strCache>
                <c:ptCount val="3"/>
                <c:pt idx="0">
                  <c:v>Python</c:v>
                </c:pt>
                <c:pt idx="1">
                  <c:v>Dataset</c:v>
                </c:pt>
                <c:pt idx="2">
                  <c:v>Research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</c:v>
                </c:pt>
                <c:pt idx="1">
                  <c:v>20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44-4857-B4DD-FFBFF7C23C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6192494"/>
        <c:axId val="877595271"/>
      </c:barChart>
      <c:catAx>
        <c:axId val="3619249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ajorGridlines>
        <c:min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inorGridlines>
        <c:numFmt formatCode="General" sourceLinked="0"/>
        <c:majorTickMark val="none"/>
        <c:minorTickMark val="none"/>
        <c:tickLblPos val="nextTo"/>
        <c:txPr>
          <a:bodyPr rot="0" vert="horz" wrap="none" lIns="0" tIns="0" rIns="0" bIns="0" anchor="ctr" anchorCtr="1"/>
          <a:lstStyle/>
          <a:p>
            <a:pPr algn="l">
              <a:defRPr sz="1600" b="1" i="0" u="none">
                <a:solidFill>
                  <a:sysClr val="windowText" lastClr="000000"/>
                </a:solidFill>
                <a:latin typeface="Arial Nova"/>
                <a:ea typeface="나눔스퀘어 Light"/>
                <a:cs typeface="나눔스퀘어 Light"/>
                <a:sym typeface="나눔스퀘어 Light"/>
              </a:defRPr>
            </a:pPr>
            <a:endParaRPr lang="ko-KR"/>
          </a:p>
        </c:txPr>
        <c:crossAx val="877595271"/>
        <c:crosses val="autoZero"/>
        <c:auto val="1"/>
        <c:lblAlgn val="ctr"/>
        <c:lblOffset val="100"/>
        <c:tickMarkSkip val="1"/>
        <c:noMultiLvlLbl val="0"/>
      </c:catAx>
      <c:valAx>
        <c:axId val="87759527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  <a:headEnd w="med" len="med"/>
              <a:tailEnd w="med" len="med"/>
            </a:ln>
          </c:spPr>
        </c:majorGridlines>
        <c:numFmt formatCode="General" sourceLinked="1"/>
        <c:majorTickMark val="out"/>
        <c:minorTickMark val="none"/>
        <c:tickLblPos val="nextTo"/>
        <c:crossAx val="36192494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 Nova"/>
          <a:ea typeface="나눔스퀘어 Light"/>
          <a:cs typeface="나눔스퀘어 Light"/>
          <a:sym typeface="나눔스퀘어 Light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57BDC-DA42-451E-AAF4-D4D6807DC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F0A6D6-994D-4DD9-93D8-4A987EA9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502B4-B97F-4C7E-9FD9-55353F5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2E3A2-AFAE-453B-B0E6-B13C686B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BD738-B138-492C-8F6C-3D66E522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3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85250-9693-44BE-9DE3-8B11979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1E2C6-D326-4BE8-B14B-02E774D8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49086-6613-4EF3-B75E-D69583FCB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96547D-BEF1-445C-9523-C4F37504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411D-F87A-4D8C-9777-16AE95D3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4E8498-5E35-457F-9A66-E13FF1F9E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3EE6DF-379B-4C44-ADF4-C29A9FCA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3EEA-A96E-4265-8EA4-313E10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2630E-77DF-41AD-8B2F-E86F6572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37BDC1-4533-4960-88E2-6DD6713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2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4961-62A1-42D7-AC3D-8CC0A85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A64DE-47D0-45C2-975B-FFD8D3B71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A676F-9345-426F-BE2A-15162A98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E440F-B2DE-4AF2-9CCD-DF3EAB0E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1511E-5CE7-4458-BFD5-1A457561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65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32DD-DE45-42A7-9B4A-A9FB06E3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C1F37-211D-4467-B909-FCB0A70C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0AF46E-0A11-4B81-A74B-02ECCD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9980B0-0587-4C90-B9B2-71851D69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63C3-F6F1-428A-84FC-F598B934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286C6-1113-45C8-B214-0864A61B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80DCDC-E29D-466F-8870-FAB93962B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8A761-CD75-4346-8FDB-4F9E6C72F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17FB97-A98B-4BC0-B74A-9AF07D16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DE331-5ECE-45CF-BD45-292BC762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4D859-C604-4461-8A08-53193151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73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691FC-C96B-483A-A999-DE80E109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90495-AEFA-4F98-89A3-D4D3D39F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3B319-362D-4C4C-AB0A-1C959520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3806C3-DEA4-4593-9C07-1C796EDF9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A8A5C5-717E-483C-8546-2D7D5AE6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81929-1655-4A44-9709-800EF14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E96C80-C2DC-4707-98A8-1663FA16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890A9-9F5A-46CD-887A-040D62C0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0F5E-5C65-4304-A4ED-3ED5FEA7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1CAF8F-A3ED-4D63-9428-72EA889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30C74A-3B86-48A5-8FAD-58AD9832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2BF808-C7D2-4103-9ADB-C0E95927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3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D94597-DFDD-4222-92A4-0029115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8133B7-E25C-4099-97CF-B016954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910D6B-502E-4AA3-8A6C-8878556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20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33109-CEE2-48E6-8D81-8F27D1D38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05D65-0BEA-4CFA-A487-574598D6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BFACE6-DA32-4538-AD49-88DF7828F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E3B36-A86A-459A-B258-1DB83FF3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E351D-EEB2-4430-A5D6-0FC3832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F7B129-18FD-47A2-92CC-895F0F95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5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CC14A-C8F6-4406-898C-F6071740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A2CBC3-EA60-413D-B347-2A4DD04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2D0C81-3B7B-48E7-A6DD-8F410EEAB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92FCED-6F48-4568-A7ED-19659723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D9BA3-5FF1-4F14-A80A-191041EE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2B33B4-4EE5-44E1-98E9-D33C8361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3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AEB1A6-2B4E-47A8-8563-C9FBE2F3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6A52E-33CA-4F21-9A28-ABBCDA660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10030-A965-457E-9C33-04BB27B67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CB99C-9B6F-4B9E-A2C8-D50A6870A801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52D97-179B-4667-BE4E-6211BE062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0E745-7CA7-4119-A6A1-81A3F040C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0D76-A36C-4715-88AD-F73D86C097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8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photos/%EB%B9%84-%EC%9A%B0%EC%82%B0-%EC%8A%A4%ED%81%AC%EB%A6%B0-%EB%B3%B4%ED%98%B8-%EB%AC%BC-3524800/" TargetMode="External"/><Relationship Id="rId7" Type="http://schemas.openxmlformats.org/officeDocument/2006/relationships/hyperlink" Target="https://www.flickr.com/photos/137346712@N07/26480370465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hyperlink" Target="https://pxhere.com/ko/photo/75442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8" name="ホームベース 7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95130" y="1797578"/>
              <a:ext cx="2010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제품개발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2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20" name="グループ化 19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4" name="二等辺三角形 13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" name="二等辺三角形 10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5" name="正方形/長方形 14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正方形/長方形 11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8" name="グループ化 17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6" name="五角形 15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3" name="五角形 12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22" name="テキスト ボックス 21"/>
          <p:cNvSpPr txBox="1"/>
          <p:nvPr/>
        </p:nvSpPr>
        <p:spPr>
          <a:xfrm>
            <a:off x="3382758" y="3145008"/>
            <a:ext cx="542648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600" b="1" spc="-300" dirty="0">
                <a:solidFill>
                  <a:schemeClr val="bg1"/>
                </a:solidFill>
              </a:rPr>
              <a:t>자동 개폐 창문</a:t>
            </a:r>
            <a:endParaRPr kumimoji="1" lang="ja-JP" altLang="en-US" sz="6600" b="1" spc="-3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29914" y="4718063"/>
            <a:ext cx="13372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팀장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김호준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팀원</a:t>
            </a:r>
            <a:r>
              <a:rPr kumimoji="1" lang="en-US" altLang="ko-KR" spc="-150" dirty="0">
                <a:solidFill>
                  <a:schemeClr val="bg1"/>
                </a:solidFill>
                <a:latin typeface="+mn-ea"/>
              </a:rPr>
              <a:t>: </a:t>
            </a:r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김경호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김성윤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양원준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  <a:p>
            <a:pPr algn="r"/>
            <a:r>
              <a:rPr kumimoji="1" lang="ko-KR" altLang="en-US" spc="-150" dirty="0">
                <a:solidFill>
                  <a:schemeClr val="bg1"/>
                </a:solidFill>
                <a:latin typeface="+mn-ea"/>
              </a:rPr>
              <a:t>이호빈</a:t>
            </a:r>
            <a:endParaRPr kumimoji="1"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22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8956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고객 니즈 파악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5400" b="1" spc="-300" dirty="0" err="1">
                <a:solidFill>
                  <a:schemeClr val="bg1"/>
                </a:solidFill>
              </a:rPr>
              <a:t>컨조인트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 분석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914480"/>
              </p:ext>
            </p:extLst>
          </p:nvPr>
        </p:nvGraphicFramePr>
        <p:xfrm>
          <a:off x="282270" y="1933267"/>
          <a:ext cx="11631438" cy="433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8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8573">
                  <a:extLst>
                    <a:ext uri="{9D8B030D-6E8A-4147-A177-3AD203B41FA5}">
                      <a16:colId xmlns:a16="http://schemas.microsoft.com/office/drawing/2014/main" val="2107051645"/>
                    </a:ext>
                  </a:extLst>
                </a:gridCol>
                <a:gridCol w="1938573">
                  <a:extLst>
                    <a:ext uri="{9D8B030D-6E8A-4147-A177-3AD203B41FA5}">
                      <a16:colId xmlns:a16="http://schemas.microsoft.com/office/drawing/2014/main" val="3285780917"/>
                    </a:ext>
                  </a:extLst>
                </a:gridCol>
              </a:tblGrid>
              <a:tr h="108422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작동시간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AS</a:t>
                      </a:r>
                      <a:r>
                        <a:rPr kumimoji="1" lang="ko-KR" altLang="en-US" dirty="0"/>
                        <a:t>기간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가격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2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LEVEL1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ko-KR" altLang="en-US" dirty="0"/>
                        <a:t>초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LEVEL1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ko-KR" altLang="en-US" dirty="0"/>
                        <a:t>개월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LEVEL1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80,000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LEVEL2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r>
                        <a:rPr kumimoji="1" lang="ko-KR" altLang="en-US" dirty="0"/>
                        <a:t>초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LEVEL2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r>
                        <a:rPr kumimoji="1" lang="ko-KR" altLang="en-US" dirty="0"/>
                        <a:t>개월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LEVEL2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140,000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22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LEVEL3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r>
                        <a:rPr kumimoji="1" lang="ko-KR" altLang="en-US" dirty="0"/>
                        <a:t>초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LEVEL3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36</a:t>
                      </a:r>
                      <a:r>
                        <a:rPr kumimoji="1" lang="ko-KR" altLang="en-US" dirty="0"/>
                        <a:t>개월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LEVEL3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300,000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8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79079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고객 니즈 파악 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4800" b="1" spc="-300" dirty="0" err="1">
                <a:solidFill>
                  <a:schemeClr val="bg1"/>
                </a:solidFill>
              </a:rPr>
              <a:t>컨조인트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 분석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A43F68D8-569E-419F-AE59-BE690DEA324A}"/>
              </a:ext>
            </a:extLst>
          </p:cNvPr>
          <p:cNvSpPr/>
          <p:nvPr/>
        </p:nvSpPr>
        <p:spPr>
          <a:xfrm>
            <a:off x="669451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0C81097F-395E-44F1-9457-ACF62F1B82E0}"/>
              </a:ext>
            </a:extLst>
          </p:cNvPr>
          <p:cNvSpPr/>
          <p:nvPr/>
        </p:nvSpPr>
        <p:spPr>
          <a:xfrm>
            <a:off x="9663473" y="1428801"/>
            <a:ext cx="2137077" cy="3442272"/>
          </a:xfrm>
          <a:custGeom>
            <a:avLst/>
            <a:gdLst>
              <a:gd name="connsiteX0" fmla="*/ 0 w 1768709"/>
              <a:gd name="connsiteY0" fmla="*/ 0 h 2848927"/>
              <a:gd name="connsiteX1" fmla="*/ 1768709 w 1768709"/>
              <a:gd name="connsiteY1" fmla="*/ 0 h 2848927"/>
              <a:gd name="connsiteX2" fmla="*/ 1768709 w 1768709"/>
              <a:gd name="connsiteY2" fmla="*/ 2848927 h 2848927"/>
              <a:gd name="connsiteX3" fmla="*/ 0 w 1768709"/>
              <a:gd name="connsiteY3" fmla="*/ 2848927 h 2848927"/>
              <a:gd name="connsiteX4" fmla="*/ 0 w 1768709"/>
              <a:gd name="connsiteY4" fmla="*/ 0 h 284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8709" h="2848927">
                <a:moveTo>
                  <a:pt x="0" y="0"/>
                </a:moveTo>
                <a:lnTo>
                  <a:pt x="1768709" y="0"/>
                </a:lnTo>
                <a:lnTo>
                  <a:pt x="1768709" y="2848927"/>
                </a:lnTo>
                <a:lnTo>
                  <a:pt x="0" y="284892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marL="0" lvl="0" indent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4600" kern="120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67F317-161A-4B1C-A544-74DA039C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4461440">
            <a:extLst>
              <a:ext uri="{FF2B5EF4-FFF2-40B4-BE49-F238E27FC236}">
                <a16:creationId xmlns:a16="http://schemas.microsoft.com/office/drawing/2014/main" id="{69A5F8A3-12D1-45F7-96CB-358EF5D17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6" y="1701190"/>
            <a:ext cx="4497388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72FC0F21-C1B0-4896-A7C2-2216A4A0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444460160">
            <a:extLst>
              <a:ext uri="{FF2B5EF4-FFF2-40B4-BE49-F238E27FC236}">
                <a16:creationId xmlns:a16="http://schemas.microsoft.com/office/drawing/2014/main" id="{38D6C987-EC3B-40C5-B9A2-66163FE0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42" y="1701190"/>
            <a:ext cx="4940787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440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461315" y="3394213"/>
            <a:ext cx="5269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컨셉 생성 </a:t>
            </a:r>
            <a:r>
              <a:rPr kumimoji="1" lang="en-US" altLang="ko-KR" sz="60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6000" b="1" spc="-300" dirty="0">
                <a:solidFill>
                  <a:schemeClr val="bg1"/>
                </a:solidFill>
              </a:rPr>
              <a:t>비용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6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컨셉 생성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비용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pSp>
        <p:nvGrpSpPr>
          <p:cNvPr id="131" name="グループ化 130"/>
          <p:cNvGrpSpPr/>
          <p:nvPr/>
        </p:nvGrpSpPr>
        <p:grpSpPr>
          <a:xfrm>
            <a:off x="1436188" y="2719023"/>
            <a:ext cx="9699172" cy="4109500"/>
            <a:chOff x="786405" y="2131719"/>
            <a:chExt cx="10666819" cy="4703548"/>
          </a:xfrm>
        </p:grpSpPr>
        <p:sp>
          <p:nvSpPr>
            <p:cNvPr id="8" name="長方形 51">
              <a:extLst>
                <a:ext uri="{FF2B5EF4-FFF2-40B4-BE49-F238E27FC236}">
                  <a16:creationId xmlns:a16="http://schemas.microsoft.com/office/drawing/2014/main" id="{46969EBC-E8D3-4914-9A82-8E88F816E77E}"/>
                </a:ext>
              </a:extLst>
            </p:cNvPr>
            <p:cNvSpPr/>
            <p:nvPr/>
          </p:nvSpPr>
          <p:spPr>
            <a:xfrm>
              <a:off x="4297328" y="6412546"/>
              <a:ext cx="3597344" cy="4227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ko-KR" altLang="en-US" sz="2400" dirty="0">
                  <a:solidFill>
                    <a:srgbClr val="002060"/>
                  </a:solidFill>
                  <a:latin typeface="+mj-ea"/>
                  <a:ea typeface="+mj-ea"/>
                </a:rPr>
                <a:t>자동 개폐 창문</a:t>
              </a:r>
              <a:endParaRPr lang="ja-JP" altLang="en-US" sz="2400" dirty="0">
                <a:solidFill>
                  <a:srgbClr val="002060"/>
                </a:solidFill>
                <a:latin typeface="+mj-ea"/>
                <a:ea typeface="+mj-ea"/>
              </a:endParaRPr>
            </a:p>
          </p:txBody>
        </p:sp>
        <p:grpSp>
          <p:nvGrpSpPr>
            <p:cNvPr id="9" name="グループ 26" descr="これは後ろから見た男性の画像です。 ">
              <a:extLst>
                <a:ext uri="{FF2B5EF4-FFF2-40B4-BE49-F238E27FC236}">
                  <a16:creationId xmlns:a16="http://schemas.microsoft.com/office/drawing/2014/main" id="{ABC2A172-1C05-4D6F-B5FB-5CEBE6B7E962}"/>
                </a:ext>
              </a:extLst>
            </p:cNvPr>
            <p:cNvGrpSpPr/>
            <p:nvPr/>
          </p:nvGrpSpPr>
          <p:grpSpPr>
            <a:xfrm>
              <a:off x="4761706" y="3689453"/>
              <a:ext cx="2668588" cy="2679700"/>
              <a:chOff x="4832350" y="3127375"/>
              <a:chExt cx="2668588" cy="2679700"/>
            </a:xfrm>
          </p:grpSpPr>
          <p:sp>
            <p:nvSpPr>
              <p:cNvPr id="10" name="フリーフォーム(F) 5">
                <a:extLst>
                  <a:ext uri="{FF2B5EF4-FFF2-40B4-BE49-F238E27FC236}">
                    <a16:creationId xmlns:a16="http://schemas.microsoft.com/office/drawing/2014/main" id="{A113113D-0844-4CD7-B171-8F00F9D68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4288" y="3810000"/>
                <a:ext cx="1004888" cy="1736725"/>
              </a:xfrm>
              <a:custGeom>
                <a:avLst/>
                <a:gdLst>
                  <a:gd name="T0" fmla="*/ 82 w 175"/>
                  <a:gd name="T1" fmla="*/ 75 h 303"/>
                  <a:gd name="T2" fmla="*/ 172 w 175"/>
                  <a:gd name="T3" fmla="*/ 242 h 303"/>
                  <a:gd name="T4" fmla="*/ 103 w 175"/>
                  <a:gd name="T5" fmla="*/ 242 h 303"/>
                  <a:gd name="T6" fmla="*/ 49 w 175"/>
                  <a:gd name="T7" fmla="*/ 89 h 303"/>
                  <a:gd name="T8" fmla="*/ 22 w 175"/>
                  <a:gd name="T9" fmla="*/ 67 h 303"/>
                  <a:gd name="T10" fmla="*/ 7 w 175"/>
                  <a:gd name="T11" fmla="*/ 36 h 303"/>
                  <a:gd name="T12" fmla="*/ 23 w 175"/>
                  <a:gd name="T13" fmla="*/ 36 h 303"/>
                  <a:gd name="T14" fmla="*/ 35 w 175"/>
                  <a:gd name="T15" fmla="*/ 54 h 303"/>
                  <a:gd name="T16" fmla="*/ 8 w 175"/>
                  <a:gd name="T17" fmla="*/ 5 h 303"/>
                  <a:gd name="T18" fmla="*/ 30 w 175"/>
                  <a:gd name="T19" fmla="*/ 21 h 303"/>
                  <a:gd name="T20" fmla="*/ 51 w 175"/>
                  <a:gd name="T21" fmla="*/ 25 h 303"/>
                  <a:gd name="T22" fmla="*/ 70 w 175"/>
                  <a:gd name="T23" fmla="*/ 49 h 303"/>
                  <a:gd name="T24" fmla="*/ 82 w 175"/>
                  <a:gd name="T25" fmla="*/ 75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5" h="303">
                    <a:moveTo>
                      <a:pt x="82" y="75"/>
                    </a:moveTo>
                    <a:cubicBezTo>
                      <a:pt x="82" y="75"/>
                      <a:pt x="175" y="184"/>
                      <a:pt x="172" y="242"/>
                    </a:cubicBezTo>
                    <a:cubicBezTo>
                      <a:pt x="169" y="299"/>
                      <a:pt x="126" y="303"/>
                      <a:pt x="103" y="242"/>
                    </a:cubicBezTo>
                    <a:cubicBezTo>
                      <a:pt x="81" y="180"/>
                      <a:pt x="49" y="89"/>
                      <a:pt x="49" y="89"/>
                    </a:cubicBezTo>
                    <a:cubicBezTo>
                      <a:pt x="49" y="89"/>
                      <a:pt x="27" y="74"/>
                      <a:pt x="22" y="67"/>
                    </a:cubicBezTo>
                    <a:cubicBezTo>
                      <a:pt x="17" y="61"/>
                      <a:pt x="13" y="39"/>
                      <a:pt x="7" y="36"/>
                    </a:cubicBezTo>
                    <a:cubicBezTo>
                      <a:pt x="0" y="33"/>
                      <a:pt x="12" y="26"/>
                      <a:pt x="23" y="36"/>
                    </a:cubicBezTo>
                    <a:cubicBezTo>
                      <a:pt x="33" y="46"/>
                      <a:pt x="30" y="57"/>
                      <a:pt x="35" y="54"/>
                    </a:cubicBezTo>
                    <a:cubicBezTo>
                      <a:pt x="40" y="50"/>
                      <a:pt x="8" y="10"/>
                      <a:pt x="8" y="5"/>
                    </a:cubicBezTo>
                    <a:cubicBezTo>
                      <a:pt x="9" y="0"/>
                      <a:pt x="30" y="21"/>
                      <a:pt x="30" y="21"/>
                    </a:cubicBezTo>
                    <a:cubicBezTo>
                      <a:pt x="30" y="21"/>
                      <a:pt x="44" y="19"/>
                      <a:pt x="51" y="25"/>
                    </a:cubicBezTo>
                    <a:cubicBezTo>
                      <a:pt x="58" y="30"/>
                      <a:pt x="67" y="43"/>
                      <a:pt x="70" y="49"/>
                    </a:cubicBezTo>
                    <a:cubicBezTo>
                      <a:pt x="72" y="55"/>
                      <a:pt x="75" y="66"/>
                      <a:pt x="82" y="75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1" name="オートシェイプ 3">
                <a:extLst>
                  <a:ext uri="{FF2B5EF4-FFF2-40B4-BE49-F238E27FC236}">
                    <a16:creationId xmlns:a16="http://schemas.microsoft.com/office/drawing/2014/main" id="{CBAFF68D-D572-4371-A91E-AC6024B691F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05375" y="3141662"/>
                <a:ext cx="2479675" cy="2665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2" name="フリーフォーム(F) 6">
                <a:extLst>
                  <a:ext uri="{FF2B5EF4-FFF2-40B4-BE49-F238E27FC236}">
                    <a16:creationId xmlns:a16="http://schemas.microsoft.com/office/drawing/2014/main" id="{48C4C649-8470-4879-B490-47F99A11E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0350" y="4210050"/>
                <a:ext cx="752475" cy="1301750"/>
              </a:xfrm>
              <a:custGeom>
                <a:avLst/>
                <a:gdLst>
                  <a:gd name="T0" fmla="*/ 36 w 131"/>
                  <a:gd name="T1" fmla="*/ 0 h 227"/>
                  <a:gd name="T2" fmla="*/ 0 w 131"/>
                  <a:gd name="T3" fmla="*/ 22 h 227"/>
                  <a:gd name="T4" fmla="*/ 94 w 131"/>
                  <a:gd name="T5" fmla="*/ 215 h 227"/>
                  <a:gd name="T6" fmla="*/ 130 w 131"/>
                  <a:gd name="T7" fmla="*/ 168 h 227"/>
                  <a:gd name="T8" fmla="*/ 36 w 131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1" h="227">
                    <a:moveTo>
                      <a:pt x="36" y="0"/>
                    </a:moveTo>
                    <a:cubicBezTo>
                      <a:pt x="36" y="0"/>
                      <a:pt x="5" y="19"/>
                      <a:pt x="0" y="22"/>
                    </a:cubicBezTo>
                    <a:cubicBezTo>
                      <a:pt x="0" y="22"/>
                      <a:pt x="64" y="203"/>
                      <a:pt x="94" y="215"/>
                    </a:cubicBezTo>
                    <a:cubicBezTo>
                      <a:pt x="124" y="227"/>
                      <a:pt x="131" y="194"/>
                      <a:pt x="130" y="168"/>
                    </a:cubicBezTo>
                    <a:cubicBezTo>
                      <a:pt x="129" y="138"/>
                      <a:pt x="99" y="55"/>
                      <a:pt x="36" y="0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3" name="フリーフォーム(F) 7">
                <a:extLst>
                  <a:ext uri="{FF2B5EF4-FFF2-40B4-BE49-F238E27FC236}">
                    <a16:creationId xmlns:a16="http://schemas.microsoft.com/office/drawing/2014/main" id="{A6D0BE20-D8F3-4E9A-9E7A-BC6FFF63D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150" y="5529263"/>
                <a:ext cx="2451100" cy="257175"/>
              </a:xfrm>
              <a:custGeom>
                <a:avLst/>
                <a:gdLst>
                  <a:gd name="T0" fmla="*/ 1544 w 1544"/>
                  <a:gd name="T1" fmla="*/ 162 h 162"/>
                  <a:gd name="T2" fmla="*/ 0 w 1544"/>
                  <a:gd name="T3" fmla="*/ 162 h 162"/>
                  <a:gd name="T4" fmla="*/ 156 w 1544"/>
                  <a:gd name="T5" fmla="*/ 0 h 162"/>
                  <a:gd name="T6" fmla="*/ 1436 w 1544"/>
                  <a:gd name="T7" fmla="*/ 0 h 162"/>
                  <a:gd name="T8" fmla="*/ 1544 w 1544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4" h="162">
                    <a:moveTo>
                      <a:pt x="1544" y="162"/>
                    </a:moveTo>
                    <a:lnTo>
                      <a:pt x="0" y="162"/>
                    </a:lnTo>
                    <a:lnTo>
                      <a:pt x="156" y="0"/>
                    </a:lnTo>
                    <a:lnTo>
                      <a:pt x="1436" y="0"/>
                    </a:lnTo>
                    <a:lnTo>
                      <a:pt x="1544" y="16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6FC9E0"/>
                  </a:gs>
                  <a:gs pos="39000">
                    <a:srgbClr val="4BC3E2"/>
                  </a:gs>
                  <a:gs pos="85000">
                    <a:srgbClr val="030341"/>
                  </a:gs>
                </a:gsLst>
                <a:path path="circle">
                  <a:fillToRect l="50000" t="130000" r="50000" b="-3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4" name="フリーフォーム(F) 8">
                <a:extLst>
                  <a:ext uri="{FF2B5EF4-FFF2-40B4-BE49-F238E27FC236}">
                    <a16:creationId xmlns:a16="http://schemas.microsoft.com/office/drawing/2014/main" id="{91E2CD51-2ACF-4F68-863C-840F1804E8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3363" y="4187825"/>
                <a:ext cx="1520825" cy="1598613"/>
              </a:xfrm>
              <a:custGeom>
                <a:avLst/>
                <a:gdLst>
                  <a:gd name="T0" fmla="*/ 265 w 265"/>
                  <a:gd name="T1" fmla="*/ 279 h 279"/>
                  <a:gd name="T2" fmla="*/ 25 w 265"/>
                  <a:gd name="T3" fmla="*/ 279 h 279"/>
                  <a:gd name="T4" fmla="*/ 20 w 265"/>
                  <a:gd name="T5" fmla="*/ 234 h 279"/>
                  <a:gd name="T6" fmla="*/ 20 w 265"/>
                  <a:gd name="T7" fmla="*/ 230 h 279"/>
                  <a:gd name="T8" fmla="*/ 13 w 265"/>
                  <a:gd name="T9" fmla="*/ 171 h 279"/>
                  <a:gd name="T10" fmla="*/ 11 w 265"/>
                  <a:gd name="T11" fmla="*/ 150 h 279"/>
                  <a:gd name="T12" fmla="*/ 10 w 265"/>
                  <a:gd name="T13" fmla="*/ 129 h 279"/>
                  <a:gd name="T14" fmla="*/ 10 w 265"/>
                  <a:gd name="T15" fmla="*/ 34 h 279"/>
                  <a:gd name="T16" fmla="*/ 10 w 265"/>
                  <a:gd name="T17" fmla="*/ 34 h 279"/>
                  <a:gd name="T18" fmla="*/ 65 w 265"/>
                  <a:gd name="T19" fmla="*/ 17 h 279"/>
                  <a:gd name="T20" fmla="*/ 86 w 265"/>
                  <a:gd name="T21" fmla="*/ 1 h 279"/>
                  <a:gd name="T22" fmla="*/ 131 w 265"/>
                  <a:gd name="T23" fmla="*/ 3 h 279"/>
                  <a:gd name="T24" fmla="*/ 132 w 265"/>
                  <a:gd name="T25" fmla="*/ 3 h 279"/>
                  <a:gd name="T26" fmla="*/ 132 w 265"/>
                  <a:gd name="T27" fmla="*/ 3 h 279"/>
                  <a:gd name="T28" fmla="*/ 133 w 265"/>
                  <a:gd name="T29" fmla="*/ 3 h 279"/>
                  <a:gd name="T30" fmla="*/ 169 w 265"/>
                  <a:gd name="T31" fmla="*/ 12 h 279"/>
                  <a:gd name="T32" fmla="*/ 170 w 265"/>
                  <a:gd name="T33" fmla="*/ 13 h 279"/>
                  <a:gd name="T34" fmla="*/ 170 w 265"/>
                  <a:gd name="T35" fmla="*/ 13 h 279"/>
                  <a:gd name="T36" fmla="*/ 171 w 265"/>
                  <a:gd name="T37" fmla="*/ 26 h 279"/>
                  <a:gd name="T38" fmla="*/ 197 w 265"/>
                  <a:gd name="T39" fmla="*/ 31 h 279"/>
                  <a:gd name="T40" fmla="*/ 201 w 265"/>
                  <a:gd name="T41" fmla="*/ 32 h 279"/>
                  <a:gd name="T42" fmla="*/ 251 w 265"/>
                  <a:gd name="T43" fmla="*/ 105 h 279"/>
                  <a:gd name="T44" fmla="*/ 255 w 265"/>
                  <a:gd name="T45" fmla="*/ 151 h 279"/>
                  <a:gd name="T46" fmla="*/ 259 w 265"/>
                  <a:gd name="T47" fmla="*/ 192 h 279"/>
                  <a:gd name="T48" fmla="*/ 262 w 265"/>
                  <a:gd name="T49" fmla="*/ 234 h 279"/>
                  <a:gd name="T50" fmla="*/ 264 w 265"/>
                  <a:gd name="T51" fmla="*/ 266 h 279"/>
                  <a:gd name="T52" fmla="*/ 264 w 265"/>
                  <a:gd name="T53" fmla="*/ 266 h 279"/>
                  <a:gd name="T54" fmla="*/ 265 w 265"/>
                  <a:gd name="T5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65" h="279">
                    <a:moveTo>
                      <a:pt x="265" y="279"/>
                    </a:moveTo>
                    <a:cubicBezTo>
                      <a:pt x="25" y="279"/>
                      <a:pt x="25" y="279"/>
                      <a:pt x="25" y="279"/>
                    </a:cubicBezTo>
                    <a:cubicBezTo>
                      <a:pt x="25" y="273"/>
                      <a:pt x="23" y="256"/>
                      <a:pt x="20" y="234"/>
                    </a:cubicBezTo>
                    <a:cubicBezTo>
                      <a:pt x="20" y="232"/>
                      <a:pt x="20" y="231"/>
                      <a:pt x="20" y="230"/>
                    </a:cubicBezTo>
                    <a:cubicBezTo>
                      <a:pt x="17" y="211"/>
                      <a:pt x="15" y="191"/>
                      <a:pt x="13" y="171"/>
                    </a:cubicBezTo>
                    <a:cubicBezTo>
                      <a:pt x="13" y="164"/>
                      <a:pt x="12" y="157"/>
                      <a:pt x="11" y="150"/>
                    </a:cubicBezTo>
                    <a:cubicBezTo>
                      <a:pt x="11" y="143"/>
                      <a:pt x="11" y="136"/>
                      <a:pt x="10" y="129"/>
                    </a:cubicBezTo>
                    <a:cubicBezTo>
                      <a:pt x="8" y="78"/>
                      <a:pt x="0" y="42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19" y="26"/>
                      <a:pt x="65" y="17"/>
                      <a:pt x="65" y="17"/>
                    </a:cubicBezTo>
                    <a:cubicBezTo>
                      <a:pt x="65" y="17"/>
                      <a:pt x="70" y="2"/>
                      <a:pt x="86" y="1"/>
                    </a:cubicBezTo>
                    <a:cubicBezTo>
                      <a:pt x="102" y="0"/>
                      <a:pt x="118" y="1"/>
                      <a:pt x="131" y="3"/>
                    </a:cubicBezTo>
                    <a:cubicBezTo>
                      <a:pt x="131" y="3"/>
                      <a:pt x="132" y="3"/>
                      <a:pt x="132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2" y="3"/>
                      <a:pt x="133" y="3"/>
                      <a:pt x="133" y="3"/>
                    </a:cubicBezTo>
                    <a:cubicBezTo>
                      <a:pt x="152" y="6"/>
                      <a:pt x="167" y="10"/>
                      <a:pt x="169" y="12"/>
                    </a:cubicBezTo>
                    <a:cubicBezTo>
                      <a:pt x="170" y="12"/>
                      <a:pt x="170" y="13"/>
                      <a:pt x="170" y="13"/>
                    </a:cubicBezTo>
                    <a:cubicBezTo>
                      <a:pt x="170" y="13"/>
                      <a:pt x="170" y="13"/>
                      <a:pt x="170" y="13"/>
                    </a:cubicBezTo>
                    <a:cubicBezTo>
                      <a:pt x="171" y="22"/>
                      <a:pt x="171" y="26"/>
                      <a:pt x="171" y="26"/>
                    </a:cubicBezTo>
                    <a:cubicBezTo>
                      <a:pt x="171" y="26"/>
                      <a:pt x="184" y="32"/>
                      <a:pt x="197" y="31"/>
                    </a:cubicBezTo>
                    <a:cubicBezTo>
                      <a:pt x="198" y="31"/>
                      <a:pt x="199" y="31"/>
                      <a:pt x="201" y="32"/>
                    </a:cubicBezTo>
                    <a:cubicBezTo>
                      <a:pt x="216" y="35"/>
                      <a:pt x="247" y="62"/>
                      <a:pt x="251" y="105"/>
                    </a:cubicBezTo>
                    <a:cubicBezTo>
                      <a:pt x="252" y="117"/>
                      <a:pt x="254" y="133"/>
                      <a:pt x="255" y="151"/>
                    </a:cubicBezTo>
                    <a:cubicBezTo>
                      <a:pt x="256" y="164"/>
                      <a:pt x="257" y="178"/>
                      <a:pt x="259" y="192"/>
                    </a:cubicBezTo>
                    <a:cubicBezTo>
                      <a:pt x="260" y="207"/>
                      <a:pt x="261" y="221"/>
                      <a:pt x="262" y="234"/>
                    </a:cubicBezTo>
                    <a:cubicBezTo>
                      <a:pt x="263" y="246"/>
                      <a:pt x="263" y="258"/>
                      <a:pt x="264" y="266"/>
                    </a:cubicBezTo>
                    <a:cubicBezTo>
                      <a:pt x="264" y="266"/>
                      <a:pt x="264" y="266"/>
                      <a:pt x="264" y="266"/>
                    </a:cubicBezTo>
                    <a:cubicBezTo>
                      <a:pt x="264" y="272"/>
                      <a:pt x="265" y="277"/>
                      <a:pt x="265" y="27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5" name="フリーフォーム(F) 9">
                <a:extLst>
                  <a:ext uri="{FF2B5EF4-FFF2-40B4-BE49-F238E27FC236}">
                    <a16:creationId xmlns:a16="http://schemas.microsoft.com/office/drawing/2014/main" id="{319F10DD-B9D3-4B3A-8314-9802E27DC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2350" y="4359275"/>
                <a:ext cx="1382713" cy="1152525"/>
              </a:xfrm>
              <a:custGeom>
                <a:avLst/>
                <a:gdLst>
                  <a:gd name="T0" fmla="*/ 227 w 241"/>
                  <a:gd name="T1" fmla="*/ 194 h 201"/>
                  <a:gd name="T2" fmla="*/ 104 w 241"/>
                  <a:gd name="T3" fmla="*/ 200 h 201"/>
                  <a:gd name="T4" fmla="*/ 23 w 241"/>
                  <a:gd name="T5" fmla="*/ 199 h 201"/>
                  <a:gd name="T6" fmla="*/ 38 w 241"/>
                  <a:gd name="T7" fmla="*/ 83 h 201"/>
                  <a:gd name="T8" fmla="*/ 94 w 241"/>
                  <a:gd name="T9" fmla="*/ 4 h 201"/>
                  <a:gd name="T10" fmla="*/ 94 w 241"/>
                  <a:gd name="T11" fmla="*/ 4 h 201"/>
                  <a:gd name="T12" fmla="*/ 106 w 241"/>
                  <a:gd name="T13" fmla="*/ 1 h 201"/>
                  <a:gd name="T14" fmla="*/ 143 w 241"/>
                  <a:gd name="T15" fmla="*/ 57 h 201"/>
                  <a:gd name="T16" fmla="*/ 95 w 241"/>
                  <a:gd name="T17" fmla="*/ 120 h 201"/>
                  <a:gd name="T18" fmla="*/ 76 w 241"/>
                  <a:gd name="T19" fmla="*/ 141 h 201"/>
                  <a:gd name="T20" fmla="*/ 97 w 241"/>
                  <a:gd name="T21" fmla="*/ 141 h 201"/>
                  <a:gd name="T22" fmla="*/ 239 w 241"/>
                  <a:gd name="T23" fmla="*/ 164 h 201"/>
                  <a:gd name="T24" fmla="*/ 227 w 241"/>
                  <a:gd name="T25" fmla="*/ 19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201">
                    <a:moveTo>
                      <a:pt x="227" y="194"/>
                    </a:moveTo>
                    <a:cubicBezTo>
                      <a:pt x="224" y="194"/>
                      <a:pt x="160" y="198"/>
                      <a:pt x="104" y="200"/>
                    </a:cubicBezTo>
                    <a:cubicBezTo>
                      <a:pt x="66" y="201"/>
                      <a:pt x="32" y="201"/>
                      <a:pt x="23" y="199"/>
                    </a:cubicBezTo>
                    <a:cubicBezTo>
                      <a:pt x="0" y="193"/>
                      <a:pt x="5" y="167"/>
                      <a:pt x="38" y="83"/>
                    </a:cubicBezTo>
                    <a:cubicBezTo>
                      <a:pt x="59" y="29"/>
                      <a:pt x="80" y="10"/>
                      <a:pt x="94" y="4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101" y="0"/>
                      <a:pt x="106" y="1"/>
                      <a:pt x="106" y="1"/>
                    </a:cubicBezTo>
                    <a:cubicBezTo>
                      <a:pt x="123" y="0"/>
                      <a:pt x="145" y="42"/>
                      <a:pt x="143" y="57"/>
                    </a:cubicBezTo>
                    <a:cubicBezTo>
                      <a:pt x="142" y="66"/>
                      <a:pt x="115" y="98"/>
                      <a:pt x="95" y="120"/>
                    </a:cubicBezTo>
                    <a:cubicBezTo>
                      <a:pt x="85" y="132"/>
                      <a:pt x="76" y="141"/>
                      <a:pt x="76" y="141"/>
                    </a:cubicBezTo>
                    <a:cubicBezTo>
                      <a:pt x="76" y="141"/>
                      <a:pt x="85" y="141"/>
                      <a:pt x="97" y="141"/>
                    </a:cubicBezTo>
                    <a:cubicBezTo>
                      <a:pt x="139" y="142"/>
                      <a:pt x="228" y="145"/>
                      <a:pt x="239" y="164"/>
                    </a:cubicBezTo>
                    <a:cubicBezTo>
                      <a:pt x="241" y="169"/>
                      <a:pt x="233" y="194"/>
                      <a:pt x="227" y="194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6" name="フリーフォーム(F) 10">
                <a:extLst>
                  <a:ext uri="{FF2B5EF4-FFF2-40B4-BE49-F238E27FC236}">
                    <a16:creationId xmlns:a16="http://schemas.microsoft.com/office/drawing/2014/main" id="{5849D18F-42AB-4436-A00E-CCB48479C9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0013" y="4960938"/>
                <a:ext cx="333375" cy="750888"/>
              </a:xfrm>
              <a:custGeom>
                <a:avLst/>
                <a:gdLst>
                  <a:gd name="T0" fmla="*/ 66 w 66"/>
                  <a:gd name="T1" fmla="*/ 131 h 131"/>
                  <a:gd name="T2" fmla="*/ 23 w 66"/>
                  <a:gd name="T3" fmla="*/ 68 h 131"/>
                  <a:gd name="T4" fmla="*/ 4 w 66"/>
                  <a:gd name="T5" fmla="*/ 25 h 131"/>
                  <a:gd name="T6" fmla="*/ 57 w 66"/>
                  <a:gd name="T7" fmla="*/ 16 h 131"/>
                  <a:gd name="T8" fmla="*/ 64 w 66"/>
                  <a:gd name="T9" fmla="*/ 99 h 131"/>
                  <a:gd name="T10" fmla="*/ 66 w 66"/>
                  <a:gd name="T11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131">
                    <a:moveTo>
                      <a:pt x="66" y="131"/>
                    </a:moveTo>
                    <a:cubicBezTo>
                      <a:pt x="61" y="107"/>
                      <a:pt x="42" y="83"/>
                      <a:pt x="23" y="68"/>
                    </a:cubicBezTo>
                    <a:cubicBezTo>
                      <a:pt x="0" y="51"/>
                      <a:pt x="4" y="25"/>
                      <a:pt x="4" y="25"/>
                    </a:cubicBezTo>
                    <a:cubicBezTo>
                      <a:pt x="21" y="0"/>
                      <a:pt x="41" y="5"/>
                      <a:pt x="57" y="16"/>
                    </a:cubicBezTo>
                    <a:cubicBezTo>
                      <a:pt x="59" y="43"/>
                      <a:pt x="62" y="74"/>
                      <a:pt x="64" y="99"/>
                    </a:cubicBezTo>
                    <a:cubicBezTo>
                      <a:pt x="65" y="111"/>
                      <a:pt x="65" y="123"/>
                      <a:pt x="66" y="131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7" name="フリーフォーム:図形 21">
                <a:extLst>
                  <a:ext uri="{FF2B5EF4-FFF2-40B4-BE49-F238E27FC236}">
                    <a16:creationId xmlns:a16="http://schemas.microsoft.com/office/drawing/2014/main" id="{D1D8B039-3C85-439E-9B4E-0AE3B0227E37}"/>
                  </a:ext>
                </a:extLst>
              </p:cNvPr>
              <p:cNvSpPr/>
              <p:nvPr/>
            </p:nvSpPr>
            <p:spPr>
              <a:xfrm rot="20364014">
                <a:off x="6924390" y="4583236"/>
                <a:ext cx="305126" cy="641501"/>
              </a:xfrm>
              <a:custGeom>
                <a:avLst/>
                <a:gdLst>
                  <a:gd name="connsiteX0" fmla="*/ 793 w 453638"/>
                  <a:gd name="connsiteY0" fmla="*/ 10752 h 953733"/>
                  <a:gd name="connsiteX1" fmla="*/ 331787 w 453638"/>
                  <a:gd name="connsiteY1" fmla="*/ 467952 h 953733"/>
                  <a:gd name="connsiteX2" fmla="*/ 436562 w 453638"/>
                  <a:gd name="connsiteY2" fmla="*/ 944202 h 953733"/>
                  <a:gd name="connsiteX3" fmla="*/ 793 w 453638"/>
                  <a:gd name="connsiteY3" fmla="*/ 10752 h 95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3638" h="953733">
                    <a:moveTo>
                      <a:pt x="793" y="10752"/>
                    </a:moveTo>
                    <a:cubicBezTo>
                      <a:pt x="-16669" y="-68623"/>
                      <a:pt x="259159" y="312377"/>
                      <a:pt x="331787" y="467952"/>
                    </a:cubicBezTo>
                    <a:cubicBezTo>
                      <a:pt x="404415" y="623527"/>
                      <a:pt x="490934" y="1020005"/>
                      <a:pt x="436562" y="944202"/>
                    </a:cubicBezTo>
                    <a:cubicBezTo>
                      <a:pt x="382190" y="868399"/>
                      <a:pt x="18255" y="90127"/>
                      <a:pt x="793" y="1075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8" name="フリーフォーム(F) 11">
                <a:extLst>
                  <a:ext uri="{FF2B5EF4-FFF2-40B4-BE49-F238E27FC236}">
                    <a16:creationId xmlns:a16="http://schemas.microsoft.com/office/drawing/2014/main" id="{9C6C3AB2-1F41-4F9F-A40A-34C6948A2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5838" y="4297363"/>
                <a:ext cx="1435100" cy="1168400"/>
              </a:xfrm>
              <a:custGeom>
                <a:avLst/>
                <a:gdLst>
                  <a:gd name="T0" fmla="*/ 11 w 250"/>
                  <a:gd name="T1" fmla="*/ 49 h 204"/>
                  <a:gd name="T2" fmla="*/ 103 w 250"/>
                  <a:gd name="T3" fmla="*/ 27 h 204"/>
                  <a:gd name="T4" fmla="*/ 211 w 250"/>
                  <a:gd name="T5" fmla="*/ 135 h 204"/>
                  <a:gd name="T6" fmla="*/ 179 w 250"/>
                  <a:gd name="T7" fmla="*/ 196 h 204"/>
                  <a:gd name="T8" fmla="*/ 10 w 250"/>
                  <a:gd name="T9" fmla="*/ 49 h 204"/>
                  <a:gd name="T10" fmla="*/ 11 w 250"/>
                  <a:gd name="T11" fmla="*/ 4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04">
                    <a:moveTo>
                      <a:pt x="11" y="49"/>
                    </a:moveTo>
                    <a:cubicBezTo>
                      <a:pt x="25" y="11"/>
                      <a:pt x="73" y="0"/>
                      <a:pt x="103" y="27"/>
                    </a:cubicBezTo>
                    <a:cubicBezTo>
                      <a:pt x="136" y="58"/>
                      <a:pt x="187" y="105"/>
                      <a:pt x="211" y="135"/>
                    </a:cubicBezTo>
                    <a:cubicBezTo>
                      <a:pt x="250" y="180"/>
                      <a:pt x="199" y="204"/>
                      <a:pt x="179" y="196"/>
                    </a:cubicBezTo>
                    <a:cubicBezTo>
                      <a:pt x="117" y="171"/>
                      <a:pt x="0" y="117"/>
                      <a:pt x="10" y="49"/>
                    </a:cubicBezTo>
                    <a:cubicBezTo>
                      <a:pt x="10" y="49"/>
                      <a:pt x="11" y="49"/>
                      <a:pt x="11" y="49"/>
                    </a:cubicBezTo>
                    <a:close/>
                  </a:path>
                </a:pathLst>
              </a:custGeom>
              <a:solidFill>
                <a:srgbClr val="E5E1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19" name="フリーフォーム(F) 12">
                <a:extLst>
                  <a:ext uri="{FF2B5EF4-FFF2-40B4-BE49-F238E27FC236}">
                    <a16:creationId xmlns:a16="http://schemas.microsoft.com/office/drawing/2014/main" id="{53D9C9B8-8241-4452-98F4-6F4696E02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809625" cy="1135063"/>
              </a:xfrm>
              <a:custGeom>
                <a:avLst/>
                <a:gdLst>
                  <a:gd name="T0" fmla="*/ 138 w 141"/>
                  <a:gd name="T1" fmla="*/ 142 h 198"/>
                  <a:gd name="T2" fmla="*/ 136 w 141"/>
                  <a:gd name="T3" fmla="*/ 150 h 198"/>
                  <a:gd name="T4" fmla="*/ 134 w 141"/>
                  <a:gd name="T5" fmla="*/ 170 h 198"/>
                  <a:gd name="T6" fmla="*/ 128 w 141"/>
                  <a:gd name="T7" fmla="*/ 178 h 198"/>
                  <a:gd name="T8" fmla="*/ 125 w 141"/>
                  <a:gd name="T9" fmla="*/ 179 h 198"/>
                  <a:gd name="T10" fmla="*/ 115 w 141"/>
                  <a:gd name="T11" fmla="*/ 178 h 198"/>
                  <a:gd name="T12" fmla="*/ 109 w 141"/>
                  <a:gd name="T13" fmla="*/ 198 h 198"/>
                  <a:gd name="T14" fmla="*/ 108 w 141"/>
                  <a:gd name="T15" fmla="*/ 197 h 198"/>
                  <a:gd name="T16" fmla="*/ 71 w 141"/>
                  <a:gd name="T17" fmla="*/ 188 h 198"/>
                  <a:gd name="T18" fmla="*/ 71 w 141"/>
                  <a:gd name="T19" fmla="*/ 188 h 198"/>
                  <a:gd name="T20" fmla="*/ 70 w 141"/>
                  <a:gd name="T21" fmla="*/ 188 h 198"/>
                  <a:gd name="T22" fmla="*/ 25 w 141"/>
                  <a:gd name="T23" fmla="*/ 186 h 198"/>
                  <a:gd name="T24" fmla="*/ 26 w 141"/>
                  <a:gd name="T25" fmla="*/ 157 h 198"/>
                  <a:gd name="T26" fmla="*/ 19 w 141"/>
                  <a:gd name="T27" fmla="*/ 125 h 198"/>
                  <a:gd name="T28" fmla="*/ 9 w 141"/>
                  <a:gd name="T29" fmla="*/ 99 h 198"/>
                  <a:gd name="T30" fmla="*/ 0 w 141"/>
                  <a:gd name="T31" fmla="*/ 72 h 198"/>
                  <a:gd name="T32" fmla="*/ 34 w 141"/>
                  <a:gd name="T33" fmla="*/ 18 h 198"/>
                  <a:gd name="T34" fmla="*/ 57 w 141"/>
                  <a:gd name="T35" fmla="*/ 7 h 198"/>
                  <a:gd name="T36" fmla="*/ 76 w 141"/>
                  <a:gd name="T37" fmla="*/ 0 h 198"/>
                  <a:gd name="T38" fmla="*/ 92 w 141"/>
                  <a:gd name="T39" fmla="*/ 9 h 198"/>
                  <a:gd name="T40" fmla="*/ 112 w 141"/>
                  <a:gd name="T41" fmla="*/ 11 h 198"/>
                  <a:gd name="T42" fmla="*/ 124 w 141"/>
                  <a:gd name="T43" fmla="*/ 24 h 198"/>
                  <a:gd name="T44" fmla="*/ 134 w 141"/>
                  <a:gd name="T45" fmla="*/ 37 h 198"/>
                  <a:gd name="T46" fmla="*/ 134 w 141"/>
                  <a:gd name="T47" fmla="*/ 38 h 198"/>
                  <a:gd name="T48" fmla="*/ 134 w 141"/>
                  <a:gd name="T49" fmla="*/ 38 h 198"/>
                  <a:gd name="T50" fmla="*/ 133 w 141"/>
                  <a:gd name="T51" fmla="*/ 39 h 198"/>
                  <a:gd name="T52" fmla="*/ 132 w 141"/>
                  <a:gd name="T53" fmla="*/ 41 h 198"/>
                  <a:gd name="T54" fmla="*/ 131 w 141"/>
                  <a:gd name="T55" fmla="*/ 42 h 198"/>
                  <a:gd name="T56" fmla="*/ 130 w 141"/>
                  <a:gd name="T57" fmla="*/ 42 h 198"/>
                  <a:gd name="T58" fmla="*/ 129 w 141"/>
                  <a:gd name="T59" fmla="*/ 43 h 198"/>
                  <a:gd name="T60" fmla="*/ 129 w 141"/>
                  <a:gd name="T61" fmla="*/ 43 h 198"/>
                  <a:gd name="T62" fmla="*/ 138 w 141"/>
                  <a:gd name="T63" fmla="*/ 90 h 198"/>
                  <a:gd name="T64" fmla="*/ 139 w 141"/>
                  <a:gd name="T65" fmla="*/ 113 h 198"/>
                  <a:gd name="T66" fmla="*/ 138 w 141"/>
                  <a:gd name="T67" fmla="*/ 142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41" h="198">
                    <a:moveTo>
                      <a:pt x="138" y="142"/>
                    </a:moveTo>
                    <a:cubicBezTo>
                      <a:pt x="138" y="145"/>
                      <a:pt x="137" y="147"/>
                      <a:pt x="136" y="150"/>
                    </a:cubicBezTo>
                    <a:cubicBezTo>
                      <a:pt x="136" y="151"/>
                      <a:pt x="135" y="166"/>
                      <a:pt x="134" y="170"/>
                    </a:cubicBezTo>
                    <a:cubicBezTo>
                      <a:pt x="134" y="172"/>
                      <a:pt x="132" y="177"/>
                      <a:pt x="128" y="178"/>
                    </a:cubicBezTo>
                    <a:cubicBezTo>
                      <a:pt x="127" y="179"/>
                      <a:pt x="126" y="179"/>
                      <a:pt x="125" y="179"/>
                    </a:cubicBezTo>
                    <a:cubicBezTo>
                      <a:pt x="118" y="178"/>
                      <a:pt x="115" y="178"/>
                      <a:pt x="115" y="178"/>
                    </a:cubicBezTo>
                    <a:cubicBezTo>
                      <a:pt x="115" y="178"/>
                      <a:pt x="108" y="189"/>
                      <a:pt x="109" y="198"/>
                    </a:cubicBezTo>
                    <a:cubicBezTo>
                      <a:pt x="109" y="198"/>
                      <a:pt x="109" y="197"/>
                      <a:pt x="108" y="197"/>
                    </a:cubicBezTo>
                    <a:cubicBezTo>
                      <a:pt x="106" y="195"/>
                      <a:pt x="91" y="191"/>
                      <a:pt x="71" y="188"/>
                    </a:cubicBezTo>
                    <a:cubicBezTo>
                      <a:pt x="71" y="188"/>
                      <a:pt x="71" y="188"/>
                      <a:pt x="71" y="188"/>
                    </a:cubicBezTo>
                    <a:cubicBezTo>
                      <a:pt x="71" y="188"/>
                      <a:pt x="70" y="188"/>
                      <a:pt x="70" y="188"/>
                    </a:cubicBezTo>
                    <a:cubicBezTo>
                      <a:pt x="57" y="186"/>
                      <a:pt x="41" y="185"/>
                      <a:pt x="25" y="186"/>
                    </a:cubicBezTo>
                    <a:cubicBezTo>
                      <a:pt x="25" y="186"/>
                      <a:pt x="27" y="173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39" y="82"/>
                      <a:pt x="138" y="90"/>
                    </a:cubicBezTo>
                    <a:cubicBezTo>
                      <a:pt x="138" y="97"/>
                      <a:pt x="137" y="106"/>
                      <a:pt x="139" y="113"/>
                    </a:cubicBezTo>
                    <a:cubicBezTo>
                      <a:pt x="141" y="118"/>
                      <a:pt x="141" y="129"/>
                      <a:pt x="138" y="142"/>
                    </a:cubicBezTo>
                    <a:close/>
                  </a:path>
                </a:pathLst>
              </a:custGeom>
              <a:solidFill>
                <a:srgbClr val="F8F3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0" name="フリーフォーム 13">
                <a:extLst>
                  <a:ext uri="{FF2B5EF4-FFF2-40B4-BE49-F238E27FC236}">
                    <a16:creationId xmlns:a16="http://schemas.microsoft.com/office/drawing/2014/main" id="{104737AB-59A7-4247-842C-6F97799DA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900113"/>
              </a:xfrm>
              <a:custGeom>
                <a:avLst/>
                <a:gdLst>
                  <a:gd name="T0" fmla="*/ 134 w 136"/>
                  <a:gd name="T1" fmla="*/ 37 h 157"/>
                  <a:gd name="T2" fmla="*/ 134 w 136"/>
                  <a:gd name="T3" fmla="*/ 38 h 157"/>
                  <a:gd name="T4" fmla="*/ 134 w 136"/>
                  <a:gd name="T5" fmla="*/ 38 h 157"/>
                  <a:gd name="T6" fmla="*/ 133 w 136"/>
                  <a:gd name="T7" fmla="*/ 39 h 157"/>
                  <a:gd name="T8" fmla="*/ 132 w 136"/>
                  <a:gd name="T9" fmla="*/ 41 h 157"/>
                  <a:gd name="T10" fmla="*/ 129 w 136"/>
                  <a:gd name="T11" fmla="*/ 43 h 157"/>
                  <a:gd name="T12" fmla="*/ 129 w 136"/>
                  <a:gd name="T13" fmla="*/ 43 h 157"/>
                  <a:gd name="T14" fmla="*/ 127 w 136"/>
                  <a:gd name="T15" fmla="*/ 79 h 157"/>
                  <a:gd name="T16" fmla="*/ 97 w 136"/>
                  <a:gd name="T17" fmla="*/ 111 h 157"/>
                  <a:gd name="T18" fmla="*/ 85 w 136"/>
                  <a:gd name="T19" fmla="*/ 140 h 157"/>
                  <a:gd name="T20" fmla="*/ 85 w 136"/>
                  <a:gd name="T21" fmla="*/ 157 h 157"/>
                  <a:gd name="T22" fmla="*/ 26 w 136"/>
                  <a:gd name="T23" fmla="*/ 157 h 157"/>
                  <a:gd name="T24" fmla="*/ 19 w 136"/>
                  <a:gd name="T25" fmla="*/ 125 h 157"/>
                  <a:gd name="T26" fmla="*/ 9 w 136"/>
                  <a:gd name="T27" fmla="*/ 99 h 157"/>
                  <a:gd name="T28" fmla="*/ 0 w 136"/>
                  <a:gd name="T29" fmla="*/ 72 h 157"/>
                  <a:gd name="T30" fmla="*/ 34 w 136"/>
                  <a:gd name="T31" fmla="*/ 18 h 157"/>
                  <a:gd name="T32" fmla="*/ 57 w 136"/>
                  <a:gd name="T33" fmla="*/ 7 h 157"/>
                  <a:gd name="T34" fmla="*/ 76 w 136"/>
                  <a:gd name="T35" fmla="*/ 0 h 157"/>
                  <a:gd name="T36" fmla="*/ 92 w 136"/>
                  <a:gd name="T37" fmla="*/ 9 h 157"/>
                  <a:gd name="T38" fmla="*/ 112 w 136"/>
                  <a:gd name="T39" fmla="*/ 11 h 157"/>
                  <a:gd name="T40" fmla="*/ 124 w 136"/>
                  <a:gd name="T41" fmla="*/ 24 h 157"/>
                  <a:gd name="T42" fmla="*/ 134 w 136"/>
                  <a:gd name="T43" fmla="*/ 3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57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1" y="42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7" y="79"/>
                      <a:pt x="127" y="79"/>
                      <a:pt x="127" y="79"/>
                    </a:cubicBezTo>
                    <a:cubicBezTo>
                      <a:pt x="97" y="111"/>
                      <a:pt x="97" y="111"/>
                      <a:pt x="97" y="111"/>
                    </a:cubicBezTo>
                    <a:cubicBezTo>
                      <a:pt x="89" y="119"/>
                      <a:pt x="85" y="129"/>
                      <a:pt x="85" y="140"/>
                    </a:cubicBezTo>
                    <a:cubicBezTo>
                      <a:pt x="85" y="157"/>
                      <a:pt x="85" y="157"/>
                      <a:pt x="85" y="157"/>
                    </a:cubicBezTo>
                    <a:cubicBezTo>
                      <a:pt x="26" y="157"/>
                      <a:pt x="26" y="157"/>
                      <a:pt x="26" y="157"/>
                    </a:cubicBezTo>
                    <a:cubicBezTo>
                      <a:pt x="25" y="147"/>
                      <a:pt x="23" y="135"/>
                      <a:pt x="19" y="125"/>
                    </a:cubicBezTo>
                    <a:cubicBezTo>
                      <a:pt x="15" y="116"/>
                      <a:pt x="12" y="107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gradFill>
                <a:gsLst>
                  <a:gs pos="75000">
                    <a:srgbClr val="F7BDBB"/>
                  </a:gs>
                  <a:gs pos="100000">
                    <a:srgbClr val="F7BDBB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1" name="フリーフォーム(F) 14">
                <a:extLst>
                  <a:ext uri="{FF2B5EF4-FFF2-40B4-BE49-F238E27FC236}">
                    <a16:creationId xmlns:a16="http://schemas.microsoft.com/office/drawing/2014/main" id="{A4EE508E-C139-4549-AD46-4E5E82F75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0" y="3127375"/>
                <a:ext cx="781050" cy="566738"/>
              </a:xfrm>
              <a:custGeom>
                <a:avLst/>
                <a:gdLst>
                  <a:gd name="T0" fmla="*/ 134 w 136"/>
                  <a:gd name="T1" fmla="*/ 37 h 99"/>
                  <a:gd name="T2" fmla="*/ 134 w 136"/>
                  <a:gd name="T3" fmla="*/ 38 h 99"/>
                  <a:gd name="T4" fmla="*/ 134 w 136"/>
                  <a:gd name="T5" fmla="*/ 38 h 99"/>
                  <a:gd name="T6" fmla="*/ 133 w 136"/>
                  <a:gd name="T7" fmla="*/ 39 h 99"/>
                  <a:gd name="T8" fmla="*/ 132 w 136"/>
                  <a:gd name="T9" fmla="*/ 41 h 99"/>
                  <a:gd name="T10" fmla="*/ 131 w 136"/>
                  <a:gd name="T11" fmla="*/ 42 h 99"/>
                  <a:gd name="T12" fmla="*/ 130 w 136"/>
                  <a:gd name="T13" fmla="*/ 42 h 99"/>
                  <a:gd name="T14" fmla="*/ 129 w 136"/>
                  <a:gd name="T15" fmla="*/ 43 h 99"/>
                  <a:gd name="T16" fmla="*/ 129 w 136"/>
                  <a:gd name="T17" fmla="*/ 43 h 99"/>
                  <a:gd name="T18" fmla="*/ 72 w 136"/>
                  <a:gd name="T19" fmla="*/ 96 h 99"/>
                  <a:gd name="T20" fmla="*/ 70 w 136"/>
                  <a:gd name="T21" fmla="*/ 99 h 99"/>
                  <a:gd name="T22" fmla="*/ 9 w 136"/>
                  <a:gd name="T23" fmla="*/ 99 h 99"/>
                  <a:gd name="T24" fmla="*/ 0 w 136"/>
                  <a:gd name="T25" fmla="*/ 72 h 99"/>
                  <a:gd name="T26" fmla="*/ 34 w 136"/>
                  <a:gd name="T27" fmla="*/ 18 h 99"/>
                  <a:gd name="T28" fmla="*/ 57 w 136"/>
                  <a:gd name="T29" fmla="*/ 7 h 99"/>
                  <a:gd name="T30" fmla="*/ 76 w 136"/>
                  <a:gd name="T31" fmla="*/ 0 h 99"/>
                  <a:gd name="T32" fmla="*/ 92 w 136"/>
                  <a:gd name="T33" fmla="*/ 9 h 99"/>
                  <a:gd name="T34" fmla="*/ 112 w 136"/>
                  <a:gd name="T35" fmla="*/ 11 h 99"/>
                  <a:gd name="T36" fmla="*/ 124 w 136"/>
                  <a:gd name="T37" fmla="*/ 24 h 99"/>
                  <a:gd name="T38" fmla="*/ 134 w 136"/>
                  <a:gd name="T39" fmla="*/ 37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36" h="99">
                    <a:moveTo>
                      <a:pt x="134" y="37"/>
                    </a:move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8"/>
                      <a:pt x="134" y="38"/>
                      <a:pt x="134" y="38"/>
                    </a:cubicBezTo>
                    <a:cubicBezTo>
                      <a:pt x="134" y="39"/>
                      <a:pt x="134" y="39"/>
                      <a:pt x="133" y="39"/>
                    </a:cubicBezTo>
                    <a:cubicBezTo>
                      <a:pt x="133" y="40"/>
                      <a:pt x="133" y="40"/>
                      <a:pt x="132" y="41"/>
                    </a:cubicBezTo>
                    <a:cubicBezTo>
                      <a:pt x="132" y="41"/>
                      <a:pt x="131" y="41"/>
                      <a:pt x="131" y="42"/>
                    </a:cubicBezTo>
                    <a:cubicBezTo>
                      <a:pt x="131" y="42"/>
                      <a:pt x="130" y="42"/>
                      <a:pt x="130" y="42"/>
                    </a:cubicBezTo>
                    <a:cubicBezTo>
                      <a:pt x="130" y="43"/>
                      <a:pt x="130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4" y="45"/>
                      <a:pt x="107" y="51"/>
                      <a:pt x="72" y="96"/>
                    </a:cubicBezTo>
                    <a:cubicBezTo>
                      <a:pt x="72" y="97"/>
                      <a:pt x="71" y="98"/>
                      <a:pt x="70" y="99"/>
                    </a:cubicBezTo>
                    <a:cubicBezTo>
                      <a:pt x="9" y="99"/>
                      <a:pt x="9" y="99"/>
                      <a:pt x="9" y="99"/>
                    </a:cubicBezTo>
                    <a:cubicBezTo>
                      <a:pt x="4" y="84"/>
                      <a:pt x="0" y="73"/>
                      <a:pt x="0" y="72"/>
                    </a:cubicBezTo>
                    <a:cubicBezTo>
                      <a:pt x="0" y="71"/>
                      <a:pt x="4" y="33"/>
                      <a:pt x="34" y="18"/>
                    </a:cubicBezTo>
                    <a:cubicBezTo>
                      <a:pt x="34" y="18"/>
                      <a:pt x="49" y="6"/>
                      <a:pt x="57" y="7"/>
                    </a:cubicBezTo>
                    <a:cubicBezTo>
                      <a:pt x="66" y="8"/>
                      <a:pt x="72" y="0"/>
                      <a:pt x="76" y="0"/>
                    </a:cubicBezTo>
                    <a:cubicBezTo>
                      <a:pt x="80" y="0"/>
                      <a:pt x="85" y="7"/>
                      <a:pt x="92" y="9"/>
                    </a:cubicBezTo>
                    <a:cubicBezTo>
                      <a:pt x="100" y="12"/>
                      <a:pt x="107" y="7"/>
                      <a:pt x="112" y="11"/>
                    </a:cubicBezTo>
                    <a:cubicBezTo>
                      <a:pt x="116" y="14"/>
                      <a:pt x="121" y="24"/>
                      <a:pt x="124" y="24"/>
                    </a:cubicBezTo>
                    <a:cubicBezTo>
                      <a:pt x="127" y="24"/>
                      <a:pt x="136" y="31"/>
                      <a:pt x="134" y="37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2" name="フリーフォーム(F) 15">
                <a:extLst>
                  <a:ext uri="{FF2B5EF4-FFF2-40B4-BE49-F238E27FC236}">
                    <a16:creationId xmlns:a16="http://schemas.microsoft.com/office/drawing/2014/main" id="{59F122DD-9773-48CA-B36A-41383E8FF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9675" y="3775075"/>
                <a:ext cx="68263" cy="92075"/>
              </a:xfrm>
              <a:custGeom>
                <a:avLst/>
                <a:gdLst>
                  <a:gd name="T0" fmla="*/ 0 w 12"/>
                  <a:gd name="T1" fmla="*/ 4 h 16"/>
                  <a:gd name="T2" fmla="*/ 6 w 12"/>
                  <a:gd name="T3" fmla="*/ 8 h 16"/>
                  <a:gd name="T4" fmla="*/ 12 w 12"/>
                  <a:gd name="T5" fmla="*/ 16 h 16"/>
                  <a:gd name="T6" fmla="*/ 0 w 12"/>
                  <a:gd name="T7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0" y="4"/>
                    </a:moveTo>
                    <a:cubicBezTo>
                      <a:pt x="0" y="0"/>
                      <a:pt x="4" y="3"/>
                      <a:pt x="6" y="8"/>
                    </a:cubicBezTo>
                    <a:cubicBezTo>
                      <a:pt x="7" y="13"/>
                      <a:pt x="11" y="16"/>
                      <a:pt x="12" y="16"/>
                    </a:cubicBezTo>
                    <a:cubicBezTo>
                      <a:pt x="12" y="16"/>
                      <a:pt x="1" y="14"/>
                      <a:pt x="0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3" name="フリーフォーム(F) 16">
                <a:extLst>
                  <a:ext uri="{FF2B5EF4-FFF2-40B4-BE49-F238E27FC236}">
                    <a16:creationId xmlns:a16="http://schemas.microsoft.com/office/drawing/2014/main" id="{0FEF4D20-2077-46B3-889D-C3694814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3792538"/>
                <a:ext cx="131763" cy="360363"/>
              </a:xfrm>
              <a:custGeom>
                <a:avLst/>
                <a:gdLst>
                  <a:gd name="T0" fmla="*/ 23 w 23"/>
                  <a:gd name="T1" fmla="*/ 26 h 63"/>
                  <a:gd name="T2" fmla="*/ 21 w 23"/>
                  <a:gd name="T3" fmla="*/ 34 h 63"/>
                  <a:gd name="T4" fmla="*/ 19 w 23"/>
                  <a:gd name="T5" fmla="*/ 54 h 63"/>
                  <a:gd name="T6" fmla="*/ 13 w 23"/>
                  <a:gd name="T7" fmla="*/ 62 h 63"/>
                  <a:gd name="T8" fmla="*/ 10 w 23"/>
                  <a:gd name="T9" fmla="*/ 63 h 63"/>
                  <a:gd name="T10" fmla="*/ 0 w 23"/>
                  <a:gd name="T11" fmla="*/ 62 h 63"/>
                  <a:gd name="T12" fmla="*/ 5 w 23"/>
                  <a:gd name="T13" fmla="*/ 0 h 63"/>
                  <a:gd name="T14" fmla="*/ 13 w 23"/>
                  <a:gd name="T15" fmla="*/ 1 h 63"/>
                  <a:gd name="T16" fmla="*/ 23 w 23"/>
                  <a:gd name="T17" fmla="*/ 2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63">
                    <a:moveTo>
                      <a:pt x="23" y="26"/>
                    </a:moveTo>
                    <a:cubicBezTo>
                      <a:pt x="23" y="29"/>
                      <a:pt x="22" y="31"/>
                      <a:pt x="21" y="34"/>
                    </a:cubicBezTo>
                    <a:cubicBezTo>
                      <a:pt x="21" y="35"/>
                      <a:pt x="20" y="50"/>
                      <a:pt x="19" y="54"/>
                    </a:cubicBezTo>
                    <a:cubicBezTo>
                      <a:pt x="19" y="56"/>
                      <a:pt x="17" y="61"/>
                      <a:pt x="13" y="62"/>
                    </a:cubicBezTo>
                    <a:cubicBezTo>
                      <a:pt x="12" y="63"/>
                      <a:pt x="11" y="63"/>
                      <a:pt x="10" y="63"/>
                    </a:cubicBezTo>
                    <a:cubicBezTo>
                      <a:pt x="3" y="62"/>
                      <a:pt x="0" y="62"/>
                      <a:pt x="0" y="62"/>
                    </a:cubicBezTo>
                    <a:cubicBezTo>
                      <a:pt x="0" y="62"/>
                      <a:pt x="8" y="22"/>
                      <a:pt x="5" y="0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7" y="19"/>
                      <a:pt x="23" y="26"/>
                    </a:cubicBezTo>
                    <a:close/>
                  </a:path>
                </a:pathLst>
              </a:custGeom>
              <a:solidFill>
                <a:srgbClr val="FA9F9C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4" name="フリーフォーム(F) 17">
                <a:extLst>
                  <a:ext uri="{FF2B5EF4-FFF2-40B4-BE49-F238E27FC236}">
                    <a16:creationId xmlns:a16="http://schemas.microsoft.com/office/drawing/2014/main" id="{3E67FC6E-679C-4B7D-9F05-FF6856ED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00" y="4010025"/>
                <a:ext cx="74613" cy="142875"/>
              </a:xfrm>
              <a:custGeom>
                <a:avLst/>
                <a:gdLst>
                  <a:gd name="T0" fmla="*/ 13 w 13"/>
                  <a:gd name="T1" fmla="*/ 24 h 25"/>
                  <a:gd name="T2" fmla="*/ 10 w 13"/>
                  <a:gd name="T3" fmla="*/ 25 h 25"/>
                  <a:gd name="T4" fmla="*/ 0 w 13"/>
                  <a:gd name="T5" fmla="*/ 24 h 25"/>
                  <a:gd name="T6" fmla="*/ 4 w 13"/>
                  <a:gd name="T7" fmla="*/ 0 h 25"/>
                  <a:gd name="T8" fmla="*/ 13 w 13"/>
                  <a:gd name="T9" fmla="*/ 2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13" y="24"/>
                    </a:moveTo>
                    <a:cubicBezTo>
                      <a:pt x="12" y="25"/>
                      <a:pt x="11" y="25"/>
                      <a:pt x="10" y="25"/>
                    </a:cubicBezTo>
                    <a:cubicBezTo>
                      <a:pt x="3" y="24"/>
                      <a:pt x="0" y="24"/>
                      <a:pt x="0" y="24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9"/>
                      <a:pt x="9" y="18"/>
                      <a:pt x="13" y="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4BC3E2">
                      <a:alpha val="63000"/>
                    </a:srgbClr>
                  </a:gs>
                  <a:gs pos="51000">
                    <a:srgbClr val="4BC3E2">
                      <a:alpha val="0"/>
                    </a:srgbClr>
                  </a:gs>
                </a:gsLst>
                <a:lin ang="16200000" scaled="0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5" name="フリーフォーム(F) 18">
                <a:extLst>
                  <a:ext uri="{FF2B5EF4-FFF2-40B4-BE49-F238E27FC236}">
                    <a16:creationId xmlns:a16="http://schemas.microsoft.com/office/drawing/2014/main" id="{3E28299F-82DC-4BAC-A5BB-7B5EA5A95B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2350" y="3162300"/>
                <a:ext cx="1503363" cy="2624138"/>
              </a:xfrm>
              <a:custGeom>
                <a:avLst/>
                <a:gdLst>
                  <a:gd name="T0" fmla="*/ 258 w 262"/>
                  <a:gd name="T1" fmla="*/ 413 h 458"/>
                  <a:gd name="T2" fmla="*/ 208 w 262"/>
                  <a:gd name="T3" fmla="*/ 314 h 458"/>
                  <a:gd name="T4" fmla="*/ 214 w 262"/>
                  <a:gd name="T5" fmla="*/ 201 h 458"/>
                  <a:gd name="T6" fmla="*/ 225 w 262"/>
                  <a:gd name="T7" fmla="*/ 192 h 458"/>
                  <a:gd name="T8" fmla="*/ 217 w 262"/>
                  <a:gd name="T9" fmla="*/ 182 h 458"/>
                  <a:gd name="T10" fmla="*/ 216 w 262"/>
                  <a:gd name="T11" fmla="*/ 182 h 458"/>
                  <a:gd name="T12" fmla="*/ 216 w 262"/>
                  <a:gd name="T13" fmla="*/ 182 h 458"/>
                  <a:gd name="T14" fmla="*/ 215 w 262"/>
                  <a:gd name="T15" fmla="*/ 182 h 458"/>
                  <a:gd name="T16" fmla="*/ 215 w 262"/>
                  <a:gd name="T17" fmla="*/ 182 h 458"/>
                  <a:gd name="T18" fmla="*/ 213 w 262"/>
                  <a:gd name="T19" fmla="*/ 151 h 458"/>
                  <a:gd name="T20" fmla="*/ 217 w 262"/>
                  <a:gd name="T21" fmla="*/ 90 h 458"/>
                  <a:gd name="T22" fmla="*/ 222 w 262"/>
                  <a:gd name="T23" fmla="*/ 56 h 458"/>
                  <a:gd name="T24" fmla="*/ 202 w 262"/>
                  <a:gd name="T25" fmla="*/ 1 h 458"/>
                  <a:gd name="T26" fmla="*/ 179 w 262"/>
                  <a:gd name="T27" fmla="*/ 12 h 458"/>
                  <a:gd name="T28" fmla="*/ 145 w 262"/>
                  <a:gd name="T29" fmla="*/ 66 h 458"/>
                  <a:gd name="T30" fmla="*/ 154 w 262"/>
                  <a:gd name="T31" fmla="*/ 93 h 458"/>
                  <a:gd name="T32" fmla="*/ 164 w 262"/>
                  <a:gd name="T33" fmla="*/ 119 h 458"/>
                  <a:gd name="T34" fmla="*/ 171 w 262"/>
                  <a:gd name="T35" fmla="*/ 151 h 458"/>
                  <a:gd name="T36" fmla="*/ 170 w 262"/>
                  <a:gd name="T37" fmla="*/ 180 h 458"/>
                  <a:gd name="T38" fmla="*/ 149 w 262"/>
                  <a:gd name="T39" fmla="*/ 196 h 458"/>
                  <a:gd name="T40" fmla="*/ 94 w 262"/>
                  <a:gd name="T41" fmla="*/ 213 h 458"/>
                  <a:gd name="T42" fmla="*/ 94 w 262"/>
                  <a:gd name="T43" fmla="*/ 213 h 458"/>
                  <a:gd name="T44" fmla="*/ 38 w 262"/>
                  <a:gd name="T45" fmla="*/ 292 h 458"/>
                  <a:gd name="T46" fmla="*/ 23 w 262"/>
                  <a:gd name="T47" fmla="*/ 408 h 458"/>
                  <a:gd name="T48" fmla="*/ 104 w 262"/>
                  <a:gd name="T49" fmla="*/ 409 h 458"/>
                  <a:gd name="T50" fmla="*/ 104 w 262"/>
                  <a:gd name="T51" fmla="*/ 413 h 458"/>
                  <a:gd name="T52" fmla="*/ 109 w 262"/>
                  <a:gd name="T53" fmla="*/ 458 h 458"/>
                  <a:gd name="T54" fmla="*/ 260 w 262"/>
                  <a:gd name="T55" fmla="*/ 458 h 458"/>
                  <a:gd name="T56" fmla="*/ 258 w 262"/>
                  <a:gd name="T57" fmla="*/ 413 h 458"/>
                  <a:gd name="T58" fmla="*/ 76 w 262"/>
                  <a:gd name="T59" fmla="*/ 350 h 458"/>
                  <a:gd name="T60" fmla="*/ 95 w 262"/>
                  <a:gd name="T61" fmla="*/ 329 h 458"/>
                  <a:gd name="T62" fmla="*/ 97 w 262"/>
                  <a:gd name="T63" fmla="*/ 350 h 458"/>
                  <a:gd name="T64" fmla="*/ 76 w 262"/>
                  <a:gd name="T65" fmla="*/ 350 h 4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62" h="458">
                    <a:moveTo>
                      <a:pt x="258" y="413"/>
                    </a:moveTo>
                    <a:cubicBezTo>
                      <a:pt x="250" y="382"/>
                      <a:pt x="229" y="355"/>
                      <a:pt x="208" y="314"/>
                    </a:cubicBezTo>
                    <a:cubicBezTo>
                      <a:pt x="177" y="255"/>
                      <a:pt x="214" y="201"/>
                      <a:pt x="214" y="201"/>
                    </a:cubicBezTo>
                    <a:cubicBezTo>
                      <a:pt x="214" y="201"/>
                      <a:pt x="223" y="201"/>
                      <a:pt x="225" y="192"/>
                    </a:cubicBezTo>
                    <a:cubicBezTo>
                      <a:pt x="226" y="185"/>
                      <a:pt x="220" y="183"/>
                      <a:pt x="217" y="182"/>
                    </a:cubicBezTo>
                    <a:cubicBezTo>
                      <a:pt x="217" y="182"/>
                      <a:pt x="216" y="182"/>
                      <a:pt x="216" y="182"/>
                    </a:cubicBezTo>
                    <a:cubicBezTo>
                      <a:pt x="216" y="182"/>
                      <a:pt x="216" y="182"/>
                      <a:pt x="216" y="182"/>
                    </a:cubicBezTo>
                    <a:cubicBezTo>
                      <a:pt x="216" y="182"/>
                      <a:pt x="215" y="182"/>
                      <a:pt x="215" y="182"/>
                    </a:cubicBezTo>
                    <a:cubicBezTo>
                      <a:pt x="215" y="182"/>
                      <a:pt x="215" y="182"/>
                      <a:pt x="215" y="182"/>
                    </a:cubicBezTo>
                    <a:cubicBezTo>
                      <a:pt x="214" y="177"/>
                      <a:pt x="213" y="166"/>
                      <a:pt x="213" y="151"/>
                    </a:cubicBezTo>
                    <a:cubicBezTo>
                      <a:pt x="214" y="133"/>
                      <a:pt x="215" y="111"/>
                      <a:pt x="217" y="90"/>
                    </a:cubicBezTo>
                    <a:cubicBezTo>
                      <a:pt x="219" y="78"/>
                      <a:pt x="220" y="66"/>
                      <a:pt x="222" y="56"/>
                    </a:cubicBezTo>
                    <a:cubicBezTo>
                      <a:pt x="229" y="19"/>
                      <a:pt x="202" y="1"/>
                      <a:pt x="202" y="1"/>
                    </a:cubicBezTo>
                    <a:cubicBezTo>
                      <a:pt x="194" y="0"/>
                      <a:pt x="179" y="12"/>
                      <a:pt x="179" y="12"/>
                    </a:cubicBezTo>
                    <a:cubicBezTo>
                      <a:pt x="149" y="27"/>
                      <a:pt x="145" y="65"/>
                      <a:pt x="145" y="66"/>
                    </a:cubicBezTo>
                    <a:cubicBezTo>
                      <a:pt x="145" y="67"/>
                      <a:pt x="149" y="78"/>
                      <a:pt x="154" y="93"/>
                    </a:cubicBezTo>
                    <a:cubicBezTo>
                      <a:pt x="157" y="101"/>
                      <a:pt x="160" y="110"/>
                      <a:pt x="164" y="119"/>
                    </a:cubicBezTo>
                    <a:cubicBezTo>
                      <a:pt x="168" y="129"/>
                      <a:pt x="170" y="141"/>
                      <a:pt x="171" y="151"/>
                    </a:cubicBezTo>
                    <a:cubicBezTo>
                      <a:pt x="172" y="167"/>
                      <a:pt x="170" y="180"/>
                      <a:pt x="170" y="180"/>
                    </a:cubicBezTo>
                    <a:cubicBezTo>
                      <a:pt x="154" y="181"/>
                      <a:pt x="149" y="196"/>
                      <a:pt x="149" y="196"/>
                    </a:cubicBezTo>
                    <a:cubicBezTo>
                      <a:pt x="149" y="196"/>
                      <a:pt x="103" y="205"/>
                      <a:pt x="94" y="213"/>
                    </a:cubicBezTo>
                    <a:cubicBezTo>
                      <a:pt x="94" y="213"/>
                      <a:pt x="94" y="213"/>
                      <a:pt x="94" y="213"/>
                    </a:cubicBezTo>
                    <a:cubicBezTo>
                      <a:pt x="80" y="219"/>
                      <a:pt x="59" y="238"/>
                      <a:pt x="38" y="292"/>
                    </a:cubicBezTo>
                    <a:cubicBezTo>
                      <a:pt x="5" y="376"/>
                      <a:pt x="0" y="402"/>
                      <a:pt x="23" y="408"/>
                    </a:cubicBezTo>
                    <a:cubicBezTo>
                      <a:pt x="32" y="410"/>
                      <a:pt x="66" y="410"/>
                      <a:pt x="104" y="409"/>
                    </a:cubicBezTo>
                    <a:cubicBezTo>
                      <a:pt x="104" y="410"/>
                      <a:pt x="104" y="411"/>
                      <a:pt x="104" y="413"/>
                    </a:cubicBezTo>
                    <a:cubicBezTo>
                      <a:pt x="107" y="435"/>
                      <a:pt x="109" y="452"/>
                      <a:pt x="109" y="458"/>
                    </a:cubicBezTo>
                    <a:cubicBezTo>
                      <a:pt x="260" y="458"/>
                      <a:pt x="260" y="458"/>
                      <a:pt x="260" y="458"/>
                    </a:cubicBezTo>
                    <a:cubicBezTo>
                      <a:pt x="262" y="441"/>
                      <a:pt x="261" y="426"/>
                      <a:pt x="258" y="413"/>
                    </a:cubicBezTo>
                    <a:close/>
                    <a:moveTo>
                      <a:pt x="76" y="350"/>
                    </a:moveTo>
                    <a:cubicBezTo>
                      <a:pt x="76" y="350"/>
                      <a:pt x="85" y="341"/>
                      <a:pt x="95" y="329"/>
                    </a:cubicBezTo>
                    <a:cubicBezTo>
                      <a:pt x="96" y="336"/>
                      <a:pt x="97" y="343"/>
                      <a:pt x="97" y="350"/>
                    </a:cubicBezTo>
                    <a:cubicBezTo>
                      <a:pt x="85" y="350"/>
                      <a:pt x="76" y="350"/>
                      <a:pt x="76" y="35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7289F2">
                      <a:alpha val="0"/>
                    </a:srgbClr>
                  </a:gs>
                  <a:gs pos="26000">
                    <a:srgbClr val="7289F2">
                      <a:alpha val="54000"/>
                    </a:srgbClr>
                  </a:gs>
                </a:gsLst>
                <a:lin ang="7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6" name="フリーフォーム(F) 19">
                <a:extLst>
                  <a:ext uri="{FF2B5EF4-FFF2-40B4-BE49-F238E27FC236}">
                    <a16:creationId xmlns:a16="http://schemas.microsoft.com/office/drawing/2014/main" id="{1F1055DB-0FAF-42E9-A9D9-33EEEA5E5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2713" y="5167313"/>
                <a:ext cx="236538" cy="338138"/>
              </a:xfrm>
              <a:custGeom>
                <a:avLst/>
                <a:gdLst>
                  <a:gd name="T0" fmla="*/ 13 w 41"/>
                  <a:gd name="T1" fmla="*/ 0 h 59"/>
                  <a:gd name="T2" fmla="*/ 41 w 41"/>
                  <a:gd name="T3" fmla="*/ 59 h 59"/>
                  <a:gd name="T4" fmla="*/ 34 w 41"/>
                  <a:gd name="T5" fmla="*/ 0 h 59"/>
                  <a:gd name="T6" fmla="*/ 13 w 41"/>
                  <a:gd name="T7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59">
                    <a:moveTo>
                      <a:pt x="13" y="0"/>
                    </a:moveTo>
                    <a:cubicBezTo>
                      <a:pt x="13" y="0"/>
                      <a:pt x="0" y="45"/>
                      <a:pt x="41" y="59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29CF3">
                  <a:alpha val="26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7" name="フリーフォーム(F) 20">
                <a:extLst>
                  <a:ext uri="{FF2B5EF4-FFF2-40B4-BE49-F238E27FC236}">
                    <a16:creationId xmlns:a16="http://schemas.microsoft.com/office/drawing/2014/main" id="{33DD8503-AB72-4432-BEC9-FC4887059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1250" y="3625850"/>
                <a:ext cx="333375" cy="217488"/>
              </a:xfrm>
              <a:custGeom>
                <a:avLst/>
                <a:gdLst>
                  <a:gd name="T0" fmla="*/ 57 w 58"/>
                  <a:gd name="T1" fmla="*/ 4 h 38"/>
                  <a:gd name="T2" fmla="*/ 57 w 58"/>
                  <a:gd name="T3" fmla="*/ 8 h 38"/>
                  <a:gd name="T4" fmla="*/ 53 w 58"/>
                  <a:gd name="T5" fmla="*/ 18 h 38"/>
                  <a:gd name="T6" fmla="*/ 47 w 58"/>
                  <a:gd name="T7" fmla="*/ 24 h 38"/>
                  <a:gd name="T8" fmla="*/ 46 w 58"/>
                  <a:gd name="T9" fmla="*/ 22 h 38"/>
                  <a:gd name="T10" fmla="*/ 47 w 58"/>
                  <a:gd name="T11" fmla="*/ 21 h 38"/>
                  <a:gd name="T12" fmla="*/ 53 w 58"/>
                  <a:gd name="T13" fmla="*/ 8 h 38"/>
                  <a:gd name="T14" fmla="*/ 46 w 58"/>
                  <a:gd name="T15" fmla="*/ 11 h 38"/>
                  <a:gd name="T16" fmla="*/ 17 w 58"/>
                  <a:gd name="T17" fmla="*/ 23 h 38"/>
                  <a:gd name="T18" fmla="*/ 5 w 58"/>
                  <a:gd name="T19" fmla="*/ 37 h 38"/>
                  <a:gd name="T20" fmla="*/ 0 w 58"/>
                  <a:gd name="T21" fmla="*/ 35 h 38"/>
                  <a:gd name="T22" fmla="*/ 15 w 58"/>
                  <a:gd name="T23" fmla="*/ 20 h 38"/>
                  <a:gd name="T24" fmla="*/ 46 w 58"/>
                  <a:gd name="T25" fmla="*/ 7 h 38"/>
                  <a:gd name="T26" fmla="*/ 52 w 58"/>
                  <a:gd name="T27" fmla="*/ 4 h 38"/>
                  <a:gd name="T28" fmla="*/ 46 w 58"/>
                  <a:gd name="T29" fmla="*/ 2 h 38"/>
                  <a:gd name="T30" fmla="*/ 46 w 58"/>
                  <a:gd name="T31" fmla="*/ 0 h 38"/>
                  <a:gd name="T32" fmla="*/ 53 w 58"/>
                  <a:gd name="T33" fmla="*/ 1 h 38"/>
                  <a:gd name="T34" fmla="*/ 57 w 58"/>
                  <a:gd name="T35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8" h="38">
                    <a:moveTo>
                      <a:pt x="57" y="4"/>
                    </a:moveTo>
                    <a:cubicBezTo>
                      <a:pt x="57" y="8"/>
                      <a:pt x="57" y="8"/>
                      <a:pt x="57" y="8"/>
                    </a:cubicBezTo>
                    <a:cubicBezTo>
                      <a:pt x="57" y="8"/>
                      <a:pt x="56" y="12"/>
                      <a:pt x="53" y="18"/>
                    </a:cubicBezTo>
                    <a:cubicBezTo>
                      <a:pt x="51" y="23"/>
                      <a:pt x="48" y="24"/>
                      <a:pt x="47" y="24"/>
                    </a:cubicBezTo>
                    <a:cubicBezTo>
                      <a:pt x="46" y="23"/>
                      <a:pt x="46" y="22"/>
                      <a:pt x="46" y="22"/>
                    </a:cubicBezTo>
                    <a:cubicBezTo>
                      <a:pt x="47" y="21"/>
                      <a:pt x="47" y="21"/>
                      <a:pt x="47" y="21"/>
                    </a:cubicBezTo>
                    <a:cubicBezTo>
                      <a:pt x="54" y="20"/>
                      <a:pt x="53" y="8"/>
                      <a:pt x="53" y="8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7" y="35"/>
                      <a:pt x="5" y="37"/>
                    </a:cubicBezTo>
                    <a:cubicBezTo>
                      <a:pt x="3" y="38"/>
                      <a:pt x="0" y="38"/>
                      <a:pt x="0" y="35"/>
                    </a:cubicBezTo>
                    <a:cubicBezTo>
                      <a:pt x="0" y="33"/>
                      <a:pt x="15" y="20"/>
                      <a:pt x="15" y="20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6" y="2"/>
                      <a:pt x="46" y="1"/>
                      <a:pt x="46" y="0"/>
                    </a:cubicBezTo>
                    <a:cubicBezTo>
                      <a:pt x="48" y="0"/>
                      <a:pt x="50" y="1"/>
                      <a:pt x="53" y="1"/>
                    </a:cubicBezTo>
                    <a:cubicBezTo>
                      <a:pt x="58" y="2"/>
                      <a:pt x="57" y="4"/>
                      <a:pt x="57" y="4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8" name="フリーフォーム:図形 24">
                <a:extLst>
                  <a:ext uri="{FF2B5EF4-FFF2-40B4-BE49-F238E27FC236}">
                    <a16:creationId xmlns:a16="http://schemas.microsoft.com/office/drawing/2014/main" id="{5734A953-9B6C-444B-B25F-6DF0B880B296}"/>
                  </a:ext>
                </a:extLst>
              </p:cNvPr>
              <p:cNvSpPr/>
              <p:nvPr/>
            </p:nvSpPr>
            <p:spPr>
              <a:xfrm>
                <a:off x="6538394" y="3930239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29" name="フリーフォーム:図形 149">
                <a:extLst>
                  <a:ext uri="{FF2B5EF4-FFF2-40B4-BE49-F238E27FC236}">
                    <a16:creationId xmlns:a16="http://schemas.microsoft.com/office/drawing/2014/main" id="{0981B24C-CD45-4505-87DD-EBA799A608A0}"/>
                  </a:ext>
                </a:extLst>
              </p:cNvPr>
              <p:cNvSpPr/>
              <p:nvPr/>
            </p:nvSpPr>
            <p:spPr>
              <a:xfrm>
                <a:off x="6586362" y="3924595"/>
                <a:ext cx="104950" cy="82726"/>
              </a:xfrm>
              <a:custGeom>
                <a:avLst/>
                <a:gdLst>
                  <a:gd name="connsiteX0" fmla="*/ 519 w 104950"/>
                  <a:gd name="connsiteY0" fmla="*/ 1205 h 82726"/>
                  <a:gd name="connsiteX1" fmla="*/ 64812 w 104950"/>
                  <a:gd name="connsiteY1" fmla="*/ 36924 h 82726"/>
                  <a:gd name="connsiteX2" fmla="*/ 102912 w 104950"/>
                  <a:gd name="connsiteY2" fmla="*/ 82167 h 82726"/>
                  <a:gd name="connsiteX3" fmla="*/ 519 w 104950"/>
                  <a:gd name="connsiteY3" fmla="*/ 1205 h 82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950" h="82726">
                    <a:moveTo>
                      <a:pt x="519" y="1205"/>
                    </a:moveTo>
                    <a:cubicBezTo>
                      <a:pt x="-5831" y="-6335"/>
                      <a:pt x="47747" y="23430"/>
                      <a:pt x="64812" y="36924"/>
                    </a:cubicBezTo>
                    <a:cubicBezTo>
                      <a:pt x="81877" y="50418"/>
                      <a:pt x="113231" y="87723"/>
                      <a:pt x="102912" y="82167"/>
                    </a:cubicBezTo>
                    <a:cubicBezTo>
                      <a:pt x="92593" y="76611"/>
                      <a:pt x="6869" y="8745"/>
                      <a:pt x="519" y="12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0" name="フリーフォーム:図形 25">
                <a:extLst>
                  <a:ext uri="{FF2B5EF4-FFF2-40B4-BE49-F238E27FC236}">
                    <a16:creationId xmlns:a16="http://schemas.microsoft.com/office/drawing/2014/main" id="{95F849CF-BB96-4670-91B9-CF85441BB33B}"/>
                  </a:ext>
                </a:extLst>
              </p:cNvPr>
              <p:cNvSpPr/>
              <p:nvPr/>
            </p:nvSpPr>
            <p:spPr>
              <a:xfrm>
                <a:off x="5832786" y="4279895"/>
                <a:ext cx="465015" cy="55559"/>
              </a:xfrm>
              <a:custGeom>
                <a:avLst/>
                <a:gdLst>
                  <a:gd name="connsiteX0" fmla="*/ 456889 w 465015"/>
                  <a:gd name="connsiteY0" fmla="*/ 50805 h 55559"/>
                  <a:gd name="connsiteX1" fmla="*/ 2864 w 465015"/>
                  <a:gd name="connsiteY1" fmla="*/ 5 h 55559"/>
                  <a:gd name="connsiteX2" fmla="*/ 272739 w 465015"/>
                  <a:gd name="connsiteY2" fmla="*/ 47630 h 55559"/>
                  <a:gd name="connsiteX3" fmla="*/ 456889 w 465015"/>
                  <a:gd name="connsiteY3" fmla="*/ 50805 h 55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5015" h="55559">
                    <a:moveTo>
                      <a:pt x="456889" y="50805"/>
                    </a:moveTo>
                    <a:cubicBezTo>
                      <a:pt x="411910" y="42867"/>
                      <a:pt x="33556" y="534"/>
                      <a:pt x="2864" y="5"/>
                    </a:cubicBezTo>
                    <a:cubicBezTo>
                      <a:pt x="-27828" y="-524"/>
                      <a:pt x="196539" y="39163"/>
                      <a:pt x="272739" y="47630"/>
                    </a:cubicBezTo>
                    <a:cubicBezTo>
                      <a:pt x="348939" y="56097"/>
                      <a:pt x="501868" y="58743"/>
                      <a:pt x="456889" y="50805"/>
                    </a:cubicBezTo>
                    <a:close/>
                  </a:path>
                </a:pathLst>
              </a:custGeom>
              <a:solidFill>
                <a:srgbClr val="0A00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33" name="グループ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2131719"/>
              <a:ext cx="584970" cy="674403"/>
              <a:chOff x="2686050" y="2895601"/>
              <a:chExt cx="330200" cy="346075"/>
            </a:xfrm>
          </p:grpSpPr>
          <p:sp>
            <p:nvSpPr>
              <p:cNvPr id="34" name="円/楕円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5" name="フリーフォーム(F)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6" name="円/楕円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7" name="フリーフォーム(F)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8" name="円/楕円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39" name="フリーフォーム(F)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0" name="円/楕円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1" name="フリーフォーム(F)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2" name="円/楕円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3" name="フリーフォーム(F)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4" name="フリーフォーム(F)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45" name="線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46" name="グループ 40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7095B44D-041E-4DC3-A3B8-C4DBA721F0CF}"/>
                </a:ext>
              </a:extLst>
            </p:cNvPr>
            <p:cNvGrpSpPr/>
            <p:nvPr/>
          </p:nvGrpSpPr>
          <p:grpSpPr>
            <a:xfrm>
              <a:off x="3489325" y="2705203"/>
              <a:ext cx="1397000" cy="1397000"/>
              <a:chOff x="3438525" y="2143125"/>
              <a:chExt cx="1397000" cy="1397000"/>
            </a:xfrm>
          </p:grpSpPr>
          <p:sp>
            <p:nvSpPr>
              <p:cNvPr id="47" name="フリーフォーム(F) 25">
                <a:extLst>
                  <a:ext uri="{FF2B5EF4-FFF2-40B4-BE49-F238E27FC236}">
                    <a16:creationId xmlns:a16="http://schemas.microsoft.com/office/drawing/2014/main" id="{82A9CD09-E5BD-4051-A55B-752BE1EA4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48" name="グループ 165">
                <a:extLst>
                  <a:ext uri="{FF2B5EF4-FFF2-40B4-BE49-F238E27FC236}">
                    <a16:creationId xmlns:a16="http://schemas.microsoft.com/office/drawing/2014/main" id="{F3A32F3A-3EA3-4F6F-905C-AE7E326402E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49" name="フリーフォーム(F) 49">
                  <a:extLst>
                    <a:ext uri="{FF2B5EF4-FFF2-40B4-BE49-F238E27FC236}">
                      <a16:creationId xmlns:a16="http://schemas.microsoft.com/office/drawing/2014/main" id="{740B54FD-C512-4C4B-90F2-B8FE96027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0" name="フリーフォーム(F) 50">
                  <a:extLst>
                    <a:ext uri="{FF2B5EF4-FFF2-40B4-BE49-F238E27FC236}">
                      <a16:creationId xmlns:a16="http://schemas.microsoft.com/office/drawing/2014/main" id="{4FDC5A8D-821C-42CD-8C45-FB309BF76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1" name="円/楕円 51">
                  <a:extLst>
                    <a:ext uri="{FF2B5EF4-FFF2-40B4-BE49-F238E27FC236}">
                      <a16:creationId xmlns:a16="http://schemas.microsoft.com/office/drawing/2014/main" id="{627888DD-F7D4-4895-B336-F188BAF1D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2" name="フリーフォーム(F) 52">
                  <a:extLst>
                    <a:ext uri="{FF2B5EF4-FFF2-40B4-BE49-F238E27FC236}">
                      <a16:creationId xmlns:a16="http://schemas.microsoft.com/office/drawing/2014/main" id="{21C53BAF-A1BD-4D9D-8C56-C5A5E2964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3" name="フリーフォーム(F) 53">
                  <a:extLst>
                    <a:ext uri="{FF2B5EF4-FFF2-40B4-BE49-F238E27FC236}">
                      <a16:creationId xmlns:a16="http://schemas.microsoft.com/office/drawing/2014/main" id="{B30A39F9-E915-4B71-94A4-3436CE4B98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4" name="フリーフォーム(F) 54">
                  <a:extLst>
                    <a:ext uri="{FF2B5EF4-FFF2-40B4-BE49-F238E27FC236}">
                      <a16:creationId xmlns:a16="http://schemas.microsoft.com/office/drawing/2014/main" id="{92A91763-2FE9-4F49-81B3-F46A31888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5" name="円/楕円 55">
                  <a:extLst>
                    <a:ext uri="{FF2B5EF4-FFF2-40B4-BE49-F238E27FC236}">
                      <a16:creationId xmlns:a16="http://schemas.microsoft.com/office/drawing/2014/main" id="{5D56157D-44A4-414B-A115-780567411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6" name="フリーフォーム(F) 56">
                  <a:extLst>
                    <a:ext uri="{FF2B5EF4-FFF2-40B4-BE49-F238E27FC236}">
                      <a16:creationId xmlns:a16="http://schemas.microsoft.com/office/drawing/2014/main" id="{62DA9A80-F152-45F5-94C2-BB31EDA3C0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7" name="フリーフォーム(F) 57">
                  <a:extLst>
                    <a:ext uri="{FF2B5EF4-FFF2-40B4-BE49-F238E27FC236}">
                      <a16:creationId xmlns:a16="http://schemas.microsoft.com/office/drawing/2014/main" id="{003EFD2E-CF90-4AC0-BEC7-7BC685648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8" name="フリーフォーム(F) 58">
                  <a:extLst>
                    <a:ext uri="{FF2B5EF4-FFF2-40B4-BE49-F238E27FC236}">
                      <a16:creationId xmlns:a16="http://schemas.microsoft.com/office/drawing/2014/main" id="{17D242C7-DED5-4760-974B-1C0C2CEDE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59" name="円/楕円 59">
                  <a:extLst>
                    <a:ext uri="{FF2B5EF4-FFF2-40B4-BE49-F238E27FC236}">
                      <a16:creationId xmlns:a16="http://schemas.microsoft.com/office/drawing/2014/main" id="{4029ED17-8FD3-4AF2-A688-F0EE0CED0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0" name="フリーフォーム(F) 60">
                  <a:extLst>
                    <a:ext uri="{FF2B5EF4-FFF2-40B4-BE49-F238E27FC236}">
                      <a16:creationId xmlns:a16="http://schemas.microsoft.com/office/drawing/2014/main" id="{635ABD1D-573A-4AEB-BA17-43168A9B8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1" name="線 61">
                  <a:extLst>
                    <a:ext uri="{FF2B5EF4-FFF2-40B4-BE49-F238E27FC236}">
                      <a16:creationId xmlns:a16="http://schemas.microsoft.com/office/drawing/2014/main" id="{5DC54740-A0D8-4879-95BC-57FB1ACC3E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2" name="線 62">
                  <a:extLst>
                    <a:ext uri="{FF2B5EF4-FFF2-40B4-BE49-F238E27FC236}">
                      <a16:creationId xmlns:a16="http://schemas.microsoft.com/office/drawing/2014/main" id="{E3DB3D49-FAF6-4080-AE40-81CF5899A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63" name="グループ 180">
              <a:extLst>
                <a:ext uri="{FF2B5EF4-FFF2-40B4-BE49-F238E27FC236}">
                  <a16:creationId xmlns:a16="http://schemas.microsoft.com/office/drawing/2014/main" id="{D14F9816-D761-44CD-80AC-A13A6A2BF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892834" y="3854563"/>
              <a:ext cx="584970" cy="615624"/>
              <a:chOff x="4127500" y="2909888"/>
              <a:chExt cx="330200" cy="315913"/>
            </a:xfrm>
          </p:grpSpPr>
          <p:sp>
            <p:nvSpPr>
              <p:cNvPr id="64" name="円/楕円 268">
                <a:extLst>
                  <a:ext uri="{FF2B5EF4-FFF2-40B4-BE49-F238E27FC236}">
                    <a16:creationId xmlns:a16="http://schemas.microsoft.com/office/drawing/2014/main" id="{8D0C8D9D-E9ED-445E-B175-12C0160A5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5" name="フリーフォーム(F) 269">
                <a:extLst>
                  <a:ext uri="{FF2B5EF4-FFF2-40B4-BE49-F238E27FC236}">
                    <a16:creationId xmlns:a16="http://schemas.microsoft.com/office/drawing/2014/main" id="{86759DBE-9B84-4D15-8B20-34E76E5F5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6" name="円/楕円 270">
                <a:extLst>
                  <a:ext uri="{FF2B5EF4-FFF2-40B4-BE49-F238E27FC236}">
                    <a16:creationId xmlns:a16="http://schemas.microsoft.com/office/drawing/2014/main" id="{0524A632-17BB-4AA9-A49C-41BE94905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7" name="フリーフォーム(F) 271">
                <a:extLst>
                  <a:ext uri="{FF2B5EF4-FFF2-40B4-BE49-F238E27FC236}">
                    <a16:creationId xmlns:a16="http://schemas.microsoft.com/office/drawing/2014/main" id="{D502FFDD-28F4-4AA4-B259-B57867A0C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8" name="円/楕円 272">
                <a:extLst>
                  <a:ext uri="{FF2B5EF4-FFF2-40B4-BE49-F238E27FC236}">
                    <a16:creationId xmlns:a16="http://schemas.microsoft.com/office/drawing/2014/main" id="{074B1DAE-77A3-4CE2-BB5F-6E109DFB6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9" name="フリーフォーム(F) 273">
                <a:extLst>
                  <a:ext uri="{FF2B5EF4-FFF2-40B4-BE49-F238E27FC236}">
                    <a16:creationId xmlns:a16="http://schemas.microsoft.com/office/drawing/2014/main" id="{6F4FD849-C2CF-4E95-92A3-DF3CD12C6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0" name="フリーフォーム(F) 274">
                <a:extLst>
                  <a:ext uri="{FF2B5EF4-FFF2-40B4-BE49-F238E27FC236}">
                    <a16:creationId xmlns:a16="http://schemas.microsoft.com/office/drawing/2014/main" id="{E95CA879-26B6-4158-84CA-E13BF1DBB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1" name="フリーフォーム(F) 275">
                <a:extLst>
                  <a:ext uri="{FF2B5EF4-FFF2-40B4-BE49-F238E27FC236}">
                    <a16:creationId xmlns:a16="http://schemas.microsoft.com/office/drawing/2014/main" id="{E086F5C4-405F-457A-B470-EDF08E80A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72" name="フリーフォーム(F) 276">
                <a:extLst>
                  <a:ext uri="{FF2B5EF4-FFF2-40B4-BE49-F238E27FC236}">
                    <a16:creationId xmlns:a16="http://schemas.microsoft.com/office/drawing/2014/main" id="{8CDF0588-DA3B-4B0D-BDF8-DE1AF3941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</p:grpSp>
        <p:grpSp>
          <p:nvGrpSpPr>
            <p:cNvPr id="73" name="グループ 41" descr="これは 3 人の人物と地球のアイコンの画像です。 ">
              <a:extLst>
                <a:ext uri="{FF2B5EF4-FFF2-40B4-BE49-F238E27FC236}">
                  <a16:creationId xmlns:a16="http://schemas.microsoft.com/office/drawing/2014/main" id="{0F9B9E83-7B40-4A58-B9B6-072ADD8AF2AD}"/>
                </a:ext>
              </a:extLst>
            </p:cNvPr>
            <p:cNvGrpSpPr/>
            <p:nvPr/>
          </p:nvGrpSpPr>
          <p:grpSpPr>
            <a:xfrm>
              <a:off x="2741612" y="4724503"/>
              <a:ext cx="1271588" cy="1273175"/>
              <a:chOff x="2690812" y="4162425"/>
              <a:chExt cx="1271588" cy="1273175"/>
            </a:xfrm>
          </p:grpSpPr>
          <p:sp>
            <p:nvSpPr>
              <p:cNvPr id="74" name="円/楕円 24">
                <a:extLst>
                  <a:ext uri="{FF2B5EF4-FFF2-40B4-BE49-F238E27FC236}">
                    <a16:creationId xmlns:a16="http://schemas.microsoft.com/office/drawing/2014/main" id="{16A34343-0998-42BB-80E4-28FB10F8B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75" name="グループ 190">
                <a:extLst>
                  <a:ext uri="{FF2B5EF4-FFF2-40B4-BE49-F238E27FC236}">
                    <a16:creationId xmlns:a16="http://schemas.microsoft.com/office/drawing/2014/main" id="{6EF0E095-962C-4FF0-89AE-50E91D8B01BD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76" name="フリーフォーム(F) 258">
                  <a:extLst>
                    <a:ext uri="{FF2B5EF4-FFF2-40B4-BE49-F238E27FC236}">
                      <a16:creationId xmlns:a16="http://schemas.microsoft.com/office/drawing/2014/main" id="{6406E6B6-1167-46C8-948E-C5EF17DA0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7" name="フリーフォーム 259">
                  <a:extLst>
                    <a:ext uri="{FF2B5EF4-FFF2-40B4-BE49-F238E27FC236}">
                      <a16:creationId xmlns:a16="http://schemas.microsoft.com/office/drawing/2014/main" id="{72ECCE91-FE4E-4D18-8094-A898EA086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8" name="フリーフォーム(F) 260">
                  <a:extLst>
                    <a:ext uri="{FF2B5EF4-FFF2-40B4-BE49-F238E27FC236}">
                      <a16:creationId xmlns:a16="http://schemas.microsoft.com/office/drawing/2014/main" id="{3548F75A-EA11-4316-A1F6-0CAEB67876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79" name="線 261">
                  <a:extLst>
                    <a:ext uri="{FF2B5EF4-FFF2-40B4-BE49-F238E27FC236}">
                      <a16:creationId xmlns:a16="http://schemas.microsoft.com/office/drawing/2014/main" id="{5124F4E9-141F-499A-8EEC-1241D51B25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0" name="線 262">
                  <a:extLst>
                    <a:ext uri="{FF2B5EF4-FFF2-40B4-BE49-F238E27FC236}">
                      <a16:creationId xmlns:a16="http://schemas.microsoft.com/office/drawing/2014/main" id="{F8299F61-1975-4EE9-BAB2-3CE9A446F7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1" name="線 263">
                  <a:extLst>
                    <a:ext uri="{FF2B5EF4-FFF2-40B4-BE49-F238E27FC236}">
                      <a16:creationId xmlns:a16="http://schemas.microsoft.com/office/drawing/2014/main" id="{21DCC590-EB7E-4BE9-BE74-8FD7163D4D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2" name="円/楕円 264">
                  <a:extLst>
                    <a:ext uri="{FF2B5EF4-FFF2-40B4-BE49-F238E27FC236}">
                      <a16:creationId xmlns:a16="http://schemas.microsoft.com/office/drawing/2014/main" id="{9DD4333D-6A4C-43A4-873D-73945A8A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3" name="円/楕円 265">
                  <a:extLst>
                    <a:ext uri="{FF2B5EF4-FFF2-40B4-BE49-F238E27FC236}">
                      <a16:creationId xmlns:a16="http://schemas.microsoft.com/office/drawing/2014/main" id="{4BE9E84A-E911-4211-BBA2-3D0BE587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4" name="円/楕円 266">
                  <a:extLst>
                    <a:ext uri="{FF2B5EF4-FFF2-40B4-BE49-F238E27FC236}">
                      <a16:creationId xmlns:a16="http://schemas.microsoft.com/office/drawing/2014/main" id="{0ECA1A96-AB7F-46A0-88B5-FCD8885922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85" name="フリーフォーム(F) 267">
                  <a:extLst>
                    <a:ext uri="{FF2B5EF4-FFF2-40B4-BE49-F238E27FC236}">
                      <a16:creationId xmlns:a16="http://schemas.microsoft.com/office/drawing/2014/main" id="{75E1735F-98B1-4E7B-BDDC-FE64527C3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86" name="グループ 37" descr="これは 3 人の人物と地球のアイコンの画像です。 ">
              <a:extLst>
                <a:ext uri="{FF2B5EF4-FFF2-40B4-BE49-F238E27FC236}">
                  <a16:creationId xmlns:a16="http://schemas.microsoft.com/office/drawing/2014/main" id="{A990E334-4A7D-4F5C-A904-F305BFAA954B}"/>
                </a:ext>
              </a:extLst>
            </p:cNvPr>
            <p:cNvGrpSpPr/>
            <p:nvPr/>
          </p:nvGrpSpPr>
          <p:grpSpPr>
            <a:xfrm>
              <a:off x="8229600" y="4744331"/>
              <a:ext cx="1271588" cy="1273175"/>
              <a:chOff x="8229600" y="4162425"/>
              <a:chExt cx="1271588" cy="1273175"/>
            </a:xfrm>
          </p:grpSpPr>
          <p:sp>
            <p:nvSpPr>
              <p:cNvPr id="87" name="円/楕円 28">
                <a:extLst>
                  <a:ext uri="{FF2B5EF4-FFF2-40B4-BE49-F238E27FC236}">
                    <a16:creationId xmlns:a16="http://schemas.microsoft.com/office/drawing/2014/main" id="{4699FCCF-8ACA-4F41-97A7-AD2C08AE5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9600" y="4162425"/>
                <a:ext cx="1271588" cy="1273175"/>
              </a:xfrm>
              <a:prstGeom prst="ellipse">
                <a:avLst/>
              </a:pr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88" name="グループ 201">
                <a:extLst>
                  <a:ext uri="{FF2B5EF4-FFF2-40B4-BE49-F238E27FC236}">
                    <a16:creationId xmlns:a16="http://schemas.microsoft.com/office/drawing/2014/main" id="{F63DE9C6-B298-4701-B108-E8E84885E8BC}"/>
                  </a:ext>
                </a:extLst>
              </p:cNvPr>
              <p:cNvGrpSpPr/>
              <p:nvPr/>
            </p:nvGrpSpPr>
            <p:grpSpPr>
              <a:xfrm>
                <a:off x="8560253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89" name="フリーフォーム(F) 258">
                  <a:extLst>
                    <a:ext uri="{FF2B5EF4-FFF2-40B4-BE49-F238E27FC236}">
                      <a16:creationId xmlns:a16="http://schemas.microsoft.com/office/drawing/2014/main" id="{05760EEA-E70F-4460-BC2A-336F9645E0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フリーフォーム 259">
                  <a:extLst>
                    <a:ext uri="{FF2B5EF4-FFF2-40B4-BE49-F238E27FC236}">
                      <a16:creationId xmlns:a16="http://schemas.microsoft.com/office/drawing/2014/main" id="{7AE0CD2C-CD57-47B1-B505-80D106A80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1" name="フリーフォーム(F) 260">
                  <a:extLst>
                    <a:ext uri="{FF2B5EF4-FFF2-40B4-BE49-F238E27FC236}">
                      <a16:creationId xmlns:a16="http://schemas.microsoft.com/office/drawing/2014/main" id="{872A3131-C536-4756-B975-DACC55DF37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2" name="線 261">
                  <a:extLst>
                    <a:ext uri="{FF2B5EF4-FFF2-40B4-BE49-F238E27FC236}">
                      <a16:creationId xmlns:a16="http://schemas.microsoft.com/office/drawing/2014/main" id="{8D6C92E4-36B6-469D-8D9D-7E821A2B6A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3" name="線 262">
                  <a:extLst>
                    <a:ext uri="{FF2B5EF4-FFF2-40B4-BE49-F238E27FC236}">
                      <a16:creationId xmlns:a16="http://schemas.microsoft.com/office/drawing/2014/main" id="{B9D7D31E-100C-4875-91DB-E3AA306D1C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4" name="線 263">
                  <a:extLst>
                    <a:ext uri="{FF2B5EF4-FFF2-40B4-BE49-F238E27FC236}">
                      <a16:creationId xmlns:a16="http://schemas.microsoft.com/office/drawing/2014/main" id="{29CE937B-2D75-4864-AD7D-EE0DA1EBAD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5" name="円/楕円 264">
                  <a:extLst>
                    <a:ext uri="{FF2B5EF4-FFF2-40B4-BE49-F238E27FC236}">
                      <a16:creationId xmlns:a16="http://schemas.microsoft.com/office/drawing/2014/main" id="{5C237BA8-A5D9-4E6F-B526-E97148578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6" name="円/楕円 265">
                  <a:extLst>
                    <a:ext uri="{FF2B5EF4-FFF2-40B4-BE49-F238E27FC236}">
                      <a16:creationId xmlns:a16="http://schemas.microsoft.com/office/drawing/2014/main" id="{661A5EFA-ECB7-4C9D-A8BD-1FACE7EBB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7" name="円/楕円 266">
                  <a:extLst>
                    <a:ext uri="{FF2B5EF4-FFF2-40B4-BE49-F238E27FC236}">
                      <a16:creationId xmlns:a16="http://schemas.microsoft.com/office/drawing/2014/main" id="{6503CA85-38C3-44D1-94CA-34EA501E4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98" name="フリーフォーム(F) 267">
                  <a:extLst>
                    <a:ext uri="{FF2B5EF4-FFF2-40B4-BE49-F238E27FC236}">
                      <a16:creationId xmlns:a16="http://schemas.microsoft.com/office/drawing/2014/main" id="{AE3AF176-184A-4597-B23C-A8ECB694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99" name="グループ 38" descr="これは 3 人の人物がやり取りしているアイコンの画像です。 ">
              <a:extLst>
                <a:ext uri="{FF2B5EF4-FFF2-40B4-BE49-F238E27FC236}">
                  <a16:creationId xmlns:a16="http://schemas.microsoft.com/office/drawing/2014/main" id="{D7F5E6C2-3449-4D64-AEF0-8F9AE58743E4}"/>
                </a:ext>
              </a:extLst>
            </p:cNvPr>
            <p:cNvGrpSpPr/>
            <p:nvPr/>
          </p:nvGrpSpPr>
          <p:grpSpPr>
            <a:xfrm>
              <a:off x="7305675" y="2705203"/>
              <a:ext cx="1397000" cy="1397000"/>
              <a:chOff x="7356475" y="2143125"/>
              <a:chExt cx="1397000" cy="1397000"/>
            </a:xfrm>
          </p:grpSpPr>
          <p:sp>
            <p:nvSpPr>
              <p:cNvPr id="100" name="フリーフォーム(F) 27">
                <a:extLst>
                  <a:ext uri="{FF2B5EF4-FFF2-40B4-BE49-F238E27FC236}">
                    <a16:creationId xmlns:a16="http://schemas.microsoft.com/office/drawing/2014/main" id="{AAE4382C-A236-4EFC-A5CF-301D418C6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6475" y="2143125"/>
                <a:ext cx="1397000" cy="1397000"/>
              </a:xfrm>
              <a:custGeom>
                <a:avLst/>
                <a:gdLst>
                  <a:gd name="T0" fmla="*/ 60 w 336"/>
                  <a:gd name="T1" fmla="*/ 276 h 336"/>
                  <a:gd name="T2" fmla="*/ 60 w 336"/>
                  <a:gd name="T3" fmla="*/ 60 h 336"/>
                  <a:gd name="T4" fmla="*/ 276 w 336"/>
                  <a:gd name="T5" fmla="*/ 60 h 336"/>
                  <a:gd name="T6" fmla="*/ 276 w 336"/>
                  <a:gd name="T7" fmla="*/ 276 h 336"/>
                  <a:gd name="T8" fmla="*/ 60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60" y="276"/>
                    </a:move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ubicBezTo>
                      <a:pt x="217" y="336"/>
                      <a:pt x="120" y="336"/>
                      <a:pt x="60" y="276"/>
                    </a:cubicBezTo>
                    <a:close/>
                  </a:path>
                </a:pathLst>
              </a:custGeom>
              <a:solidFill>
                <a:srgbClr val="22578B"/>
              </a:soli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ja-JP" altLang="en-US" dirty="0">
                  <a:latin typeface="+mj-ea"/>
                  <a:ea typeface="+mj-ea"/>
                </a:endParaRPr>
              </a:p>
            </p:txBody>
          </p:sp>
          <p:grpSp>
            <p:nvGrpSpPr>
              <p:cNvPr id="101" name="グループ 212">
                <a:extLst>
                  <a:ext uri="{FF2B5EF4-FFF2-40B4-BE49-F238E27FC236}">
                    <a16:creationId xmlns:a16="http://schemas.microsoft.com/office/drawing/2014/main" id="{84CDD73D-3AA4-4625-B9F5-1852145FC880}"/>
                  </a:ext>
                </a:extLst>
              </p:cNvPr>
              <p:cNvGrpSpPr/>
              <p:nvPr/>
            </p:nvGrpSpPr>
            <p:grpSpPr>
              <a:xfrm>
                <a:off x="7748428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102" name="フリーフォーム(F) 49">
                  <a:extLst>
                    <a:ext uri="{FF2B5EF4-FFF2-40B4-BE49-F238E27FC236}">
                      <a16:creationId xmlns:a16="http://schemas.microsoft.com/office/drawing/2014/main" id="{ABF2711F-75A7-4B4A-BF02-2652927EB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フリーフォーム(F) 50">
                  <a:extLst>
                    <a:ext uri="{FF2B5EF4-FFF2-40B4-BE49-F238E27FC236}">
                      <a16:creationId xmlns:a16="http://schemas.microsoft.com/office/drawing/2014/main" id="{82DE05A5-FAEC-4B16-BF1A-19901B942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4" name="円/楕円 51">
                  <a:extLst>
                    <a:ext uri="{FF2B5EF4-FFF2-40B4-BE49-F238E27FC236}">
                      <a16:creationId xmlns:a16="http://schemas.microsoft.com/office/drawing/2014/main" id="{0E0CD678-477B-451D-9104-A48469B39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5" name="フリーフォーム(F) 52">
                  <a:extLst>
                    <a:ext uri="{FF2B5EF4-FFF2-40B4-BE49-F238E27FC236}">
                      <a16:creationId xmlns:a16="http://schemas.microsoft.com/office/drawing/2014/main" id="{26FA0A70-D241-45F0-830E-0A67FE310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6" name="フリーフォーム(F) 53">
                  <a:extLst>
                    <a:ext uri="{FF2B5EF4-FFF2-40B4-BE49-F238E27FC236}">
                      <a16:creationId xmlns:a16="http://schemas.microsoft.com/office/drawing/2014/main" id="{A59E8B52-245F-4ACF-8281-9CF552059B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7" name="フリーフォーム(F) 54">
                  <a:extLst>
                    <a:ext uri="{FF2B5EF4-FFF2-40B4-BE49-F238E27FC236}">
                      <a16:creationId xmlns:a16="http://schemas.microsoft.com/office/drawing/2014/main" id="{899BF9CE-E77F-4F48-9450-66E3BECCB6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8" name="円/楕円 55">
                  <a:extLst>
                    <a:ext uri="{FF2B5EF4-FFF2-40B4-BE49-F238E27FC236}">
                      <a16:creationId xmlns:a16="http://schemas.microsoft.com/office/drawing/2014/main" id="{4BEF1ED3-5C78-40B2-8A93-4068B9D51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09" name="フリーフォーム(F) 56">
                  <a:extLst>
                    <a:ext uri="{FF2B5EF4-FFF2-40B4-BE49-F238E27FC236}">
                      <a16:creationId xmlns:a16="http://schemas.microsoft.com/office/drawing/2014/main" id="{A2AAED8D-F9E0-4ECB-9AB3-CBBAFB83B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フリーフォーム(F) 57">
                  <a:extLst>
                    <a:ext uri="{FF2B5EF4-FFF2-40B4-BE49-F238E27FC236}">
                      <a16:creationId xmlns:a16="http://schemas.microsoft.com/office/drawing/2014/main" id="{6002DB15-DE43-4C77-9619-8D419321F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1" name="フリーフォーム(F) 58">
                  <a:extLst>
                    <a:ext uri="{FF2B5EF4-FFF2-40B4-BE49-F238E27FC236}">
                      <a16:creationId xmlns:a16="http://schemas.microsoft.com/office/drawing/2014/main" id="{96593802-B775-42A3-AF14-F045D7024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2" name="円/楕円 59">
                  <a:extLst>
                    <a:ext uri="{FF2B5EF4-FFF2-40B4-BE49-F238E27FC236}">
                      <a16:creationId xmlns:a16="http://schemas.microsoft.com/office/drawing/2014/main" id="{E9093A9B-C057-4965-9778-D32C3435BA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3" name="フリーフォーム(F) 60">
                  <a:extLst>
                    <a:ext uri="{FF2B5EF4-FFF2-40B4-BE49-F238E27FC236}">
                      <a16:creationId xmlns:a16="http://schemas.microsoft.com/office/drawing/2014/main" id="{25E38B6F-D336-4A2F-AB1E-5483A6711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4" name="線 61">
                  <a:extLst>
                    <a:ext uri="{FF2B5EF4-FFF2-40B4-BE49-F238E27FC236}">
                      <a16:creationId xmlns:a16="http://schemas.microsoft.com/office/drawing/2014/main" id="{C97F06C5-8609-4F4A-94C8-8D52F4857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115" name="線 62">
                  <a:extLst>
                    <a:ext uri="{FF2B5EF4-FFF2-40B4-BE49-F238E27FC236}">
                      <a16:creationId xmlns:a16="http://schemas.microsoft.com/office/drawing/2014/main" id="{7A7E2673-DEC0-43F1-9033-64A7A4DA5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ja-JP" altLang="en-US" dirty="0">
                    <a:latin typeface="+mj-ea"/>
                    <a:ea typeface="+mj-ea"/>
                  </a:endParaRPr>
                </a:p>
              </p:txBody>
            </p:sp>
          </p:grpSp>
        </p:grpSp>
        <p:grpSp>
          <p:nvGrpSpPr>
            <p:cNvPr id="116" name="グループ 42">
              <a:extLst>
                <a:ext uri="{FF2B5EF4-FFF2-40B4-BE49-F238E27FC236}">
                  <a16:creationId xmlns:a16="http://schemas.microsoft.com/office/drawing/2014/main" id="{A64F8879-D01A-46C0-82F4-C2574F51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854371" y="4719486"/>
              <a:ext cx="1598853" cy="609316"/>
              <a:chOff x="9695998" y="4157408"/>
              <a:chExt cx="1734002" cy="609316"/>
            </a:xfrm>
          </p:grpSpPr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62109C55-9EBC-4778-80D4-D55D22307915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가격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18" name="長方形 331">
                <a:extLst>
                  <a:ext uri="{FF2B5EF4-FFF2-40B4-BE49-F238E27FC236}">
                    <a16:creationId xmlns:a16="http://schemas.microsoft.com/office/drawing/2014/main" id="{779BDC05-BA31-44EF-B695-331F1F3CEBCA}"/>
                  </a:ext>
                </a:extLst>
              </p:cNvPr>
              <p:cNvSpPr/>
              <p:nvPr/>
            </p:nvSpPr>
            <p:spPr>
              <a:xfrm>
                <a:off x="9695998" y="4484910"/>
                <a:ext cx="1729394" cy="28181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효율적인 가격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9" name="グループ 335">
              <a:extLst>
                <a:ext uri="{FF2B5EF4-FFF2-40B4-BE49-F238E27FC236}">
                  <a16:creationId xmlns:a16="http://schemas.microsoft.com/office/drawing/2014/main" id="{28F9A76E-D468-407E-9575-CEACF4453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9094628" y="2765634"/>
              <a:ext cx="2354348" cy="600171"/>
              <a:chOff x="9695998" y="4157408"/>
              <a:chExt cx="2553358" cy="600171"/>
            </a:xfrm>
          </p:grpSpPr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3380BC47-47FB-44F3-9E0B-80B83E426031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배터리 수명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長方形 337">
                <a:extLst>
                  <a:ext uri="{FF2B5EF4-FFF2-40B4-BE49-F238E27FC236}">
                    <a16:creationId xmlns:a16="http://schemas.microsoft.com/office/drawing/2014/main" id="{9DE6A47E-C4CC-416D-9C28-3273394521C8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2553358" cy="28181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잦은 베터리 교체 방지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2" name="グループ 44">
              <a:extLst>
                <a:ext uri="{FF2B5EF4-FFF2-40B4-BE49-F238E27FC236}">
                  <a16:creationId xmlns:a16="http://schemas.microsoft.com/office/drawing/2014/main" id="{99CDDA2C-6FA4-497B-A320-3ED782990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427303" y="2726885"/>
              <a:ext cx="1766263" cy="900274"/>
              <a:chOff x="1427303" y="2203556"/>
              <a:chExt cx="1766263" cy="900274"/>
            </a:xfrm>
          </p:grpSpPr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246A1BD9-59BD-467C-9A84-D6A5E4382773}"/>
                  </a:ext>
                </a:extLst>
              </p:cNvPr>
              <p:cNvSpPr txBox="1"/>
              <p:nvPr/>
            </p:nvSpPr>
            <p:spPr>
              <a:xfrm>
                <a:off x="1427303" y="2203556"/>
                <a:ext cx="1594605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보증 기간</a:t>
                </a:r>
                <a:r>
                  <a:rPr lang="en-US" altLang="ko-KR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  <a:endParaRPr lang="en-US" altLang="ja-JP" sz="1600" b="1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長方形 340">
                <a:extLst>
                  <a:ext uri="{FF2B5EF4-FFF2-40B4-BE49-F238E27FC236}">
                    <a16:creationId xmlns:a16="http://schemas.microsoft.com/office/drawing/2014/main" id="{594EDD4C-FB3C-4D67-A0E0-448BE5307678}"/>
                  </a:ext>
                </a:extLst>
              </p:cNvPr>
              <p:cNvSpPr/>
              <p:nvPr/>
            </p:nvSpPr>
            <p:spPr>
              <a:xfrm>
                <a:off x="1427303" y="2540202"/>
                <a:ext cx="1766263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적당한 보증을 받을 수 있는 기간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25" name="グループ 341">
              <a:extLst>
                <a:ext uri="{FF2B5EF4-FFF2-40B4-BE49-F238E27FC236}">
                  <a16:creationId xmlns:a16="http://schemas.microsoft.com/office/drawing/2014/main" id="{6ADA542D-B2D5-4962-8376-A598260B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6405" y="4719486"/>
              <a:ext cx="1598853" cy="881986"/>
              <a:chOff x="9695998" y="4157408"/>
              <a:chExt cx="1734002" cy="881986"/>
            </a:xfrm>
          </p:grpSpPr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36571B2F-0463-48D1-8CC7-EA6BC8F3FB67}"/>
                  </a:ext>
                </a:extLst>
              </p:cNvPr>
              <p:cNvSpPr txBox="1"/>
              <p:nvPr/>
            </p:nvSpPr>
            <p:spPr>
              <a:xfrm>
                <a:off x="9700604" y="4157408"/>
                <a:ext cx="1729396" cy="281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작동 시간</a:t>
                </a:r>
                <a:r>
                  <a:rPr lang="en-US" altLang="ja-JP" sz="1600" b="1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:</a:t>
                </a:r>
              </a:p>
            </p:txBody>
          </p:sp>
          <p:sp>
            <p:nvSpPr>
              <p:cNvPr id="127" name="長方形 343">
                <a:extLst>
                  <a:ext uri="{FF2B5EF4-FFF2-40B4-BE49-F238E27FC236}">
                    <a16:creationId xmlns:a16="http://schemas.microsoft.com/office/drawing/2014/main" id="{2BA0C149-973C-4722-BF48-FF9DE9B8BC55}"/>
                  </a:ext>
                </a:extLst>
              </p:cNvPr>
              <p:cNvSpPr/>
              <p:nvPr/>
            </p:nvSpPr>
            <p:spPr>
              <a:xfrm>
                <a:off x="9695998" y="4475766"/>
                <a:ext cx="1729394" cy="56362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최대한 </a:t>
                </a:r>
                <a:r>
                  <a:rPr lang="ko-KR" altLang="en-US" sz="1600" dirty="0" err="1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효울적인</a:t>
                </a:r>
                <a:r>
                  <a:rPr lang="ko-KR" altLang="en-US" sz="1600" dirty="0">
                    <a:solidFill>
                      <a:srgbClr val="002060"/>
                    </a:solidFill>
                    <a:latin typeface="+mj-ea"/>
                    <a:ea typeface="+mj-ea"/>
                    <a:cs typeface="Segoe UI" panose="020B0502040204020203" pitchFamily="34" charset="0"/>
                  </a:rPr>
                  <a:t> 속도</a:t>
                </a:r>
                <a:endParaRPr lang="en-US" altLang="ja-JP" sz="1600" dirty="0">
                  <a:solidFill>
                    <a:srgbClr val="002060"/>
                  </a:solidFill>
                  <a:latin typeface="+mj-ea"/>
                  <a:ea typeface="+mj-ea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33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417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컨셉 생성</a:t>
            </a:r>
            <a:r>
              <a:rPr kumimoji="1" lang="en-US" altLang="ko-KR" sz="4800" b="1" spc="-300" dirty="0">
                <a:solidFill>
                  <a:schemeClr val="bg1"/>
                </a:solidFill>
              </a:rPr>
              <a:t> / </a:t>
            </a:r>
            <a:r>
              <a:rPr kumimoji="1" lang="ko-KR" altLang="en-US" sz="4800" b="1" spc="-300" dirty="0">
                <a:solidFill>
                  <a:schemeClr val="bg1"/>
                </a:solidFill>
              </a:rPr>
              <a:t>비용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4B3CC9-169F-486E-8749-B638052AE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680" y="1828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36024768">
            <a:extLst>
              <a:ext uri="{FF2B5EF4-FFF2-40B4-BE49-F238E27FC236}">
                <a16:creationId xmlns:a16="http://schemas.microsoft.com/office/drawing/2014/main" id="{8A58D8CD-398D-4D2C-BEAD-FF765A7D1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11" y="2043430"/>
            <a:ext cx="4878977" cy="439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テキスト ボックス 122">
            <a:extLst>
              <a:ext uri="{FF2B5EF4-FFF2-40B4-BE49-F238E27FC236}">
                <a16:creationId xmlns:a16="http://schemas.microsoft.com/office/drawing/2014/main" id="{014FB436-9B89-4017-AC19-CB02597BB1E2}"/>
              </a:ext>
            </a:extLst>
          </p:cNvPr>
          <p:cNvSpPr txBox="1"/>
          <p:nvPr/>
        </p:nvSpPr>
        <p:spPr>
          <a:xfrm>
            <a:off x="5014510" y="1612543"/>
            <a:ext cx="216298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b="1">
                <a:solidFill>
                  <a:srgbClr val="002060"/>
                </a:solidFill>
                <a:latin typeface="+mj-ea"/>
                <a:ea typeface="+mj-ea"/>
                <a:cs typeface="Segoe UI" panose="020B0502040204020203" pitchFamily="34" charset="0"/>
              </a:rPr>
              <a:t>디자인 생성</a:t>
            </a:r>
            <a:endParaRPr lang="en-US" altLang="ja-JP" sz="2800" b="1" dirty="0">
              <a:solidFill>
                <a:srgbClr val="002060"/>
              </a:solidFill>
              <a:latin typeface="+mj-ea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39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467068" cy="789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4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724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컨셉 생성 </a:t>
            </a:r>
            <a:r>
              <a:rPr kumimoji="1" lang="en-US" altLang="ko-KR" sz="54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5400" b="1" spc="-300" dirty="0">
                <a:solidFill>
                  <a:schemeClr val="bg1"/>
                </a:solidFill>
              </a:rPr>
              <a:t>비용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596784"/>
              </p:ext>
            </p:extLst>
          </p:nvPr>
        </p:nvGraphicFramePr>
        <p:xfrm>
          <a:off x="754743" y="1735936"/>
          <a:ext cx="10682514" cy="491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6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7565">
                  <a:extLst>
                    <a:ext uri="{9D8B030D-6E8A-4147-A177-3AD203B41FA5}">
                      <a16:colId xmlns:a16="http://schemas.microsoft.com/office/drawing/2014/main" val="2107051645"/>
                    </a:ext>
                  </a:extLst>
                </a:gridCol>
              </a:tblGrid>
              <a:tr h="477955"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순번 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수량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dirty="0"/>
                        <a:t>금액</a:t>
                      </a:r>
                      <a:endParaRPr kumimoji="1" lang="ja-JP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5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미세먼지 측정 센서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PM2.5 GP2Y1014AU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13,500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기어드모터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SGM38-3657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56,100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438261"/>
                  </a:ext>
                </a:extLst>
              </a:tr>
              <a:tr h="6450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[SMG] L298N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Dual H-Bridge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모터 드라이버 모듈 확장형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[SZH-MDBL-020]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7,450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965"/>
                  </a:ext>
                </a:extLst>
              </a:tr>
              <a:tr h="3957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4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불투명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브레드보드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7,000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5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온습도센서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2,500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98978"/>
                  </a:ext>
                </a:extLst>
              </a:tr>
              <a:tr h="56065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전구</a:t>
                      </a:r>
                    </a:p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미세먼지 정도 시각적 파악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89770"/>
                  </a:ext>
                </a:extLst>
              </a:tr>
              <a:tr h="72360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7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1"/>
                      <a:r>
                        <a:rPr lang="ko-KR" alt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아두이노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 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 모듈</a:t>
                      </a:r>
                      <a:endParaRPr lang="en-US" altLang="ko-K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fontAlgn="base" latinLnBrk="1"/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온도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습도 정도 시각적 파악</a:t>
                      </a:r>
                      <a:r>
                        <a:rPr lang="en-US" altLang="ko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A3838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3,400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74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아두이노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UNO</a:t>
                      </a:r>
                      <a:endParaRPr lang="en-US" altLang="ko-KR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9,900</a:t>
                      </a:r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96667"/>
                  </a:ext>
                </a:extLst>
              </a:tr>
              <a:tr h="395757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ko-KR" altLang="en-US" dirty="0">
                          <a:solidFill>
                            <a:schemeClr val="bg1"/>
                          </a:solidFill>
                        </a:rPr>
                        <a:t>총액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99,960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14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71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5272708" y="3394213"/>
            <a:ext cx="1646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결론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98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-71120"/>
            <a:ext cx="12192000" cy="1141993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199128"/>
            <a:ext cx="2110410" cy="740357"/>
            <a:chOff x="556590" y="1460994"/>
            <a:chExt cx="2110410" cy="904199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904199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555999"/>
              <a:ext cx="1324402" cy="714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200" b="1" dirty="0">
                  <a:solidFill>
                    <a:srgbClr val="1F3359"/>
                  </a:solidFill>
                </a:rPr>
                <a:t>Part 5</a:t>
              </a:r>
              <a:endParaRPr kumimoji="1" lang="ja-JP" altLang="en-US" sz="32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580627" y="156164"/>
            <a:ext cx="1338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spc="-300" dirty="0">
                <a:solidFill>
                  <a:schemeClr val="bg1"/>
                </a:solidFill>
              </a:rPr>
              <a:t>결론</a:t>
            </a:r>
            <a:endParaRPr kumimoji="1" lang="ja-JP" altLang="en-US" sz="4800" b="1" spc="-300" dirty="0">
              <a:solidFill>
                <a:schemeClr val="bg1"/>
              </a:solidFill>
            </a:endParaRPr>
          </a:p>
        </p:txBody>
      </p:sp>
      <p:sp>
        <p:nvSpPr>
          <p:cNvPr id="84" name="제목 2">
            <a:extLst>
              <a:ext uri="{FF2B5EF4-FFF2-40B4-BE49-F238E27FC236}">
                <a16:creationId xmlns:a16="http://schemas.microsoft.com/office/drawing/2014/main" id="{AEEEB72C-50BF-4162-A044-730FEA237620}"/>
              </a:ext>
            </a:extLst>
          </p:cNvPr>
          <p:cNvSpPr txBox="1">
            <a:spLocks/>
          </p:cNvSpPr>
          <p:nvPr/>
        </p:nvSpPr>
        <p:spPr>
          <a:xfrm>
            <a:off x="240995" y="1298157"/>
            <a:ext cx="8337697" cy="655601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/>
              <a:t>SWOT </a:t>
            </a:r>
            <a:r>
              <a:rPr lang="ko-KR" altLang="en-US" sz="3600" dirty="0"/>
              <a:t>분석 결과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6F34F3E-964A-4AB5-91D4-21F4FB461F53}"/>
              </a:ext>
            </a:extLst>
          </p:cNvPr>
          <p:cNvSpPr/>
          <p:nvPr/>
        </p:nvSpPr>
        <p:spPr>
          <a:xfrm>
            <a:off x="1868170" y="2008409"/>
            <a:ext cx="4162425" cy="2096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편리함 제공</a:t>
            </a:r>
            <a:endParaRPr lang="en-US" altLang="ko-KR" dirty="0"/>
          </a:p>
          <a:p>
            <a:pPr algn="ctr"/>
            <a:r>
              <a:rPr lang="ko-KR" altLang="en-US" dirty="0"/>
              <a:t>자동화</a:t>
            </a:r>
            <a:endParaRPr lang="en-US" altLang="ko-KR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D38162-6A27-4E91-955E-13481DF1B273}"/>
              </a:ext>
            </a:extLst>
          </p:cNvPr>
          <p:cNvSpPr/>
          <p:nvPr/>
        </p:nvSpPr>
        <p:spPr>
          <a:xfrm>
            <a:off x="6154420" y="2008409"/>
            <a:ext cx="3977462" cy="20969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비싼 가격</a:t>
            </a:r>
            <a:endParaRPr lang="en-US" altLang="ko-KR" dirty="0"/>
          </a:p>
          <a:p>
            <a:pPr algn="ctr"/>
            <a:r>
              <a:rPr lang="ko-KR" altLang="en-US" dirty="0"/>
              <a:t>잔고장 유무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D29AA3A-9DB5-4932-9FA2-C1D0A12E4E54}"/>
              </a:ext>
            </a:extLst>
          </p:cNvPr>
          <p:cNvSpPr/>
          <p:nvPr/>
        </p:nvSpPr>
        <p:spPr>
          <a:xfrm>
            <a:off x="1868170" y="4227734"/>
            <a:ext cx="4162425" cy="20969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많은 아파트 건축 중</a:t>
            </a:r>
            <a:endParaRPr lang="en-US" altLang="ko-KR" dirty="0"/>
          </a:p>
          <a:p>
            <a:pPr algn="ctr"/>
            <a:r>
              <a:rPr lang="ko-KR" altLang="en-US" dirty="0"/>
              <a:t>기술의 발전</a:t>
            </a:r>
            <a:endParaRPr lang="en-US" altLang="ko-KR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DB963E2-08E7-40EC-A616-9B20E76EEADB}"/>
              </a:ext>
            </a:extLst>
          </p:cNvPr>
          <p:cNvSpPr/>
          <p:nvPr/>
        </p:nvSpPr>
        <p:spPr>
          <a:xfrm>
            <a:off x="6154420" y="4227734"/>
            <a:ext cx="3977462" cy="20969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필요성을 많이 느끼지 못함</a:t>
            </a:r>
            <a:endParaRPr lang="en-US" altLang="ko-KR" dirty="0"/>
          </a:p>
          <a:p>
            <a:pPr algn="ctr"/>
            <a:r>
              <a:rPr lang="ko-KR" altLang="en-US" dirty="0"/>
              <a:t>기존 제품 이용</a:t>
            </a:r>
          </a:p>
        </p:txBody>
      </p:sp>
      <p:sp>
        <p:nvSpPr>
          <p:cNvPr id="89" name="다이아몬드 88">
            <a:extLst>
              <a:ext uri="{FF2B5EF4-FFF2-40B4-BE49-F238E27FC236}">
                <a16:creationId xmlns:a16="http://schemas.microsoft.com/office/drawing/2014/main" id="{35EF5541-C8C7-4B47-BE77-F5301BEF50DB}"/>
              </a:ext>
            </a:extLst>
          </p:cNvPr>
          <p:cNvSpPr/>
          <p:nvPr/>
        </p:nvSpPr>
        <p:spPr>
          <a:xfrm>
            <a:off x="4449445" y="2524253"/>
            <a:ext cx="3295650" cy="3295650"/>
          </a:xfrm>
          <a:prstGeom prst="diamond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1B753A-0465-454D-8E1A-96704AD1B688}"/>
              </a:ext>
            </a:extLst>
          </p:cNvPr>
          <p:cNvSpPr txBox="1"/>
          <p:nvPr/>
        </p:nvSpPr>
        <p:spPr>
          <a:xfrm>
            <a:off x="5523875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S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C5D811-182B-4E65-8C4F-10FB4EC1B744}"/>
              </a:ext>
            </a:extLst>
          </p:cNvPr>
          <p:cNvSpPr txBox="1"/>
          <p:nvPr/>
        </p:nvSpPr>
        <p:spPr>
          <a:xfrm>
            <a:off x="6217107" y="357149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45B098-15E1-419C-8A22-890635A75D8C}"/>
              </a:ext>
            </a:extLst>
          </p:cNvPr>
          <p:cNvSpPr txBox="1"/>
          <p:nvPr/>
        </p:nvSpPr>
        <p:spPr>
          <a:xfrm>
            <a:off x="5523875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O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393864B-1173-4733-88B2-231051128F39}"/>
              </a:ext>
            </a:extLst>
          </p:cNvPr>
          <p:cNvSpPr txBox="1"/>
          <p:nvPr/>
        </p:nvSpPr>
        <p:spPr>
          <a:xfrm>
            <a:off x="6255207" y="43247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T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31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5">
            <a:extLst>
              <a:ext uri="{FF2B5EF4-FFF2-40B4-BE49-F238E27FC236}">
                <a16:creationId xmlns:a16="http://schemas.microsoft.com/office/drawing/2014/main" id="{FB753A61-FB71-42CF-8334-CD776638B581}"/>
              </a:ext>
            </a:extLst>
          </p:cNvPr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17FD4D0-EBA7-4666-B521-66F6F9A997FD}"/>
              </a:ext>
            </a:extLst>
          </p:cNvPr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23">
            <a:extLst>
              <a:ext uri="{FF2B5EF4-FFF2-40B4-BE49-F238E27FC236}">
                <a16:creationId xmlns:a16="http://schemas.microsoft.com/office/drawing/2014/main" id="{0A06C4B1-9DA1-4C82-817C-252CA9341302}"/>
              </a:ext>
            </a:extLst>
          </p:cNvPr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6" name="ホームベース 7">
              <a:extLst>
                <a:ext uri="{FF2B5EF4-FFF2-40B4-BE49-F238E27FC236}">
                  <a16:creationId xmlns:a16="http://schemas.microsoft.com/office/drawing/2014/main" id="{07312CC8-BDBD-4DBC-9E79-AB2511AEAA2B}"/>
                </a:ext>
              </a:extLst>
            </p:cNvPr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8">
              <a:extLst>
                <a:ext uri="{FF2B5EF4-FFF2-40B4-BE49-F238E27FC236}">
                  <a16:creationId xmlns:a16="http://schemas.microsoft.com/office/drawing/2014/main" id="{F0591927-51F6-4D9E-829D-AF626F57FFF5}"/>
                </a:ext>
              </a:extLst>
            </p:cNvPr>
            <p:cNvSpPr txBox="1"/>
            <p:nvPr/>
          </p:nvSpPr>
          <p:spPr>
            <a:xfrm>
              <a:off x="795130" y="1797578"/>
              <a:ext cx="2010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제품개발 </a:t>
              </a:r>
              <a:r>
                <a:rPr kumimoji="1" lang="en-US" altLang="ko-KR" sz="2800" b="1" spc="-300" dirty="0">
                  <a:solidFill>
                    <a:srgbClr val="1F3359"/>
                  </a:solidFill>
                </a:rPr>
                <a:t>2</a:t>
              </a:r>
              <a:r>
                <a:rPr kumimoji="1" lang="ko-KR" altLang="en-US" sz="2800" b="1" spc="-300" dirty="0">
                  <a:solidFill>
                    <a:srgbClr val="1F3359"/>
                  </a:solidFill>
                </a:rPr>
                <a:t>조</a:t>
              </a:r>
              <a:endParaRPr kumimoji="1" lang="ja-JP" altLang="en-US" sz="2800" b="1" spc="-300" dirty="0">
                <a:solidFill>
                  <a:srgbClr val="1F3359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6D1C8-59A8-4E32-B3AF-9274DDA7D1D1}"/>
              </a:ext>
            </a:extLst>
          </p:cNvPr>
          <p:cNvSpPr txBox="1"/>
          <p:nvPr/>
        </p:nvSpPr>
        <p:spPr>
          <a:xfrm>
            <a:off x="4076057" y="2991577"/>
            <a:ext cx="40398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09784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631220" y="31650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기획배경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8266629-0248-42D6-A623-266D2732D6C0}"/>
              </a:ext>
            </a:extLst>
          </p:cNvPr>
          <p:cNvGrpSpPr>
            <a:grpSpLocks/>
          </p:cNvGrpSpPr>
          <p:nvPr/>
        </p:nvGrpSpPr>
        <p:grpSpPr>
          <a:xfrm>
            <a:off x="0" y="196909"/>
            <a:ext cx="11224789" cy="6455682"/>
            <a:chOff x="251011" y="306060"/>
            <a:chExt cx="11224789" cy="6455682"/>
          </a:xfrm>
        </p:grpSpPr>
        <p:sp>
          <p:nvSpPr>
            <p:cNvPr id="23" name="직사각형 1">
              <a:extLst>
                <a:ext uri="{FF2B5EF4-FFF2-40B4-BE49-F238E27FC236}">
                  <a16:creationId xmlns:a16="http://schemas.microsoft.com/office/drawing/2014/main" id="{3053FC01-0BC5-4CEB-899D-6F081B7F93A4}"/>
                </a:ext>
              </a:extLst>
            </p:cNvPr>
            <p:cNvSpPr/>
            <p:nvPr/>
          </p:nvSpPr>
          <p:spPr>
            <a:xfrm>
              <a:off x="251011" y="306060"/>
              <a:ext cx="10787406" cy="6455682"/>
            </a:xfrm>
            <a:prstGeom prst="rect">
              <a:avLst/>
            </a:prstGeom>
            <a:solidFill>
              <a:srgbClr val="FFFFFF">
                <a:alpha val="77650"/>
              </a:srgbClr>
            </a:solidFill>
            <a:ln w="127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FFFFFF"/>
                  </a:solidFill>
                  <a:latin typeface="맑은 고딕"/>
                  <a:ea typeface="맑은 고딕"/>
                  <a:cs typeface="맑은 고딕"/>
                </a:rPr>
                <a:t>CC</a:t>
              </a:r>
            </a:p>
          </p:txBody>
        </p:sp>
        <p:sp>
          <p:nvSpPr>
            <p:cNvPr id="24" name="직사각형 2">
              <a:extLst>
                <a:ext uri="{FF2B5EF4-FFF2-40B4-BE49-F238E27FC236}">
                  <a16:creationId xmlns:a16="http://schemas.microsoft.com/office/drawing/2014/main" id="{75316136-3115-4FE8-A052-5833EA9C3DDE}"/>
                </a:ext>
              </a:extLst>
            </p:cNvPr>
            <p:cNvSpPr/>
            <p:nvPr/>
          </p:nvSpPr>
          <p:spPr>
            <a:xfrm>
              <a:off x="1255469" y="514284"/>
              <a:ext cx="1001694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32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컨조인트</a:t>
              </a:r>
              <a:r>
                <a:rPr kumimoji="0" lang="ko-KR" altLang="en-US" sz="32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분석을 이용한 제품의 </a:t>
              </a:r>
              <a:r>
                <a:rPr kumimoji="0" lang="ko-KR" altLang="en-US" sz="32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고객니즈</a:t>
              </a:r>
              <a:r>
                <a:rPr kumimoji="0" lang="ko-KR" altLang="en-US" sz="32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파악</a:t>
              </a:r>
            </a:p>
          </p:txBody>
        </p:sp>
        <p:sp>
          <p:nvSpPr>
            <p:cNvPr id="25" name="직사각형 3">
              <a:extLst>
                <a:ext uri="{FF2B5EF4-FFF2-40B4-BE49-F238E27FC236}">
                  <a16:creationId xmlns:a16="http://schemas.microsoft.com/office/drawing/2014/main" id="{29118EF5-A2DC-485D-ACBC-D539E7E3D591}"/>
                </a:ext>
              </a:extLst>
            </p:cNvPr>
            <p:cNvSpPr/>
            <p:nvPr/>
          </p:nvSpPr>
          <p:spPr>
            <a:xfrm>
              <a:off x="6319674" y="1680974"/>
              <a:ext cx="434062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4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파이썬을</a:t>
              </a:r>
              <a:r>
                <a:rPr kumimoji="0" lang="ko-KR" altLang="en-US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이용한 </a:t>
              </a:r>
              <a:r>
                <a:rPr kumimoji="0" lang="ko-KR" altLang="en-US" sz="2400" b="1" i="0" u="none" strike="noStrike" kern="1200" cap="none" spc="-300" normalizeH="0" baseline="0" dirty="0" err="1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컨조인트</a:t>
              </a:r>
              <a:r>
                <a:rPr kumimoji="0" lang="ko-KR" altLang="en-US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분석과 이를 통한 고객의 니즈 파악</a:t>
              </a:r>
            </a:p>
          </p:txBody>
        </p: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F1DD689E-F13A-45F0-983E-AC392B19E2AF}"/>
                </a:ext>
              </a:extLst>
            </p:cNvPr>
            <p:cNvSpPr txBox="1"/>
            <p:nvPr/>
          </p:nvSpPr>
          <p:spPr>
            <a:xfrm>
              <a:off x="1322156" y="2083351"/>
              <a:ext cx="496552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단국대학교 산업공학과 제품개발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2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팀</a:t>
              </a:r>
              <a:endParaRPr kumimoji="0" lang="en-US" altLang="ko-KR" sz="1800" b="0" i="0" u="none" strike="noStrike" kern="1200" cap="none" spc="0" normalizeH="0" baseline="0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팀장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: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김호준</a:t>
              </a:r>
              <a:endParaRPr kumimoji="0" lang="ko-KR" altLang="en-US" sz="1800" b="0" i="0" u="none" strike="noStrike" kern="1200" cap="none" spc="0" normalizeH="0" baseline="0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팀원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: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김경호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양원준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800" b="0" i="0" u="none" strike="noStrike" kern="1200" cap="none" spc="0" normalizeH="0" baseline="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이호빈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김성윤</a:t>
              </a:r>
            </a:p>
          </p:txBody>
        </p:sp>
        <p:sp>
          <p:nvSpPr>
            <p:cNvPr id="28" name="직사각형 5">
              <a:extLst>
                <a:ext uri="{FF2B5EF4-FFF2-40B4-BE49-F238E27FC236}">
                  <a16:creationId xmlns:a16="http://schemas.microsoft.com/office/drawing/2014/main" id="{9022F688-1EBF-4AC8-B7C1-202DEF7DE113}"/>
                </a:ext>
              </a:extLst>
            </p:cNvPr>
            <p:cNvSpPr/>
            <p:nvPr/>
          </p:nvSpPr>
          <p:spPr>
            <a:xfrm rot="5400000">
              <a:off x="4079794" y="4057898"/>
              <a:ext cx="4032412" cy="68938"/>
            </a:xfrm>
            <a:prstGeom prst="rect">
              <a:avLst/>
            </a:prstGeom>
            <a:solidFill>
              <a:srgbClr val="79C3DD">
                <a:alpha val="100000"/>
              </a:srgbClr>
            </a:solidFill>
            <a:ln w="1270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eaLnBrk="1" latinLnBrk="0" hangingPunct="1">
                <a:lnSpc>
                  <a:spcPct val="100000"/>
                </a:lnSpc>
                <a:spcBef>
                  <a:spcPts val="171"/>
                </a:spcBef>
                <a:spcAft>
                  <a:spcPts val="0"/>
                </a:spcAft>
                <a:buNone/>
                <a:tabLst>
                  <a:tab pos="60871" algn="l"/>
                  <a:tab pos="97394" algn="l"/>
                </a:tabLst>
                <a:defRPr/>
              </a:pPr>
              <a:endParaRPr kumimoji="0" lang="en-US" altLang="ko-KR" sz="1193" b="1" i="0" u="none" strike="noStrike" kern="1200" cap="none" spc="0" normalizeH="0" baseline="0">
                <a:ln w="9525">
                  <a:solidFill>
                    <a:srgbClr val="EB5175"/>
                  </a:solidFill>
                </a:ln>
                <a:solidFill>
                  <a:srgbClr val="000000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29" name="직사각형 6">
              <a:extLst>
                <a:ext uri="{FF2B5EF4-FFF2-40B4-BE49-F238E27FC236}">
                  <a16:creationId xmlns:a16="http://schemas.microsoft.com/office/drawing/2014/main" id="{446805AF-BE7C-4152-83F7-B605A17A2477}"/>
                </a:ext>
              </a:extLst>
            </p:cNvPr>
            <p:cNvSpPr/>
            <p:nvPr/>
          </p:nvSpPr>
          <p:spPr>
            <a:xfrm>
              <a:off x="1322157" y="3153734"/>
              <a:ext cx="3173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Work Schedule</a:t>
              </a:r>
              <a:r>
                <a:rPr kumimoji="0" lang="ko-KR" altLang="en-US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</a:t>
              </a:r>
              <a:endParaRPr kumimoji="0" lang="ko-KR" altLang="en-US" sz="2400" b="1" i="0" u="none" strike="noStrike" kern="1200" cap="none" spc="-300" normalizeH="0" baseline="0" dirty="0"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E3CBAB41-AC57-4350-B093-3E9CF681408A}"/>
                </a:ext>
              </a:extLst>
            </p:cNvPr>
            <p:cNvSpPr txBox="1"/>
            <p:nvPr/>
          </p:nvSpPr>
          <p:spPr>
            <a:xfrm>
              <a:off x="1271464" y="3573016"/>
              <a:ext cx="496552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1. 29 </a:t>
              </a:r>
              <a:r>
                <a:rPr lang="ko-KR" altLang="en-US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제품개발 담당 교수와 팀 면담</a:t>
              </a:r>
              <a:endParaRPr kumimoji="0" lang="ko-KR" altLang="en-US" sz="1800" b="0" i="0" u="none" strike="noStrike" kern="1200" cap="none" spc="0" normalizeH="0" baseline="0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 03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데이터 수집 및 가공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 05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모델 설계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 17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발표 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ppt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작성 및 최종 오류 수정</a:t>
              </a:r>
            </a:p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12</a:t>
              </a:r>
              <a:r>
                <a:rPr kumimoji="0" lang="en-US" altLang="ko-KR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. 18 </a:t>
              </a:r>
              <a:r>
                <a:rPr kumimoji="0" lang="ko-KR" altLang="en-US" sz="18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프로젝트 발표</a:t>
              </a:r>
            </a:p>
          </p:txBody>
        </p:sp>
        <p:sp>
          <p:nvSpPr>
            <p:cNvPr id="31" name="직사각형 8">
              <a:extLst>
                <a:ext uri="{FF2B5EF4-FFF2-40B4-BE49-F238E27FC236}">
                  <a16:creationId xmlns:a16="http://schemas.microsoft.com/office/drawing/2014/main" id="{BA6F5DBF-6D5D-4280-B807-F1AA01B8F3DE}"/>
                </a:ext>
              </a:extLst>
            </p:cNvPr>
            <p:cNvSpPr/>
            <p:nvPr/>
          </p:nvSpPr>
          <p:spPr>
            <a:xfrm>
              <a:off x="1322157" y="5097374"/>
              <a:ext cx="3173202" cy="4442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Work Dataset</a:t>
              </a:r>
              <a:r>
                <a:rPr kumimoji="0" lang="ko-KR" altLang="en-US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</a:t>
              </a:r>
              <a:endParaRPr kumimoji="0" lang="ko-KR" altLang="en-US" sz="2400" b="1" i="0" u="none" strike="noStrike" kern="1200" cap="none" spc="-300" normalizeH="0" baseline="0"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2" name="TextBox 10">
              <a:extLst>
                <a:ext uri="{FF2B5EF4-FFF2-40B4-BE49-F238E27FC236}">
                  <a16:creationId xmlns:a16="http://schemas.microsoft.com/office/drawing/2014/main" id="{383882E3-FEB1-4C85-BECC-B4BFA9530890}"/>
                </a:ext>
              </a:extLst>
            </p:cNvPr>
            <p:cNvSpPr txBox="1"/>
            <p:nvPr/>
          </p:nvSpPr>
          <p:spPr>
            <a:xfrm>
              <a:off x="1322156" y="5528532"/>
              <a:ext cx="4965521" cy="641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altLang="ko-KR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33" name="직사각형 11">
              <a:extLst>
                <a:ext uri="{FF2B5EF4-FFF2-40B4-BE49-F238E27FC236}">
                  <a16:creationId xmlns:a16="http://schemas.microsoft.com/office/drawing/2014/main" id="{096EDB5A-2887-4744-8DDC-AF836A98D5C5}"/>
                </a:ext>
              </a:extLst>
            </p:cNvPr>
            <p:cNvSpPr/>
            <p:nvPr/>
          </p:nvSpPr>
          <p:spPr>
            <a:xfrm>
              <a:off x="3261800" y="1316711"/>
              <a:ext cx="613601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프로젝트 기간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: 2021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.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11.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29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~2021</a:t>
              </a:r>
              <a:r>
                <a:rPr lang="ko-KR" altLang="en-US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.</a:t>
              </a:r>
              <a:r>
                <a:rPr kumimoji="0" lang="ko-KR" altLang="en-US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 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12 </a:t>
              </a:r>
              <a:r>
                <a:rPr kumimoji="0" lang="en-US" altLang="ko-KR" sz="20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.</a:t>
              </a:r>
              <a:r>
                <a:rPr lang="en-US" altLang="ko-KR" sz="2000" b="1" spc="-300" dirty="0">
                  <a:ln w="9525">
                    <a:solidFill>
                      <a:srgbClr val="31538F"/>
                    </a:solidFill>
                  </a:ln>
                  <a:solidFill>
                    <a:srgbClr val="3D4DA8"/>
                  </a:solidFill>
                  <a:latin typeface="나눔바른고딕"/>
                  <a:ea typeface="나눔바른고딕"/>
                </a:rPr>
                <a:t>18</a:t>
              </a:r>
              <a:endParaRPr kumimoji="0" lang="en-US" altLang="ko-KR" sz="2000" b="1" i="0" u="none" strike="noStrike" kern="1200" cap="none" spc="-300" normalizeH="0" baseline="0" dirty="0">
                <a:ln w="9525">
                  <a:solidFill>
                    <a:srgbClr val="31538F"/>
                  </a:solidFill>
                </a:ln>
                <a:solidFill>
                  <a:srgbClr val="3D4DA8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4" name="직사각형 12">
              <a:extLst>
                <a:ext uri="{FF2B5EF4-FFF2-40B4-BE49-F238E27FC236}">
                  <a16:creationId xmlns:a16="http://schemas.microsoft.com/office/drawing/2014/main" id="{37561C05-3FE7-40C7-9AC0-33C3EA38D2B2}"/>
                </a:ext>
              </a:extLst>
            </p:cNvPr>
            <p:cNvSpPr/>
            <p:nvPr/>
          </p:nvSpPr>
          <p:spPr>
            <a:xfrm>
              <a:off x="1322157" y="1691053"/>
              <a:ext cx="31732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Work Team &amp; Member</a:t>
              </a:r>
              <a:r>
                <a:rPr kumimoji="0" lang="ko-KR" altLang="en-US" sz="2400" b="1" i="0" u="none" strike="noStrike" kern="1200" cap="none" spc="-300" normalizeH="0" baseline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 </a:t>
              </a:r>
              <a:endParaRPr kumimoji="0" lang="ko-KR" altLang="en-US" sz="2400" b="1" i="0" u="none" strike="noStrike" kern="1200" cap="none" spc="-300" normalizeH="0" baseline="0"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D7FF5BED-795D-455F-959D-E9DE08100078}"/>
                </a:ext>
              </a:extLst>
            </p:cNvPr>
            <p:cNvSpPr txBox="1"/>
            <p:nvPr/>
          </p:nvSpPr>
          <p:spPr>
            <a:xfrm>
              <a:off x="6309541" y="2537090"/>
              <a:ext cx="496552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작동시간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AS</a:t>
              </a:r>
              <a:r>
                <a:rPr kumimoji="0" lang="ko-KR" altLang="en-US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기간</a:t>
              </a:r>
              <a:r>
                <a:rPr kumimoji="0" lang="en-US" altLang="ko-KR" sz="1600" b="0" i="0" u="none" strike="noStrike" kern="1200" cap="none" spc="0" normalizeH="0" baseline="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, </a:t>
              </a:r>
              <a:r>
                <a:rPr lang="ko-KR" altLang="en-US" sz="160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제품 가격을 요소로 하는 </a:t>
              </a:r>
              <a:r>
                <a:rPr lang="ko-KR" altLang="en-US" sz="160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리커트</a:t>
              </a:r>
              <a:r>
                <a:rPr lang="ko-KR" altLang="en-US" sz="160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척도 설문조사를 시행하고 이를 </a:t>
              </a:r>
              <a:r>
                <a:rPr lang="ko-KR" altLang="en-US" sz="1600" dirty="0" err="1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컨조인트</a:t>
              </a:r>
              <a:r>
                <a:rPr lang="ko-KR" altLang="en-US" sz="1600" dirty="0">
                  <a:solidFill>
                    <a:srgbClr val="404040"/>
                  </a:solidFill>
                  <a:latin typeface="나눔고딕 ExtraBold"/>
                  <a:ea typeface="나눔고딕 ExtraBold"/>
                </a:rPr>
                <a:t> 분석하여 제품의 요소별 효용과 경우의 수 별 소비자 선호 순위 파악 </a:t>
              </a:r>
              <a:endParaRPr kumimoji="0" lang="en-US" altLang="ko-KR" sz="1600" b="0" i="0" u="none" strike="noStrike" kern="1200" cap="none" spc="0" normalizeH="0" baseline="0" dirty="0">
                <a:solidFill>
                  <a:srgbClr val="404040"/>
                </a:solidFill>
                <a:latin typeface="나눔고딕 ExtraBold"/>
                <a:ea typeface="나눔고딕 ExtraBold"/>
              </a:endParaRPr>
            </a:p>
          </p:txBody>
        </p:sp>
        <p:sp>
          <p:nvSpPr>
            <p:cNvPr id="36" name="직사각형 14">
              <a:extLst>
                <a:ext uri="{FF2B5EF4-FFF2-40B4-BE49-F238E27FC236}">
                  <a16:creationId xmlns:a16="http://schemas.microsoft.com/office/drawing/2014/main" id="{C559284C-318D-4BD8-92EE-6A05426C2833}"/>
                </a:ext>
              </a:extLst>
            </p:cNvPr>
            <p:cNvSpPr/>
            <p:nvPr/>
          </p:nvSpPr>
          <p:spPr>
            <a:xfrm>
              <a:off x="6347011" y="3506870"/>
              <a:ext cx="4340628" cy="4508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400" b="1" i="0" u="none" strike="noStrike" kern="1200" cap="none" spc="-300" normalizeH="0" baseline="0" dirty="0">
                  <a:ln w="9525">
                    <a:solidFill>
                      <a:srgbClr val="31538F"/>
                    </a:solidFill>
                  </a:ln>
                  <a:solidFill>
                    <a:srgbClr val="37A6CD"/>
                  </a:solidFill>
                  <a:latin typeface="나눔바른고딕"/>
                  <a:ea typeface="나눔바른고딕"/>
                </a:rPr>
                <a:t>Skills</a:t>
              </a:r>
              <a:endParaRPr kumimoji="0" lang="ko-KR" altLang="en-US" sz="2400" b="1" i="0" u="none" strike="noStrike" kern="1200" cap="none" spc="-300" normalizeH="0" baseline="0" dirty="0">
                <a:ln w="9525">
                  <a:solidFill>
                    <a:srgbClr val="31538F"/>
                  </a:solidFill>
                </a:ln>
                <a:solidFill>
                  <a:srgbClr val="37A6CD"/>
                </a:solidFill>
                <a:latin typeface="나눔바른고딕"/>
                <a:ea typeface="나눔바른고딕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ABDCCC-4DD3-49CB-A7FA-D699FAF6906A}"/>
                </a:ext>
              </a:extLst>
            </p:cNvPr>
            <p:cNvSpPr txBox="1"/>
            <p:nvPr/>
          </p:nvSpPr>
          <p:spPr>
            <a:xfrm>
              <a:off x="1250307" y="5492116"/>
              <a:ext cx="4645160" cy="3539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700" dirty="0"/>
                <a:t>자체 설문조사 엑셀파일</a:t>
              </a:r>
              <a:r>
                <a:rPr lang="en-US" altLang="ko-KR" sz="1700" dirty="0"/>
                <a:t>(</a:t>
              </a:r>
              <a:r>
                <a:rPr lang="ko-KR" altLang="en-US" sz="1700" dirty="0" err="1"/>
                <a:t>깃허브</a:t>
              </a:r>
              <a:r>
                <a:rPr lang="ko-KR" altLang="en-US" sz="1700" dirty="0"/>
                <a:t> 업로드</a:t>
              </a:r>
              <a:r>
                <a:rPr lang="en-US" altLang="ko-KR" sz="1700" dirty="0"/>
                <a:t>)</a:t>
              </a:r>
            </a:p>
          </p:txBody>
        </p:sp>
        <p:graphicFrame>
          <p:nvGraphicFramePr>
            <p:cNvPr id="38" name="차트 37">
              <a:extLst>
                <a:ext uri="{FF2B5EF4-FFF2-40B4-BE49-F238E27FC236}">
                  <a16:creationId xmlns:a16="http://schemas.microsoft.com/office/drawing/2014/main" id="{E0C0E839-DC0C-4416-B864-669D4199D4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40378178"/>
                </p:ext>
              </p:extLst>
            </p:nvPr>
          </p:nvGraphicFramePr>
          <p:xfrm>
            <a:off x="6096000" y="3702182"/>
            <a:ext cx="5379800" cy="28380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0113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2451651"/>
            <a:ext cx="8246971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1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21595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기획 배경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3670849"/>
            <a:ext cx="8246971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32111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제품 계획 단계</a:t>
              </a:r>
              <a:endParaRPr kumimoji="1" lang="ja-JP" altLang="en-US" sz="3600" b="1" dirty="0"/>
            </a:p>
          </p:txBody>
        </p:sp>
      </p:grpSp>
      <p:grpSp>
        <p:nvGrpSpPr>
          <p:cNvPr id="19" name="グループ化 18"/>
          <p:cNvGrpSpPr/>
          <p:nvPr/>
        </p:nvGrpSpPr>
        <p:grpSpPr>
          <a:xfrm>
            <a:off x="1965104" y="4890047"/>
            <a:ext cx="8246973" cy="808384"/>
            <a:chOff x="1965105" y="2451651"/>
            <a:chExt cx="8070575" cy="808384"/>
          </a:xfrm>
        </p:grpSpPr>
        <p:sp>
          <p:nvSpPr>
            <p:cNvPr id="20" name="正方形/長方形 19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3313043" y="2532676"/>
              <a:ext cx="64806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고객 니즈 파악</a:t>
              </a:r>
              <a:r>
                <a:rPr kumimoji="1" lang="en-US" altLang="ko-KR" sz="3600" b="1" dirty="0"/>
                <a:t> / </a:t>
              </a:r>
              <a:r>
                <a:rPr kumimoji="1" lang="ko-KR" altLang="en-US" sz="3600" b="1" dirty="0" err="1"/>
                <a:t>컨조인트</a:t>
              </a:r>
              <a:r>
                <a:rPr kumimoji="1" lang="ko-KR" altLang="en-US" sz="3600" b="1" dirty="0"/>
                <a:t> 분석 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788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371061"/>
            <a:ext cx="12192000" cy="86139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/>
          <p:cNvGrpSpPr/>
          <p:nvPr/>
        </p:nvGrpSpPr>
        <p:grpSpPr>
          <a:xfrm>
            <a:off x="490329" y="665035"/>
            <a:ext cx="3869636" cy="1134834"/>
            <a:chOff x="556590" y="1460994"/>
            <a:chExt cx="3869636" cy="1134834"/>
          </a:xfrm>
        </p:grpSpPr>
        <p:sp>
          <p:nvSpPr>
            <p:cNvPr id="4" name="ホームベース 3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5130" y="1643690"/>
              <a:ext cx="12362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4400" b="1" spc="-300" dirty="0">
                  <a:solidFill>
                    <a:srgbClr val="1F3359"/>
                  </a:solidFill>
                </a:rPr>
                <a:t>목차</a:t>
              </a:r>
              <a:endParaRPr kumimoji="1" lang="ja-JP" altLang="en-US" sz="4400" b="1" spc="-300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965105" y="3024808"/>
            <a:ext cx="8246971" cy="808384"/>
            <a:chOff x="1965105" y="2451651"/>
            <a:chExt cx="8070575" cy="808384"/>
          </a:xfrm>
        </p:grpSpPr>
        <p:sp>
          <p:nvSpPr>
            <p:cNvPr id="7" name="正方形/長方形 6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3" name="テキスト ボックス 12"/>
            <p:cNvSpPr txBox="1"/>
            <p:nvPr/>
          </p:nvSpPr>
          <p:spPr>
            <a:xfrm>
              <a:off x="3313043" y="2532676"/>
              <a:ext cx="33934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컨셉 생성 </a:t>
              </a:r>
              <a:r>
                <a:rPr kumimoji="1" lang="en-US" altLang="ko-KR" sz="3600" b="1" dirty="0"/>
                <a:t>/ </a:t>
              </a:r>
              <a:r>
                <a:rPr kumimoji="1" lang="ko-KR" altLang="en-US" sz="3600" b="1" dirty="0"/>
                <a:t>비용</a:t>
              </a:r>
              <a:endParaRPr kumimoji="1" lang="ja-JP" altLang="en-US" sz="3600" b="1" dirty="0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1965105" y="4244006"/>
            <a:ext cx="8246971" cy="808384"/>
            <a:chOff x="1965105" y="2451651"/>
            <a:chExt cx="8070575" cy="808384"/>
          </a:xfrm>
        </p:grpSpPr>
        <p:sp>
          <p:nvSpPr>
            <p:cNvPr id="16" name="正方形/長方形 15"/>
            <p:cNvSpPr/>
            <p:nvPr/>
          </p:nvSpPr>
          <p:spPr>
            <a:xfrm>
              <a:off x="1965105" y="2451652"/>
              <a:ext cx="808383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b="1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  <a:endParaRPr lang="ja-JP" altLang="en-US" sz="40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3091540" y="2451651"/>
              <a:ext cx="6944140" cy="808383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3600" b="1" spc="-1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3313043" y="2532676"/>
              <a:ext cx="10842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3600" b="1" dirty="0"/>
                <a:t>결론</a:t>
              </a:r>
              <a:endParaRPr kumimoji="1" lang="ja-JP" alt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4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4541731" y="3394213"/>
            <a:ext cx="31085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기획배경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1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2800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기획배경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282270" y="6626087"/>
            <a:ext cx="11909730" cy="26504"/>
          </a:xfrm>
          <a:prstGeom prst="line">
            <a:avLst/>
          </a:prstGeom>
          <a:ln w="12700">
            <a:solidFill>
              <a:srgbClr val="1F3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1764507" y="2099675"/>
            <a:ext cx="8662986" cy="3124928"/>
            <a:chOff x="282270" y="1933268"/>
            <a:chExt cx="9037983" cy="3286563"/>
          </a:xfrm>
        </p:grpSpPr>
        <p:grpSp>
          <p:nvGrpSpPr>
            <p:cNvPr id="14" name="グループ化 13"/>
            <p:cNvGrpSpPr/>
            <p:nvPr/>
          </p:nvGrpSpPr>
          <p:grpSpPr>
            <a:xfrm>
              <a:off x="282270" y="1933268"/>
              <a:ext cx="2871747" cy="3286563"/>
              <a:chOff x="282270" y="1933268"/>
              <a:chExt cx="2871747" cy="3286563"/>
            </a:xfrm>
          </p:grpSpPr>
          <p:sp>
            <p:nvSpPr>
              <p:cNvPr id="11" name="正方形/長方形 10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テキスト ボックス 11"/>
              <p:cNvSpPr txBox="1"/>
              <p:nvPr/>
            </p:nvSpPr>
            <p:spPr>
              <a:xfrm>
                <a:off x="1066744" y="4799025"/>
                <a:ext cx="1262992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미세먼지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3365388" y="1933268"/>
              <a:ext cx="2871747" cy="3286563"/>
              <a:chOff x="282270" y="1933268"/>
              <a:chExt cx="2871747" cy="3286563"/>
            </a:xfrm>
          </p:grpSpPr>
          <p:sp>
            <p:nvSpPr>
              <p:cNvPr id="16" name="正方形/長方形 15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blipFill>
                <a:blip r:embed="rId2">
                  <a:extLs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468118" y="4799025"/>
                <a:ext cx="460242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비</a:t>
                </a:r>
                <a:endParaRPr kumimoji="1" lang="ja-JP" altLang="en-US" sz="2000" b="1" dirty="0"/>
              </a:p>
            </p:txBody>
          </p:sp>
        </p:grpSp>
        <p:grpSp>
          <p:nvGrpSpPr>
            <p:cNvPr id="19" name="グループ化 18"/>
            <p:cNvGrpSpPr/>
            <p:nvPr/>
          </p:nvGrpSpPr>
          <p:grpSpPr>
            <a:xfrm>
              <a:off x="6448506" y="1933268"/>
              <a:ext cx="2871747" cy="3286563"/>
              <a:chOff x="282270" y="1933268"/>
              <a:chExt cx="2871747" cy="3286563"/>
            </a:xfrm>
          </p:grpSpPr>
          <p:sp>
            <p:nvSpPr>
              <p:cNvPr id="20" name="正方形/長方形 19"/>
              <p:cNvSpPr/>
              <p:nvPr/>
            </p:nvSpPr>
            <p:spPr>
              <a:xfrm>
                <a:off x="282270" y="1933268"/>
                <a:ext cx="2871747" cy="2749309"/>
              </a:xfrm>
              <a:prstGeom prst="rect">
                <a:avLst/>
              </a:prstGeom>
              <a:blipFill>
                <a:blip r:embed="rId4">
                  <a:extLst>
                    <a:ext uri="{837473B0-CC2E-450A-ABE3-18F120FF3D39}">
                      <a1611:picAttrSrcUrl xmlns:a1611="http://schemas.microsoft.com/office/drawing/2016/11/main" r:id="rId5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テキスト ボックス 20"/>
              <p:cNvSpPr txBox="1"/>
              <p:nvPr/>
            </p:nvSpPr>
            <p:spPr>
              <a:xfrm>
                <a:off x="1029951" y="4799025"/>
                <a:ext cx="1336577" cy="4208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ko-KR" altLang="en-US" sz="2000" b="1" dirty="0"/>
                  <a:t>열린 창문</a:t>
                </a:r>
                <a:endParaRPr kumimoji="1" lang="ja-JP" altLang="en-US" sz="2000" b="1" dirty="0"/>
              </a:p>
            </p:txBody>
          </p:sp>
        </p:grpSp>
      </p:grpSp>
      <p:pic>
        <p:nvPicPr>
          <p:cNvPr id="9" name="그림 8" descr="텍스트, 실외, 하늘, 산이(가) 표시된 사진&#10;&#10;자동 생성된 설명">
            <a:extLst>
              <a:ext uri="{FF2B5EF4-FFF2-40B4-BE49-F238E27FC236}">
                <a16:creationId xmlns:a16="http://schemas.microsoft.com/office/drawing/2014/main" id="{E4A996BC-D07E-488E-A36A-82B7ABDAD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745428" y="2099675"/>
            <a:ext cx="2752595" cy="261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2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3723400" y="3394213"/>
            <a:ext cx="4745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제품계획 단계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03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0" y="0"/>
            <a:ext cx="12192000" cy="1616765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/>
          <p:cNvGrpSpPr/>
          <p:nvPr/>
        </p:nvGrpSpPr>
        <p:grpSpPr>
          <a:xfrm>
            <a:off x="282270" y="316503"/>
            <a:ext cx="2110410" cy="929201"/>
            <a:chOff x="556590" y="1460994"/>
            <a:chExt cx="2110410" cy="1134834"/>
          </a:xfrm>
        </p:grpSpPr>
        <p:sp>
          <p:nvSpPr>
            <p:cNvPr id="3" name="ホームベース 2"/>
            <p:cNvSpPr/>
            <p:nvPr/>
          </p:nvSpPr>
          <p:spPr>
            <a:xfrm>
              <a:off x="556590" y="1460994"/>
              <a:ext cx="2110410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/>
            <p:cNvSpPr txBox="1"/>
            <p:nvPr/>
          </p:nvSpPr>
          <p:spPr>
            <a:xfrm>
              <a:off x="795130" y="1606538"/>
              <a:ext cx="1310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1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2631220" y="316503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5400" b="1" spc="-300" dirty="0">
                <a:solidFill>
                  <a:schemeClr val="bg1"/>
                </a:solidFill>
              </a:rPr>
              <a:t>제품계획 단계</a:t>
            </a:r>
            <a:endParaRPr kumimoji="1" lang="ja-JP" altLang="en-US" sz="5400" b="1" spc="-300" dirty="0">
              <a:solidFill>
                <a:schemeClr val="bg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C8C056-DEE6-4874-88AC-984B982E5807}"/>
              </a:ext>
            </a:extLst>
          </p:cNvPr>
          <p:cNvSpPr/>
          <p:nvPr/>
        </p:nvSpPr>
        <p:spPr>
          <a:xfrm>
            <a:off x="3737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3A9EC79-9F90-44B1-A395-731933F941CF}"/>
              </a:ext>
            </a:extLst>
          </p:cNvPr>
          <p:cNvSpPr/>
          <p:nvPr/>
        </p:nvSpPr>
        <p:spPr>
          <a:xfrm>
            <a:off x="442976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90E0428-2715-44EB-8F9D-24707A03D265}"/>
              </a:ext>
            </a:extLst>
          </p:cNvPr>
          <p:cNvSpPr/>
          <p:nvPr/>
        </p:nvSpPr>
        <p:spPr>
          <a:xfrm>
            <a:off x="8485810" y="2055464"/>
            <a:ext cx="3332480" cy="33324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3D1AA9B-8622-442A-82C7-1E967C50CB30}"/>
              </a:ext>
            </a:extLst>
          </p:cNvPr>
          <p:cNvGrpSpPr/>
          <p:nvPr/>
        </p:nvGrpSpPr>
        <p:grpSpPr>
          <a:xfrm>
            <a:off x="723543" y="5576384"/>
            <a:ext cx="2508637" cy="1015219"/>
            <a:chOff x="723543" y="5827240"/>
            <a:chExt cx="2508637" cy="1015219"/>
          </a:xfrm>
        </p:grpSpPr>
        <p:sp>
          <p:nvSpPr>
            <p:cNvPr id="30" name="テキスト ボックス 11">
              <a:extLst>
                <a:ext uri="{FF2B5EF4-FFF2-40B4-BE49-F238E27FC236}">
                  <a16:creationId xmlns:a16="http://schemas.microsoft.com/office/drawing/2014/main" id="{E8E1D4B8-3A51-481D-92CD-B92A233928B7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b="1" dirty="0"/>
                <a:t>IoT</a:t>
              </a:r>
              <a:endParaRPr kumimoji="1" lang="ja-JP" altLang="en-US" sz="2000" b="1" dirty="0"/>
            </a:p>
          </p:txBody>
        </p:sp>
        <p:sp>
          <p:nvSpPr>
            <p:cNvPr id="31" name="テキスト ボックス 12">
              <a:extLst>
                <a:ext uri="{FF2B5EF4-FFF2-40B4-BE49-F238E27FC236}">
                  <a16:creationId xmlns:a16="http://schemas.microsoft.com/office/drawing/2014/main" id="{1FE2958B-B5A3-42CF-B0C5-EEB24B114C5A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/>
                <a:t>새로 지어진 집들은 </a:t>
              </a:r>
              <a:r>
                <a:rPr lang="en-US" altLang="ko-KR" sz="1100" dirty="0"/>
                <a:t>IoT </a:t>
              </a:r>
              <a:r>
                <a:rPr lang="ko-KR" altLang="en-US" sz="1100" dirty="0"/>
                <a:t>기술을 활용하여 멀리 있어도 집에 다양한 기능을 조절 가능하다</a:t>
              </a:r>
              <a:r>
                <a:rPr lang="en-US" altLang="ko-KR" sz="1100" dirty="0"/>
                <a:t>.</a:t>
              </a:r>
              <a:r>
                <a:rPr lang="en-US" altLang="ja-JP" sz="1100" dirty="0"/>
                <a:t>. </a:t>
              </a:r>
              <a:endParaRPr kumimoji="1" lang="ja-JP" altLang="en-US" sz="11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2A7B0E0-0CF1-43EF-8268-2C5E6775D168}"/>
              </a:ext>
            </a:extLst>
          </p:cNvPr>
          <p:cNvGrpSpPr/>
          <p:nvPr/>
        </p:nvGrpSpPr>
        <p:grpSpPr>
          <a:xfrm>
            <a:off x="4841681" y="5576384"/>
            <a:ext cx="2508637" cy="1015219"/>
            <a:chOff x="723543" y="5827240"/>
            <a:chExt cx="2508637" cy="1015219"/>
          </a:xfrm>
        </p:grpSpPr>
        <p:sp>
          <p:nvSpPr>
            <p:cNvPr id="33" name="テキスト ボックス 11">
              <a:extLst>
                <a:ext uri="{FF2B5EF4-FFF2-40B4-BE49-F238E27FC236}">
                  <a16:creationId xmlns:a16="http://schemas.microsoft.com/office/drawing/2014/main" id="{F00A55CF-75B1-4213-96ED-B05B9DD4E650}"/>
                </a:ext>
              </a:extLst>
            </p:cNvPr>
            <p:cNvSpPr txBox="1"/>
            <p:nvPr/>
          </p:nvSpPr>
          <p:spPr>
            <a:xfrm>
              <a:off x="1083593" y="5827240"/>
              <a:ext cx="1788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2000" b="1" dirty="0" err="1"/>
                <a:t>아두이노</a:t>
              </a:r>
              <a:endParaRPr kumimoji="1" lang="ja-JP" altLang="en-US" sz="2000" b="1" dirty="0"/>
            </a:p>
          </p:txBody>
        </p:sp>
        <p:sp>
          <p:nvSpPr>
            <p:cNvPr id="34" name="テキスト ボックス 12">
              <a:extLst>
                <a:ext uri="{FF2B5EF4-FFF2-40B4-BE49-F238E27FC236}">
                  <a16:creationId xmlns:a16="http://schemas.microsoft.com/office/drawing/2014/main" id="{27756361-4FE8-42C0-970F-9179024F7418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100" dirty="0" err="1"/>
                <a:t>아두이노를</a:t>
              </a:r>
              <a:r>
                <a:rPr lang="ko-KR" altLang="en-US" sz="1100" dirty="0"/>
                <a:t> 이용하여 원하는 기능을 구현하고 다양한 센서들을 사용할 수 있다</a:t>
              </a:r>
              <a:r>
                <a:rPr lang="en-US" altLang="ko-KR" sz="1100" dirty="0"/>
                <a:t>.</a:t>
              </a:r>
              <a:endParaRPr kumimoji="1" lang="ja-JP" altLang="en-US" sz="11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E9331CA-3A8B-494E-9C3C-A77EF79ECF52}"/>
              </a:ext>
            </a:extLst>
          </p:cNvPr>
          <p:cNvGrpSpPr/>
          <p:nvPr/>
        </p:nvGrpSpPr>
        <p:grpSpPr>
          <a:xfrm>
            <a:off x="8959819" y="5576384"/>
            <a:ext cx="2508637" cy="1015219"/>
            <a:chOff x="723543" y="5827240"/>
            <a:chExt cx="2508637" cy="1015219"/>
          </a:xfrm>
        </p:grpSpPr>
        <p:sp>
          <p:nvSpPr>
            <p:cNvPr id="36" name="テキスト ボックス 11">
              <a:extLst>
                <a:ext uri="{FF2B5EF4-FFF2-40B4-BE49-F238E27FC236}">
                  <a16:creationId xmlns:a16="http://schemas.microsoft.com/office/drawing/2014/main" id="{E4B2E365-9D1F-422C-9ABB-6524CF17ACB4}"/>
                </a:ext>
              </a:extLst>
            </p:cNvPr>
            <p:cNvSpPr txBox="1"/>
            <p:nvPr/>
          </p:nvSpPr>
          <p:spPr>
            <a:xfrm>
              <a:off x="1629049" y="5827240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ko-KR" altLang="en-US" sz="2000" b="1" dirty="0"/>
                <a:t>센서</a:t>
              </a:r>
              <a:endParaRPr kumimoji="1" lang="ja-JP" altLang="en-US" sz="2000" b="1" dirty="0"/>
            </a:p>
          </p:txBody>
        </p:sp>
        <p:sp>
          <p:nvSpPr>
            <p:cNvPr id="37" name="テキスト ボックス 12">
              <a:extLst>
                <a:ext uri="{FF2B5EF4-FFF2-40B4-BE49-F238E27FC236}">
                  <a16:creationId xmlns:a16="http://schemas.microsoft.com/office/drawing/2014/main" id="{CA31B60D-0C89-47A0-BF44-B3B4E38B35AC}"/>
                </a:ext>
              </a:extLst>
            </p:cNvPr>
            <p:cNvSpPr txBox="1"/>
            <p:nvPr/>
          </p:nvSpPr>
          <p:spPr>
            <a:xfrm>
              <a:off x="723543" y="6242295"/>
              <a:ext cx="250863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ko-KR" altLang="en-US" sz="1100" dirty="0"/>
                <a:t>미세먼지와 습도를  측정하는 센서를 사용하여 정확한 수치를 파악해 창문을 여닫는다</a:t>
              </a:r>
              <a:r>
                <a:rPr kumimoji="1" lang="en-US" altLang="ko-KR" sz="1100" dirty="0"/>
                <a:t>.</a:t>
              </a:r>
              <a:endParaRPr kumimoji="1" lang="ja-JP" altLang="en-US" sz="1100" dirty="0"/>
            </a:p>
          </p:txBody>
        </p:sp>
      </p:grpSp>
      <p:pic>
        <p:nvPicPr>
          <p:cNvPr id="10" name="그래픽 9" descr="집 Wi-Fi에서 작업 단색으로 채워진">
            <a:extLst>
              <a:ext uri="{FF2B5EF4-FFF2-40B4-BE49-F238E27FC236}">
                <a16:creationId xmlns:a16="http://schemas.microsoft.com/office/drawing/2014/main" id="{EFF745B4-49D1-4234-A8E0-1ACB88E4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750" y="3243580"/>
            <a:ext cx="914400" cy="914400"/>
          </a:xfrm>
          <a:prstGeom prst="rect">
            <a:avLst/>
          </a:prstGeom>
        </p:spPr>
      </p:pic>
      <p:pic>
        <p:nvPicPr>
          <p:cNvPr id="12" name="그래픽 11" descr="USB 윤곽선">
            <a:extLst>
              <a:ext uri="{FF2B5EF4-FFF2-40B4-BE49-F238E27FC236}">
                <a16:creationId xmlns:a16="http://schemas.microsoft.com/office/drawing/2014/main" id="{EFC35215-7D99-4A57-BBA1-CDE77F654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3243580"/>
            <a:ext cx="921658" cy="921658"/>
          </a:xfrm>
          <a:prstGeom prst="rect">
            <a:avLst/>
          </a:prstGeom>
        </p:spPr>
      </p:pic>
      <p:pic>
        <p:nvPicPr>
          <p:cNvPr id="14" name="그래픽 13" descr="무선 라우터 단색으로 채워진">
            <a:extLst>
              <a:ext uri="{FF2B5EF4-FFF2-40B4-BE49-F238E27FC236}">
                <a16:creationId xmlns:a16="http://schemas.microsoft.com/office/drawing/2014/main" id="{7968584E-8474-471A-9C11-39C6B1F716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6937" y="324358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1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2028410"/>
            <a:ext cx="12192000" cy="4239867"/>
          </a:xfrm>
          <a:prstGeom prst="rect">
            <a:avLst/>
          </a:prstGeom>
          <a:solidFill>
            <a:srgbClr val="225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62609"/>
            <a:ext cx="12192000" cy="1365802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/>
          <p:cNvGrpSpPr/>
          <p:nvPr/>
        </p:nvGrpSpPr>
        <p:grpSpPr>
          <a:xfrm>
            <a:off x="556590" y="1460994"/>
            <a:ext cx="3869636" cy="1134834"/>
            <a:chOff x="556590" y="1460994"/>
            <a:chExt cx="3869636" cy="1134834"/>
          </a:xfrm>
        </p:grpSpPr>
        <p:sp>
          <p:nvSpPr>
            <p:cNvPr id="5" name="ホームベース 4"/>
            <p:cNvSpPr/>
            <p:nvPr/>
          </p:nvSpPr>
          <p:spPr>
            <a:xfrm>
              <a:off x="556590" y="1460994"/>
              <a:ext cx="3869636" cy="1134834"/>
            </a:xfrm>
            <a:prstGeom prst="homePlate">
              <a:avLst/>
            </a:prstGeom>
            <a:solidFill>
              <a:schemeClr val="bg1"/>
            </a:solidFill>
            <a:ln w="76200">
              <a:solidFill>
                <a:srgbClr val="1F33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795130" y="1705243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3600" b="1" dirty="0">
                  <a:solidFill>
                    <a:srgbClr val="1F3359"/>
                  </a:solidFill>
                </a:rPr>
                <a:t>Part 3</a:t>
              </a:r>
              <a:endParaRPr kumimoji="1" lang="ja-JP" altLang="en-US" sz="3600" b="1" dirty="0">
                <a:solidFill>
                  <a:srgbClr val="1F3359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9112094" y="1082723"/>
            <a:ext cx="2506749" cy="550548"/>
            <a:chOff x="7797664" y="910445"/>
            <a:chExt cx="3980206" cy="874158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7797664" y="910445"/>
              <a:ext cx="1022897" cy="797622"/>
              <a:chOff x="6811617" y="999956"/>
              <a:chExt cx="1022897" cy="797622"/>
            </a:xfrm>
          </p:grpSpPr>
          <p:sp>
            <p:nvSpPr>
              <p:cNvPr id="15" name="二等辺三角形 14"/>
              <p:cNvSpPr/>
              <p:nvPr/>
            </p:nvSpPr>
            <p:spPr>
              <a:xfrm>
                <a:off x="6811617" y="999956"/>
                <a:ext cx="884584" cy="762572"/>
              </a:xfrm>
              <a:prstGeom prst="triangle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二等辺三角形 15"/>
              <p:cNvSpPr/>
              <p:nvPr/>
            </p:nvSpPr>
            <p:spPr>
              <a:xfrm>
                <a:off x="6917635" y="1007165"/>
                <a:ext cx="916879" cy="790413"/>
              </a:xfrm>
              <a:prstGeom prst="triangle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9" name="グループ化 8"/>
            <p:cNvGrpSpPr/>
            <p:nvPr/>
          </p:nvGrpSpPr>
          <p:grpSpPr>
            <a:xfrm>
              <a:off x="9380681" y="910445"/>
              <a:ext cx="918534" cy="874158"/>
              <a:chOff x="8132702" y="1007164"/>
              <a:chExt cx="918534" cy="874158"/>
            </a:xfrm>
          </p:grpSpPr>
          <p:sp>
            <p:nvSpPr>
              <p:cNvPr id="13" name="正方形/長方形 12"/>
              <p:cNvSpPr/>
              <p:nvPr/>
            </p:nvSpPr>
            <p:spPr>
              <a:xfrm>
                <a:off x="8132702" y="1118750"/>
                <a:ext cx="828260" cy="762572"/>
              </a:xfrm>
              <a:prstGeom prst="rect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4" name="正方形/長方形 13"/>
              <p:cNvSpPr/>
              <p:nvPr/>
            </p:nvSpPr>
            <p:spPr>
              <a:xfrm>
                <a:off x="8236228" y="1007164"/>
                <a:ext cx="815008" cy="790413"/>
              </a:xfrm>
              <a:prstGeom prst="rect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10859336" y="910445"/>
              <a:ext cx="918534" cy="840710"/>
              <a:chOff x="9349424" y="1020404"/>
              <a:chExt cx="918534" cy="840710"/>
            </a:xfrm>
          </p:grpSpPr>
          <p:sp>
            <p:nvSpPr>
              <p:cNvPr id="11" name="五角形 10"/>
              <p:cNvSpPr/>
              <p:nvPr/>
            </p:nvSpPr>
            <p:spPr>
              <a:xfrm>
                <a:off x="9349424" y="1065882"/>
                <a:ext cx="819977" cy="795232"/>
              </a:xfrm>
              <a:prstGeom prst="pentagon">
                <a:avLst/>
              </a:prstGeom>
              <a:solidFill>
                <a:srgbClr val="FFC000">
                  <a:alpha val="85000"/>
                </a:srgb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2" name="五角形 11"/>
              <p:cNvSpPr/>
              <p:nvPr/>
            </p:nvSpPr>
            <p:spPr>
              <a:xfrm>
                <a:off x="9452950" y="1020404"/>
                <a:ext cx="815008" cy="790413"/>
              </a:xfrm>
              <a:prstGeom prst="pentagon">
                <a:avLst/>
              </a:prstGeom>
              <a:noFill/>
              <a:ln w="76200">
                <a:solidFill>
                  <a:srgbClr val="1F33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17" name="テキスト ボックス 16"/>
          <p:cNvSpPr txBox="1"/>
          <p:nvPr/>
        </p:nvSpPr>
        <p:spPr>
          <a:xfrm>
            <a:off x="1093679" y="3394213"/>
            <a:ext cx="10004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6000" b="1" spc="-300" dirty="0">
                <a:solidFill>
                  <a:schemeClr val="bg1"/>
                </a:solidFill>
              </a:rPr>
              <a:t>고객 니즈 파악 </a:t>
            </a:r>
            <a:r>
              <a:rPr kumimoji="1" lang="en-US" altLang="ko-KR" sz="6000" b="1" spc="-300" dirty="0">
                <a:solidFill>
                  <a:schemeClr val="bg1"/>
                </a:solidFill>
              </a:rPr>
              <a:t>/ </a:t>
            </a:r>
            <a:r>
              <a:rPr kumimoji="1" lang="ko-KR" altLang="en-US" sz="6000" b="1" spc="-300" dirty="0" err="1">
                <a:solidFill>
                  <a:schemeClr val="bg1"/>
                </a:solidFill>
              </a:rPr>
              <a:t>컨조인트</a:t>
            </a:r>
            <a:r>
              <a:rPr kumimoji="1" lang="ko-KR" altLang="en-US" sz="6000" b="1" spc="-300" dirty="0">
                <a:solidFill>
                  <a:schemeClr val="bg1"/>
                </a:solidFill>
              </a:rPr>
              <a:t> 분석</a:t>
            </a:r>
            <a:endParaRPr kumimoji="1" lang="ja-JP" altLang="en-US" sz="6000" b="1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58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90616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A0CEDE"/>
      </a:accent1>
      <a:accent2>
        <a:srgbClr val="00B9CE"/>
      </a:accent2>
      <a:accent3>
        <a:srgbClr val="83CDBE"/>
      </a:accent3>
      <a:accent4>
        <a:srgbClr val="0064A2"/>
      </a:accent4>
      <a:accent5>
        <a:srgbClr val="7BB6D4"/>
      </a:accent5>
      <a:accent6>
        <a:srgbClr val="CAD6D6"/>
      </a:accent6>
      <a:hlink>
        <a:srgbClr val="757070"/>
      </a:hlink>
      <a:folHlink>
        <a:srgbClr val="757070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442</Words>
  <Application>Microsoft Office PowerPoint</Application>
  <PresentationFormat>와이드스크린</PresentationFormat>
  <Paragraphs>159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나눔고딕 ExtraBold</vt:lpstr>
      <vt:lpstr>나눔바른고딕</vt:lpstr>
      <vt:lpstr>나눔스퀘어</vt:lpstr>
      <vt:lpstr>나눔스퀘어 Bold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khojun2677@daum.net</cp:lastModifiedBy>
  <cp:revision>8</cp:revision>
  <dcterms:created xsi:type="dcterms:W3CDTF">2019-06-16T11:26:11Z</dcterms:created>
  <dcterms:modified xsi:type="dcterms:W3CDTF">2022-01-25T06:54:43Z</dcterms:modified>
</cp:coreProperties>
</file>