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86" r:id="rId4"/>
    <p:sldId id="258" r:id="rId5"/>
    <p:sldId id="261" r:id="rId6"/>
    <p:sldId id="292" r:id="rId7"/>
    <p:sldId id="287" r:id="rId8"/>
    <p:sldId id="281" r:id="rId9"/>
    <p:sldId id="266" r:id="rId10"/>
    <p:sldId id="263" r:id="rId11"/>
    <p:sldId id="295" r:id="rId12"/>
    <p:sldId id="296" r:id="rId13"/>
    <p:sldId id="297" r:id="rId14"/>
    <p:sldId id="298" r:id="rId15"/>
    <p:sldId id="299" r:id="rId16"/>
    <p:sldId id="300" r:id="rId17"/>
    <p:sldId id="301" r:id="rId18"/>
    <p:sldId id="302" r:id="rId19"/>
    <p:sldId id="293" r:id="rId20"/>
    <p:sldId id="294" r:id="rId21"/>
    <p:sldId id="303" r:id="rId22"/>
    <p:sldId id="308" r:id="rId23"/>
    <p:sldId id="273" r:id="rId24"/>
    <p:sldId id="309" r:id="rId25"/>
    <p:sldId id="310" r:id="rId26"/>
    <p:sldId id="270" r:id="rId27"/>
    <p:sldId id="311" r:id="rId28"/>
    <p:sldId id="312" r:id="rId29"/>
    <p:sldId id="314" r:id="rId30"/>
    <p:sldId id="313" r:id="rId31"/>
    <p:sldId id="315" r:id="rId32"/>
    <p:sldId id="316" r:id="rId33"/>
    <p:sldId id="318" r:id="rId34"/>
    <p:sldId id="322" r:id="rId35"/>
    <p:sldId id="323" r:id="rId36"/>
    <p:sldId id="324" r:id="rId37"/>
    <p:sldId id="319" r:id="rId38"/>
    <p:sldId id="325" r:id="rId39"/>
    <p:sldId id="326" r:id="rId40"/>
    <p:sldId id="274" r:id="rId41"/>
    <p:sldId id="327" r:id="rId42"/>
    <p:sldId id="279" r:id="rId43"/>
    <p:sldId id="320" r:id="rId44"/>
    <p:sldId id="285" r:id="rId4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CE01"/>
    <a:srgbClr val="7C8387"/>
    <a:srgbClr val="FCFBF7"/>
    <a:srgbClr val="EDE5D5"/>
    <a:srgbClr val="A6A7A9"/>
    <a:srgbClr val="D8BEA7"/>
    <a:srgbClr val="FDDE45"/>
    <a:srgbClr val="F8E00E"/>
    <a:srgbClr val="939597"/>
    <a:srgbClr val="806107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367" autoAdjust="0"/>
  </p:normalViewPr>
  <p:slideViewPr>
    <p:cSldViewPr snapToGrid="0" showGuides="1">
      <p:cViewPr varScale="1">
        <p:scale>
          <a:sx n="80" d="100"/>
          <a:sy n="80" d="100"/>
        </p:scale>
        <p:origin x="782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647E50-E1BE-480A-87A8-31EC9BBD8D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B98C10D-08E3-4BAD-9934-8623B7265F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8EF337-0B82-4E6E-A636-4640546AD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2021-10-31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EDCEE0-D808-4C09-8260-F97C6D631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910E8C-7085-4648-A3C3-F6E664440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5111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89CAC0-F41F-4E8C-BFBA-980DB4A7B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05F3A00-B109-4376-AA48-5E7B5464E2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743BB4-F08C-4048-8C8F-28EB79B3E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2021-10-31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3B118A-D773-438E-9FCC-E98AC84BD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363AA0-21C8-4A59-A8F0-04E217F79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8782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DF418F2-4099-4266-AA90-9B0C225B82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39F3734-B5CF-47EC-8D79-5D639BDEA2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5EC87E-D5AB-43A7-8022-58A66741C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2021-10-31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430F32-9B8D-4781-90FC-B1778C6FB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943733-2338-4CB3-ADB4-CEECF89A4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6747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4E4C23-F907-4E6D-A491-3D7E5A99F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40C1AD-66F4-430A-B930-3163AEAD9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202AC3-7DE4-46A2-B764-30A307482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2021-10-31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E7FC80-1F56-4F6E-9B34-F355FCAB7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599F24-16F4-4B2A-B6BB-DDEEA369D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20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99E811-F132-4E2A-B962-E695376C1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DCAD16-C84A-4C83-ACD0-F824C43281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A26D91-5322-4173-91CB-E5C6F0708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2021-10-31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41B30F-648A-4D07-9DC7-26E4BE3DC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83AE05-90BC-443E-A190-1A57A203C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853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20D81D-90B7-43D9-887E-B2224E9D4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26C520-4AB0-4381-B939-F402DFD7C1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121DA69-FDC7-448A-9C68-184A03994D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0D2B867-2677-4DAC-8963-CA61B6680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2021-10-31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CC15F40-C02C-4EAB-9CEA-056056AE8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7752D15-5286-419B-9A8A-872F3A6BF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602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5062D3-9ECA-45BD-BD87-07F7D9C03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669A32D-8825-44A7-8DF3-ECDAB1FEC4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B8DB7C6-FFE4-4520-9751-FD143BCD55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4111589-9358-41A3-86E8-218AC545F5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83D2F7A-B09C-494D-AABB-14431B44A5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70A92DC-AB6E-4BE9-BCF3-AFB36D7E1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2021-10-31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EF46119-1B1F-465A-B088-85118B4FD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DFA819E-4A6E-45C9-A382-46BAE105B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6948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125014-2BAD-4B22-953E-28B4B4D02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303112B-E2F7-4884-ADDF-9B4D49A14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2021-10-31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63BF32F-66A8-43A7-88BB-D22806E5D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3AB36C3-026A-459F-8BFC-475C8EBCD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2952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F4CBDD4-DD57-4EC6-BFEF-9D8267D77E22}"/>
              </a:ext>
            </a:extLst>
          </p:cNvPr>
          <p:cNvSpPr txBox="1"/>
          <p:nvPr userDrawn="1"/>
        </p:nvSpPr>
        <p:spPr>
          <a:xfrm>
            <a:off x="9964905" y="6582130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52AC692-7268-4D95-8F19-722C37C73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2021-10-31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CB42C91-C67F-4DFF-B144-EA7ED7DDC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57D9541-A6B9-4942-BC4A-7EC0EA31A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5154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A993E7-E5B8-4992-AF88-BE5E069DB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9E56B5-89D6-4434-AFE2-10910E648E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C9E89AE-7640-4DEE-83EC-558650957D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F82ADBB-CB0C-44B6-874A-9FE0E6B0B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2021-10-31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B32C452-D876-41FB-AA00-7B4AC0919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7668ED6-8F1B-4FAA-8793-2D5D9D0A6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4505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885C01-AA51-407B-BC7B-FE6B40690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AEFE3FC-556C-41B8-BD62-1E94E42D41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C658969-AAF7-486A-A3D5-2BF3390E3B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4215A57-D6ED-4EDA-981D-59434A477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2021-10-31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9BDCAD1-E41F-4F46-AE84-1BEC50DCF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4622BF4-68B3-4DA1-A704-FE1D9961C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5644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08B2DF7-6E62-4A2B-93E3-D9F1E95C9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96D0E9-8EC4-42DB-9B37-47D449A17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151153-4AB9-4CFA-8ABD-245697E91F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92A08C-EF94-4A6B-BD12-6461CB40CEE6}" type="datetimeFigureOut">
              <a:rPr lang="ko-KR" altLang="en-US" smtClean="0"/>
              <a:t>2021-10-31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9DED0B-BA23-4D49-9944-C420C36E3F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BD6E46-082A-488A-B507-08943ECEC6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0507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41D578C-5341-4F14-ACA5-8171710A824A}"/>
              </a:ext>
            </a:extLst>
          </p:cNvPr>
          <p:cNvSpPr/>
          <p:nvPr/>
        </p:nvSpPr>
        <p:spPr>
          <a:xfrm>
            <a:off x="5252720" y="1856471"/>
            <a:ext cx="2160000" cy="2160000"/>
          </a:xfrm>
          <a:prstGeom prst="rect">
            <a:avLst/>
          </a:prstGeom>
          <a:solidFill>
            <a:schemeClr val="accent4"/>
          </a:solidFill>
          <a:ln w="139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16D76B-05D0-428E-B6A2-D9D2121259A8}"/>
              </a:ext>
            </a:extLst>
          </p:cNvPr>
          <p:cNvSpPr txBox="1"/>
          <p:nvPr/>
        </p:nvSpPr>
        <p:spPr>
          <a:xfrm>
            <a:off x="1439116" y="5200365"/>
            <a:ext cx="9313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Python scikit-learn </a:t>
            </a:r>
            <a:r>
              <a:rPr lang="ko-KR" altLang="en-US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선형회귀</a:t>
            </a:r>
            <a:r>
              <a:rPr lang="en-US" altLang="ko-KR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(Linear-Regression) </a:t>
            </a:r>
            <a:r>
              <a:rPr lang="ko-KR" altLang="en-US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모델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을 이용한 전국 대학교 입학생 수 예측</a:t>
            </a:r>
            <a:endParaRPr lang="ko-KR" alt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0B2229-A196-43A3-8388-12031402E4B0}"/>
              </a:ext>
            </a:extLst>
          </p:cNvPr>
          <p:cNvSpPr txBox="1"/>
          <p:nvPr/>
        </p:nvSpPr>
        <p:spPr>
          <a:xfrm>
            <a:off x="2628900" y="4356705"/>
            <a:ext cx="6934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32161314 </a:t>
            </a:r>
            <a:r>
              <a:rPr lang="ko-KR" altLang="en-US" sz="24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김호준 현대예측론 중간과제</a:t>
            </a:r>
            <a:endParaRPr lang="ko-KR" altLang="en-US" sz="2400" b="0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  <a:p>
            <a:pPr algn="ctr"/>
            <a:endParaRPr lang="ko-KR" altLang="en-US" sz="2400" spc="-150" dirty="0">
              <a:solidFill>
                <a:schemeClr val="accent4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F8DA3FA-A923-4EC7-9E49-9F6F21714EE0}"/>
              </a:ext>
            </a:extLst>
          </p:cNvPr>
          <p:cNvSpPr/>
          <p:nvPr/>
        </p:nvSpPr>
        <p:spPr>
          <a:xfrm>
            <a:off x="4728480" y="1314549"/>
            <a:ext cx="2160000" cy="2160000"/>
          </a:xfrm>
          <a:prstGeom prst="rect">
            <a:avLst/>
          </a:prstGeom>
          <a:solidFill>
            <a:schemeClr val="accent2"/>
          </a:solidFill>
          <a:ln w="139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52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1092862" y="115818"/>
            <a:ext cx="75873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ko-KR" altLang="en-US" sz="32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연도별 대학교 입학자 수 회귀모델 생성</a:t>
            </a:r>
            <a:endParaRPr lang="en-US" altLang="ko-KR" sz="3200" b="0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5F0EF4-96E3-43A5-A432-2ED2B20E641A}"/>
              </a:ext>
            </a:extLst>
          </p:cNvPr>
          <p:cNvSpPr txBox="1"/>
          <p:nvPr/>
        </p:nvSpPr>
        <p:spPr>
          <a:xfrm>
            <a:off x="1252661" y="693242"/>
            <a:ext cx="17475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212121"/>
                </a:solidFill>
                <a:latin typeface="Roboto" panose="02000000000000000000" pitchFamily="2" charset="0"/>
              </a:rPr>
              <a:t>2</a:t>
            </a:r>
            <a:r>
              <a:rPr lang="en-US" altLang="ko-KR" sz="14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.1.1 </a:t>
            </a:r>
            <a:r>
              <a:rPr lang="ko-KR" altLang="en-US" sz="14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데이터 </a:t>
            </a:r>
            <a:r>
              <a:rPr lang="ko-KR" altLang="en-US" sz="14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전처리</a:t>
            </a:r>
            <a:endParaRPr lang="ko-KR" altLang="en-US" sz="14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11320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</a:rPr>
              <a:t>2.1</a:t>
            </a:r>
            <a:endParaRPr lang="ko-KR" altLang="en-US" sz="4800" b="1" dirty="0">
              <a:solidFill>
                <a:schemeClr val="accent4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F8ABC6E-A2A4-4E5D-A965-F4927EF060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57009"/>
            <a:ext cx="12192000" cy="5745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045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1092862" y="115818"/>
            <a:ext cx="75873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ko-KR" altLang="en-US" sz="32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연도별 대학교 입학자 수 회귀모델 생성</a:t>
            </a:r>
            <a:endParaRPr lang="en-US" altLang="ko-KR" sz="3200" b="0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5F0EF4-96E3-43A5-A432-2ED2B20E641A}"/>
              </a:ext>
            </a:extLst>
          </p:cNvPr>
          <p:cNvSpPr txBox="1"/>
          <p:nvPr/>
        </p:nvSpPr>
        <p:spPr>
          <a:xfrm>
            <a:off x="1252661" y="693242"/>
            <a:ext cx="17475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212121"/>
                </a:solidFill>
                <a:latin typeface="Roboto" panose="02000000000000000000" pitchFamily="2" charset="0"/>
              </a:rPr>
              <a:t>2</a:t>
            </a:r>
            <a:r>
              <a:rPr lang="en-US" altLang="ko-KR" sz="14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.1.1 </a:t>
            </a:r>
            <a:r>
              <a:rPr lang="ko-KR" altLang="en-US" sz="14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데이터 </a:t>
            </a:r>
            <a:r>
              <a:rPr lang="ko-KR" altLang="en-US" sz="14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전처리</a:t>
            </a:r>
            <a:endParaRPr lang="ko-KR" altLang="en-US" sz="14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11320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</a:rPr>
              <a:t>2.1</a:t>
            </a:r>
            <a:endParaRPr lang="ko-KR" altLang="en-US" sz="4800" b="1" dirty="0">
              <a:solidFill>
                <a:schemeClr val="accent4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22E628D-DB64-47B5-8D49-2309558B44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1" y="1157009"/>
            <a:ext cx="12115800" cy="5700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298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1092862" y="115818"/>
            <a:ext cx="75873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ko-KR" altLang="en-US" sz="32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연도별 대학교 입학자 수 회귀모델 생성</a:t>
            </a:r>
            <a:endParaRPr lang="en-US" altLang="ko-KR" sz="3200" b="0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5F0EF4-96E3-43A5-A432-2ED2B20E641A}"/>
              </a:ext>
            </a:extLst>
          </p:cNvPr>
          <p:cNvSpPr txBox="1"/>
          <p:nvPr/>
        </p:nvSpPr>
        <p:spPr>
          <a:xfrm>
            <a:off x="1252661" y="693242"/>
            <a:ext cx="17475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212121"/>
                </a:solidFill>
                <a:latin typeface="Roboto" panose="02000000000000000000" pitchFamily="2" charset="0"/>
              </a:rPr>
              <a:t>2</a:t>
            </a:r>
            <a:r>
              <a:rPr lang="en-US" altLang="ko-KR" sz="14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.1.1 </a:t>
            </a:r>
            <a:r>
              <a:rPr lang="ko-KR" altLang="en-US" sz="14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데이터 </a:t>
            </a:r>
            <a:r>
              <a:rPr lang="ko-KR" altLang="en-US" sz="14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전처리</a:t>
            </a:r>
            <a:endParaRPr lang="ko-KR" altLang="en-US" sz="14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11320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</a:rPr>
              <a:t>2.1</a:t>
            </a:r>
            <a:endParaRPr lang="ko-KR" altLang="en-US" sz="4800" b="1" dirty="0">
              <a:solidFill>
                <a:schemeClr val="accent4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D46B750-B139-49A3-892C-0605B79C5E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57008"/>
            <a:ext cx="12192000" cy="5700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187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1092862" y="115818"/>
            <a:ext cx="75873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ko-KR" altLang="en-US" sz="32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연도별 대학교 입학자 수 회귀모델 생성</a:t>
            </a:r>
            <a:endParaRPr lang="en-US" altLang="ko-KR" sz="3200" b="0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5F0EF4-96E3-43A5-A432-2ED2B20E641A}"/>
              </a:ext>
            </a:extLst>
          </p:cNvPr>
          <p:cNvSpPr txBox="1"/>
          <p:nvPr/>
        </p:nvSpPr>
        <p:spPr>
          <a:xfrm>
            <a:off x="1252661" y="693242"/>
            <a:ext cx="17475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212121"/>
                </a:solidFill>
                <a:latin typeface="Roboto" panose="02000000000000000000" pitchFamily="2" charset="0"/>
              </a:rPr>
              <a:t>2</a:t>
            </a:r>
            <a:r>
              <a:rPr lang="en-US" altLang="ko-KR" sz="14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.1.1 </a:t>
            </a:r>
            <a:r>
              <a:rPr lang="ko-KR" altLang="en-US" sz="14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데이터 </a:t>
            </a:r>
            <a:r>
              <a:rPr lang="ko-KR" altLang="en-US" sz="14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전처리</a:t>
            </a:r>
            <a:endParaRPr lang="ko-KR" altLang="en-US" sz="14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11320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</a:rPr>
              <a:t>2.1</a:t>
            </a:r>
            <a:endParaRPr lang="ko-KR" altLang="en-US" sz="4800" b="1" dirty="0">
              <a:solidFill>
                <a:schemeClr val="accent4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483DFD9-AF60-4021-85C1-866C75B3B1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2176"/>
            <a:ext cx="12192000" cy="5685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958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1092862" y="115818"/>
            <a:ext cx="75873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ko-KR" altLang="en-US" sz="32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연도별 대학교 입학자 수 회귀모델 생성</a:t>
            </a:r>
            <a:endParaRPr lang="en-US" altLang="ko-KR" sz="3200" b="0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5F0EF4-96E3-43A5-A432-2ED2B20E641A}"/>
              </a:ext>
            </a:extLst>
          </p:cNvPr>
          <p:cNvSpPr txBox="1"/>
          <p:nvPr/>
        </p:nvSpPr>
        <p:spPr>
          <a:xfrm>
            <a:off x="1252661" y="693242"/>
            <a:ext cx="17475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212121"/>
                </a:solidFill>
                <a:latin typeface="Roboto" panose="02000000000000000000" pitchFamily="2" charset="0"/>
              </a:rPr>
              <a:t>2</a:t>
            </a:r>
            <a:r>
              <a:rPr lang="en-US" altLang="ko-KR" sz="14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.1.1 </a:t>
            </a:r>
            <a:r>
              <a:rPr lang="ko-KR" altLang="en-US" sz="14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데이터 </a:t>
            </a:r>
            <a:r>
              <a:rPr lang="ko-KR" altLang="en-US" sz="14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전처리</a:t>
            </a:r>
            <a:endParaRPr lang="ko-KR" altLang="en-US" sz="14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11320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</a:rPr>
              <a:t>2.1</a:t>
            </a:r>
            <a:endParaRPr lang="ko-KR" altLang="en-US" sz="4800" b="1" dirty="0">
              <a:solidFill>
                <a:schemeClr val="accent4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545F9DF-B418-4CCB-9F77-D9536FD183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2176"/>
            <a:ext cx="12192000" cy="5685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814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1092862" y="115818"/>
            <a:ext cx="75873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ko-KR" altLang="en-US" sz="32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연도별 대학교 입학자 수 회귀모델 생성</a:t>
            </a:r>
            <a:endParaRPr lang="en-US" altLang="ko-KR" sz="3200" b="0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5F0EF4-96E3-43A5-A432-2ED2B20E641A}"/>
              </a:ext>
            </a:extLst>
          </p:cNvPr>
          <p:cNvSpPr txBox="1"/>
          <p:nvPr/>
        </p:nvSpPr>
        <p:spPr>
          <a:xfrm>
            <a:off x="1252661" y="693242"/>
            <a:ext cx="17475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212121"/>
                </a:solidFill>
                <a:latin typeface="Roboto" panose="02000000000000000000" pitchFamily="2" charset="0"/>
              </a:rPr>
              <a:t>2</a:t>
            </a:r>
            <a:r>
              <a:rPr lang="en-US" altLang="ko-KR" sz="14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.1.1 </a:t>
            </a:r>
            <a:r>
              <a:rPr lang="ko-KR" altLang="en-US" sz="14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데이터 </a:t>
            </a:r>
            <a:r>
              <a:rPr lang="ko-KR" altLang="en-US" sz="14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전처리</a:t>
            </a:r>
            <a:endParaRPr lang="ko-KR" altLang="en-US" sz="14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11320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</a:rPr>
              <a:t>2.1</a:t>
            </a:r>
            <a:endParaRPr lang="ko-KR" altLang="en-US" sz="4800" b="1" dirty="0">
              <a:solidFill>
                <a:schemeClr val="accent4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1695C1A-C26E-4035-BF31-532972D11F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2176"/>
            <a:ext cx="12192000" cy="5685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155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1092862" y="115818"/>
            <a:ext cx="75873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ko-KR" altLang="en-US" sz="32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연도별 대학교 입학자 수 회귀모델 생성</a:t>
            </a:r>
            <a:endParaRPr lang="en-US" altLang="ko-KR" sz="3200" b="0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5F0EF4-96E3-43A5-A432-2ED2B20E641A}"/>
              </a:ext>
            </a:extLst>
          </p:cNvPr>
          <p:cNvSpPr txBox="1"/>
          <p:nvPr/>
        </p:nvSpPr>
        <p:spPr>
          <a:xfrm>
            <a:off x="1252661" y="693242"/>
            <a:ext cx="17475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212121"/>
                </a:solidFill>
                <a:latin typeface="Roboto" panose="02000000000000000000" pitchFamily="2" charset="0"/>
              </a:rPr>
              <a:t>2</a:t>
            </a:r>
            <a:r>
              <a:rPr lang="en-US" altLang="ko-KR" sz="14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.1.1 </a:t>
            </a:r>
            <a:r>
              <a:rPr lang="ko-KR" altLang="en-US" sz="14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데이터 </a:t>
            </a:r>
            <a:r>
              <a:rPr lang="ko-KR" altLang="en-US" sz="14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전처리</a:t>
            </a:r>
            <a:endParaRPr lang="ko-KR" altLang="en-US" sz="14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11320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</a:rPr>
              <a:t>2.1</a:t>
            </a:r>
            <a:endParaRPr lang="ko-KR" altLang="en-US" sz="4800" b="1" dirty="0">
              <a:solidFill>
                <a:schemeClr val="accent4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EC0ECBE-E0EB-4014-ABD4-FFEDAAD4E6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157009"/>
            <a:ext cx="5076825" cy="5614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081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1092862" y="115818"/>
            <a:ext cx="75873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ko-KR" altLang="en-US" sz="32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연도별 대학교 입학자 수 회귀모델 생성</a:t>
            </a:r>
            <a:endParaRPr lang="en-US" altLang="ko-KR" sz="3200" b="0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5F0EF4-96E3-43A5-A432-2ED2B20E641A}"/>
              </a:ext>
            </a:extLst>
          </p:cNvPr>
          <p:cNvSpPr txBox="1"/>
          <p:nvPr/>
        </p:nvSpPr>
        <p:spPr>
          <a:xfrm>
            <a:off x="1252661" y="693242"/>
            <a:ext cx="17475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212121"/>
                </a:solidFill>
                <a:latin typeface="Roboto" panose="02000000000000000000" pitchFamily="2" charset="0"/>
              </a:rPr>
              <a:t>2</a:t>
            </a:r>
            <a:r>
              <a:rPr lang="en-US" altLang="ko-KR" sz="14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.1.1 </a:t>
            </a:r>
            <a:r>
              <a:rPr lang="ko-KR" altLang="en-US" sz="14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데이터 </a:t>
            </a:r>
            <a:r>
              <a:rPr lang="ko-KR" altLang="en-US" sz="14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전처리</a:t>
            </a:r>
            <a:endParaRPr lang="ko-KR" altLang="en-US" sz="14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11320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</a:rPr>
              <a:t>2.1</a:t>
            </a:r>
            <a:endParaRPr lang="ko-KR" altLang="en-US" sz="4800" b="1" dirty="0">
              <a:solidFill>
                <a:schemeClr val="accent4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70254A2-3B32-437C-B0F2-4457784E43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57009"/>
            <a:ext cx="12192000" cy="5700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292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1092862" y="115818"/>
            <a:ext cx="75873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ko-KR" altLang="en-US" sz="32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연도별 대학교 입학자 수 회귀모델 생성</a:t>
            </a:r>
            <a:endParaRPr lang="en-US" altLang="ko-KR" sz="3200" b="0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5F0EF4-96E3-43A5-A432-2ED2B20E641A}"/>
              </a:ext>
            </a:extLst>
          </p:cNvPr>
          <p:cNvSpPr txBox="1"/>
          <p:nvPr/>
        </p:nvSpPr>
        <p:spPr>
          <a:xfrm>
            <a:off x="1252661" y="693242"/>
            <a:ext cx="17475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212121"/>
                </a:solidFill>
                <a:latin typeface="Roboto" panose="02000000000000000000" pitchFamily="2" charset="0"/>
              </a:rPr>
              <a:t>2</a:t>
            </a:r>
            <a:r>
              <a:rPr lang="en-US" altLang="ko-KR" sz="14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.1.1 </a:t>
            </a:r>
            <a:r>
              <a:rPr lang="ko-KR" altLang="en-US" sz="14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데이터 </a:t>
            </a:r>
            <a:r>
              <a:rPr lang="ko-KR" altLang="en-US" sz="14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전처리</a:t>
            </a:r>
            <a:endParaRPr lang="ko-KR" altLang="en-US" sz="14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11320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</a:rPr>
              <a:t>2.1</a:t>
            </a:r>
            <a:endParaRPr lang="ko-KR" altLang="en-US" sz="4800" b="1" dirty="0">
              <a:solidFill>
                <a:schemeClr val="accent4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9F8C84E-1505-405A-9432-654FD9A97A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04999"/>
            <a:ext cx="12192000" cy="1803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672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D27475A-FB44-45B8-A8EA-787D9F9F89C1}"/>
              </a:ext>
            </a:extLst>
          </p:cNvPr>
          <p:cNvSpPr/>
          <p:nvPr/>
        </p:nvSpPr>
        <p:spPr>
          <a:xfrm>
            <a:off x="6502400" y="955040"/>
            <a:ext cx="5029200" cy="5029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F1EF4E5-8B6C-4044-98D4-4CE9EBEEE068}"/>
              </a:ext>
            </a:extLst>
          </p:cNvPr>
          <p:cNvSpPr/>
          <p:nvPr/>
        </p:nvSpPr>
        <p:spPr>
          <a:xfrm>
            <a:off x="6096000" y="1412240"/>
            <a:ext cx="2824480" cy="28244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076CC6-2716-492F-97EA-92157CB90CF8}"/>
              </a:ext>
            </a:extLst>
          </p:cNvPr>
          <p:cNvSpPr txBox="1"/>
          <p:nvPr/>
        </p:nvSpPr>
        <p:spPr>
          <a:xfrm>
            <a:off x="485776" y="2418080"/>
            <a:ext cx="542925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>
                <a:solidFill>
                  <a:srgbClr val="212121"/>
                </a:solidFill>
                <a:latin typeface="Roboto" panose="02000000000000000000" pitchFamily="2" charset="0"/>
              </a:rPr>
              <a:t>2</a:t>
            </a:r>
            <a:r>
              <a:rPr lang="en-US" altLang="ko-KR" sz="22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.1 </a:t>
            </a:r>
            <a:r>
              <a:rPr lang="ko-KR" altLang="en-US" sz="22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연도별 대학교 입학자 수 회귀모델 생성</a:t>
            </a:r>
            <a:endParaRPr lang="en-US" altLang="ko-KR" sz="2200" b="1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  <a:p>
            <a:endParaRPr lang="ko-KR" altLang="en-US" sz="3600" spc="-3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4C1339-7D13-4386-965C-3402B66819A8}"/>
              </a:ext>
            </a:extLst>
          </p:cNvPr>
          <p:cNvSpPr txBox="1"/>
          <p:nvPr/>
        </p:nvSpPr>
        <p:spPr>
          <a:xfrm>
            <a:off x="660400" y="3100308"/>
            <a:ext cx="2438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212121"/>
                </a:solidFill>
                <a:latin typeface="Roboto" panose="02000000000000000000" pitchFamily="2" charset="0"/>
              </a:rPr>
              <a:t> 2</a:t>
            </a:r>
            <a:r>
              <a:rPr lang="en-US" altLang="ko-KR" sz="18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.1.2 </a:t>
            </a:r>
            <a:r>
              <a:rPr lang="ko-KR" altLang="en-US" sz="18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회귀모델 설계</a:t>
            </a:r>
            <a:endParaRPr lang="ko-KR" altLang="en-US" sz="1800" spc="-3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B23695-8A31-40A6-B134-9546AED4FADD}"/>
              </a:ext>
            </a:extLst>
          </p:cNvPr>
          <p:cNvSpPr txBox="1"/>
          <p:nvPr/>
        </p:nvSpPr>
        <p:spPr>
          <a:xfrm>
            <a:off x="6250898" y="1633249"/>
            <a:ext cx="148630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b="1" dirty="0">
                <a:solidFill>
                  <a:schemeClr val="accent2"/>
                </a:solidFill>
              </a:rPr>
              <a:t>2.1</a:t>
            </a:r>
            <a:endParaRPr lang="ko-KR" altLang="en-US" sz="66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5369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4B754D0-1D69-4D2C-8DBA-852CF617DC30}"/>
              </a:ext>
            </a:extLst>
          </p:cNvPr>
          <p:cNvSpPr/>
          <p:nvPr/>
        </p:nvSpPr>
        <p:spPr>
          <a:xfrm>
            <a:off x="6096000" y="1163320"/>
            <a:ext cx="6096000" cy="572061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45CE2C4-28C8-4910-8DBE-E7488746E5C6}"/>
              </a:ext>
            </a:extLst>
          </p:cNvPr>
          <p:cNvSpPr/>
          <p:nvPr/>
        </p:nvSpPr>
        <p:spPr>
          <a:xfrm>
            <a:off x="0" y="934720"/>
            <a:ext cx="6096000" cy="1117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6304DB-138B-466E-A699-CC6B4EBF22E2}"/>
              </a:ext>
            </a:extLst>
          </p:cNvPr>
          <p:cNvSpPr txBox="1"/>
          <p:nvPr/>
        </p:nvSpPr>
        <p:spPr>
          <a:xfrm>
            <a:off x="193040" y="174973"/>
            <a:ext cx="9893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tx2">
                    <a:lumMod val="50000"/>
                  </a:schemeClr>
                </a:solidFill>
              </a:rPr>
              <a:t>목차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94C671-7E93-40FD-A0FA-8A445145AE83}"/>
              </a:ext>
            </a:extLst>
          </p:cNvPr>
          <p:cNvSpPr txBox="1"/>
          <p:nvPr/>
        </p:nvSpPr>
        <p:spPr>
          <a:xfrm>
            <a:off x="1124705" y="390416"/>
            <a:ext cx="32359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Contents</a:t>
            </a:r>
            <a:endParaRPr lang="en-US" altLang="ko-KR" b="0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  <a:p>
            <a:endParaRPr lang="ko-KR" alt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3FD70989-0967-44E9-8B20-09A5D1D6E1C9}"/>
              </a:ext>
            </a:extLst>
          </p:cNvPr>
          <p:cNvGrpSpPr/>
          <p:nvPr/>
        </p:nvGrpSpPr>
        <p:grpSpPr>
          <a:xfrm>
            <a:off x="294640" y="1358351"/>
            <a:ext cx="4286238" cy="923330"/>
            <a:chOff x="294640" y="1358351"/>
            <a:chExt cx="4286238" cy="92333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1687E75-7EE0-4211-A462-A78FC693C492}"/>
                </a:ext>
              </a:extLst>
            </p:cNvPr>
            <p:cNvSpPr/>
            <p:nvPr/>
          </p:nvSpPr>
          <p:spPr>
            <a:xfrm>
              <a:off x="294640" y="1391920"/>
              <a:ext cx="701040" cy="701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F88F4D3-0ADC-4F16-971A-421323FED2ED}"/>
                </a:ext>
              </a:extLst>
            </p:cNvPr>
            <p:cNvSpPr txBox="1"/>
            <p:nvPr/>
          </p:nvSpPr>
          <p:spPr>
            <a:xfrm>
              <a:off x="436609" y="1461105"/>
              <a:ext cx="41710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tx2">
                      <a:lumMod val="75000"/>
                    </a:schemeClr>
                  </a:solidFill>
                </a:rPr>
                <a:t>1</a:t>
              </a:r>
              <a:endParaRPr lang="ko-KR" altLang="en-US" sz="32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38C7E67-74DA-485F-A8AE-DA8FD6F1B699}"/>
                </a:ext>
              </a:extLst>
            </p:cNvPr>
            <p:cNvSpPr txBox="1"/>
            <p:nvPr/>
          </p:nvSpPr>
          <p:spPr>
            <a:xfrm>
              <a:off x="1020314" y="1358351"/>
              <a:ext cx="356056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algn="l">
                <a:buAutoNum type="arabicPeriod"/>
              </a:pPr>
              <a:r>
                <a:rPr lang="ko-KR" altLang="en-US" sz="1500" b="1" i="0" dirty="0">
                  <a:solidFill>
                    <a:srgbClr val="212121"/>
                  </a:solidFill>
                  <a:effectLst/>
                  <a:latin typeface="Roboto" panose="02000000000000000000" pitchFamily="2" charset="0"/>
                </a:rPr>
                <a:t>서론</a:t>
              </a:r>
              <a:endParaRPr lang="en-US" altLang="ko-KR" sz="15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endParaRPr>
            </a:p>
            <a:p>
              <a:pPr algn="l"/>
              <a:endParaRPr lang="en-US" altLang="ko-KR" sz="15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endParaRPr>
            </a:p>
            <a:p>
              <a:pPr algn="l"/>
              <a:r>
                <a:rPr lang="en-US" altLang="ko-KR" sz="1200" b="0" i="0" dirty="0">
                  <a:solidFill>
                    <a:srgbClr val="212121"/>
                  </a:solidFill>
                  <a:effectLst/>
                  <a:latin typeface="Roboto" panose="02000000000000000000" pitchFamily="2" charset="0"/>
                </a:rPr>
                <a:t>1.1 </a:t>
              </a:r>
              <a:r>
                <a:rPr lang="ko-KR" altLang="en-US" sz="1200" b="0" i="0" dirty="0">
                  <a:solidFill>
                    <a:srgbClr val="212121"/>
                  </a:solidFill>
                  <a:effectLst/>
                  <a:latin typeface="Roboto" panose="02000000000000000000" pitchFamily="2" charset="0"/>
                </a:rPr>
                <a:t>연구 배경</a:t>
              </a:r>
              <a:endParaRPr lang="en-US" altLang="ko-KR" sz="12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endParaRPr>
            </a:p>
            <a:p>
              <a:pPr algn="l"/>
              <a:r>
                <a:rPr lang="en-US" altLang="ko-KR" sz="1200" b="0" i="0" dirty="0">
                  <a:solidFill>
                    <a:srgbClr val="212121"/>
                  </a:solidFill>
                  <a:effectLst/>
                  <a:latin typeface="Roboto" panose="02000000000000000000" pitchFamily="2" charset="0"/>
                </a:rPr>
                <a:t>1.2 </a:t>
              </a:r>
              <a:r>
                <a:rPr lang="ko-KR" altLang="en-US" sz="1200" b="0" i="0" dirty="0">
                  <a:solidFill>
                    <a:srgbClr val="212121"/>
                  </a:solidFill>
                  <a:effectLst/>
                  <a:latin typeface="Roboto" panose="02000000000000000000" pitchFamily="2" charset="0"/>
                </a:rPr>
                <a:t>연구 목적</a:t>
              </a: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72248B9C-3D54-45BB-A57F-A9D99CEA8994}"/>
              </a:ext>
            </a:extLst>
          </p:cNvPr>
          <p:cNvGrpSpPr/>
          <p:nvPr/>
        </p:nvGrpSpPr>
        <p:grpSpPr>
          <a:xfrm>
            <a:off x="282323" y="2396288"/>
            <a:ext cx="4991012" cy="1107996"/>
            <a:chOff x="294640" y="1329554"/>
            <a:chExt cx="4991012" cy="1107996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F37A9374-D0D7-464F-B150-88C5B40CEF7F}"/>
                </a:ext>
              </a:extLst>
            </p:cNvPr>
            <p:cNvSpPr/>
            <p:nvPr/>
          </p:nvSpPr>
          <p:spPr>
            <a:xfrm>
              <a:off x="294640" y="1391920"/>
              <a:ext cx="701040" cy="701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400FF30-FB91-462E-8C6D-23083600275E}"/>
                </a:ext>
              </a:extLst>
            </p:cNvPr>
            <p:cNvSpPr txBox="1"/>
            <p:nvPr/>
          </p:nvSpPr>
          <p:spPr>
            <a:xfrm>
              <a:off x="432602" y="1461105"/>
              <a:ext cx="42511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tx2">
                      <a:lumMod val="75000"/>
                    </a:schemeClr>
                  </a:solidFill>
                </a:rPr>
                <a:t>2</a:t>
              </a:r>
              <a:endParaRPr lang="ko-KR" altLang="en-US" sz="32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D9519AB-383A-4302-84C4-7A82F08C9CEF}"/>
                </a:ext>
              </a:extLst>
            </p:cNvPr>
            <p:cNvSpPr txBox="1"/>
            <p:nvPr/>
          </p:nvSpPr>
          <p:spPr>
            <a:xfrm>
              <a:off x="1026159" y="1329554"/>
              <a:ext cx="4259493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500" b="1" dirty="0">
                  <a:solidFill>
                    <a:srgbClr val="212121"/>
                  </a:solidFill>
                  <a:latin typeface="Roboto" panose="02000000000000000000" pitchFamily="2" charset="0"/>
                </a:rPr>
                <a:t>2</a:t>
              </a:r>
              <a:r>
                <a:rPr lang="en-US" altLang="ko-KR" sz="1500" b="1" i="0" dirty="0">
                  <a:solidFill>
                    <a:srgbClr val="212121"/>
                  </a:solidFill>
                  <a:effectLst/>
                  <a:latin typeface="Roboto" panose="02000000000000000000" pitchFamily="2" charset="0"/>
                </a:rPr>
                <a:t>. </a:t>
              </a:r>
              <a:r>
                <a:rPr lang="ko-KR" altLang="en-US" sz="1500" b="1" i="0" dirty="0">
                  <a:solidFill>
                    <a:srgbClr val="212121"/>
                  </a:solidFill>
                  <a:effectLst/>
                  <a:latin typeface="Roboto" panose="02000000000000000000" pitchFamily="2" charset="0"/>
                </a:rPr>
                <a:t>연구방법</a:t>
              </a:r>
              <a:endParaRPr lang="en-US" altLang="ko-KR" sz="15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endParaRPr>
            </a:p>
            <a:p>
              <a:pPr algn="l"/>
              <a:endParaRPr lang="en-US" altLang="ko-KR" sz="15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endParaRPr>
            </a:p>
            <a:p>
              <a:pPr algn="l"/>
              <a:r>
                <a:rPr lang="en-US" altLang="ko-KR" sz="1200" dirty="0">
                  <a:solidFill>
                    <a:srgbClr val="212121"/>
                  </a:solidFill>
                  <a:latin typeface="Roboto" panose="02000000000000000000" pitchFamily="2" charset="0"/>
                </a:rPr>
                <a:t>2</a:t>
              </a:r>
              <a:r>
                <a:rPr lang="en-US" altLang="ko-KR" sz="1200" b="0" i="0" dirty="0">
                  <a:solidFill>
                    <a:srgbClr val="212121"/>
                  </a:solidFill>
                  <a:effectLst/>
                  <a:latin typeface="Roboto" panose="02000000000000000000" pitchFamily="2" charset="0"/>
                </a:rPr>
                <a:t>.1 </a:t>
              </a:r>
              <a:r>
                <a:rPr lang="ko-KR" altLang="en-US" sz="1200" b="0" i="0" dirty="0">
                  <a:solidFill>
                    <a:srgbClr val="212121"/>
                  </a:solidFill>
                  <a:effectLst/>
                  <a:latin typeface="Roboto" panose="02000000000000000000" pitchFamily="2" charset="0"/>
                </a:rPr>
                <a:t>연도별 대학교 입학자 수 회귀모델 생성</a:t>
              </a:r>
              <a:endParaRPr lang="en-US" altLang="ko-KR" sz="12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endParaRPr>
            </a:p>
            <a:p>
              <a:pPr algn="l"/>
              <a:r>
                <a:rPr lang="en-US" altLang="ko-KR" sz="1200" dirty="0">
                  <a:solidFill>
                    <a:srgbClr val="212121"/>
                  </a:solidFill>
                  <a:latin typeface="Roboto" panose="02000000000000000000" pitchFamily="2" charset="0"/>
                </a:rPr>
                <a:t>  2</a:t>
              </a:r>
              <a:r>
                <a:rPr lang="en-US" altLang="ko-KR" sz="1200" b="0" i="0" dirty="0">
                  <a:solidFill>
                    <a:srgbClr val="212121"/>
                  </a:solidFill>
                  <a:effectLst/>
                  <a:latin typeface="Roboto" panose="02000000000000000000" pitchFamily="2" charset="0"/>
                </a:rPr>
                <a:t>.1.1 </a:t>
              </a:r>
              <a:r>
                <a:rPr lang="ko-KR" altLang="en-US" sz="1200" b="0" i="0" dirty="0">
                  <a:solidFill>
                    <a:srgbClr val="212121"/>
                  </a:solidFill>
                  <a:effectLst/>
                  <a:latin typeface="Roboto" panose="02000000000000000000" pitchFamily="2" charset="0"/>
                </a:rPr>
                <a:t>데이터 </a:t>
              </a:r>
              <a:r>
                <a:rPr lang="ko-KR" altLang="en-US" sz="1200" b="0" i="0" dirty="0" err="1">
                  <a:solidFill>
                    <a:srgbClr val="212121"/>
                  </a:solidFill>
                  <a:effectLst/>
                  <a:latin typeface="Roboto" panose="02000000000000000000" pitchFamily="2" charset="0"/>
                </a:rPr>
                <a:t>전처리</a:t>
              </a:r>
              <a:endParaRPr lang="en-US" altLang="ko-KR" sz="12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endParaRPr>
            </a:p>
            <a:p>
              <a:pPr algn="l"/>
              <a:r>
                <a:rPr lang="en-US" altLang="ko-KR" sz="1200" dirty="0">
                  <a:solidFill>
                    <a:srgbClr val="212121"/>
                  </a:solidFill>
                  <a:latin typeface="Roboto" panose="02000000000000000000" pitchFamily="2" charset="0"/>
                </a:rPr>
                <a:t>  2</a:t>
              </a:r>
              <a:r>
                <a:rPr lang="en-US" altLang="ko-KR" sz="1200" b="0" i="0" dirty="0">
                  <a:solidFill>
                    <a:srgbClr val="212121"/>
                  </a:solidFill>
                  <a:effectLst/>
                  <a:latin typeface="Roboto" panose="02000000000000000000" pitchFamily="2" charset="0"/>
                </a:rPr>
                <a:t>.1.2 </a:t>
              </a:r>
              <a:r>
                <a:rPr lang="ko-KR" altLang="en-US" sz="1200" b="0" i="0" dirty="0">
                  <a:solidFill>
                    <a:srgbClr val="212121"/>
                  </a:solidFill>
                  <a:effectLst/>
                  <a:latin typeface="Roboto" panose="02000000000000000000" pitchFamily="2" charset="0"/>
                </a:rPr>
                <a:t>회귀모델 설계</a:t>
              </a: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AA6DAF3D-56DD-4603-B5C8-395DADFA849A}"/>
              </a:ext>
            </a:extLst>
          </p:cNvPr>
          <p:cNvGrpSpPr/>
          <p:nvPr/>
        </p:nvGrpSpPr>
        <p:grpSpPr>
          <a:xfrm>
            <a:off x="294640" y="3670461"/>
            <a:ext cx="4029698" cy="923330"/>
            <a:chOff x="294640" y="1309017"/>
            <a:chExt cx="4029698" cy="923330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3257C551-BEA9-4A5A-804C-B3723BAB21E9}"/>
                </a:ext>
              </a:extLst>
            </p:cNvPr>
            <p:cNvSpPr/>
            <p:nvPr/>
          </p:nvSpPr>
          <p:spPr>
            <a:xfrm>
              <a:off x="294640" y="1391920"/>
              <a:ext cx="701040" cy="701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0059E28-6683-4826-B293-3AF3DF3ECA1B}"/>
                </a:ext>
              </a:extLst>
            </p:cNvPr>
            <p:cNvSpPr txBox="1"/>
            <p:nvPr/>
          </p:nvSpPr>
          <p:spPr>
            <a:xfrm>
              <a:off x="432602" y="1461105"/>
              <a:ext cx="42511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tx2">
                      <a:lumMod val="75000"/>
                    </a:schemeClr>
                  </a:solidFill>
                </a:rPr>
                <a:t>3</a:t>
              </a:r>
              <a:endParaRPr lang="ko-KR" altLang="en-US" sz="32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EB0A944-CAFF-4F64-8ADB-EAF6997D6573}"/>
                </a:ext>
              </a:extLst>
            </p:cNvPr>
            <p:cNvSpPr txBox="1"/>
            <p:nvPr/>
          </p:nvSpPr>
          <p:spPr>
            <a:xfrm>
              <a:off x="995680" y="1309017"/>
              <a:ext cx="332865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500" b="1" dirty="0">
                  <a:solidFill>
                    <a:srgbClr val="212121"/>
                  </a:solidFill>
                  <a:latin typeface="Roboto" panose="02000000000000000000" pitchFamily="2" charset="0"/>
                </a:rPr>
                <a:t>3</a:t>
              </a:r>
              <a:r>
                <a:rPr lang="en-US" altLang="ko-KR" sz="1500" b="1" i="0" dirty="0">
                  <a:solidFill>
                    <a:srgbClr val="212121"/>
                  </a:solidFill>
                  <a:effectLst/>
                  <a:latin typeface="Roboto" panose="02000000000000000000" pitchFamily="2" charset="0"/>
                </a:rPr>
                <a:t>. </a:t>
              </a:r>
              <a:r>
                <a:rPr lang="ko-KR" altLang="en-US" sz="1500" b="1" i="0" dirty="0">
                  <a:solidFill>
                    <a:srgbClr val="212121"/>
                  </a:solidFill>
                  <a:effectLst/>
                  <a:latin typeface="Roboto" panose="02000000000000000000" pitchFamily="2" charset="0"/>
                </a:rPr>
                <a:t>조사결과</a:t>
              </a:r>
              <a:endParaRPr lang="en-US" altLang="ko-KR" sz="15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endParaRPr>
            </a:p>
            <a:p>
              <a:pPr algn="l"/>
              <a:endParaRPr lang="en-US" altLang="ko-KR" sz="15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endParaRPr>
            </a:p>
            <a:p>
              <a:pPr algn="l"/>
              <a:r>
                <a:rPr lang="en-US" altLang="ko-KR" sz="1200" dirty="0">
                  <a:solidFill>
                    <a:srgbClr val="212121"/>
                  </a:solidFill>
                  <a:latin typeface="Roboto" panose="02000000000000000000" pitchFamily="2" charset="0"/>
                </a:rPr>
                <a:t>3</a:t>
              </a:r>
              <a:r>
                <a:rPr lang="en-US" altLang="ko-KR" sz="1200" b="0" i="0" dirty="0">
                  <a:solidFill>
                    <a:srgbClr val="212121"/>
                  </a:solidFill>
                  <a:effectLst/>
                  <a:latin typeface="Roboto" panose="02000000000000000000" pitchFamily="2" charset="0"/>
                </a:rPr>
                <a:t>.1 </a:t>
              </a:r>
              <a:r>
                <a:rPr lang="ko-KR" altLang="en-US" sz="1200" b="0" i="0" dirty="0">
                  <a:solidFill>
                    <a:srgbClr val="212121"/>
                  </a:solidFill>
                  <a:effectLst/>
                  <a:latin typeface="Roboto" panose="02000000000000000000" pitchFamily="2" charset="0"/>
                </a:rPr>
                <a:t>대학교 입학자 수 회귀모델을 통한 예측</a:t>
              </a:r>
              <a:endParaRPr lang="en-US" altLang="ko-KR" sz="12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endParaRPr>
            </a:p>
            <a:p>
              <a:pPr algn="l"/>
              <a:r>
                <a:rPr lang="en-US" altLang="ko-KR" sz="1200" dirty="0">
                  <a:solidFill>
                    <a:srgbClr val="212121"/>
                  </a:solidFill>
                  <a:latin typeface="Roboto" panose="02000000000000000000" pitchFamily="2" charset="0"/>
                </a:rPr>
                <a:t>3</a:t>
              </a:r>
              <a:r>
                <a:rPr lang="en-US" altLang="ko-KR" sz="1200" b="0" i="0" dirty="0">
                  <a:solidFill>
                    <a:srgbClr val="212121"/>
                  </a:solidFill>
                  <a:effectLst/>
                  <a:latin typeface="Roboto" panose="02000000000000000000" pitchFamily="2" charset="0"/>
                </a:rPr>
                <a:t>.2 </a:t>
              </a:r>
              <a:r>
                <a:rPr lang="ko-KR" altLang="en-US" sz="1200" b="0" i="0" dirty="0">
                  <a:solidFill>
                    <a:srgbClr val="212121"/>
                  </a:solidFill>
                  <a:effectLst/>
                  <a:latin typeface="Roboto" panose="02000000000000000000" pitchFamily="2" charset="0"/>
                </a:rPr>
                <a:t>대학교 입학자 수 회귀분석 모델 평가</a:t>
              </a: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87F8FBBF-1148-436E-8600-69C119DBF580}"/>
              </a:ext>
            </a:extLst>
          </p:cNvPr>
          <p:cNvGrpSpPr/>
          <p:nvPr/>
        </p:nvGrpSpPr>
        <p:grpSpPr>
          <a:xfrm>
            <a:off x="312803" y="4893064"/>
            <a:ext cx="3238883" cy="706672"/>
            <a:chOff x="294640" y="1386288"/>
            <a:chExt cx="3238883" cy="706672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EE198DCA-DDAD-43B9-A796-5D1463594EC3}"/>
                </a:ext>
              </a:extLst>
            </p:cNvPr>
            <p:cNvSpPr/>
            <p:nvPr/>
          </p:nvSpPr>
          <p:spPr>
            <a:xfrm>
              <a:off x="294640" y="1391920"/>
              <a:ext cx="701040" cy="701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49EA117-E942-4A95-942C-287EBF455A1C}"/>
                </a:ext>
              </a:extLst>
            </p:cNvPr>
            <p:cNvSpPr txBox="1"/>
            <p:nvPr/>
          </p:nvSpPr>
          <p:spPr>
            <a:xfrm>
              <a:off x="432602" y="1461105"/>
              <a:ext cx="42511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tx2">
                      <a:lumMod val="75000"/>
                    </a:schemeClr>
                  </a:solidFill>
                </a:rPr>
                <a:t>4</a:t>
              </a:r>
              <a:endParaRPr lang="ko-KR" altLang="en-US" sz="32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66D9A10-E34F-47A8-8A0F-E2B4F6DF7197}"/>
                </a:ext>
              </a:extLst>
            </p:cNvPr>
            <p:cNvSpPr txBox="1"/>
            <p:nvPr/>
          </p:nvSpPr>
          <p:spPr>
            <a:xfrm>
              <a:off x="1013843" y="1386288"/>
              <a:ext cx="251968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500" b="1" dirty="0">
                  <a:solidFill>
                    <a:srgbClr val="212121"/>
                  </a:solidFill>
                  <a:latin typeface="Roboto" panose="02000000000000000000" pitchFamily="2" charset="0"/>
                </a:rPr>
                <a:t>4</a:t>
              </a:r>
              <a:r>
                <a:rPr lang="en-US" altLang="ko-KR" sz="1500" b="1" i="0" dirty="0">
                  <a:solidFill>
                    <a:srgbClr val="212121"/>
                  </a:solidFill>
                  <a:effectLst/>
                  <a:latin typeface="Roboto" panose="02000000000000000000" pitchFamily="2" charset="0"/>
                </a:rPr>
                <a:t>. </a:t>
              </a:r>
              <a:r>
                <a:rPr lang="ko-KR" altLang="en-US" sz="1500" b="1" i="0" dirty="0">
                  <a:solidFill>
                    <a:srgbClr val="212121"/>
                  </a:solidFill>
                  <a:effectLst/>
                  <a:latin typeface="Roboto" panose="02000000000000000000" pitchFamily="2" charset="0"/>
                </a:rPr>
                <a:t>결과 고찰 및 개선 방안</a:t>
              </a:r>
              <a:endParaRPr lang="ko-KR" altLang="en-US" sz="15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endParaRPr>
            </a:p>
          </p:txBody>
        </p:sp>
      </p:grpSp>
      <p:pic>
        <p:nvPicPr>
          <p:cNvPr id="30" name="그림 29">
            <a:extLst>
              <a:ext uri="{FF2B5EF4-FFF2-40B4-BE49-F238E27FC236}">
                <a16:creationId xmlns:a16="http://schemas.microsoft.com/office/drawing/2014/main" id="{50CA2993-B48E-4FE8-A781-3DB7DC6D2BB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-41925"/>
            <a:ext cx="6096000" cy="6899925"/>
          </a:xfrm>
          <a:prstGeom prst="rect">
            <a:avLst/>
          </a:prstGeom>
        </p:spPr>
      </p:pic>
      <p:grpSp>
        <p:nvGrpSpPr>
          <p:cNvPr id="31" name="그룹 30">
            <a:extLst>
              <a:ext uri="{FF2B5EF4-FFF2-40B4-BE49-F238E27FC236}">
                <a16:creationId xmlns:a16="http://schemas.microsoft.com/office/drawing/2014/main" id="{01054EED-0D18-469E-B108-9FF33EF19868}"/>
              </a:ext>
            </a:extLst>
          </p:cNvPr>
          <p:cNvGrpSpPr/>
          <p:nvPr/>
        </p:nvGrpSpPr>
        <p:grpSpPr>
          <a:xfrm>
            <a:off x="313822" y="5898096"/>
            <a:ext cx="3245354" cy="701040"/>
            <a:chOff x="294640" y="1391920"/>
            <a:chExt cx="3245354" cy="701040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981EE614-7045-4924-A958-007074A9E926}"/>
                </a:ext>
              </a:extLst>
            </p:cNvPr>
            <p:cNvSpPr/>
            <p:nvPr/>
          </p:nvSpPr>
          <p:spPr>
            <a:xfrm>
              <a:off x="294640" y="1391920"/>
              <a:ext cx="701040" cy="701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F57C6E2-EAED-4E00-B2A3-F55A5FACBE07}"/>
                </a:ext>
              </a:extLst>
            </p:cNvPr>
            <p:cNvSpPr txBox="1"/>
            <p:nvPr/>
          </p:nvSpPr>
          <p:spPr>
            <a:xfrm>
              <a:off x="432602" y="1461105"/>
              <a:ext cx="42511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tx2">
                      <a:lumMod val="75000"/>
                    </a:schemeClr>
                  </a:solidFill>
                </a:rPr>
                <a:t>5</a:t>
              </a:r>
              <a:endParaRPr lang="ko-KR" altLang="en-US" sz="32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001DAB2-6FAA-456C-B0DA-5521EBB72166}"/>
                </a:ext>
              </a:extLst>
            </p:cNvPr>
            <p:cNvSpPr txBox="1"/>
            <p:nvPr/>
          </p:nvSpPr>
          <p:spPr>
            <a:xfrm>
              <a:off x="1020314" y="1391920"/>
              <a:ext cx="251968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500" b="1" i="0" dirty="0">
                  <a:solidFill>
                    <a:srgbClr val="212121"/>
                  </a:solidFill>
                  <a:effectLst/>
                  <a:latin typeface="Roboto" panose="02000000000000000000" pitchFamily="2" charset="0"/>
                </a:rPr>
                <a:t>5. </a:t>
              </a:r>
              <a:r>
                <a:rPr lang="ko-KR" altLang="en-US" sz="1500" b="1" dirty="0">
                  <a:solidFill>
                    <a:srgbClr val="212121"/>
                  </a:solidFill>
                  <a:latin typeface="Roboto" panose="02000000000000000000" pitchFamily="2" charset="0"/>
                </a:rPr>
                <a:t>참고문헌</a:t>
              </a:r>
              <a:endParaRPr lang="ko-KR" altLang="en-US" sz="15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54457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1190516" y="169965"/>
            <a:ext cx="71192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연도별 대학교 입학자 수 회귀모델 생성</a:t>
            </a:r>
            <a:endParaRPr lang="en-US" altLang="ko-KR" sz="3200" b="1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5F0EF4-96E3-43A5-A432-2ED2B20E641A}"/>
              </a:ext>
            </a:extLst>
          </p:cNvPr>
          <p:cNvSpPr txBox="1"/>
          <p:nvPr/>
        </p:nvSpPr>
        <p:spPr>
          <a:xfrm>
            <a:off x="1317920" y="747986"/>
            <a:ext cx="17475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212121"/>
                </a:solidFill>
                <a:latin typeface="Roboto" panose="02000000000000000000" pitchFamily="2" charset="0"/>
              </a:rPr>
              <a:t>2</a:t>
            </a:r>
            <a:r>
              <a:rPr lang="en-US" altLang="ko-KR" sz="14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.1.2 </a:t>
            </a:r>
            <a:r>
              <a:rPr lang="ko-KR" altLang="en-US" sz="14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회귀모델 설계</a:t>
            </a:r>
            <a:endParaRPr lang="ko-KR" altLang="en-US" sz="14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11320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</a:rPr>
              <a:t>2.1</a:t>
            </a:r>
            <a:endParaRPr lang="ko-KR" altLang="en-US" sz="4800" b="1" dirty="0">
              <a:solidFill>
                <a:schemeClr val="accent4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5D0B39D-593A-45ED-8E87-AA260E5594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26920"/>
            <a:ext cx="12192000" cy="5631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427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1190516" y="169965"/>
            <a:ext cx="71192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연도별 대학교 입학자 수 회귀모델 생성</a:t>
            </a:r>
            <a:endParaRPr lang="en-US" altLang="ko-KR" sz="3200" b="1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5F0EF4-96E3-43A5-A432-2ED2B20E641A}"/>
              </a:ext>
            </a:extLst>
          </p:cNvPr>
          <p:cNvSpPr txBox="1"/>
          <p:nvPr/>
        </p:nvSpPr>
        <p:spPr>
          <a:xfrm>
            <a:off x="1317920" y="747986"/>
            <a:ext cx="17475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212121"/>
                </a:solidFill>
                <a:latin typeface="Roboto" panose="02000000000000000000" pitchFamily="2" charset="0"/>
              </a:rPr>
              <a:t>2</a:t>
            </a:r>
            <a:r>
              <a:rPr lang="en-US" altLang="ko-KR" sz="14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.1.2 </a:t>
            </a:r>
            <a:r>
              <a:rPr lang="ko-KR" altLang="en-US" sz="14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회귀모델 설계</a:t>
            </a:r>
            <a:endParaRPr lang="ko-KR" altLang="en-US" sz="14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11320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</a:rPr>
              <a:t>2.1</a:t>
            </a:r>
            <a:endParaRPr lang="ko-KR" altLang="en-US" sz="4800" b="1" dirty="0">
              <a:solidFill>
                <a:schemeClr val="accent4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592E48B-B04A-4423-85D5-47345AF638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2121"/>
            <a:ext cx="12192000" cy="5685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12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1190516" y="169965"/>
            <a:ext cx="71192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연도별 대학교 입학자 수 회귀모델 생성</a:t>
            </a:r>
            <a:endParaRPr lang="en-US" altLang="ko-KR" sz="3200" b="1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5F0EF4-96E3-43A5-A432-2ED2B20E641A}"/>
              </a:ext>
            </a:extLst>
          </p:cNvPr>
          <p:cNvSpPr txBox="1"/>
          <p:nvPr/>
        </p:nvSpPr>
        <p:spPr>
          <a:xfrm>
            <a:off x="1317920" y="747986"/>
            <a:ext cx="17475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212121"/>
                </a:solidFill>
                <a:latin typeface="Roboto" panose="02000000000000000000" pitchFamily="2" charset="0"/>
              </a:rPr>
              <a:t>2</a:t>
            </a:r>
            <a:r>
              <a:rPr lang="en-US" altLang="ko-KR" sz="14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.1.2 </a:t>
            </a:r>
            <a:r>
              <a:rPr lang="ko-KR" altLang="en-US" sz="14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회귀모델 설계</a:t>
            </a:r>
            <a:endParaRPr lang="ko-KR" altLang="en-US" sz="14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11320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</a:rPr>
              <a:t>2.1</a:t>
            </a:r>
            <a:endParaRPr lang="ko-KR" altLang="en-US" sz="4800" b="1" dirty="0">
              <a:solidFill>
                <a:schemeClr val="accent4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F3146A1-5EE4-41BA-AB82-0C5321872D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4388" y="1151421"/>
            <a:ext cx="12236388" cy="5706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170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162C52E-0E4A-4009-BF4B-F81BEEA0C1BE}"/>
              </a:ext>
            </a:extLst>
          </p:cNvPr>
          <p:cNvSpPr/>
          <p:nvPr/>
        </p:nvSpPr>
        <p:spPr>
          <a:xfrm>
            <a:off x="3832253" y="2877553"/>
            <a:ext cx="4527493" cy="110289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5FFEB1-AB38-4906-B595-8F02186BFF78}"/>
              </a:ext>
            </a:extLst>
          </p:cNvPr>
          <p:cNvSpPr txBox="1"/>
          <p:nvPr/>
        </p:nvSpPr>
        <p:spPr>
          <a:xfrm>
            <a:off x="4872892" y="3057302"/>
            <a:ext cx="273825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3. </a:t>
            </a:r>
            <a:r>
              <a:rPr lang="ko-KR" altLang="en-US" sz="40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연구방법</a:t>
            </a:r>
            <a:endParaRPr lang="ko-KR" altLang="en-US" sz="4000" b="0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  <a:p>
            <a:endParaRPr lang="ko-KR" altLang="en-US" sz="4000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3220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D27475A-FB44-45B8-A8EA-787D9F9F89C1}"/>
              </a:ext>
            </a:extLst>
          </p:cNvPr>
          <p:cNvSpPr/>
          <p:nvPr/>
        </p:nvSpPr>
        <p:spPr>
          <a:xfrm>
            <a:off x="894080" y="955040"/>
            <a:ext cx="5029200" cy="5029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F1EF4E5-8B6C-4044-98D4-4CE9EBEEE068}"/>
              </a:ext>
            </a:extLst>
          </p:cNvPr>
          <p:cNvSpPr/>
          <p:nvPr/>
        </p:nvSpPr>
        <p:spPr>
          <a:xfrm>
            <a:off x="3972560" y="1412240"/>
            <a:ext cx="2824480" cy="28244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076CC6-2716-492F-97EA-92157CB90CF8}"/>
              </a:ext>
            </a:extLst>
          </p:cNvPr>
          <p:cNvSpPr txBox="1"/>
          <p:nvPr/>
        </p:nvSpPr>
        <p:spPr>
          <a:xfrm>
            <a:off x="7010104" y="2071233"/>
            <a:ext cx="53121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3.1 </a:t>
            </a:r>
            <a:r>
              <a:rPr lang="ko-KR" altLang="en-US" sz="20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대학교 입학자 수 회귀모델을 통한 예측</a:t>
            </a:r>
            <a:endParaRPr lang="ko-KR" altLang="en-US" sz="2000" b="1" spc="-3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B23695-8A31-40A6-B134-9546AED4FADD}"/>
              </a:ext>
            </a:extLst>
          </p:cNvPr>
          <p:cNvSpPr txBox="1"/>
          <p:nvPr/>
        </p:nvSpPr>
        <p:spPr>
          <a:xfrm>
            <a:off x="5310736" y="1633249"/>
            <a:ext cx="148630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b="1" dirty="0">
                <a:solidFill>
                  <a:schemeClr val="accent2"/>
                </a:solidFill>
              </a:rPr>
              <a:t>3.1</a:t>
            </a:r>
            <a:endParaRPr lang="ko-KR" altLang="en-US" sz="66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0787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1190516" y="169965"/>
            <a:ext cx="74446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ko-KR" altLang="en-US" sz="32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대학교 입학자 수 회귀모델을 통한 예측</a:t>
            </a:r>
            <a:endParaRPr lang="ko-KR" altLang="en-US" sz="3200" b="1" spc="-3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11320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</a:rPr>
              <a:t>3.1</a:t>
            </a:r>
            <a:endParaRPr lang="ko-KR" altLang="en-US" sz="4800" b="1" dirty="0">
              <a:solidFill>
                <a:schemeClr val="accent4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7F7266F-EA11-4EAC-9E99-5631A3F379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2121"/>
            <a:ext cx="12192000" cy="1470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431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D27475A-FB44-45B8-A8EA-787D9F9F89C1}"/>
              </a:ext>
            </a:extLst>
          </p:cNvPr>
          <p:cNvSpPr/>
          <p:nvPr/>
        </p:nvSpPr>
        <p:spPr>
          <a:xfrm>
            <a:off x="894080" y="955040"/>
            <a:ext cx="5029200" cy="5029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F1EF4E5-8B6C-4044-98D4-4CE9EBEEE068}"/>
              </a:ext>
            </a:extLst>
          </p:cNvPr>
          <p:cNvSpPr/>
          <p:nvPr/>
        </p:nvSpPr>
        <p:spPr>
          <a:xfrm>
            <a:off x="3972560" y="1412240"/>
            <a:ext cx="2824480" cy="28244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076CC6-2716-492F-97EA-92157CB90CF8}"/>
              </a:ext>
            </a:extLst>
          </p:cNvPr>
          <p:cNvSpPr txBox="1"/>
          <p:nvPr/>
        </p:nvSpPr>
        <p:spPr>
          <a:xfrm>
            <a:off x="7010104" y="2071233"/>
            <a:ext cx="53121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3.2 </a:t>
            </a:r>
            <a:r>
              <a:rPr lang="ko-KR" altLang="en-US" sz="20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대학교 입학자 수 회귀분석 모델 평가</a:t>
            </a:r>
            <a:endParaRPr lang="ko-KR" altLang="en-US" sz="2000" b="1" spc="-3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4C1339-7D13-4386-965C-3402B66819A8}"/>
              </a:ext>
            </a:extLst>
          </p:cNvPr>
          <p:cNvSpPr txBox="1"/>
          <p:nvPr/>
        </p:nvSpPr>
        <p:spPr>
          <a:xfrm>
            <a:off x="7261456" y="2556579"/>
            <a:ext cx="28244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3.2.1 </a:t>
            </a:r>
            <a:r>
              <a:rPr lang="ko-KR" altLang="en-US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피쳐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유의성 검정</a:t>
            </a:r>
            <a:endParaRPr lang="ko-KR" altLang="en-US" sz="1800" spc="-3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B23695-8A31-40A6-B134-9546AED4FADD}"/>
              </a:ext>
            </a:extLst>
          </p:cNvPr>
          <p:cNvSpPr txBox="1"/>
          <p:nvPr/>
        </p:nvSpPr>
        <p:spPr>
          <a:xfrm>
            <a:off x="5310736" y="1633249"/>
            <a:ext cx="148630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b="1" dirty="0">
                <a:solidFill>
                  <a:schemeClr val="accent2"/>
                </a:solidFill>
              </a:rPr>
              <a:t>3.2</a:t>
            </a:r>
            <a:endParaRPr lang="ko-KR" altLang="en-US" sz="66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1516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1190516" y="169965"/>
            <a:ext cx="68162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rgbClr val="212121"/>
                </a:solidFill>
                <a:latin typeface="Roboto" panose="02000000000000000000" pitchFamily="2" charset="0"/>
              </a:rPr>
              <a:t> </a:t>
            </a:r>
            <a:r>
              <a:rPr lang="ko-KR" altLang="en-US" sz="32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대학교 입학자 수 회귀분석 모델 평가</a:t>
            </a:r>
            <a:endParaRPr lang="ko-KR" altLang="en-US" sz="3200" b="1" spc="-3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11320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</a:rPr>
              <a:t>3.2</a:t>
            </a:r>
            <a:endParaRPr lang="ko-KR" altLang="en-US" sz="4800" b="1" dirty="0">
              <a:solidFill>
                <a:schemeClr val="accent4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1AF6B211-AF70-42EE-98C8-0937B0F1A1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2120"/>
            <a:ext cx="12192000" cy="568587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E27630A-9A94-4BB2-9EDC-5B599C4D33DD}"/>
              </a:ext>
            </a:extLst>
          </p:cNvPr>
          <p:cNvSpPr txBox="1"/>
          <p:nvPr/>
        </p:nvSpPr>
        <p:spPr>
          <a:xfrm>
            <a:off x="1440000" y="700742"/>
            <a:ext cx="28244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3.2.1 </a:t>
            </a:r>
            <a:r>
              <a:rPr lang="ko-KR" altLang="en-US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피쳐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유의성 검정</a:t>
            </a:r>
            <a:endParaRPr lang="ko-KR" altLang="en-US" sz="1800" spc="-300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7824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1190516" y="169965"/>
            <a:ext cx="68162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rgbClr val="212121"/>
                </a:solidFill>
                <a:latin typeface="Roboto" panose="02000000000000000000" pitchFamily="2" charset="0"/>
              </a:rPr>
              <a:t> </a:t>
            </a:r>
            <a:r>
              <a:rPr lang="ko-KR" altLang="en-US" sz="32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대학교 입학자 수 회귀분석 모델 평가</a:t>
            </a:r>
            <a:endParaRPr lang="ko-KR" altLang="en-US" sz="3200" b="1" spc="-3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11320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</a:rPr>
              <a:t>3.2</a:t>
            </a:r>
            <a:endParaRPr lang="ko-KR" altLang="en-US" sz="4800" b="1" dirty="0">
              <a:solidFill>
                <a:schemeClr val="accent4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6AD9F65-7F4B-4E50-820A-B19AA855AD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4340"/>
            <a:ext cx="12192000" cy="146566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195ECF9-40A2-4493-B9A5-61E09B173362}"/>
              </a:ext>
            </a:extLst>
          </p:cNvPr>
          <p:cNvSpPr txBox="1"/>
          <p:nvPr/>
        </p:nvSpPr>
        <p:spPr>
          <a:xfrm>
            <a:off x="1411425" y="654543"/>
            <a:ext cx="28244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3.2.1 </a:t>
            </a:r>
            <a:r>
              <a:rPr lang="ko-KR" altLang="en-US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피쳐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유의성 검정</a:t>
            </a:r>
            <a:endParaRPr lang="ko-KR" altLang="en-US" sz="1800" spc="-3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05A990-4C97-462B-ABF5-45A84B69A867}"/>
              </a:ext>
            </a:extLst>
          </p:cNvPr>
          <p:cNvSpPr txBox="1"/>
          <p:nvPr/>
        </p:nvSpPr>
        <p:spPr>
          <a:xfrm>
            <a:off x="100154" y="5360494"/>
            <a:ext cx="117870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R^2 Square(</a:t>
            </a:r>
            <a:r>
              <a:rPr lang="ko-KR" altLang="en-US" dirty="0"/>
              <a:t>결정계수</a:t>
            </a:r>
            <a:r>
              <a:rPr lang="en-US" altLang="ko-KR" dirty="0"/>
              <a:t>)</a:t>
            </a:r>
            <a:r>
              <a:rPr lang="ko-KR" altLang="en-US" dirty="0"/>
              <a:t>와 수정된 결정계수가 각각 </a:t>
            </a:r>
            <a:r>
              <a:rPr lang="en-US" altLang="ko-KR" dirty="0"/>
              <a:t>0.926</a:t>
            </a:r>
            <a:r>
              <a:rPr lang="ko-KR" altLang="en-US" dirty="0"/>
              <a:t>과 </a:t>
            </a:r>
            <a:r>
              <a:rPr lang="en-US" altLang="ko-KR" dirty="0"/>
              <a:t>0.862</a:t>
            </a:r>
            <a:r>
              <a:rPr lang="ko-KR" altLang="en-US" dirty="0"/>
              <a:t>이므로 본 연구의 회귀모델은 결정계수 면에서 적합 하다고 볼 수 있다</a:t>
            </a:r>
            <a:r>
              <a:rPr lang="en-US" altLang="ko-KR" dirty="0"/>
              <a:t>. </a:t>
            </a:r>
            <a:r>
              <a:rPr lang="ko-KR" altLang="en-US" dirty="0"/>
              <a:t>또한 </a:t>
            </a:r>
            <a:r>
              <a:rPr lang="en-US" altLang="ko-KR" dirty="0"/>
              <a:t>p-value &lt; 0.05 </a:t>
            </a:r>
            <a:r>
              <a:rPr lang="ko-KR" altLang="en-US" dirty="0"/>
              <a:t>이므로 유의하다고 볼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77642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D27475A-FB44-45B8-A8EA-787D9F9F89C1}"/>
              </a:ext>
            </a:extLst>
          </p:cNvPr>
          <p:cNvSpPr/>
          <p:nvPr/>
        </p:nvSpPr>
        <p:spPr>
          <a:xfrm>
            <a:off x="894080" y="955040"/>
            <a:ext cx="5029200" cy="5029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F1EF4E5-8B6C-4044-98D4-4CE9EBEEE068}"/>
              </a:ext>
            </a:extLst>
          </p:cNvPr>
          <p:cNvSpPr/>
          <p:nvPr/>
        </p:nvSpPr>
        <p:spPr>
          <a:xfrm>
            <a:off x="3972560" y="1412240"/>
            <a:ext cx="2824480" cy="28244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076CC6-2716-492F-97EA-92157CB90CF8}"/>
              </a:ext>
            </a:extLst>
          </p:cNvPr>
          <p:cNvSpPr txBox="1"/>
          <p:nvPr/>
        </p:nvSpPr>
        <p:spPr>
          <a:xfrm>
            <a:off x="7010104" y="2071233"/>
            <a:ext cx="53121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3.2 </a:t>
            </a:r>
            <a:r>
              <a:rPr lang="ko-KR" altLang="en-US" sz="20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대학교 입학자 수 회귀분석 모델 평가</a:t>
            </a:r>
            <a:endParaRPr lang="ko-KR" altLang="en-US" sz="2000" b="1" spc="-3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4C1339-7D13-4386-965C-3402B66819A8}"/>
              </a:ext>
            </a:extLst>
          </p:cNvPr>
          <p:cNvSpPr txBox="1"/>
          <p:nvPr/>
        </p:nvSpPr>
        <p:spPr>
          <a:xfrm>
            <a:off x="7261456" y="2556579"/>
            <a:ext cx="28244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1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3.2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.2 </a:t>
            </a:r>
            <a:r>
              <a:rPr lang="ko-KR" altLang="en-US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다중공선성</a:t>
            </a:r>
            <a:endParaRPr lang="ko-KR" altLang="en-US" sz="1800" spc="-3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B23695-8A31-40A6-B134-9546AED4FADD}"/>
              </a:ext>
            </a:extLst>
          </p:cNvPr>
          <p:cNvSpPr txBox="1"/>
          <p:nvPr/>
        </p:nvSpPr>
        <p:spPr>
          <a:xfrm>
            <a:off x="5310736" y="1633249"/>
            <a:ext cx="148630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b="1" dirty="0">
                <a:solidFill>
                  <a:schemeClr val="accent2"/>
                </a:solidFill>
              </a:rPr>
              <a:t>3.2</a:t>
            </a:r>
            <a:endParaRPr lang="ko-KR" altLang="en-US" sz="66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7105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AAF43F3-3904-4186-8245-30EA0AC6EA3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BD7EA56-FD46-41BA-AB3F-9D8619EA65A1}"/>
              </a:ext>
            </a:extLst>
          </p:cNvPr>
          <p:cNvSpPr txBox="1"/>
          <p:nvPr/>
        </p:nvSpPr>
        <p:spPr>
          <a:xfrm>
            <a:off x="1107440" y="2123440"/>
            <a:ext cx="10397398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800" dirty="0">
                <a:solidFill>
                  <a:schemeClr val="accent2"/>
                </a:solidFill>
              </a:rPr>
              <a:t>[                   ]</a:t>
            </a:r>
            <a:endParaRPr lang="ko-KR" altLang="en-US" sz="13800" dirty="0">
              <a:solidFill>
                <a:schemeClr val="accent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98344A-744C-470F-8A97-D4099130BF21}"/>
              </a:ext>
            </a:extLst>
          </p:cNvPr>
          <p:cNvSpPr txBox="1"/>
          <p:nvPr/>
        </p:nvSpPr>
        <p:spPr>
          <a:xfrm>
            <a:off x="4069129" y="2705725"/>
            <a:ext cx="381707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800" b="1">
                <a:solidFill>
                  <a:schemeClr val="accent4">
                    <a:lumMod val="50000"/>
                  </a:schemeClr>
                </a:solidFill>
              </a:rPr>
              <a:t>1. </a:t>
            </a:r>
            <a:r>
              <a:rPr lang="ko-KR" altLang="en-US" sz="8800" b="1" dirty="0">
                <a:solidFill>
                  <a:schemeClr val="accent4">
                    <a:lumMod val="50000"/>
                  </a:schemeClr>
                </a:solidFill>
              </a:rPr>
              <a:t>서론</a:t>
            </a:r>
          </a:p>
        </p:txBody>
      </p:sp>
    </p:spTree>
    <p:extLst>
      <p:ext uri="{BB962C8B-B14F-4D97-AF65-F5344CB8AC3E}">
        <p14:creationId xmlns:p14="http://schemas.microsoft.com/office/powerpoint/2010/main" val="798962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1190516" y="169965"/>
            <a:ext cx="68162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rgbClr val="212121"/>
                </a:solidFill>
                <a:latin typeface="Roboto" panose="02000000000000000000" pitchFamily="2" charset="0"/>
              </a:rPr>
              <a:t> </a:t>
            </a:r>
            <a:r>
              <a:rPr lang="ko-KR" altLang="en-US" sz="32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대학교 입학자 수 회귀분석 모델 평가</a:t>
            </a:r>
            <a:endParaRPr lang="ko-KR" altLang="en-US" sz="3200" b="1" spc="-3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11320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</a:rPr>
              <a:t>3.2</a:t>
            </a:r>
            <a:endParaRPr lang="ko-KR" altLang="en-US" sz="4800" b="1" dirty="0">
              <a:solidFill>
                <a:schemeClr val="accent4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C08CF5-0CB7-4AF7-BC22-AAFC4F1623C1}"/>
              </a:ext>
            </a:extLst>
          </p:cNvPr>
          <p:cNvSpPr txBox="1"/>
          <p:nvPr/>
        </p:nvSpPr>
        <p:spPr>
          <a:xfrm>
            <a:off x="1440000" y="693184"/>
            <a:ext cx="28244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1" dirty="0">
                <a:solidFill>
                  <a:srgbClr val="212121"/>
                </a:solidFill>
                <a:effectLst/>
                <a:latin typeface="+mn-ea"/>
              </a:rPr>
              <a:t>3.2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+mn-ea"/>
              </a:rPr>
              <a:t>.2 </a:t>
            </a:r>
            <a:r>
              <a:rPr lang="ko-KR" altLang="en-US" b="0" i="0" dirty="0" err="1">
                <a:solidFill>
                  <a:srgbClr val="212121"/>
                </a:solidFill>
                <a:effectLst/>
                <a:latin typeface="+mn-ea"/>
              </a:rPr>
              <a:t>다중공선성</a:t>
            </a:r>
            <a:endParaRPr lang="ko-KR" altLang="en-US" sz="1800" spc="-300" dirty="0">
              <a:solidFill>
                <a:schemeClr val="accent4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28EDA9A-8395-456F-9E93-E0D0ED7288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2121"/>
            <a:ext cx="12192000" cy="406620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C08127D-66EE-4339-B9DA-B3EB49623DAE}"/>
              </a:ext>
            </a:extLst>
          </p:cNvPr>
          <p:cNvSpPr txBox="1"/>
          <p:nvPr/>
        </p:nvSpPr>
        <p:spPr>
          <a:xfrm>
            <a:off x="0" y="5332543"/>
            <a:ext cx="11896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모든 변수의 </a:t>
            </a:r>
            <a:r>
              <a:rPr lang="en-US" altLang="ko-KR" dirty="0"/>
              <a:t>VIF</a:t>
            </a:r>
            <a:r>
              <a:rPr lang="ko-KR" altLang="en-US" dirty="0"/>
              <a:t>의 계수가 </a:t>
            </a:r>
            <a:r>
              <a:rPr lang="en-US" altLang="ko-KR" dirty="0"/>
              <a:t>10</a:t>
            </a:r>
            <a:r>
              <a:rPr lang="ko-KR" altLang="en-US" dirty="0"/>
              <a:t>이상 이므로 </a:t>
            </a:r>
            <a:r>
              <a:rPr lang="ko-KR" altLang="en-US" dirty="0" err="1"/>
              <a:t>다중공선성에</a:t>
            </a:r>
            <a:r>
              <a:rPr lang="ko-KR" altLang="en-US" dirty="0"/>
              <a:t> 문제가 있다</a:t>
            </a:r>
            <a:r>
              <a:rPr lang="en-US" altLang="ko-KR" dirty="0"/>
              <a:t>. </a:t>
            </a:r>
            <a:r>
              <a:rPr lang="ko-KR" altLang="en-US" dirty="0"/>
              <a:t>그럼으로 본 연구의 회귀 모델은 </a:t>
            </a:r>
            <a:r>
              <a:rPr lang="ko-KR" altLang="en-US" dirty="0" err="1"/>
              <a:t>다중공선성</a:t>
            </a:r>
            <a:r>
              <a:rPr lang="ko-KR" altLang="en-US" dirty="0"/>
              <a:t> 문제에서 적합하지 않다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3164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D27475A-FB44-45B8-A8EA-787D9F9F89C1}"/>
              </a:ext>
            </a:extLst>
          </p:cNvPr>
          <p:cNvSpPr/>
          <p:nvPr/>
        </p:nvSpPr>
        <p:spPr>
          <a:xfrm>
            <a:off x="894080" y="955040"/>
            <a:ext cx="5029200" cy="5029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F1EF4E5-8B6C-4044-98D4-4CE9EBEEE068}"/>
              </a:ext>
            </a:extLst>
          </p:cNvPr>
          <p:cNvSpPr/>
          <p:nvPr/>
        </p:nvSpPr>
        <p:spPr>
          <a:xfrm>
            <a:off x="3972560" y="1412240"/>
            <a:ext cx="2824480" cy="28244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076CC6-2716-492F-97EA-92157CB90CF8}"/>
              </a:ext>
            </a:extLst>
          </p:cNvPr>
          <p:cNvSpPr txBox="1"/>
          <p:nvPr/>
        </p:nvSpPr>
        <p:spPr>
          <a:xfrm>
            <a:off x="7010104" y="2071233"/>
            <a:ext cx="53121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3.2 </a:t>
            </a:r>
            <a:r>
              <a:rPr lang="ko-KR" altLang="en-US" sz="20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대학교 입학자 수 회귀분석 모델 평가</a:t>
            </a:r>
            <a:endParaRPr lang="ko-KR" altLang="en-US" sz="2000" b="1" spc="-3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4C1339-7D13-4386-965C-3402B66819A8}"/>
              </a:ext>
            </a:extLst>
          </p:cNvPr>
          <p:cNvSpPr txBox="1"/>
          <p:nvPr/>
        </p:nvSpPr>
        <p:spPr>
          <a:xfrm>
            <a:off x="7261455" y="2556579"/>
            <a:ext cx="37399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000000"/>
                </a:solidFill>
                <a:effectLst/>
                <a:latin typeface="+mn-ea"/>
              </a:rPr>
              <a:t>3.2.3 L2 </a:t>
            </a:r>
            <a:r>
              <a:rPr lang="ko-KR" altLang="en-US" b="0" dirty="0">
                <a:solidFill>
                  <a:srgbClr val="000000"/>
                </a:solidFill>
                <a:effectLst/>
                <a:latin typeface="+mn-ea"/>
              </a:rPr>
              <a:t>규제 평가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+mn-ea"/>
              </a:rPr>
              <a:t>(</a:t>
            </a:r>
            <a:r>
              <a:rPr lang="ko-KR" altLang="en-US" b="0" dirty="0" err="1">
                <a:solidFill>
                  <a:srgbClr val="000000"/>
                </a:solidFill>
                <a:effectLst/>
                <a:latin typeface="+mn-ea"/>
              </a:rPr>
              <a:t>릿지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+mn-ea"/>
              </a:rPr>
              <a:t>[Ridge]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+mn-ea"/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B23695-8A31-40A6-B134-9546AED4FADD}"/>
              </a:ext>
            </a:extLst>
          </p:cNvPr>
          <p:cNvSpPr txBox="1"/>
          <p:nvPr/>
        </p:nvSpPr>
        <p:spPr>
          <a:xfrm>
            <a:off x="5310736" y="1633249"/>
            <a:ext cx="148630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b="1" dirty="0">
                <a:solidFill>
                  <a:schemeClr val="accent2"/>
                </a:solidFill>
              </a:rPr>
              <a:t>3.2</a:t>
            </a:r>
            <a:endParaRPr lang="ko-KR" altLang="en-US" sz="66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9722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1190516" y="169965"/>
            <a:ext cx="68162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rgbClr val="212121"/>
                </a:solidFill>
                <a:latin typeface="Roboto" panose="02000000000000000000" pitchFamily="2" charset="0"/>
              </a:rPr>
              <a:t> </a:t>
            </a:r>
            <a:r>
              <a:rPr lang="ko-KR" altLang="en-US" sz="32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대학교 입학자 수 회귀분석 모델 평가</a:t>
            </a:r>
            <a:endParaRPr lang="ko-KR" altLang="en-US" sz="3200" b="1" spc="-3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11320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</a:rPr>
              <a:t>3.2</a:t>
            </a:r>
            <a:endParaRPr lang="ko-KR" altLang="en-US" sz="4800" b="1" dirty="0">
              <a:solidFill>
                <a:schemeClr val="accent4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C08CF5-0CB7-4AF7-BC22-AAFC4F1623C1}"/>
              </a:ext>
            </a:extLst>
          </p:cNvPr>
          <p:cNvSpPr txBox="1"/>
          <p:nvPr/>
        </p:nvSpPr>
        <p:spPr>
          <a:xfrm>
            <a:off x="1440000" y="693184"/>
            <a:ext cx="465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000000"/>
                </a:solidFill>
                <a:effectLst/>
                <a:latin typeface="+mn-ea"/>
              </a:rPr>
              <a:t>3.2.3 L2 </a:t>
            </a:r>
            <a:r>
              <a:rPr lang="ko-KR" altLang="en-US" b="0" dirty="0">
                <a:solidFill>
                  <a:srgbClr val="000000"/>
                </a:solidFill>
                <a:effectLst/>
                <a:latin typeface="+mn-ea"/>
              </a:rPr>
              <a:t>규제 평가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+mn-ea"/>
              </a:rPr>
              <a:t>(</a:t>
            </a:r>
            <a:r>
              <a:rPr lang="ko-KR" altLang="en-US" b="0" dirty="0" err="1">
                <a:solidFill>
                  <a:srgbClr val="000000"/>
                </a:solidFill>
                <a:effectLst/>
                <a:latin typeface="+mn-ea"/>
              </a:rPr>
              <a:t>릿지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+mn-ea"/>
              </a:rPr>
              <a:t>[Ridge]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+mn-ea"/>
              </a:rPr>
              <a:t>)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8387E4A-27A2-4BD9-AEA6-19D908AFEF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2121"/>
            <a:ext cx="12192000" cy="5639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741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1190516" y="169965"/>
            <a:ext cx="68162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rgbClr val="212121"/>
                </a:solidFill>
                <a:latin typeface="Roboto" panose="02000000000000000000" pitchFamily="2" charset="0"/>
              </a:rPr>
              <a:t> </a:t>
            </a:r>
            <a:r>
              <a:rPr lang="ko-KR" altLang="en-US" sz="32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대학교 입학자 수 회귀분석 모델 평가</a:t>
            </a:r>
            <a:endParaRPr lang="ko-KR" altLang="en-US" sz="3200" b="1" spc="-3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11320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</a:rPr>
              <a:t>3.2</a:t>
            </a:r>
            <a:endParaRPr lang="ko-KR" altLang="en-US" sz="4800" b="1" dirty="0">
              <a:solidFill>
                <a:schemeClr val="accent4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C08CF5-0CB7-4AF7-BC22-AAFC4F1623C1}"/>
              </a:ext>
            </a:extLst>
          </p:cNvPr>
          <p:cNvSpPr txBox="1"/>
          <p:nvPr/>
        </p:nvSpPr>
        <p:spPr>
          <a:xfrm>
            <a:off x="1439999" y="693184"/>
            <a:ext cx="55989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000000"/>
                </a:solidFill>
                <a:effectLst/>
                <a:latin typeface="+mn-ea"/>
              </a:rPr>
              <a:t>3.2.3 L2 </a:t>
            </a:r>
            <a:r>
              <a:rPr lang="ko-KR" altLang="en-US" b="0" dirty="0">
                <a:solidFill>
                  <a:srgbClr val="000000"/>
                </a:solidFill>
                <a:effectLst/>
                <a:latin typeface="+mn-ea"/>
              </a:rPr>
              <a:t>규제 평가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+mn-ea"/>
              </a:rPr>
              <a:t>(</a:t>
            </a:r>
            <a:r>
              <a:rPr lang="ko-KR" altLang="en-US" b="0" dirty="0" err="1">
                <a:solidFill>
                  <a:srgbClr val="000000"/>
                </a:solidFill>
                <a:effectLst/>
                <a:latin typeface="+mn-ea"/>
              </a:rPr>
              <a:t>릿지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+mn-ea"/>
              </a:rPr>
              <a:t>[Ridge]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+mn-ea"/>
              </a:rPr>
              <a:t>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0C0DC0C-0D2A-4DA8-9259-B612B80586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2121"/>
            <a:ext cx="12192000" cy="1152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295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1190516" y="169965"/>
            <a:ext cx="68162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rgbClr val="212121"/>
                </a:solidFill>
                <a:latin typeface="Roboto" panose="02000000000000000000" pitchFamily="2" charset="0"/>
              </a:rPr>
              <a:t> </a:t>
            </a:r>
            <a:r>
              <a:rPr lang="ko-KR" altLang="en-US" sz="32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대학교 입학자 수 회귀분석 모델 평가</a:t>
            </a:r>
            <a:endParaRPr lang="ko-KR" altLang="en-US" sz="3200" b="1" spc="-3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11320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</a:rPr>
              <a:t>3.2</a:t>
            </a:r>
            <a:endParaRPr lang="ko-KR" altLang="en-US" sz="4800" b="1" dirty="0">
              <a:solidFill>
                <a:schemeClr val="accent4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C08CF5-0CB7-4AF7-BC22-AAFC4F1623C1}"/>
              </a:ext>
            </a:extLst>
          </p:cNvPr>
          <p:cNvSpPr txBox="1"/>
          <p:nvPr/>
        </p:nvSpPr>
        <p:spPr>
          <a:xfrm>
            <a:off x="1439999" y="693184"/>
            <a:ext cx="55989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000000"/>
                </a:solidFill>
                <a:effectLst/>
                <a:latin typeface="+mn-ea"/>
              </a:rPr>
              <a:t>3.2.3 L2 </a:t>
            </a:r>
            <a:r>
              <a:rPr lang="ko-KR" altLang="en-US" b="0" dirty="0">
                <a:solidFill>
                  <a:srgbClr val="000000"/>
                </a:solidFill>
                <a:effectLst/>
                <a:latin typeface="+mn-ea"/>
              </a:rPr>
              <a:t>규제 평가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+mn-ea"/>
              </a:rPr>
              <a:t>(</a:t>
            </a:r>
            <a:r>
              <a:rPr lang="ko-KR" altLang="en-US" b="0" dirty="0" err="1">
                <a:solidFill>
                  <a:srgbClr val="000000"/>
                </a:solidFill>
                <a:effectLst/>
                <a:latin typeface="+mn-ea"/>
              </a:rPr>
              <a:t>릿지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+mn-ea"/>
              </a:rPr>
              <a:t>[Ridge]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+mn-ea"/>
              </a:rPr>
              <a:t>)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0D7A06C-FF78-4E55-8BD1-7C9AA86897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2121"/>
            <a:ext cx="12192000" cy="1888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338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1190516" y="169965"/>
            <a:ext cx="68162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rgbClr val="212121"/>
                </a:solidFill>
                <a:latin typeface="Roboto" panose="02000000000000000000" pitchFamily="2" charset="0"/>
              </a:rPr>
              <a:t> </a:t>
            </a:r>
            <a:r>
              <a:rPr lang="ko-KR" altLang="en-US" sz="32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대학교 입학자 수 회귀분석 모델 평가</a:t>
            </a:r>
            <a:endParaRPr lang="ko-KR" altLang="en-US" sz="3200" b="1" spc="-3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11320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</a:rPr>
              <a:t>3.2</a:t>
            </a:r>
            <a:endParaRPr lang="ko-KR" altLang="en-US" sz="4800" b="1" dirty="0">
              <a:solidFill>
                <a:schemeClr val="accent4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C08CF5-0CB7-4AF7-BC22-AAFC4F1623C1}"/>
              </a:ext>
            </a:extLst>
          </p:cNvPr>
          <p:cNvSpPr txBox="1"/>
          <p:nvPr/>
        </p:nvSpPr>
        <p:spPr>
          <a:xfrm>
            <a:off x="1439999" y="693184"/>
            <a:ext cx="55989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000000"/>
                </a:solidFill>
                <a:effectLst/>
                <a:latin typeface="+mn-ea"/>
              </a:rPr>
              <a:t>3.2.3 L2 </a:t>
            </a:r>
            <a:r>
              <a:rPr lang="ko-KR" altLang="en-US" b="0" dirty="0">
                <a:solidFill>
                  <a:srgbClr val="000000"/>
                </a:solidFill>
                <a:effectLst/>
                <a:latin typeface="+mn-ea"/>
              </a:rPr>
              <a:t>규제 평가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+mn-ea"/>
              </a:rPr>
              <a:t>(</a:t>
            </a:r>
            <a:r>
              <a:rPr lang="ko-KR" altLang="en-US" b="0" dirty="0" err="1">
                <a:solidFill>
                  <a:srgbClr val="000000"/>
                </a:solidFill>
                <a:effectLst/>
                <a:latin typeface="+mn-ea"/>
              </a:rPr>
              <a:t>릿지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+mn-ea"/>
              </a:rPr>
              <a:t>[Ridge]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+mn-ea"/>
              </a:rPr>
              <a:t>)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E84006E-E095-42FB-A4BA-48BDF43F84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2121"/>
            <a:ext cx="12192000" cy="5685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617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1190516" y="169965"/>
            <a:ext cx="68162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rgbClr val="212121"/>
                </a:solidFill>
                <a:latin typeface="Roboto" panose="02000000000000000000" pitchFamily="2" charset="0"/>
              </a:rPr>
              <a:t> </a:t>
            </a:r>
            <a:r>
              <a:rPr lang="ko-KR" altLang="en-US" sz="32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대학교 입학자 수 회귀분석 모델 평가</a:t>
            </a:r>
            <a:endParaRPr lang="ko-KR" altLang="en-US" sz="3200" b="1" spc="-3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11320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</a:rPr>
              <a:t>3.2</a:t>
            </a:r>
            <a:endParaRPr lang="ko-KR" altLang="en-US" sz="4800" b="1" dirty="0">
              <a:solidFill>
                <a:schemeClr val="accent4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C08CF5-0CB7-4AF7-BC22-AAFC4F1623C1}"/>
              </a:ext>
            </a:extLst>
          </p:cNvPr>
          <p:cNvSpPr txBox="1"/>
          <p:nvPr/>
        </p:nvSpPr>
        <p:spPr>
          <a:xfrm>
            <a:off x="1439999" y="693184"/>
            <a:ext cx="55989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000000"/>
                </a:solidFill>
                <a:effectLst/>
                <a:latin typeface="+mn-ea"/>
              </a:rPr>
              <a:t>3.2.3 L2 </a:t>
            </a:r>
            <a:r>
              <a:rPr lang="ko-KR" altLang="en-US" b="0" dirty="0">
                <a:solidFill>
                  <a:srgbClr val="000000"/>
                </a:solidFill>
                <a:effectLst/>
                <a:latin typeface="+mn-ea"/>
              </a:rPr>
              <a:t>규제 평가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+mn-ea"/>
              </a:rPr>
              <a:t>(</a:t>
            </a:r>
            <a:r>
              <a:rPr lang="ko-KR" altLang="en-US" b="0" dirty="0" err="1">
                <a:solidFill>
                  <a:srgbClr val="000000"/>
                </a:solidFill>
                <a:effectLst/>
                <a:latin typeface="+mn-ea"/>
              </a:rPr>
              <a:t>릿지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+mn-ea"/>
              </a:rPr>
              <a:t>[Ridge]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+mn-ea"/>
              </a:rPr>
              <a:t>)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92F5DB8-F4DB-4242-943F-6FD0294C1D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2121"/>
            <a:ext cx="12192000" cy="5639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380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1190516" y="169965"/>
            <a:ext cx="68162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rgbClr val="212121"/>
                </a:solidFill>
                <a:latin typeface="Roboto" panose="02000000000000000000" pitchFamily="2" charset="0"/>
              </a:rPr>
              <a:t> </a:t>
            </a:r>
            <a:r>
              <a:rPr lang="ko-KR" altLang="en-US" sz="32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대학교 입학자 수 회귀분석 모델 평가</a:t>
            </a:r>
            <a:endParaRPr lang="ko-KR" altLang="en-US" sz="3200" b="1" spc="-3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11320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</a:rPr>
              <a:t>3.2</a:t>
            </a:r>
            <a:endParaRPr lang="ko-KR" altLang="en-US" sz="4800" b="1" dirty="0">
              <a:solidFill>
                <a:schemeClr val="accent4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C08CF5-0CB7-4AF7-BC22-AAFC4F1623C1}"/>
              </a:ext>
            </a:extLst>
          </p:cNvPr>
          <p:cNvSpPr txBox="1"/>
          <p:nvPr/>
        </p:nvSpPr>
        <p:spPr>
          <a:xfrm>
            <a:off x="1439999" y="693184"/>
            <a:ext cx="44369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000000"/>
                </a:solidFill>
                <a:effectLst/>
                <a:latin typeface="+mn-ea"/>
              </a:rPr>
              <a:t>3.2.3 L2 </a:t>
            </a:r>
            <a:r>
              <a:rPr lang="ko-KR" altLang="en-US" b="0" dirty="0">
                <a:solidFill>
                  <a:srgbClr val="000000"/>
                </a:solidFill>
                <a:effectLst/>
                <a:latin typeface="+mn-ea"/>
              </a:rPr>
              <a:t>규제 평가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+mn-ea"/>
              </a:rPr>
              <a:t>(</a:t>
            </a:r>
            <a:r>
              <a:rPr lang="ko-KR" altLang="en-US" b="0" dirty="0" err="1">
                <a:solidFill>
                  <a:srgbClr val="000000"/>
                </a:solidFill>
                <a:effectLst/>
                <a:latin typeface="+mn-ea"/>
              </a:rPr>
              <a:t>릿지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+mn-ea"/>
              </a:rPr>
              <a:t>[Ridge]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+mn-ea"/>
              </a:rPr>
              <a:t>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7E85C7E-B8BC-49ED-9219-ED800539F7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2121"/>
            <a:ext cx="12192000" cy="5639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840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1190516" y="169965"/>
            <a:ext cx="68162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rgbClr val="212121"/>
                </a:solidFill>
                <a:latin typeface="Roboto" panose="02000000000000000000" pitchFamily="2" charset="0"/>
              </a:rPr>
              <a:t> </a:t>
            </a:r>
            <a:r>
              <a:rPr lang="ko-KR" altLang="en-US" sz="32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대학교 입학자 수 회귀분석 모델 평가</a:t>
            </a:r>
            <a:endParaRPr lang="ko-KR" altLang="en-US" sz="3200" b="1" spc="-3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11320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</a:rPr>
              <a:t>3.2</a:t>
            </a:r>
            <a:endParaRPr lang="ko-KR" altLang="en-US" sz="4800" b="1" dirty="0">
              <a:solidFill>
                <a:schemeClr val="accent4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C08CF5-0CB7-4AF7-BC22-AAFC4F1623C1}"/>
              </a:ext>
            </a:extLst>
          </p:cNvPr>
          <p:cNvSpPr txBox="1"/>
          <p:nvPr/>
        </p:nvSpPr>
        <p:spPr>
          <a:xfrm>
            <a:off x="1439999" y="693184"/>
            <a:ext cx="44369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000000"/>
                </a:solidFill>
                <a:effectLst/>
                <a:latin typeface="+mn-ea"/>
              </a:rPr>
              <a:t>3.2.3 L2 </a:t>
            </a:r>
            <a:r>
              <a:rPr lang="ko-KR" altLang="en-US" b="0" dirty="0">
                <a:solidFill>
                  <a:srgbClr val="000000"/>
                </a:solidFill>
                <a:effectLst/>
                <a:latin typeface="+mn-ea"/>
              </a:rPr>
              <a:t>규제 평가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+mn-ea"/>
              </a:rPr>
              <a:t>(</a:t>
            </a:r>
            <a:r>
              <a:rPr lang="ko-KR" altLang="en-US" b="0" dirty="0" err="1">
                <a:solidFill>
                  <a:srgbClr val="000000"/>
                </a:solidFill>
                <a:effectLst/>
                <a:latin typeface="+mn-ea"/>
              </a:rPr>
              <a:t>릿지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+mn-ea"/>
              </a:rPr>
              <a:t>[Ridge]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+mn-ea"/>
              </a:rPr>
              <a:t>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C63843C-1DB8-40F0-9F19-FADB1F2D6A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57008"/>
            <a:ext cx="12192000" cy="5700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744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1190516" y="169965"/>
            <a:ext cx="68162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rgbClr val="212121"/>
                </a:solidFill>
                <a:latin typeface="Roboto" panose="02000000000000000000" pitchFamily="2" charset="0"/>
              </a:rPr>
              <a:t> </a:t>
            </a:r>
            <a:r>
              <a:rPr lang="ko-KR" altLang="en-US" sz="32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대학교 입학자 수 회귀분석 모델 평가</a:t>
            </a:r>
            <a:endParaRPr lang="ko-KR" altLang="en-US" sz="3200" b="1" spc="-3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11320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</a:rPr>
              <a:t>3.2</a:t>
            </a:r>
            <a:endParaRPr lang="ko-KR" altLang="en-US" sz="4800" b="1" dirty="0">
              <a:solidFill>
                <a:schemeClr val="accent4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C08CF5-0CB7-4AF7-BC22-AAFC4F1623C1}"/>
              </a:ext>
            </a:extLst>
          </p:cNvPr>
          <p:cNvSpPr txBox="1"/>
          <p:nvPr/>
        </p:nvSpPr>
        <p:spPr>
          <a:xfrm>
            <a:off x="1439999" y="693184"/>
            <a:ext cx="44369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000000"/>
                </a:solidFill>
                <a:effectLst/>
                <a:latin typeface="+mn-ea"/>
              </a:rPr>
              <a:t>3.2.3 L2 </a:t>
            </a:r>
            <a:r>
              <a:rPr lang="ko-KR" altLang="en-US" b="0" dirty="0">
                <a:solidFill>
                  <a:srgbClr val="000000"/>
                </a:solidFill>
                <a:effectLst/>
                <a:latin typeface="+mn-ea"/>
              </a:rPr>
              <a:t>규제 평가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+mn-ea"/>
              </a:rPr>
              <a:t>(</a:t>
            </a:r>
            <a:r>
              <a:rPr lang="ko-KR" altLang="en-US" b="0" dirty="0" err="1">
                <a:solidFill>
                  <a:srgbClr val="000000"/>
                </a:solidFill>
                <a:effectLst/>
                <a:latin typeface="+mn-ea"/>
              </a:rPr>
              <a:t>릿지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+mn-ea"/>
              </a:rPr>
              <a:t>[Ridge]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+mn-ea"/>
              </a:rPr>
              <a:t>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75F5142-0E4E-46B8-AE32-8DB6519B29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2120"/>
            <a:ext cx="12192000" cy="5685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713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D27475A-FB44-45B8-A8EA-787D9F9F89C1}"/>
              </a:ext>
            </a:extLst>
          </p:cNvPr>
          <p:cNvSpPr/>
          <p:nvPr/>
        </p:nvSpPr>
        <p:spPr>
          <a:xfrm>
            <a:off x="894080" y="955040"/>
            <a:ext cx="5029200" cy="5029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F1EF4E5-8B6C-4044-98D4-4CE9EBEEE068}"/>
              </a:ext>
            </a:extLst>
          </p:cNvPr>
          <p:cNvSpPr/>
          <p:nvPr/>
        </p:nvSpPr>
        <p:spPr>
          <a:xfrm>
            <a:off x="3972560" y="1412240"/>
            <a:ext cx="2824480" cy="28244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076CC6-2716-492F-97EA-92157CB90CF8}"/>
              </a:ext>
            </a:extLst>
          </p:cNvPr>
          <p:cNvSpPr txBox="1"/>
          <p:nvPr/>
        </p:nvSpPr>
        <p:spPr>
          <a:xfrm>
            <a:off x="7360082" y="2595633"/>
            <a:ext cx="26436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spc="-300" dirty="0">
                <a:solidFill>
                  <a:schemeClr val="accent4">
                    <a:lumMod val="50000"/>
                  </a:schemeClr>
                </a:solidFill>
              </a:rPr>
              <a:t>1.1 </a:t>
            </a:r>
            <a:r>
              <a:rPr lang="ko-KR" altLang="en-US" sz="3600" b="1" spc="-300" dirty="0">
                <a:solidFill>
                  <a:schemeClr val="accent4">
                    <a:lumMod val="50000"/>
                  </a:schemeClr>
                </a:solidFill>
              </a:rPr>
              <a:t>연구 배경</a:t>
            </a:r>
            <a:endParaRPr lang="en-US" altLang="ko-KR" sz="3600" b="1" spc="-3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B23695-8A31-40A6-B134-9546AED4FADD}"/>
              </a:ext>
            </a:extLst>
          </p:cNvPr>
          <p:cNvSpPr txBox="1"/>
          <p:nvPr/>
        </p:nvSpPr>
        <p:spPr>
          <a:xfrm>
            <a:off x="5244266" y="1562227"/>
            <a:ext cx="148630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b="1" dirty="0">
                <a:solidFill>
                  <a:schemeClr val="accent2"/>
                </a:solidFill>
              </a:rPr>
              <a:t>1.1</a:t>
            </a:r>
            <a:endParaRPr lang="ko-KR" altLang="en-US" sz="66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4622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8F4B065B-3A02-4650-B477-3F0B12BBAFC2}"/>
              </a:ext>
            </a:extLst>
          </p:cNvPr>
          <p:cNvGrpSpPr/>
          <p:nvPr/>
        </p:nvGrpSpPr>
        <p:grpSpPr>
          <a:xfrm>
            <a:off x="2509520" y="1351166"/>
            <a:ext cx="6990080" cy="4155668"/>
            <a:chOff x="2600960" y="1609804"/>
            <a:chExt cx="6990080" cy="415566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A9F0C69-37DE-4305-856F-7477BAEC59D0}"/>
                </a:ext>
              </a:extLst>
            </p:cNvPr>
            <p:cNvSpPr txBox="1"/>
            <p:nvPr/>
          </p:nvSpPr>
          <p:spPr>
            <a:xfrm>
              <a:off x="2600960" y="1609804"/>
              <a:ext cx="2641589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800" dirty="0">
                  <a:solidFill>
                    <a:schemeClr val="accent4">
                      <a:lumMod val="50000"/>
                    </a:schemeClr>
                  </a:solidFill>
                </a:rPr>
                <a:t> 「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214D2EC-9076-4B8D-9A95-57302C948B23}"/>
                </a:ext>
              </a:extLst>
            </p:cNvPr>
            <p:cNvSpPr txBox="1"/>
            <p:nvPr/>
          </p:nvSpPr>
          <p:spPr>
            <a:xfrm>
              <a:off x="8292287" y="3549481"/>
              <a:ext cx="1298753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3800">
                  <a:solidFill>
                    <a:srgbClr val="0194E7"/>
                  </a:solidFill>
                </a:defRPr>
              </a:lvl1pPr>
            </a:lstStyle>
            <a:p>
              <a:r>
                <a:rPr lang="ko-KR" altLang="en-US" dirty="0">
                  <a:solidFill>
                    <a:schemeClr val="accent4">
                      <a:lumMod val="50000"/>
                    </a:schemeClr>
                  </a:solidFill>
                </a:rPr>
                <a:t>」 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63EA7ADA-81C1-4795-8050-BE219FC3F473}"/>
              </a:ext>
            </a:extLst>
          </p:cNvPr>
          <p:cNvSpPr txBox="1"/>
          <p:nvPr/>
        </p:nvSpPr>
        <p:spPr>
          <a:xfrm>
            <a:off x="4512303" y="3130178"/>
            <a:ext cx="4643133" cy="873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en-US" altLang="ko-KR" sz="24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4. </a:t>
            </a:r>
            <a:r>
              <a:rPr lang="ko-KR" altLang="en-US" sz="24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결과 고찰 및 개선 방안</a:t>
            </a:r>
            <a:endParaRPr lang="ko-KR" altLang="en-US" sz="2400" b="0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  <a:p>
            <a:pPr algn="just">
              <a:lnSpc>
                <a:spcPct val="110000"/>
              </a:lnSpc>
            </a:pPr>
            <a:endParaRPr lang="ko-KR" altLang="en-US" sz="2400" i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8978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858974" y="173877"/>
            <a:ext cx="430278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rgbClr val="212121"/>
                </a:solidFill>
                <a:latin typeface="Roboto" panose="02000000000000000000" pitchFamily="2" charset="0"/>
              </a:rPr>
              <a:t> </a:t>
            </a:r>
            <a:r>
              <a:rPr lang="ko-KR" altLang="en-US" sz="32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결과 고찰 및 개선 방안</a:t>
            </a:r>
            <a:endParaRPr lang="ko-KR" altLang="en-US" sz="3200" b="0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  <a:p>
            <a:endParaRPr lang="ko-KR" altLang="en-US" sz="3200" b="1" spc="-3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7713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</a:rPr>
              <a:t>4.</a:t>
            </a:r>
            <a:endParaRPr lang="ko-KR" altLang="en-US" sz="4800" b="1" dirty="0">
              <a:solidFill>
                <a:schemeClr val="accent4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E47E71-B445-4DA6-B67B-1A2814E19F8F}"/>
              </a:ext>
            </a:extLst>
          </p:cNvPr>
          <p:cNvSpPr txBox="1"/>
          <p:nvPr/>
        </p:nvSpPr>
        <p:spPr>
          <a:xfrm>
            <a:off x="438150" y="1495425"/>
            <a:ext cx="108680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본 연구의 회귀분석 모델은 결정계수가 </a:t>
            </a:r>
            <a:r>
              <a:rPr lang="en-US" altLang="ko-KR" dirty="0"/>
              <a:t>0.926</a:t>
            </a:r>
            <a:r>
              <a:rPr lang="ko-KR" altLang="en-US" dirty="0"/>
              <a:t>이었으므로 상당한 설명력을 가지며</a:t>
            </a:r>
            <a:r>
              <a:rPr lang="en-US" altLang="ko-KR" dirty="0"/>
              <a:t>, p-value </a:t>
            </a:r>
            <a:r>
              <a:rPr lang="ko-KR" altLang="en-US" dirty="0"/>
              <a:t>또한 </a:t>
            </a:r>
            <a:r>
              <a:rPr lang="en-US" altLang="ko-KR" dirty="0"/>
              <a:t>0.000594</a:t>
            </a:r>
            <a:r>
              <a:rPr lang="ko-KR" altLang="en-US" dirty="0"/>
              <a:t>이므로 유의하다고 볼 수 있다</a:t>
            </a:r>
            <a:r>
              <a:rPr lang="en-US" altLang="ko-KR" dirty="0"/>
              <a:t>. </a:t>
            </a:r>
            <a:r>
              <a:rPr lang="ko-KR" altLang="en-US" dirty="0"/>
              <a:t>하지만 변수들 간의 </a:t>
            </a:r>
            <a:r>
              <a:rPr lang="ko-KR" altLang="en-US" dirty="0" err="1"/>
              <a:t>다중공선성</a:t>
            </a:r>
            <a:r>
              <a:rPr lang="ko-KR" altLang="en-US" dirty="0"/>
              <a:t> 문제가 기준치를 상회 함으로 해당 모델의 설명변수들 간에는 상당한 상관관계가 있으므로 종속 변수 예측에 문제가 있을 수 있다</a:t>
            </a:r>
            <a:r>
              <a:rPr lang="en-US" altLang="ko-KR" dirty="0"/>
              <a:t>. </a:t>
            </a:r>
            <a:r>
              <a:rPr lang="ko-KR" altLang="en-US" dirty="0"/>
              <a:t>또한 교육통계서비스에서 제공하는 데이터는 </a:t>
            </a:r>
            <a:r>
              <a:rPr lang="en-US" altLang="ko-KR" dirty="0"/>
              <a:t>1999</a:t>
            </a:r>
            <a:r>
              <a:rPr lang="ko-KR" altLang="en-US" dirty="0"/>
              <a:t>년부터 </a:t>
            </a:r>
            <a:r>
              <a:rPr lang="en-US" altLang="ko-KR" dirty="0"/>
              <a:t>2020</a:t>
            </a:r>
            <a:r>
              <a:rPr lang="ko-KR" altLang="en-US" dirty="0"/>
              <a:t>년까지 이며</a:t>
            </a:r>
            <a:r>
              <a:rPr lang="en-US" altLang="ko-KR" dirty="0"/>
              <a:t>, </a:t>
            </a:r>
            <a:r>
              <a:rPr lang="ko-KR" altLang="en-US" dirty="0"/>
              <a:t>그 중 훈련에 쓸 수 있는 변수는 </a:t>
            </a:r>
            <a:r>
              <a:rPr lang="en-US" altLang="ko-KR" dirty="0"/>
              <a:t>15</a:t>
            </a:r>
            <a:r>
              <a:rPr lang="ko-KR" altLang="en-US" dirty="0"/>
              <a:t>개 밖에 되지 않으므로 회귀모델 설계에 한계가 있었다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1539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B610972-6808-4C54-B2C4-E0D8498CBFD4}"/>
              </a:ext>
            </a:extLst>
          </p:cNvPr>
          <p:cNvSpPr/>
          <p:nvPr/>
        </p:nvSpPr>
        <p:spPr>
          <a:xfrm>
            <a:off x="4397273" y="2964322"/>
            <a:ext cx="3518912" cy="14397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7E6538-4A57-4AB9-A676-23AADA4E8442}"/>
              </a:ext>
            </a:extLst>
          </p:cNvPr>
          <p:cNvSpPr txBox="1"/>
          <p:nvPr/>
        </p:nvSpPr>
        <p:spPr>
          <a:xfrm>
            <a:off x="5230218" y="3330269"/>
            <a:ext cx="17315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4000" b="1" dirty="0">
                <a:solidFill>
                  <a:srgbClr val="212121"/>
                </a:solidFill>
                <a:latin typeface="Roboto" panose="02000000000000000000" pitchFamily="2" charset="0"/>
              </a:rPr>
              <a:t>5</a:t>
            </a:r>
            <a:r>
              <a:rPr lang="en-US" altLang="ko-KR" sz="40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. </a:t>
            </a:r>
            <a:r>
              <a:rPr lang="ko-KR" altLang="en-US" sz="40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결론</a:t>
            </a:r>
            <a:endParaRPr lang="ko-KR" altLang="en-US" sz="4000" b="0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5A34CE-0CC1-461A-AA50-EA2A905E1D52}"/>
              </a:ext>
            </a:extLst>
          </p:cNvPr>
          <p:cNvSpPr txBox="1"/>
          <p:nvPr/>
        </p:nvSpPr>
        <p:spPr>
          <a:xfrm>
            <a:off x="4397273" y="2197227"/>
            <a:ext cx="35189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어떻게 생각할 것인가</a:t>
            </a:r>
            <a:r>
              <a:rPr lang="en-US" altLang="ko-KR" sz="3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?</a:t>
            </a:r>
            <a:endParaRPr lang="ko-KR" altLang="en-US" sz="3200" spc="-3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012589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1190516" y="169965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rgbClr val="212121"/>
                </a:solidFill>
                <a:latin typeface="Roboto" panose="02000000000000000000" pitchFamily="2" charset="0"/>
              </a:rPr>
              <a:t> </a:t>
            </a:r>
            <a:r>
              <a:rPr lang="ko-KR" altLang="en-US" sz="32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결론</a:t>
            </a:r>
            <a:endParaRPr lang="ko-KR" altLang="en-US" sz="3200" b="1" spc="-3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7713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</a:rPr>
              <a:t>5.</a:t>
            </a:r>
            <a:endParaRPr lang="ko-KR" altLang="en-US" sz="4800" b="1" dirty="0">
              <a:solidFill>
                <a:schemeClr val="accent4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49F636-AE3E-4018-9695-6953A0571FB0}"/>
              </a:ext>
            </a:extLst>
          </p:cNvPr>
          <p:cNvSpPr txBox="1"/>
          <p:nvPr/>
        </p:nvSpPr>
        <p:spPr>
          <a:xfrm>
            <a:off x="400050" y="1438274"/>
            <a:ext cx="11220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해당 모델의 예측 결과 대학 입학자 수는 더욱 감소할 것으로 예측 되며 따라서 대학입학 정원을 더욱 더 적극 적으로 줄이는 정부의 정책이 필요하다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8653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EBBF972-9F3D-4F22-B882-CE59EF74476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7C74F5F7-00D0-4ECC-89F9-4D20EF05AC44}"/>
              </a:ext>
            </a:extLst>
          </p:cNvPr>
          <p:cNvSpPr/>
          <p:nvPr/>
        </p:nvSpPr>
        <p:spPr>
          <a:xfrm>
            <a:off x="2698416" y="2505627"/>
            <a:ext cx="6795168" cy="18364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8A5B73-C2F7-4581-8705-1A00D96287B1}"/>
              </a:ext>
            </a:extLst>
          </p:cNvPr>
          <p:cNvSpPr txBox="1"/>
          <p:nvPr/>
        </p:nvSpPr>
        <p:spPr>
          <a:xfrm>
            <a:off x="4694815" y="2916039"/>
            <a:ext cx="280237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spc="-300" dirty="0">
                <a:solidFill>
                  <a:schemeClr val="accent2"/>
                </a:solidFill>
              </a:rPr>
              <a:t>Thanks!</a:t>
            </a:r>
            <a:endParaRPr lang="ko-KR" altLang="en-US" sz="6000" b="1" spc="-300" dirty="0">
              <a:solidFill>
                <a:schemeClr val="accent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2C2E6F-0C74-499E-8460-A9AA5B5D40F6}"/>
              </a:ext>
            </a:extLst>
          </p:cNvPr>
          <p:cNvSpPr txBox="1"/>
          <p:nvPr/>
        </p:nvSpPr>
        <p:spPr>
          <a:xfrm>
            <a:off x="2543947" y="1851645"/>
            <a:ext cx="1603324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9900" dirty="0">
                <a:solidFill>
                  <a:schemeClr val="accent2"/>
                </a:solidFill>
              </a:rPr>
              <a:t>#</a:t>
            </a:r>
            <a:endParaRPr lang="ko-KR" altLang="en-US" sz="199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9225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720000" y="121920"/>
            <a:ext cx="9284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accent4">
                    <a:lumMod val="50000"/>
                  </a:schemeClr>
                </a:solidFill>
              </a:rPr>
              <a:t>서론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5F0EF4-96E3-43A5-A432-2ED2B20E641A}"/>
              </a:ext>
            </a:extLst>
          </p:cNvPr>
          <p:cNvSpPr txBox="1"/>
          <p:nvPr/>
        </p:nvSpPr>
        <p:spPr>
          <a:xfrm>
            <a:off x="720000" y="629175"/>
            <a:ext cx="12121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1.1 </a:t>
            </a:r>
            <a:r>
              <a:rPr lang="ko-KR" altLang="en-US" sz="1400" dirty="0">
                <a:solidFill>
                  <a:schemeClr val="accent4">
                    <a:lumMod val="50000"/>
                  </a:schemeClr>
                </a:solidFill>
              </a:rPr>
              <a:t>연구배경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341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</a:rPr>
              <a:t>1</a:t>
            </a:r>
            <a:endParaRPr lang="ko-KR" altLang="en-US" sz="4800" b="1" dirty="0">
              <a:solidFill>
                <a:schemeClr val="accent4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EB8420A-8CAE-40B8-AF4F-BE209307EAA9}"/>
              </a:ext>
            </a:extLst>
          </p:cNvPr>
          <p:cNvSpPr txBox="1"/>
          <p:nvPr/>
        </p:nvSpPr>
        <p:spPr>
          <a:xfrm>
            <a:off x="359999" y="1601928"/>
            <a:ext cx="10683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pc="-150" dirty="0"/>
              <a:t>본 연구는 대한민국의 지속적인 출산율 저하에 따라 </a:t>
            </a:r>
            <a:r>
              <a:rPr lang="en-US" altLang="ko-KR" spc="-150" dirty="0"/>
              <a:t> </a:t>
            </a:r>
            <a:r>
              <a:rPr lang="ko-KR" altLang="en-US" spc="-150" dirty="0"/>
              <a:t>학령인구 감소에 따른 대학 입학인원 예측을 위해 시행 되었다</a:t>
            </a:r>
            <a:r>
              <a:rPr lang="en-US" altLang="ko-KR" spc="-150" dirty="0"/>
              <a:t>.</a:t>
            </a:r>
            <a:endParaRPr lang="ko-KR" altLang="en-US" spc="-15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EC656C2-7584-4D4B-9197-758F091D0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21280"/>
            <a:ext cx="5915025" cy="41148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23BA764-DC92-4280-84E9-B45EBD556D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6891" y="2621280"/>
            <a:ext cx="6128433" cy="4140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158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D27475A-FB44-45B8-A8EA-787D9F9F89C1}"/>
              </a:ext>
            </a:extLst>
          </p:cNvPr>
          <p:cNvSpPr/>
          <p:nvPr/>
        </p:nvSpPr>
        <p:spPr>
          <a:xfrm>
            <a:off x="894080" y="955040"/>
            <a:ext cx="5029200" cy="5029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F1EF4E5-8B6C-4044-98D4-4CE9EBEEE068}"/>
              </a:ext>
            </a:extLst>
          </p:cNvPr>
          <p:cNvSpPr/>
          <p:nvPr/>
        </p:nvSpPr>
        <p:spPr>
          <a:xfrm>
            <a:off x="3972560" y="1412240"/>
            <a:ext cx="2824480" cy="28244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076CC6-2716-492F-97EA-92157CB90CF8}"/>
              </a:ext>
            </a:extLst>
          </p:cNvPr>
          <p:cNvSpPr txBox="1"/>
          <p:nvPr/>
        </p:nvSpPr>
        <p:spPr>
          <a:xfrm>
            <a:off x="7360082" y="2595633"/>
            <a:ext cx="26436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spc="-300" dirty="0">
                <a:solidFill>
                  <a:schemeClr val="accent4">
                    <a:lumMod val="50000"/>
                  </a:schemeClr>
                </a:solidFill>
              </a:rPr>
              <a:t>1.2 </a:t>
            </a:r>
            <a:r>
              <a:rPr lang="ko-KR" altLang="en-US" sz="3600" b="1" spc="-300" dirty="0">
                <a:solidFill>
                  <a:schemeClr val="accent4">
                    <a:lumMod val="50000"/>
                  </a:schemeClr>
                </a:solidFill>
              </a:rPr>
              <a:t>연구 목적</a:t>
            </a:r>
            <a:endParaRPr lang="en-US" altLang="ko-KR" sz="3600" b="1" spc="-3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B23695-8A31-40A6-B134-9546AED4FADD}"/>
              </a:ext>
            </a:extLst>
          </p:cNvPr>
          <p:cNvSpPr txBox="1"/>
          <p:nvPr/>
        </p:nvSpPr>
        <p:spPr>
          <a:xfrm>
            <a:off x="5310736" y="1615494"/>
            <a:ext cx="148630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b="1" dirty="0">
                <a:solidFill>
                  <a:schemeClr val="accent2"/>
                </a:solidFill>
              </a:rPr>
              <a:t>1.2</a:t>
            </a:r>
            <a:endParaRPr lang="ko-KR" altLang="en-US" sz="66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1868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720000" y="121920"/>
            <a:ext cx="9284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accent4">
                    <a:lumMod val="50000"/>
                  </a:schemeClr>
                </a:solidFill>
              </a:rPr>
              <a:t>서론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5F0EF4-96E3-43A5-A432-2ED2B20E641A}"/>
              </a:ext>
            </a:extLst>
          </p:cNvPr>
          <p:cNvSpPr txBox="1"/>
          <p:nvPr/>
        </p:nvSpPr>
        <p:spPr>
          <a:xfrm>
            <a:off x="720000" y="629175"/>
            <a:ext cx="12666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1.2 </a:t>
            </a:r>
            <a:r>
              <a:rPr lang="ko-KR" altLang="en-US" sz="1400" dirty="0">
                <a:solidFill>
                  <a:schemeClr val="accent4">
                    <a:lumMod val="50000"/>
                  </a:schemeClr>
                </a:solidFill>
              </a:rPr>
              <a:t>연구 목적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341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</a:rPr>
              <a:t>1</a:t>
            </a:r>
            <a:endParaRPr lang="ko-KR" altLang="en-US" sz="4800" b="1" dirty="0">
              <a:solidFill>
                <a:schemeClr val="accent4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70477B-AB21-4368-9641-D1179FA63F02}"/>
              </a:ext>
            </a:extLst>
          </p:cNvPr>
          <p:cNvSpPr txBox="1"/>
          <p:nvPr/>
        </p:nvSpPr>
        <p:spPr>
          <a:xfrm>
            <a:off x="720000" y="1757779"/>
            <a:ext cx="102980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본 연구의 목표는 교육통계서비스의 </a:t>
            </a:r>
            <a:r>
              <a:rPr lang="en-US" altLang="ko-KR" dirty="0"/>
              <a:t>1999</a:t>
            </a:r>
            <a:r>
              <a:rPr lang="ko-KR" altLang="en-US" dirty="0"/>
              <a:t>년</a:t>
            </a:r>
            <a:r>
              <a:rPr lang="en-US" altLang="ko-KR" dirty="0"/>
              <a:t>~2020</a:t>
            </a:r>
            <a:r>
              <a:rPr lang="ko-KR" altLang="en-US" dirty="0"/>
              <a:t>년 대학관련 공공 데이터를 이용한 데이터 마이닝과 전처리를 통해 각종 데이터를 취합하고 가공하여 미래 입학인원 예측을 위한 회귀모델을 생성하는 것이다</a:t>
            </a:r>
            <a:r>
              <a:rPr lang="en-US" altLang="ko-KR" dirty="0"/>
              <a:t>. </a:t>
            </a:r>
            <a:r>
              <a:rPr lang="ko-KR" altLang="en-US" dirty="0"/>
              <a:t>이에 필요한 회귀모델을 설계 하기 위해 </a:t>
            </a:r>
            <a:r>
              <a:rPr lang="ko-KR" altLang="en-US" dirty="0" err="1"/>
              <a:t>파이썬의</a:t>
            </a:r>
            <a:r>
              <a:rPr lang="ko-KR" altLang="en-US" dirty="0"/>
              <a:t> </a:t>
            </a:r>
            <a:r>
              <a:rPr lang="ko-KR" altLang="en-US" dirty="0" err="1"/>
              <a:t>판다스</a:t>
            </a:r>
            <a:r>
              <a:rPr lang="en-US" altLang="ko-KR" dirty="0"/>
              <a:t>, </a:t>
            </a:r>
            <a:r>
              <a:rPr lang="en-US" altLang="ko-KR" dirty="0" err="1"/>
              <a:t>matplotlibe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scikit-learn </a:t>
            </a:r>
            <a:r>
              <a:rPr lang="ko-KR" altLang="en-US" dirty="0"/>
              <a:t>라이브러리를 사용 할 것이다</a:t>
            </a:r>
            <a:r>
              <a:rPr lang="en-US" altLang="ko-KR" dirty="0"/>
              <a:t>.</a:t>
            </a:r>
          </a:p>
        </p:txBody>
      </p:sp>
      <p:pic>
        <p:nvPicPr>
          <p:cNvPr id="1026" name="Picture 2" descr="Python &amp;gt;&amp;gt; Matplotlib 개요 | Hyemin Kim">
            <a:extLst>
              <a:ext uri="{FF2B5EF4-FFF2-40B4-BE49-F238E27FC236}">
                <a16:creationId xmlns:a16="http://schemas.microsoft.com/office/drawing/2014/main" id="{D2C3A85F-9427-4048-9400-59C4EA643F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2275" y="4835503"/>
            <a:ext cx="2743200" cy="1946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파이썬] 1. 파이썬에 대해서 알아보자">
            <a:extLst>
              <a:ext uri="{FF2B5EF4-FFF2-40B4-BE49-F238E27FC236}">
                <a16:creationId xmlns:a16="http://schemas.microsoft.com/office/drawing/2014/main" id="{CDA1FF04-DABF-4A15-969F-57F710D699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446" y="5302723"/>
            <a:ext cx="2486025" cy="1165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andas 기초] 시리즈(Series)와 데이터프레임(Dataframe) - yg&amp;#39;s blog">
            <a:extLst>
              <a:ext uri="{FF2B5EF4-FFF2-40B4-BE49-F238E27FC236}">
                <a16:creationId xmlns:a16="http://schemas.microsoft.com/office/drawing/2014/main" id="{DEB5AD36-24BD-4D54-9FE3-66FEA2326C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2398" y="5302723"/>
            <a:ext cx="1961360" cy="122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sklearn 설치방법">
            <a:extLst>
              <a:ext uri="{FF2B5EF4-FFF2-40B4-BE49-F238E27FC236}">
                <a16:creationId xmlns:a16="http://schemas.microsoft.com/office/drawing/2014/main" id="{1E28B533-01F9-40A2-9550-2C5818B8F4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4450" y="5302723"/>
            <a:ext cx="1605693" cy="864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9527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75D5DC9-555A-4D27-B46B-A7B5130616F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6A58CC64-F82F-4BAD-B88F-7FA3B9F704B6}"/>
              </a:ext>
            </a:extLst>
          </p:cNvPr>
          <p:cNvSpPr/>
          <p:nvPr/>
        </p:nvSpPr>
        <p:spPr>
          <a:xfrm>
            <a:off x="1473200" y="2616200"/>
            <a:ext cx="9245600" cy="1625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AA8B5E-0E4B-4C92-92D4-BC4A5B2FCED4}"/>
              </a:ext>
            </a:extLst>
          </p:cNvPr>
          <p:cNvSpPr txBox="1"/>
          <p:nvPr/>
        </p:nvSpPr>
        <p:spPr>
          <a:xfrm>
            <a:off x="3874280" y="2921168"/>
            <a:ext cx="401584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6000" b="1" dirty="0">
                <a:solidFill>
                  <a:srgbClr val="FFFF00"/>
                </a:solidFill>
                <a:latin typeface="Roboto" panose="02000000000000000000" pitchFamily="2" charset="0"/>
              </a:rPr>
              <a:t>2</a:t>
            </a:r>
            <a:r>
              <a:rPr lang="en-US" altLang="ko-KR" sz="6000" b="1" i="0" dirty="0">
                <a:solidFill>
                  <a:srgbClr val="FFFF00"/>
                </a:solidFill>
                <a:effectLst/>
                <a:latin typeface="Roboto" panose="02000000000000000000" pitchFamily="2" charset="0"/>
              </a:rPr>
              <a:t>. </a:t>
            </a:r>
            <a:r>
              <a:rPr lang="ko-KR" altLang="en-US" sz="6000" b="1" i="0" dirty="0">
                <a:solidFill>
                  <a:srgbClr val="FFFF00"/>
                </a:solidFill>
                <a:effectLst/>
                <a:latin typeface="Roboto" panose="02000000000000000000" pitchFamily="2" charset="0"/>
              </a:rPr>
              <a:t>연구방법</a:t>
            </a:r>
            <a:endParaRPr lang="en-US" altLang="ko-KR" sz="6000" b="1" i="0" dirty="0">
              <a:solidFill>
                <a:srgbClr val="FFFF00"/>
              </a:solidFill>
              <a:effectLst/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828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D27475A-FB44-45B8-A8EA-787D9F9F89C1}"/>
              </a:ext>
            </a:extLst>
          </p:cNvPr>
          <p:cNvSpPr/>
          <p:nvPr/>
        </p:nvSpPr>
        <p:spPr>
          <a:xfrm>
            <a:off x="6502400" y="955040"/>
            <a:ext cx="5029200" cy="5029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F1EF4E5-8B6C-4044-98D4-4CE9EBEEE068}"/>
              </a:ext>
            </a:extLst>
          </p:cNvPr>
          <p:cNvSpPr/>
          <p:nvPr/>
        </p:nvSpPr>
        <p:spPr>
          <a:xfrm>
            <a:off x="6096000" y="1412240"/>
            <a:ext cx="2824480" cy="28244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076CC6-2716-492F-97EA-92157CB90CF8}"/>
              </a:ext>
            </a:extLst>
          </p:cNvPr>
          <p:cNvSpPr txBox="1"/>
          <p:nvPr/>
        </p:nvSpPr>
        <p:spPr>
          <a:xfrm>
            <a:off x="213064" y="2418080"/>
            <a:ext cx="577048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200" b="1" dirty="0">
                <a:solidFill>
                  <a:srgbClr val="212121"/>
                </a:solidFill>
                <a:latin typeface="Roboto" panose="02000000000000000000" pitchFamily="2" charset="0"/>
              </a:rPr>
              <a:t>2</a:t>
            </a:r>
            <a:r>
              <a:rPr lang="en-US" altLang="ko-KR" sz="22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.1 </a:t>
            </a:r>
            <a:r>
              <a:rPr lang="ko-KR" altLang="en-US" sz="22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연도별 대학교 입학자 수 회귀모델 생성</a:t>
            </a:r>
            <a:endParaRPr lang="en-US" altLang="ko-KR" sz="2200" b="1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4C1339-7D13-4386-965C-3402B66819A8}"/>
              </a:ext>
            </a:extLst>
          </p:cNvPr>
          <p:cNvSpPr txBox="1"/>
          <p:nvPr/>
        </p:nvSpPr>
        <p:spPr>
          <a:xfrm>
            <a:off x="574182" y="3100308"/>
            <a:ext cx="2438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212121"/>
                </a:solidFill>
                <a:latin typeface="Roboto" panose="02000000000000000000" pitchFamily="2" charset="0"/>
              </a:rPr>
              <a:t> 2</a:t>
            </a:r>
            <a:r>
              <a:rPr lang="en-US" altLang="ko-KR" sz="18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.1.1 </a:t>
            </a:r>
            <a:r>
              <a:rPr lang="ko-KR" altLang="en-US" sz="18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데이터 </a:t>
            </a:r>
            <a:r>
              <a:rPr lang="ko-KR" altLang="en-US" sz="18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전처리</a:t>
            </a:r>
            <a:endParaRPr lang="ko-KR" altLang="en-US" sz="1800" spc="-3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B23695-8A31-40A6-B134-9546AED4FADD}"/>
              </a:ext>
            </a:extLst>
          </p:cNvPr>
          <p:cNvSpPr txBox="1"/>
          <p:nvPr/>
        </p:nvSpPr>
        <p:spPr>
          <a:xfrm>
            <a:off x="6250898" y="1633249"/>
            <a:ext cx="148630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b="1" dirty="0">
                <a:solidFill>
                  <a:schemeClr val="accent2"/>
                </a:solidFill>
              </a:rPr>
              <a:t>2.1</a:t>
            </a:r>
            <a:endParaRPr lang="ko-KR" altLang="en-US" sz="66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3303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YELLOW_">
      <a:dk1>
        <a:sysClr val="windowText" lastClr="000000"/>
      </a:dk1>
      <a:lt1>
        <a:sysClr val="window" lastClr="FFFFFF"/>
      </a:lt1>
      <a:dk2>
        <a:srgbClr val="7F7F7F"/>
      </a:dk2>
      <a:lt2>
        <a:srgbClr val="E7E6E6"/>
      </a:lt2>
      <a:accent1>
        <a:srgbClr val="FBCE01"/>
      </a:accent1>
      <a:accent2>
        <a:srgbClr val="FDDE45"/>
      </a:accent2>
      <a:accent3>
        <a:srgbClr val="D8BEA7"/>
      </a:accent3>
      <a:accent4>
        <a:srgbClr val="A6A7A9"/>
      </a:accent4>
      <a:accent5>
        <a:srgbClr val="EDE5D5"/>
      </a:accent5>
      <a:accent6>
        <a:srgbClr val="FCFBF7"/>
      </a:accent6>
      <a:hlink>
        <a:srgbClr val="595959"/>
      </a:hlink>
      <a:folHlink>
        <a:srgbClr val="595959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</TotalTime>
  <Words>729</Words>
  <Application>Microsoft Office PowerPoint</Application>
  <PresentationFormat>와이드스크린</PresentationFormat>
  <Paragraphs>143</Paragraphs>
  <Slides>44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44</vt:i4>
      </vt:variant>
    </vt:vector>
  </HeadingPairs>
  <TitlesOfParts>
    <vt:vector size="50" baseType="lpstr">
      <vt:lpstr>HY그래픽M</vt:lpstr>
      <vt:lpstr>맑은 고딕</vt:lpstr>
      <vt:lpstr>Arial</vt:lpstr>
      <vt:lpstr>Roboto</vt:lpstr>
      <vt:lpstr>Trebuchet MS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호준 김</cp:lastModifiedBy>
  <cp:revision>34</cp:revision>
  <dcterms:created xsi:type="dcterms:W3CDTF">2020-12-13T00:02:47Z</dcterms:created>
  <dcterms:modified xsi:type="dcterms:W3CDTF">2021-10-31T14:56:25Z</dcterms:modified>
</cp:coreProperties>
</file>