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2192000" cy="16256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2150" autoAdjust="0"/>
  </p:normalViewPr>
  <p:slideViewPr>
    <p:cSldViewPr snapToGrid="0">
      <p:cViewPr>
        <p:scale>
          <a:sx n="50" d="100"/>
          <a:sy n="50" d="100"/>
        </p:scale>
        <p:origin x="1204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293A3-EAB8-40B2-A497-12A4508A3F2C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83F05-78E8-4539-90B5-FD09A324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2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83F05-78E8-4539-90B5-FD09A3248A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6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5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3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8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7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5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0AD1-FA38-4E8D-88D8-22CA5ACF25D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5EA4A-3ADE-4858-9F2D-1884A527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2001061"/>
          </a:xfrm>
          <a:prstGeom prst="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ARDUINO-BASED MONITORING SYSTEM 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 A VIRTURE SPACE</a:t>
            </a:r>
          </a:p>
          <a:p>
            <a:pPr algn="ctr">
              <a:lnSpc>
                <a:spcPct val="150000"/>
              </a:lnSpc>
            </a:pPr>
            <a:r>
              <a:rPr lang="ko-KR" altLang="en-US" sz="300" b="1" dirty="0">
                <a:solidFill>
                  <a:srgbClr val="FF0000"/>
                </a:solidFill>
              </a:rPr>
              <a:t> </a:t>
            </a:r>
            <a:endParaRPr lang="en-US" altLang="ko-KR" sz="300" b="1" dirty="0">
              <a:solidFill>
                <a:srgbClr val="FF0000"/>
              </a:solidFill>
            </a:endParaRPr>
          </a:p>
        </p:txBody>
      </p:sp>
      <p:sp>
        <p:nvSpPr>
          <p:cNvPr id="8" name="직사각형 4"/>
          <p:cNvSpPr>
            <a:spLocks noChangeArrowheads="1"/>
          </p:cNvSpPr>
          <p:nvPr/>
        </p:nvSpPr>
        <p:spPr bwMode="auto">
          <a:xfrm>
            <a:off x="-1" y="12424849"/>
            <a:ext cx="12192001" cy="69249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8763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3335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7907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22479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</a:t>
            </a: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창업아이디어형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0" y="12424849"/>
            <a:ext cx="2000956" cy="6924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과제형태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4" name="직사각형 4"/>
          <p:cNvSpPr>
            <a:spLocks noChangeArrowheads="1"/>
          </p:cNvSpPr>
          <p:nvPr/>
        </p:nvSpPr>
        <p:spPr bwMode="auto">
          <a:xfrm>
            <a:off x="0" y="13287320"/>
            <a:ext cx="6095999" cy="69249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8763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3335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7907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22479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3200" dirty="0"/>
              <a:t>              </a:t>
            </a: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청정 </a:t>
            </a:r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Factory 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0" y="13283537"/>
            <a:ext cx="2000956" cy="6924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명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6" name="직사각형 4"/>
          <p:cNvSpPr>
            <a:spLocks noChangeArrowheads="1"/>
          </p:cNvSpPr>
          <p:nvPr/>
        </p:nvSpPr>
        <p:spPr bwMode="auto">
          <a:xfrm>
            <a:off x="0" y="14111787"/>
            <a:ext cx="12192000" cy="69249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8763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3335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7907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22479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3200" dirty="0"/>
              <a:t>         </a:t>
            </a: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김선경 김호준 </a:t>
            </a:r>
            <a:r>
              <a:rPr lang="ko-KR" altLang="en-US" sz="32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박인애</a:t>
            </a: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유연경</a:t>
            </a: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이서연 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0" y="14125575"/>
            <a:ext cx="2000956" cy="691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팀구성원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115879"/>
            <a:ext cx="12192001" cy="98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4"/>
          <p:cNvSpPr>
            <a:spLocks noChangeArrowheads="1"/>
          </p:cNvSpPr>
          <p:nvPr/>
        </p:nvSpPr>
        <p:spPr bwMode="auto">
          <a:xfrm>
            <a:off x="6095999" y="13292916"/>
            <a:ext cx="6095999" cy="69249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417671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8763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13335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7907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2247900" indent="14097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3200" dirty="0"/>
              <a:t>             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 선 욱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6095999" y="13287969"/>
            <a:ext cx="2000956" cy="691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0F559-CC4B-40D2-80A2-1E20783FE5A7}"/>
              </a:ext>
            </a:extLst>
          </p:cNvPr>
          <p:cNvSpPr txBox="1"/>
          <p:nvPr/>
        </p:nvSpPr>
        <p:spPr>
          <a:xfrm>
            <a:off x="131028" y="2594904"/>
            <a:ext cx="5876232" cy="2120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온도가 급격하게 변화하고 관리하기 힘든 제조 환경을 인지하여 이를 통합적으로 관리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</a:t>
            </a: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즉 모니터링 할 수 있는 제품 설계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318510" algn="l"/>
              </a:tabLs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개발목표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318510" algn="l"/>
              </a:tabLs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(1) Arduino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를 기반으로 한 모니터링 시스템 미니어처 공장 설계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318510" algn="l"/>
              </a:tabLs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(2)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제조현장 작업자들에게 쾌적한 환경제공 및 노동효율 증가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318510" algn="l"/>
              </a:tabLs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(3)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온도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습도 및 미세먼지를 제어하여 각종 호흡기질환이나 전염병으로부터 작업자 보호 및 현장 기계들의 수면 연장</a:t>
            </a:r>
          </a:p>
        </p:txBody>
      </p:sp>
      <p:sp>
        <p:nvSpPr>
          <p:cNvPr id="24" name="Text Box 174">
            <a:extLst>
              <a:ext uri="{FF2B5EF4-FFF2-40B4-BE49-F238E27FC236}">
                <a16:creationId xmlns:a16="http://schemas.microsoft.com/office/drawing/2014/main" id="{3E4D97BD-6601-4BF0-9213-2C98B7F9D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29" y="4876161"/>
            <a:ext cx="5579942" cy="390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0967" tIns="10484" rIns="20967" bIns="10484">
            <a:spAutoFit/>
          </a:bodyPr>
          <a:lstStyle>
            <a:lvl1pPr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ko-KR" altLang="en-US" sz="24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실험방법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</a:t>
            </a:r>
            <a:endParaRPr lang="ko-KR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8536B-031D-42DF-BFC1-664EEEB3B339}"/>
              </a:ext>
            </a:extLst>
          </p:cNvPr>
          <p:cNvSpPr txBox="1"/>
          <p:nvPr/>
        </p:nvSpPr>
        <p:spPr>
          <a:xfrm>
            <a:off x="131029" y="5311089"/>
            <a:ext cx="4660898" cy="743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1)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사용도구 및 회로 설계도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2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4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4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4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2) </a:t>
            </a:r>
            <a:r>
              <a:rPr lang="ko-KR" altLang="en-US" sz="12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아이디어 스케치 </a:t>
            </a:r>
            <a:endParaRPr lang="en-US" altLang="ko-KR" sz="12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1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1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1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1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1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1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1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r>
              <a:rPr lang="en-US" altLang="ko-KR" sz="11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3) </a:t>
            </a:r>
            <a:r>
              <a:rPr lang="ko-KR" altLang="en-US" sz="11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알고리즘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및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APP Inventor</a:t>
            </a: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1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1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</a:t>
            </a:r>
            <a:endParaRPr lang="en-US" altLang="ko-KR" sz="14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342900" indent="-342900" algn="just" fontAlgn="base" latinLnBrk="1">
              <a:lnSpc>
                <a:spcPct val="160000"/>
              </a:lnSpc>
              <a:buAutoNum type="arabicParenR"/>
              <a:tabLst>
                <a:tab pos="3318510" algn="l"/>
              </a:tabLs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342900" indent="-342900" algn="just" fontAlgn="base" latinLnBrk="1">
              <a:lnSpc>
                <a:spcPct val="160000"/>
              </a:lnSpc>
              <a:buAutoNum type="arabicParenR"/>
              <a:tabLst>
                <a:tab pos="3318510" algn="l"/>
              </a:tabLs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ko-KR" altLang="en-US" sz="14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E12CBF-613C-4DD4-9EB3-95BA24A8E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1" y="5801510"/>
            <a:ext cx="2428692" cy="1408788"/>
          </a:xfrm>
          <a:prstGeom prst="rect">
            <a:avLst/>
          </a:prstGeom>
        </p:spPr>
      </p:pic>
      <p:pic>
        <p:nvPicPr>
          <p:cNvPr id="26" name="_x143929384">
            <a:extLst>
              <a:ext uri="{FF2B5EF4-FFF2-40B4-BE49-F238E27FC236}">
                <a16:creationId xmlns:a16="http://schemas.microsoft.com/office/drawing/2014/main" id="{A4E692CD-3627-4524-9FF9-A867BED6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3" y="5801510"/>
            <a:ext cx="1456396" cy="140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B1ACC8F-401E-4E96-99F3-CAD44E1B9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02" y="9916535"/>
            <a:ext cx="1863884" cy="2147587"/>
          </a:xfrm>
          <a:prstGeom prst="rect">
            <a:avLst/>
          </a:prstGeom>
        </p:spPr>
      </p:pic>
      <p:sp>
        <p:nvSpPr>
          <p:cNvPr id="28" name="Text Box 174">
            <a:extLst>
              <a:ext uri="{FF2B5EF4-FFF2-40B4-BE49-F238E27FC236}">
                <a16:creationId xmlns:a16="http://schemas.microsoft.com/office/drawing/2014/main" id="{C3D826EE-4B9B-4016-BCEB-9DB5B3E3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29" y="2167251"/>
            <a:ext cx="5876232" cy="390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0967" tIns="10484" rIns="20967" bIns="10484">
            <a:spAutoFit/>
          </a:bodyPr>
          <a:lstStyle>
            <a:lvl1pPr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ko-KR" altLang="en-US" sz="24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연구목적                 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                    </a:t>
            </a:r>
            <a:endParaRPr lang="ko-KR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D1E05D4-DB67-44DD-8CAD-199F8A89B2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450"/>
          <a:stretch/>
        </p:blipFill>
        <p:spPr>
          <a:xfrm>
            <a:off x="3192821" y="10094763"/>
            <a:ext cx="2356512" cy="140878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BFDBF95-D8A4-4925-8775-51085A2E01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031" y="7572681"/>
            <a:ext cx="4644950" cy="1883205"/>
          </a:xfrm>
          <a:prstGeom prst="rect">
            <a:avLst/>
          </a:prstGeom>
        </p:spPr>
      </p:pic>
      <p:sp>
        <p:nvSpPr>
          <p:cNvPr id="34" name="Text Box 174">
            <a:extLst>
              <a:ext uri="{FF2B5EF4-FFF2-40B4-BE49-F238E27FC236}">
                <a16:creationId xmlns:a16="http://schemas.microsoft.com/office/drawing/2014/main" id="{9AF2385A-EAEA-416F-9075-BAD7A9AEC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738" y="2170341"/>
            <a:ext cx="5876231" cy="390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0967" tIns="10484" rIns="20967" bIns="10484">
            <a:spAutoFit/>
          </a:bodyPr>
          <a:lstStyle>
            <a:lvl1pPr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ko-KR" altLang="en-US" sz="24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실험결과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</a:t>
            </a:r>
            <a:endParaRPr lang="ko-KR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7E3ABA-7025-49B8-AB0E-DED3ABB6F204}"/>
              </a:ext>
            </a:extLst>
          </p:cNvPr>
          <p:cNvSpPr txBox="1"/>
          <p:nvPr/>
        </p:nvSpPr>
        <p:spPr>
          <a:xfrm>
            <a:off x="6187834" y="2575039"/>
            <a:ext cx="5876232" cy="2415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2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2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2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2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2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2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12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ko-KR" altLang="en-US" sz="12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  <p:pic>
        <p:nvPicPr>
          <p:cNvPr id="36" name="_x239388936">
            <a:extLst>
              <a:ext uri="{FF2B5EF4-FFF2-40B4-BE49-F238E27FC236}">
                <a16:creationId xmlns:a16="http://schemas.microsoft.com/office/drawing/2014/main" id="{6F838274-1CB9-4380-A0F9-B425FB90B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75" y="2802285"/>
            <a:ext cx="1348740" cy="133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_x239390936">
            <a:extLst>
              <a:ext uri="{FF2B5EF4-FFF2-40B4-BE49-F238E27FC236}">
                <a16:creationId xmlns:a16="http://schemas.microsoft.com/office/drawing/2014/main" id="{55D675B3-38AC-4A78-9281-6A8DA812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4"/>
          <a:stretch>
            <a:fillRect/>
          </a:stretch>
        </p:blipFill>
        <p:spPr bwMode="auto">
          <a:xfrm>
            <a:off x="7750092" y="2865381"/>
            <a:ext cx="1348740" cy="12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_x239393336">
            <a:extLst>
              <a:ext uri="{FF2B5EF4-FFF2-40B4-BE49-F238E27FC236}">
                <a16:creationId xmlns:a16="http://schemas.microsoft.com/office/drawing/2014/main" id="{BFE5E128-0907-46D3-B505-49F0DF96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77" y="2859950"/>
            <a:ext cx="1260577" cy="12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_x239391096">
            <a:extLst>
              <a:ext uri="{FF2B5EF4-FFF2-40B4-BE49-F238E27FC236}">
                <a16:creationId xmlns:a16="http://schemas.microsoft.com/office/drawing/2014/main" id="{6215D477-5094-4A4A-B0A3-66FF7928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827" y="2864697"/>
            <a:ext cx="1302894" cy="12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191FDA1-1CE0-4349-8A1A-0AFA926AFADA}"/>
              </a:ext>
            </a:extLst>
          </p:cNvPr>
          <p:cNvCxnSpPr>
            <a:cxnSpLocks/>
          </p:cNvCxnSpPr>
          <p:nvPr/>
        </p:nvCxnSpPr>
        <p:spPr>
          <a:xfrm>
            <a:off x="7566165" y="3467365"/>
            <a:ext cx="151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018ECE-602E-4E68-BDE9-CE8BFC0EF17D}"/>
              </a:ext>
            </a:extLst>
          </p:cNvPr>
          <p:cNvCxnSpPr>
            <a:cxnSpLocks/>
          </p:cNvCxnSpPr>
          <p:nvPr/>
        </p:nvCxnSpPr>
        <p:spPr>
          <a:xfrm>
            <a:off x="9141903" y="3456860"/>
            <a:ext cx="151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0B7C9F-5E7B-44CF-94AC-18E1A93450B9}"/>
              </a:ext>
            </a:extLst>
          </p:cNvPr>
          <p:cNvCxnSpPr>
            <a:cxnSpLocks/>
          </p:cNvCxnSpPr>
          <p:nvPr/>
        </p:nvCxnSpPr>
        <p:spPr>
          <a:xfrm>
            <a:off x="10590541" y="3451290"/>
            <a:ext cx="151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9ACE64-3421-4229-BF5E-871D074B1B82}"/>
              </a:ext>
            </a:extLst>
          </p:cNvPr>
          <p:cNvSpPr txBox="1"/>
          <p:nvPr/>
        </p:nvSpPr>
        <p:spPr>
          <a:xfrm>
            <a:off x="6060831" y="4242237"/>
            <a:ext cx="161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아두이노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코딩 업로드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D6C32E-B1D9-46BC-AFAB-A9B3B94AB86B}"/>
              </a:ext>
            </a:extLst>
          </p:cNvPr>
          <p:cNvSpPr txBox="1"/>
          <p:nvPr/>
        </p:nvSpPr>
        <p:spPr>
          <a:xfrm>
            <a:off x="7783699" y="4248293"/>
            <a:ext cx="122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가상 공장 설계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4CD86-0E9A-45F8-A4B2-A299D65BC8C0}"/>
              </a:ext>
            </a:extLst>
          </p:cNvPr>
          <p:cNvSpPr txBox="1"/>
          <p:nvPr/>
        </p:nvSpPr>
        <p:spPr>
          <a:xfrm>
            <a:off x="9402347" y="4244530"/>
            <a:ext cx="1084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회로 구현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BB8F08-533E-4235-A9E6-36A1B5F9EE2D}"/>
              </a:ext>
            </a:extLst>
          </p:cNvPr>
          <p:cNvSpPr txBox="1"/>
          <p:nvPr/>
        </p:nvSpPr>
        <p:spPr>
          <a:xfrm>
            <a:off x="10795186" y="4240593"/>
            <a:ext cx="122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실행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 Box 174">
            <a:extLst>
              <a:ext uri="{FF2B5EF4-FFF2-40B4-BE49-F238E27FC236}">
                <a16:creationId xmlns:a16="http://schemas.microsoft.com/office/drawing/2014/main" id="{AB527750-FD9A-4898-AE56-EC3417658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835" y="9260633"/>
            <a:ext cx="5876231" cy="390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0967" tIns="10484" rIns="20967" bIns="10484">
            <a:spAutoFit/>
          </a:bodyPr>
          <a:lstStyle>
            <a:lvl1pPr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ko-KR" altLang="en-US" sz="24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기대효과 </a:t>
            </a:r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</a:t>
            </a:r>
            <a:endParaRPr lang="ko-KR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760045-570A-4846-A2A8-D74A326F110D}"/>
              </a:ext>
            </a:extLst>
          </p:cNvPr>
          <p:cNvSpPr txBox="1"/>
          <p:nvPr/>
        </p:nvSpPr>
        <p:spPr>
          <a:xfrm>
            <a:off x="6180490" y="9757466"/>
            <a:ext cx="5876232" cy="2317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fontAlgn="base" latinLnBrk="1">
              <a:lnSpc>
                <a:spcPct val="160000"/>
              </a:lnSpc>
              <a:buAutoNum type="arabicParenR"/>
              <a:tabLst>
                <a:tab pos="3318510" algn="l"/>
              </a:tabLst>
            </a:pPr>
            <a:r>
              <a:rPr lang="ko-KR" altLang="en-US" sz="12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제조업 현장의 근무 환경 개선을 통한 작업자 업무 효율 증대</a:t>
            </a:r>
            <a:endParaRPr lang="en-US" altLang="ko-KR" sz="12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r>
              <a:rPr lang="ko-KR" altLang="en-US" sz="12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   작업자들의 더 나은 작업 환경을 만들기 위해 공장을 관리하는 공장관리자 혹은 안전관리자와 작    업자가 온도</a:t>
            </a:r>
            <a:r>
              <a:rPr lang="en-US" altLang="ko-KR" sz="12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습도</a:t>
            </a:r>
            <a:r>
              <a:rPr lang="en-US" altLang="ko-KR" sz="12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미세먼지의 이상을 인지할 수 있도록 하여 이를 개선함을 통해 작업자가 받을 수 있는 스트레스의 최소화를 기대함 </a:t>
            </a:r>
            <a:endParaRPr lang="en-US" altLang="ko-KR" sz="12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endParaRPr lang="en-US" altLang="ko-KR" sz="800" kern="0" dirty="0">
              <a:solidFill>
                <a:srgbClr val="00000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228600" indent="-228600" algn="just" fontAlgn="base" latinLnBrk="1">
              <a:lnSpc>
                <a:spcPct val="160000"/>
              </a:lnSpc>
              <a:buAutoNum type="arabicParenR" startAt="2"/>
              <a:tabLst>
                <a:tab pos="3318510" algn="l"/>
              </a:tabLs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현장의 자동화 관리를 통한 제품 생산성 증대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algn="just" fontAlgn="base" latinLnBrk="1">
              <a:lnSpc>
                <a:spcPct val="160000"/>
              </a:lnSpc>
              <a:tabLst>
                <a:tab pos="3318510" algn="l"/>
              </a:tabLs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   근무 환경 개선을 통한 제품의 불량률 및 하자를 줄이고 핸드폰이나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PC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장치를 통해 정보를 얻어 자동화 관리를 기대함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22A3A7C-6AC4-40F1-87C7-9E9C8EDF28AE}"/>
              </a:ext>
            </a:extLst>
          </p:cNvPr>
          <p:cNvCxnSpPr/>
          <p:nvPr/>
        </p:nvCxnSpPr>
        <p:spPr>
          <a:xfrm>
            <a:off x="6276975" y="10261600"/>
            <a:ext cx="17145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4D20B4-A429-4896-8176-73690C82EDBE}"/>
              </a:ext>
            </a:extLst>
          </p:cNvPr>
          <p:cNvCxnSpPr/>
          <p:nvPr/>
        </p:nvCxnSpPr>
        <p:spPr>
          <a:xfrm>
            <a:off x="6283325" y="11633206"/>
            <a:ext cx="17145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0B7F7862-2AA3-454F-B8E6-C3FD2607152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800" t="15000" r="17740" b="8330"/>
          <a:stretch>
            <a:fillRect/>
          </a:stretch>
        </p:blipFill>
        <p:spPr>
          <a:xfrm>
            <a:off x="8522436" y="5148892"/>
            <a:ext cx="405891" cy="545937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A512F2A-7FEB-4905-9088-916239DAE21C}"/>
              </a:ext>
            </a:extLst>
          </p:cNvPr>
          <p:cNvSpPr/>
          <p:nvPr/>
        </p:nvSpPr>
        <p:spPr>
          <a:xfrm>
            <a:off x="6182993" y="5150942"/>
            <a:ext cx="758020" cy="47529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온도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4763D2E-62E6-4F33-AF2F-8F5194A7B756}"/>
              </a:ext>
            </a:extLst>
          </p:cNvPr>
          <p:cNvSpPr/>
          <p:nvPr/>
        </p:nvSpPr>
        <p:spPr>
          <a:xfrm>
            <a:off x="6180490" y="5859840"/>
            <a:ext cx="758020" cy="475296"/>
          </a:xfrm>
          <a:prstGeom prst="roundRect">
            <a:avLst>
              <a:gd name="adj" fmla="val 16667"/>
            </a:avLst>
          </a:prstGeom>
          <a:solidFill>
            <a:srgbClr val="FFD700">
              <a:alpha val="100000"/>
            </a:srgbClr>
          </a:solidFill>
          <a:ln w="1270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  <a:cs typeface="맑은 고딕"/>
              </a:rPr>
              <a:t>미세먼지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36F72DF-4A74-478E-BEF5-749F73F06B28}"/>
              </a:ext>
            </a:extLst>
          </p:cNvPr>
          <p:cNvSpPr/>
          <p:nvPr/>
        </p:nvSpPr>
        <p:spPr>
          <a:xfrm>
            <a:off x="6179994" y="6573500"/>
            <a:ext cx="758020" cy="475296"/>
          </a:xfrm>
          <a:prstGeom prst="roundRect">
            <a:avLst>
              <a:gd name="adj" fmla="val 16667"/>
            </a:avLst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289B6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  <a:cs typeface="맑은 고딕"/>
              </a:rPr>
              <a:t>습도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B97816-0B75-4D16-868C-1363A769EB5D}"/>
              </a:ext>
            </a:extLst>
          </p:cNvPr>
          <p:cNvSpPr txBox="1"/>
          <p:nvPr/>
        </p:nvSpPr>
        <p:spPr>
          <a:xfrm>
            <a:off x="7108237" y="4758573"/>
            <a:ext cx="1122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적정수치 이탈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1143050-AC2E-471D-820A-4FCCA23A09DE}"/>
              </a:ext>
            </a:extLst>
          </p:cNvPr>
          <p:cNvCxnSpPr>
            <a:cxnSpLocks/>
          </p:cNvCxnSpPr>
          <p:nvPr/>
        </p:nvCxnSpPr>
        <p:spPr>
          <a:xfrm>
            <a:off x="7254712" y="5427223"/>
            <a:ext cx="83609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A1ADE62-2599-4290-ACA4-0B827B74D75F}"/>
              </a:ext>
            </a:extLst>
          </p:cNvPr>
          <p:cNvCxnSpPr>
            <a:cxnSpLocks/>
          </p:cNvCxnSpPr>
          <p:nvPr/>
        </p:nvCxnSpPr>
        <p:spPr>
          <a:xfrm>
            <a:off x="7248162" y="6811148"/>
            <a:ext cx="848793" cy="0"/>
          </a:xfrm>
          <a:prstGeom prst="straightConnector1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  <a:tailEnd type="arrow"/>
          </a:ln>
        </p:spPr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0B51AB55-1ECA-43CB-A8CC-28BAF67DA2E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8396146" y="5799048"/>
            <a:ext cx="568698" cy="67358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EF17359-CF0B-49C5-8238-2EFDC21DBF9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343366" y="6518463"/>
            <a:ext cx="512353" cy="58739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BF8E12F-726E-43C7-A555-298FE295B427}"/>
              </a:ext>
            </a:extLst>
          </p:cNvPr>
          <p:cNvSpPr txBox="1"/>
          <p:nvPr/>
        </p:nvSpPr>
        <p:spPr>
          <a:xfrm>
            <a:off x="9272233" y="4834985"/>
            <a:ext cx="467914" cy="192437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2CA7DF-ED33-4198-98F5-21F5A4ADC955}"/>
              </a:ext>
            </a:extLst>
          </p:cNvPr>
          <p:cNvSpPr txBox="1"/>
          <p:nvPr/>
        </p:nvSpPr>
        <p:spPr>
          <a:xfrm>
            <a:off x="9074301" y="6013027"/>
            <a:ext cx="785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LED</a:t>
            </a: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작동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1C82D12-1F30-4418-9F8F-011433364F65}"/>
              </a:ext>
            </a:extLst>
          </p:cNvPr>
          <p:cNvCxnSpPr>
            <a:cxnSpLocks/>
          </p:cNvCxnSpPr>
          <p:nvPr/>
        </p:nvCxnSpPr>
        <p:spPr>
          <a:xfrm>
            <a:off x="9944698" y="6127588"/>
            <a:ext cx="527425" cy="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pic>
        <p:nvPicPr>
          <p:cNvPr id="63" name="_x237221472">
            <a:extLst>
              <a:ext uri="{FF2B5EF4-FFF2-40B4-BE49-F238E27FC236}">
                <a16:creationId xmlns:a16="http://schemas.microsoft.com/office/drawing/2014/main" id="{AF2C171D-0F09-44DC-B281-51B127E66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/>
          <a:srcRect l="65" t="7581" r="-65" b="8775"/>
          <a:stretch/>
        </p:blipFill>
        <p:spPr>
          <a:xfrm>
            <a:off x="10611597" y="5212308"/>
            <a:ext cx="1452469" cy="1328495"/>
          </a:xfrm>
          <a:prstGeom prst="rect">
            <a:avLst/>
          </a:prstGeom>
          <a:noFill/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5A55DD7-C743-4B0C-80C3-A642EB4844F1}"/>
              </a:ext>
            </a:extLst>
          </p:cNvPr>
          <p:cNvCxnSpPr>
            <a:cxnSpLocks/>
          </p:cNvCxnSpPr>
          <p:nvPr/>
        </p:nvCxnSpPr>
        <p:spPr>
          <a:xfrm>
            <a:off x="7270487" y="6143928"/>
            <a:ext cx="83609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F2BAB9E-FFC6-4CDE-8FA0-F401C74A3DCF}"/>
              </a:ext>
            </a:extLst>
          </p:cNvPr>
          <p:cNvSpPr txBox="1"/>
          <p:nvPr/>
        </p:nvSpPr>
        <p:spPr>
          <a:xfrm>
            <a:off x="6199768" y="7182780"/>
            <a:ext cx="5825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▶ 적정수치 </a:t>
            </a:r>
            <a:r>
              <a:rPr lang="en-US" altLang="ko-KR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:</a:t>
            </a: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온도 25도 이하 , 미세먼지 50pm 이하, 습도 75%RH 이하</a:t>
            </a:r>
          </a:p>
          <a:p>
            <a:pPr>
              <a:defRPr/>
            </a:pPr>
            <a:endParaRPr lang="ko-KR" altLang="en-US" sz="12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>
              <a:defRPr/>
            </a:pP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▶ 온도</a:t>
            </a:r>
            <a:r>
              <a:rPr lang="en-US" altLang="ko-KR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, </a:t>
            </a: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미세먼지</a:t>
            </a:r>
            <a:r>
              <a:rPr lang="en-US" altLang="ko-KR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, </a:t>
            </a: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습도 중 하나라도 적정 수치를 이탈한다면 해당 색의 </a:t>
            </a:r>
            <a:r>
              <a:rPr lang="en-US" altLang="ko-KR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LED</a:t>
            </a: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가 작동되며 자동적으로 쿨링 팬이 가동되어 적정수치로 맞춰질  때까지 가동</a:t>
            </a:r>
            <a:endParaRPr lang="en-US" altLang="ko-KR" sz="12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>
              <a:defRPr/>
            </a:pPr>
            <a:endParaRPr lang="en-US" altLang="ko-KR" sz="12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>
              <a:defRPr/>
            </a:pP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▶ 쿨링 팬 만으로 수치 개선이 불가능할 경우 관리자의 통제 하에 추가적인 조치 시행</a:t>
            </a:r>
          </a:p>
          <a:p>
            <a:pPr>
              <a:defRPr/>
            </a:pPr>
            <a:endParaRPr lang="ko-KR" altLang="en-US" sz="12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>
              <a:defRPr/>
            </a:pP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▶ 공장 관리자는 </a:t>
            </a:r>
            <a:r>
              <a:rPr lang="en-US" altLang="ko-KR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LED</a:t>
            </a: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색의 변화를 통해 즉각적으로 공장의 이상 인지</a:t>
            </a:r>
            <a:endParaRPr lang="en-US" altLang="ko-KR" sz="12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>
              <a:defRPr/>
            </a:pPr>
            <a:endParaRPr lang="en-US" altLang="ko-KR" sz="12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>
              <a:defRPr/>
            </a:pP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▶ 공장 관리자는 </a:t>
            </a:r>
            <a:r>
              <a:rPr lang="en-US" altLang="ko-KR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APP inventor</a:t>
            </a: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를 통해 실시간으로 온도</a:t>
            </a:r>
            <a:r>
              <a:rPr lang="en-US" altLang="ko-KR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, </a:t>
            </a: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미세먼지</a:t>
            </a:r>
            <a:r>
              <a:rPr lang="en-US" altLang="ko-KR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, </a:t>
            </a: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습도 수치를 확인 가능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FE30DC-A399-4952-9BD3-4628E4295ED0}"/>
              </a:ext>
            </a:extLst>
          </p:cNvPr>
          <p:cNvSpPr txBox="1"/>
          <p:nvPr/>
        </p:nvSpPr>
        <p:spPr>
          <a:xfrm>
            <a:off x="10812648" y="6571087"/>
            <a:ext cx="12185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쿨링 팬 가동</a:t>
            </a:r>
          </a:p>
        </p:txBody>
      </p:sp>
    </p:spTree>
    <p:extLst>
      <p:ext uri="{BB962C8B-B14F-4D97-AF65-F5344CB8AC3E}">
        <p14:creationId xmlns:p14="http://schemas.microsoft.com/office/powerpoint/2010/main" val="208194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292</Words>
  <Application>Microsoft Office PowerPoint</Application>
  <PresentationFormat>사용자 지정</PresentationFormat>
  <Paragraphs>74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</vt:lpstr>
      <vt:lpstr>나눔고딕 ExtraBold</vt:lpstr>
      <vt:lpstr>맑은 고딕</vt:lpstr>
      <vt:lpstr>한컴 바겐세일 B</vt:lpstr>
      <vt:lpstr>한컴 바겐세일 M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유승훈</cp:lastModifiedBy>
  <cp:revision>10</cp:revision>
  <cp:lastPrinted>2019-10-22T07:42:58Z</cp:lastPrinted>
  <dcterms:created xsi:type="dcterms:W3CDTF">2019-10-22T07:29:11Z</dcterms:created>
  <dcterms:modified xsi:type="dcterms:W3CDTF">2021-11-15T14:50:48Z</dcterms:modified>
</cp:coreProperties>
</file>