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2"/>
  </p:notesMasterIdLst>
  <p:sldIdLst>
    <p:sldId id="256" r:id="rId2"/>
    <p:sldId id="259" r:id="rId3"/>
    <p:sldId id="280" r:id="rId4"/>
    <p:sldId id="258" r:id="rId5"/>
    <p:sldId id="281" r:id="rId6"/>
    <p:sldId id="282" r:id="rId7"/>
    <p:sldId id="283" r:id="rId8"/>
    <p:sldId id="284" r:id="rId9"/>
    <p:sldId id="260" r:id="rId10"/>
    <p:sldId id="261" r:id="rId11"/>
    <p:sldId id="264" r:id="rId12"/>
    <p:sldId id="263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4" r:id="rId28"/>
    <p:sldId id="295" r:id="rId29"/>
    <p:sldId id="305" r:id="rId30"/>
    <p:sldId id="306" r:id="rId31"/>
    <p:sldId id="27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298" r:id="rId44"/>
    <p:sldId id="299" r:id="rId45"/>
    <p:sldId id="301" r:id="rId46"/>
    <p:sldId id="300" r:id="rId47"/>
    <p:sldId id="302" r:id="rId48"/>
    <p:sldId id="303" r:id="rId49"/>
    <p:sldId id="304" r:id="rId50"/>
    <p:sldId id="307" r:id="rId51"/>
    <p:sldId id="308" r:id="rId52"/>
    <p:sldId id="309" r:id="rId53"/>
    <p:sldId id="310" r:id="rId54"/>
    <p:sldId id="312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6" r:id="rId75"/>
    <p:sldId id="331" r:id="rId76"/>
    <p:sldId id="332" r:id="rId77"/>
    <p:sldId id="333" r:id="rId78"/>
    <p:sldId id="334" r:id="rId79"/>
    <p:sldId id="335" r:id="rId80"/>
    <p:sldId id="337" r:id="rId81"/>
    <p:sldId id="366" r:id="rId82"/>
    <p:sldId id="338" r:id="rId83"/>
    <p:sldId id="339" r:id="rId84"/>
    <p:sldId id="341" r:id="rId85"/>
    <p:sldId id="340" r:id="rId86"/>
    <p:sldId id="342" r:id="rId87"/>
    <p:sldId id="343" r:id="rId88"/>
    <p:sldId id="344" r:id="rId89"/>
    <p:sldId id="345" r:id="rId90"/>
    <p:sldId id="346" r:id="rId91"/>
    <p:sldId id="351" r:id="rId92"/>
    <p:sldId id="347" r:id="rId93"/>
    <p:sldId id="349" r:id="rId94"/>
    <p:sldId id="350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91" r:id="rId126"/>
    <p:sldId id="393" r:id="rId127"/>
    <p:sldId id="394" r:id="rId128"/>
    <p:sldId id="395" r:id="rId129"/>
    <p:sldId id="397" r:id="rId130"/>
    <p:sldId id="396" r:id="rId131"/>
    <p:sldId id="398" r:id="rId132"/>
    <p:sldId id="399" r:id="rId133"/>
    <p:sldId id="400" r:id="rId134"/>
    <p:sldId id="426" r:id="rId135"/>
    <p:sldId id="427" r:id="rId136"/>
    <p:sldId id="421" r:id="rId137"/>
    <p:sldId id="428" r:id="rId138"/>
    <p:sldId id="422" r:id="rId139"/>
    <p:sldId id="415" r:id="rId140"/>
    <p:sldId id="416" r:id="rId141"/>
    <p:sldId id="423" r:id="rId142"/>
    <p:sldId id="424" r:id="rId143"/>
    <p:sldId id="425" r:id="rId144"/>
    <p:sldId id="418" r:id="rId145"/>
    <p:sldId id="419" r:id="rId146"/>
    <p:sldId id="417" r:id="rId147"/>
    <p:sldId id="420" r:id="rId148"/>
    <p:sldId id="383" r:id="rId149"/>
    <p:sldId id="384" r:id="rId150"/>
    <p:sldId id="385" r:id="rId151"/>
    <p:sldId id="386" r:id="rId152"/>
    <p:sldId id="387" r:id="rId153"/>
    <p:sldId id="392" r:id="rId154"/>
    <p:sldId id="388" r:id="rId155"/>
    <p:sldId id="390" r:id="rId156"/>
    <p:sldId id="401" r:id="rId157"/>
    <p:sldId id="402" r:id="rId158"/>
    <p:sldId id="403" r:id="rId159"/>
    <p:sldId id="404" r:id="rId160"/>
    <p:sldId id="405" r:id="rId161"/>
    <p:sldId id="406" r:id="rId162"/>
    <p:sldId id="407" r:id="rId163"/>
    <p:sldId id="408" r:id="rId164"/>
    <p:sldId id="410" r:id="rId165"/>
    <p:sldId id="413" r:id="rId166"/>
    <p:sldId id="411" r:id="rId167"/>
    <p:sldId id="412" r:id="rId168"/>
    <p:sldId id="409" r:id="rId169"/>
    <p:sldId id="430" r:id="rId170"/>
    <p:sldId id="414" r:id="rId1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ka Ram Khojwar" initials="TK" lastIdx="1" clrIdx="0">
    <p:extLst>
      <p:ext uri="{19B8F6BF-5375-455C-9EA6-DF929625EA0E}">
        <p15:presenceInfo xmlns:p15="http://schemas.microsoft.com/office/powerpoint/2012/main" userId="8e521ede8a12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7370" autoAdjust="0"/>
  </p:normalViewPr>
  <p:slideViewPr>
    <p:cSldViewPr snapToGrid="0">
      <p:cViewPr varScale="1">
        <p:scale>
          <a:sx n="66" d="100"/>
          <a:sy n="66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21032-F2A5-4B74-9AA9-C46BB8D6AB5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5E09-F161-43A5-B4E3-29A0A5A0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 injection is a </a:t>
            </a:r>
            <a:r>
              <a:rPr lang="en-US" i="1" dirty="0"/>
              <a:t>code injection technique</a:t>
            </a:r>
            <a:r>
              <a:rPr lang="en-US" dirty="0"/>
              <a:t> </a:t>
            </a:r>
            <a:r>
              <a:rPr lang="en-US" b="1" dirty="0"/>
              <a:t>used to exploit vulnerabilities in a web application's software </a:t>
            </a:r>
            <a:r>
              <a:rPr lang="en-US" i="1" u="sng" dirty="0"/>
              <a:t>by injecting malicious SQL statements into an entry field for execution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allow attackers to access, manipulate, or delete data in a database, and can potentially compromise the entire database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In the above code we have created a form that takes the name as input from the user and prints it’s name on clicking of submit button.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We transport the data accepted in the form to the same page using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$_SERVER[‘PHP_SELF’]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element as specified in the action attribute, because we manipulate the data in the same page using the PHP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The data is retrieved using the $_REQUEST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superglobal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 array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In the above code we have created a form that takes name and age of the user and accesses the data using $_POST super global variable when they submit the 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Since each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superglobal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 variable is an array it can store more than one values.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Hence we retrieved name and age from the 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$_POST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 variable and stored them in $nm and $age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Note that there is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no function name between the 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function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keyword and the opening parenthesis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and the fact that there is a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semicolon after the function definition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This implies that anonymous function definitions are expressions.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When assigned to a variable, the anonymous function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can be called later using the variable’s 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functions are implemented using the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anonymous function that closes over the environment in which it is defined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2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Base Case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dirty="0"/>
              <a:t>The function checks if </a:t>
            </a:r>
            <a:r>
              <a:rPr lang="en-US" b="1" dirty="0"/>
              <a:t>n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 or </a:t>
            </a:r>
            <a:r>
              <a:rPr lang="en-US" b="1" dirty="0"/>
              <a:t>1</a:t>
            </a:r>
            <a:r>
              <a:rPr lang="en-US" dirty="0"/>
              <a:t>.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dirty="0"/>
              <a:t>If true, it returns </a:t>
            </a:r>
            <a:r>
              <a:rPr lang="en-US" b="1" dirty="0"/>
              <a:t>1 </a:t>
            </a:r>
            <a:r>
              <a:rPr lang="en-US" dirty="0"/>
              <a:t>because the factorial of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is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Recursive Case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b="1" dirty="0"/>
              <a:t>n</a:t>
            </a:r>
            <a:r>
              <a:rPr lang="en-US" dirty="0"/>
              <a:t> is greater than </a:t>
            </a:r>
            <a:r>
              <a:rPr lang="en-US" b="1" dirty="0"/>
              <a:t>1</a:t>
            </a:r>
            <a:r>
              <a:rPr lang="en-US" dirty="0"/>
              <a:t>, the function returns </a:t>
            </a:r>
            <a:r>
              <a:rPr lang="en-US" b="1" dirty="0"/>
              <a:t>n × factorial (n−1).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dirty="0"/>
              <a:t>This calls the </a:t>
            </a:r>
            <a:r>
              <a:rPr lang="en-US" b="1" dirty="0"/>
              <a:t>factorial</a:t>
            </a:r>
            <a:r>
              <a:rPr lang="en-US" dirty="0"/>
              <a:t> function again with </a:t>
            </a:r>
            <a:r>
              <a:rPr lang="en-US" b="1" dirty="0"/>
              <a:t>n−1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A very common example of this can be seen in any website you visit on the internet.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Most websites share a very common abstract structure - </a:t>
            </a:r>
            <a:r>
              <a:rPr lang="en-US" b="1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each webpage has a navigation bar (or header), a footer, and some content between the two</a:t>
            </a: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.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It is a common practice of web developers to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reuse components like the header, footer, and many others across all the pages of the website</a:t>
            </a: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.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This can be implemented by </a:t>
            </a:r>
            <a:r>
              <a:rPr lang="en-US" b="1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defining these components once </a:t>
            </a: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and </a:t>
            </a:r>
            <a:r>
              <a:rPr lang="en-US" b="1" i="1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using (importing/including) them anywhere and everywhere we like</a:t>
            </a:r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. </a:t>
            </a:r>
            <a:endParaRPr lang="en-US" b="0" i="0" dirty="0">
              <a:solidFill>
                <a:srgbClr val="1F2225"/>
              </a:solidFill>
              <a:effectLst/>
              <a:highlight>
                <a:srgbClr val="FFFFFF"/>
              </a:highlight>
              <a:latin typeface="Titillium Web" panose="00000500000000000000" pitchFamily="2" charset="0"/>
            </a:endParaRPr>
          </a:p>
          <a:p>
            <a:pPr algn="l" fontAlgn="base"/>
            <a:endParaRPr lang="en-US" b="0" i="0" dirty="0">
              <a:solidFill>
                <a:srgbClr val="1F2225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1F2225"/>
                </a:solidFill>
                <a:effectLst/>
                <a:highlight>
                  <a:srgbClr val="FFFFFF"/>
                </a:highlight>
                <a:latin typeface="inherit"/>
              </a:rPr>
              <a:t>The virtues of reusability and modularity are not just restricted to web components - we can just as effectively compartmentalize and reuse external classes, functions, and variables.</a:t>
            </a:r>
            <a:endParaRPr lang="en-US" b="0" i="0" dirty="0">
              <a:solidFill>
                <a:srgbClr val="1F2225"/>
              </a:solidFill>
              <a:effectLst/>
              <a:highlight>
                <a:srgbClr val="FFFFFF"/>
              </a:highlight>
              <a:latin typeface="Titillium Web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you want the execution to go on and show users the output, even if the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include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file is missing, use the include statement.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Otherwise, in case of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FrameWork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CMS, or a complex PHP application coding, always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use the require statement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include a key file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the flow of execution.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This will </a:t>
            </a:r>
            <a:r>
              <a:rPr lang="en-US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help avoid compromising your application's security and integrity, just in-case one key file is accidentally missing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Including files saves a lot of work.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This means that you can create a standard header, footer, or menu file for all your web pages.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Then, when the header needs to be updated, you can only update the header include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https://www.scaler.com/topics/super-global-variable-in-php/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https://www.geeksforgeeks.org/php-superglobals/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For second sentence:</a:t>
            </a:r>
          </a:p>
          <a:p>
            <a:r>
              <a:rPr lang="en-US" dirty="0"/>
              <a:t>These hold information about the server, client, and environment, letting developers access and use important data easily. </a:t>
            </a:r>
          </a:p>
          <a:p>
            <a:r>
              <a:rPr lang="en-US" dirty="0"/>
              <a:t>This means they don't need to manually pass this data around or fetch it from other places.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Superglobal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 variables are </a:t>
            </a:r>
            <a:r>
              <a:rPr lang="en-US" b="0" i="1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useful in various scenarios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such as </a:t>
            </a:r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accessing form data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</a:t>
            </a:r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managing user sessions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</a:t>
            </a:r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retrieving server information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</a:t>
            </a:r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handling cookies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and more.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However, it is important to handle </a:t>
            </a:r>
            <a:r>
              <a:rPr lang="en-US" b="0" i="0" dirty="0" err="1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superglobal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 variables with caution, as they </a:t>
            </a:r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directly expose data from external sources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Proper input validation, sanitization, and security measures should be implemented </a:t>
            </a:r>
            <a:r>
              <a:rPr lang="en-US" b="0" i="1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to prevent potential security vulnerabilities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, such as </a:t>
            </a:r>
            <a:r>
              <a:rPr lang="en-US" b="0" i="0" u="sng" dirty="0">
                <a:effectLst/>
                <a:highlight>
                  <a:srgbClr val="FAFBFC"/>
                </a:highlight>
                <a:latin typeface="__Source_Sans_Pro_fa6df0"/>
              </a:rPr>
              <a:t>SQL injection</a:t>
            </a:r>
            <a:r>
              <a:rPr lang="en-US" b="0" i="0" u="sng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 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and </a:t>
            </a:r>
            <a:r>
              <a:rPr lang="en-US" b="0" i="0" u="sng" dirty="0">
                <a:effectLst/>
                <a:highlight>
                  <a:srgbClr val="FAFBFC"/>
                </a:highlight>
                <a:latin typeface="__Source_Sans_Pro_fa6df0"/>
              </a:rPr>
              <a:t>cross-site scripting</a:t>
            </a:r>
            <a:r>
              <a:rPr lang="en-US" b="0" i="0" u="sng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 (XSS) attacks</a:t>
            </a:r>
            <a:r>
              <a:rPr lang="en-US" b="0" i="0" dirty="0">
                <a:solidFill>
                  <a:srgbClr val="61738E"/>
                </a:solidFill>
                <a:effectLst/>
                <a:highlight>
                  <a:srgbClr val="FAFBFC"/>
                </a:highlight>
                <a:latin typeface="__Source_Sans_Pro_fa6df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9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In the above code two global variables are declared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$x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$y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which are assigned some value to them. Then a function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multiplication()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is defined to multiply the values of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$x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$y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and store in another variable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$z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defined in the 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GLOBAL array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In the above code we used the $_SERVER elements to get some information.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We get the current file name which is worked on using ‘PHP_SELF’ element.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Then we get server name used currently using ‘SERVER_NAME’ element. And then we get the host name through ‘HTTP_HOST’.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95E09-F161-43A5-B4E3-29A0A5A0BBF3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5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AD7659-A8C6-4E9A-9442-B4B53862911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823AD-C460-43DE-81B2-52E1BDCAFD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hp-types-of-errors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install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29D4-6F40-AE7F-84DE-92286A6FD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Technologies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B137-D8AD-DE89-B3AB-9E2CC44D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BIM 4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28646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PHP is an acronym for "PHP: Hypertext Preprocessor"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PHP is a widely-used, open source </a:t>
            </a:r>
            <a:r>
              <a:rPr lang="en-US" sz="2400" dirty="0">
                <a:solidFill>
                  <a:srgbClr val="FF0000"/>
                </a:solidFill>
              </a:rPr>
              <a:t>scripting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PHP scripts are executed on the server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PHP is free to download and use</a:t>
            </a:r>
          </a:p>
        </p:txBody>
      </p:sp>
    </p:spTree>
    <p:extLst>
      <p:ext uri="{BB962C8B-B14F-4D97-AF65-F5344CB8AC3E}">
        <p14:creationId xmlns:p14="http://schemas.microsoft.com/office/powerpoint/2010/main" val="12019536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1DC1-0F3E-9BCE-8EE3-BA15592A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91EE-8DE9-F497-BE26-E8E02610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for loop is </a:t>
            </a:r>
            <a:r>
              <a:rPr lang="en-US" dirty="0">
                <a:solidFill>
                  <a:srgbClr val="FF0000"/>
                </a:solidFill>
              </a:rPr>
              <a:t>used when you know how many times the script should run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Syntax:</a:t>
            </a:r>
          </a:p>
          <a:p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(initialization; condition; increment/decrement){  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//code to be executed  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number is: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6757B-4093-4F6B-3DDB-449CB262B0A7}"/>
              </a:ext>
            </a:extLst>
          </p:cNvPr>
          <p:cNvSpPr txBox="1"/>
          <p:nvPr/>
        </p:nvSpPr>
        <p:spPr>
          <a:xfrm>
            <a:off x="8812308" y="2452774"/>
            <a:ext cx="1877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8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9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The number is: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1200-C296-A1B6-72F9-097CD720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en-US" dirty="0"/>
              <a:t>foreach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EE0E-34E2-415D-E338-D23BF60D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Foreach is used to </a:t>
            </a:r>
            <a:r>
              <a:rPr lang="en-US" sz="2400" dirty="0">
                <a:solidFill>
                  <a:srgbClr val="FF0000"/>
                </a:solidFill>
              </a:rPr>
              <a:t>loop through the items of an array.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FF0000"/>
                </a:solidFill>
              </a:rPr>
              <a:t>works only on array and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foreach loop </a:t>
            </a:r>
            <a:r>
              <a:rPr lang="en-US" sz="2400" dirty="0">
                <a:solidFill>
                  <a:srgbClr val="FF0000"/>
                </a:solidFill>
              </a:rPr>
              <a:t>works on elements basis </a:t>
            </a:r>
            <a:r>
              <a:rPr lang="en-US" sz="2400" dirty="0"/>
              <a:t>rather than index.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don't need to increment the value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Syntax: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$array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as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$value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 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69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FB82-5E15-2E24-7B98-C0F92BB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en-US" dirty="0"/>
              <a:t>foreach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699C-3FF5-77D5-45BC-FD95CF0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Example: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$colors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as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6C005-49B2-45B3-D416-B7861EF73707}"/>
              </a:ext>
            </a:extLst>
          </p:cNvPr>
          <p:cNvSpPr txBox="1"/>
          <p:nvPr/>
        </p:nvSpPr>
        <p:spPr>
          <a:xfrm>
            <a:off x="7109012" y="3863789"/>
            <a:ext cx="1792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7B4C-A231-B375-E53D-9EE2CC87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5FA9-7FB7-9D2B-31B6-F40FBDBA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breaks the current flow of the program at the specified condition</a:t>
            </a:r>
            <a:r>
              <a:rPr lang="en-US" sz="2000" dirty="0">
                <a:latin typeface="Times New Roman"/>
                <a:cs typeface="Times New Roman"/>
              </a:rPr>
              <a:t> and program control resumes at the </a:t>
            </a:r>
            <a:r>
              <a:rPr lang="en-US" sz="2000" i="1" dirty="0">
                <a:latin typeface="Times New Roman"/>
                <a:cs typeface="Times New Roman"/>
              </a:rPr>
              <a:t>next statements outside the loop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break statement can be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used in all types of loops </a:t>
            </a:r>
            <a:r>
              <a:rPr lang="en-US" sz="2000" dirty="0">
                <a:latin typeface="Times New Roman"/>
                <a:cs typeface="Times New Roman"/>
              </a:rPr>
              <a:t>such as while, do-while, for, foreach loop, and also with switch case.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(expr){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(condition){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7852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7B4C-A231-B375-E53D-9EE2CC87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5FA9-7FB7-9D2B-31B6-F40FBDBA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number is: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F4386-D5CF-1DAE-4946-745C37D813E5}"/>
              </a:ext>
            </a:extLst>
          </p:cNvPr>
          <p:cNvSpPr txBox="1"/>
          <p:nvPr/>
        </p:nvSpPr>
        <p:spPr>
          <a:xfrm>
            <a:off x="8139953" y="2106706"/>
            <a:ext cx="176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The number is: 0</a:t>
            </a:r>
          </a:p>
          <a:p>
            <a:r>
              <a:rPr lang="en-US" dirty="0"/>
              <a:t>The number is: 1</a:t>
            </a:r>
          </a:p>
          <a:p>
            <a:r>
              <a:rPr lang="en-US" dirty="0"/>
              <a:t>The number is: 2</a:t>
            </a:r>
          </a:p>
          <a:p>
            <a:r>
              <a:rPr lang="en-US" dirty="0"/>
              <a:t>The number is: 3</a:t>
            </a:r>
          </a:p>
        </p:txBody>
      </p:sp>
    </p:spTree>
    <p:extLst>
      <p:ext uri="{BB962C8B-B14F-4D97-AF65-F5344CB8AC3E}">
        <p14:creationId xmlns:p14="http://schemas.microsoft.com/office/powerpoint/2010/main" val="25932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E31-4D1C-DEF3-3DCB-2B1E99DC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71BE-C9DB-8A7A-D747-6D91FE9A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It allows the user to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skip the execution of the code for the specified condition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continue statement can be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used with all types of loops</a:t>
            </a:r>
            <a:r>
              <a:rPr lang="en-US" sz="2000" dirty="0">
                <a:latin typeface="Times New Roman"/>
                <a:cs typeface="Times New Roman"/>
              </a:rPr>
              <a:t> such as - for, while, do-while, and foreach loop. Syntax: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(expr){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(condition){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217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D98E-C052-46D8-F79D-0E212779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F007-87C9-EA44-43FD-FC96B00D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Example: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number is: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F762F-9FD1-89F4-72C8-AFC6C3EA5B82}"/>
              </a:ext>
            </a:extLst>
          </p:cNvPr>
          <p:cNvSpPr txBox="1"/>
          <p:nvPr/>
        </p:nvSpPr>
        <p:spPr>
          <a:xfrm>
            <a:off x="7664824" y="2169459"/>
            <a:ext cx="17556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0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6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7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8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number is: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35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A662-547C-98A7-AE55-8925F461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EC97-F8D1-53C3-A4D7-E770AEE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Write a PHP script to check if a given number is positive, negative, or zero using an if statement.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Write a PHP script to find the largest of three numbers using nested if statements.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script to print the name of the day based on the number (1-7) using a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PHP script to print the first 10 natural numbers using a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loop.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script to iterate through an associative array and print the key-value pairs using a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09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C354-B64B-F48C-FD13-8D5C04C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05E1-FB8A-364A-5109-ACB3C9B0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PHP script to print numbers from 1 to 5 using a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loop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script to print numbers from 1 to 5 using a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script to print numbers from 1 to 10, but break the loop when the number is 5.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PHP script to print numbers from 1 to 10, but skip the number 5.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Rewrite the following 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if-else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statement using the ternary operator.</a:t>
            </a:r>
          </a:p>
          <a:p>
            <a:pPr marL="749808" lvl="4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18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749808" lvl="4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$status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"adult"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9808" lvl="4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749808" lvl="4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$status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"minor"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9808" lvl="4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658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9C03-43A7-E037-DBBC-7ABDD68F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5B29-BAA0-92FA-63B3-B1E0D593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functions are </a:t>
            </a:r>
            <a:r>
              <a:rPr lang="en-US" sz="2400" dirty="0">
                <a:solidFill>
                  <a:srgbClr val="FF0000"/>
                </a:solidFill>
              </a:rPr>
              <a:t>blocks of code designed to perform specific tasks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can </a:t>
            </a:r>
            <a:r>
              <a:rPr lang="en-US" sz="2400" dirty="0">
                <a:solidFill>
                  <a:srgbClr val="FF0000"/>
                </a:solidFill>
              </a:rPr>
              <a:t>take input as </a:t>
            </a:r>
            <a:r>
              <a:rPr lang="en-US" sz="2400" i="1" dirty="0">
                <a:solidFill>
                  <a:srgbClr val="FF0000"/>
                </a:solidFill>
              </a:rPr>
              <a:t>argument list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return value</a:t>
            </a:r>
            <a:r>
              <a:rPr lang="en-US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PHP, we can define </a:t>
            </a:r>
            <a:r>
              <a:rPr lang="en-US" sz="2400" dirty="0">
                <a:solidFill>
                  <a:srgbClr val="FF0000"/>
                </a:solidFill>
              </a:rPr>
              <a:t>Conditional function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Function within Function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Recursive function</a:t>
            </a:r>
            <a:r>
              <a:rPr lang="en-US" sz="2400" dirty="0"/>
              <a:t> also.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Types of Functions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400" dirty="0"/>
              <a:t>Built-in functions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400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66342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Characteristics of 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PHP code is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executed in the server.</a:t>
            </a:r>
            <a:endParaRPr lang="en-US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It can be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integrated with many databases</a:t>
            </a:r>
            <a:r>
              <a:rPr lang="en-US" dirty="0">
                <a:latin typeface="Times New Roman"/>
                <a:cs typeface="Times New Roman"/>
              </a:rPr>
              <a:t> such as Oracle, Microsoft SQL Server, MySQL, PostgreSQL, Sybase, and Informix.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It is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powerful to hold a content management system</a:t>
            </a:r>
            <a:r>
              <a:rPr lang="en-US" dirty="0">
                <a:latin typeface="Times New Roman"/>
                <a:cs typeface="Times New Roman"/>
              </a:rPr>
              <a:t> like </a:t>
            </a:r>
            <a:r>
              <a:rPr lang="en-US" b="1" i="1" dirty="0">
                <a:latin typeface="Times New Roman"/>
                <a:cs typeface="Times New Roman"/>
              </a:rPr>
              <a:t>WordPress</a:t>
            </a:r>
            <a:r>
              <a:rPr lang="en-US" dirty="0">
                <a:latin typeface="Times New Roman"/>
                <a:cs typeface="Times New Roman"/>
              </a:rPr>
              <a:t> and can be used to control user access.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supports main protocols</a:t>
            </a:r>
            <a:r>
              <a:rPr lang="en-US" dirty="0">
                <a:latin typeface="Times New Roman"/>
                <a:cs typeface="Times New Roman"/>
              </a:rPr>
              <a:t> like HTTP Basic, HTTP Digest, IMAP, FTP, and others.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PHP can be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easily embedded in HTML files</a:t>
            </a:r>
            <a:r>
              <a:rPr lang="en-US" dirty="0">
                <a:latin typeface="Times New Roman"/>
                <a:cs typeface="Times New Roman"/>
              </a:rPr>
              <a:t> and HTML codes can also be written in a PHP file.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PHP codes are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first executed on the server and then the result is returned to the browser.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PHP files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can support other client-side scripting languages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 like CSS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36737167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7C84-D9F6-8F8F-2945-540EB0A3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FDF4-E66A-8518-8606-9BED325B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provides us with huge collection of built-in library functions.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are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coded and stored in form of functions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those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just need to call them as per our requirement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so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built-in functions, PHP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create our own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customised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the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functions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we can create our own packages of code and use it wherever necessary by simply calling it.</a:t>
            </a:r>
          </a:p>
        </p:txBody>
      </p:sp>
    </p:spTree>
    <p:extLst>
      <p:ext uri="{BB962C8B-B14F-4D97-AF65-F5344CB8AC3E}">
        <p14:creationId xmlns:p14="http://schemas.microsoft.com/office/powerpoint/2010/main" val="30419401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D85E-D3D6-B3D8-114A-6EC96320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PHP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C709-455E-0284-3382-5A5CAF6E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functions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only once and can be invoked many times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in other programming languages.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Code: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a lot of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you don't need to write the logic many times. By the use of function, you can write the logic only once and reuse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functions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programming logic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it is easier to understand the flow of the application because every logic is divided in the form of functions.</a:t>
            </a:r>
          </a:p>
        </p:txBody>
      </p:sp>
    </p:spTree>
    <p:extLst>
      <p:ext uri="{BB962C8B-B14F-4D97-AF65-F5344CB8AC3E}">
        <p14:creationId xmlns:p14="http://schemas.microsoft.com/office/powerpoint/2010/main" val="10575142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354-E294-B304-591C-09DAA631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2B66-5B23-A553-0171-63144081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Any name ending with</a:t>
            </a:r>
            <a:r>
              <a:rPr lang="en-US" sz="2200" dirty="0">
                <a:latin typeface="Times New Roman"/>
                <a:cs typeface="Times New Roman"/>
              </a:rPr>
              <a:t> an open and closed </a:t>
            </a: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parenthesis</a:t>
            </a:r>
            <a:r>
              <a:rPr lang="en-US" sz="2200" dirty="0">
                <a:latin typeface="Times New Roman"/>
                <a:cs typeface="Times New Roman"/>
              </a:rPr>
              <a:t> is a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A function name always </a:t>
            </a: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begins with the keyword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i="1" dirty="0">
                <a:latin typeface="Times New Roman"/>
                <a:cs typeface="Times New Roman"/>
              </a:rPr>
              <a:t>To call a function</a:t>
            </a:r>
            <a:r>
              <a:rPr lang="en-US" sz="2200" dirty="0">
                <a:latin typeface="Times New Roman"/>
                <a:cs typeface="Times New Roman"/>
              </a:rPr>
              <a:t>, we just need to write its </a:t>
            </a: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name followed by the parenthesis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A function name </a:t>
            </a: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cannot start with a number</a:t>
            </a:r>
            <a:r>
              <a:rPr lang="en-US" sz="2200" dirty="0">
                <a:latin typeface="Times New Roman"/>
                <a:cs typeface="Times New Roman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It can </a:t>
            </a: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start with an alphabet or underscore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A function name is </a:t>
            </a:r>
            <a:r>
              <a:rPr lang="en-US" sz="2200" dirty="0">
                <a:solidFill>
                  <a:srgbClr val="FF0000"/>
                </a:solidFill>
                <a:latin typeface="Times New Roman"/>
                <a:cs typeface="Times New Roman"/>
              </a:rPr>
              <a:t>not case-sensitive</a:t>
            </a:r>
            <a:r>
              <a:rPr lang="en-US" sz="2200" dirty="0">
                <a:latin typeface="Times New Roman"/>
                <a:cs typeface="Times New Roman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/>
                <a:cs typeface="Times New Roman"/>
              </a:rPr>
              <a:t>Syntax: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 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 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</a:t>
            </a:r>
          </a:p>
          <a:p>
            <a:pPr marL="384048" lvl="2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04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1642-5443-8288-E016-7F3EB6FE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4C1D-C688-8CE2-D66D-B52504C6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  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PHP Function"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//calling function 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Hello PHP Function</a:t>
            </a:r>
          </a:p>
        </p:txBody>
      </p:sp>
    </p:spTree>
    <p:extLst>
      <p:ext uri="{BB962C8B-B14F-4D97-AF65-F5344CB8AC3E}">
        <p14:creationId xmlns:p14="http://schemas.microsoft.com/office/powerpoint/2010/main" val="40476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06EA-F12B-AA08-20FA-958F57B2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or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F55A-BBCE-FACF-D725-A3CA1B95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or variable, within the function’s parenthesis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used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the values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 during 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to take in as many 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he wants,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 with a comma(,)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parameters are used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inputs during 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passing the values like during a function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called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value passed to a function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hold those arguments.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common term, both parameter and argument mean the same.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keep in mind that for every parameter, we need to pass its corresponding argument.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first_parameter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second_parameter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executable code;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76120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F693-4330-5923-86C9-7BD58D49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FD93-A3DF-C60B-5E51-CD5E28A1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you are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years old&lt;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"Sonoo"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"Vimal"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29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370C1-8CA7-C41B-2776-AFE206633B7B}"/>
              </a:ext>
            </a:extLst>
          </p:cNvPr>
          <p:cNvSpPr txBox="1"/>
          <p:nvPr/>
        </p:nvSpPr>
        <p:spPr>
          <a:xfrm>
            <a:off x="6983506" y="3585882"/>
            <a:ext cx="3647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dirty="0"/>
              <a:t>Hello </a:t>
            </a:r>
            <a:r>
              <a:rPr lang="en-US" sz="2000" dirty="0" err="1"/>
              <a:t>Sonoo</a:t>
            </a:r>
            <a:r>
              <a:rPr lang="en-US" sz="2000" dirty="0"/>
              <a:t>, you are 27 years old</a:t>
            </a:r>
          </a:p>
          <a:p>
            <a:r>
              <a:rPr lang="en-US" sz="2000" dirty="0"/>
              <a:t>Hello Vimal, you are 29 years old</a:t>
            </a:r>
          </a:p>
          <a:p>
            <a:r>
              <a:rPr lang="en-US" sz="2000" dirty="0"/>
              <a:t>Hello John, you are 23 years old</a:t>
            </a:r>
          </a:p>
        </p:txBody>
      </p:sp>
    </p:spTree>
    <p:extLst>
      <p:ext uri="{BB962C8B-B14F-4D97-AF65-F5344CB8AC3E}">
        <p14:creationId xmlns:p14="http://schemas.microsoft.com/office/powerpoint/2010/main" val="20943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9971-F61D-BF9A-7211-9FD8654D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Function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DCE2-0D51-F113-D26E-9B697D6C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allows us to set default argument values for function parameters.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pass any argument for a parameter with default value then PHP will use the default set value for this parameter in the function call.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greet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greet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Hello, World!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greet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Hello, Bob!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01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FD4E-4AC6-20D4-CDCF-9AEEFDF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from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35F1-57E7-7B37-6680-D0288786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also return values to the part of program from where it is called.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return value back to the part of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where it was called.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returning value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of any type including the arrays and objects.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stops and the specified value is returned to the caller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5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24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38DB-287A-5D83-63A5-903F5696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7853-460E-31EF-A3ED-72B592AD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does not support returning multiple values directly, but you can return an array containing multiple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$quotient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$remainder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$quotient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$remainder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$quotient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$remainder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84048" lvl="2" indent="0"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"Quotient: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$quotient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Remainder: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$remainder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84048" lvl="2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Quotient: 3.3333333333333, Remainder: 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904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271A-2CDE-7E62-8CAA-F4D6617D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995-7AFD-F539-3CE6-223D778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allows us two ways in which an argument can be passed into a function: 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by Value: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passing arguments using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by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argument gets changed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a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value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the function remains unchanged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a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of the original value is passed as an argument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1218" lvl="1" indent="-400050">
              <a:buFont typeface="+mj-lt"/>
              <a:buAutoNum type="romanL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passing arguments as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value is passed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original value gets altered.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pass by reference,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actually pass the address of the value, where it is stored using ampersand sign(&amp;)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42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3966-9C04-3A8A-DA97-96896DFC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Using PHP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74E329-063E-C1B5-F13D-4C02DFD2C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390" y="2184041"/>
            <a:ext cx="5152691" cy="2936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DOCTYPE 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75488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75488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echo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"Hello, World!!"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75488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60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F4D2-9F72-DA29-C8FB-EB0C4BE2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to Functions: 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79D62A-EBD6-8164-B012-144704B0E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72009"/>
              </p:ext>
            </p:extLst>
          </p:nvPr>
        </p:nvGraphicFramePr>
        <p:xfrm>
          <a:off x="1096963" y="2115209"/>
          <a:ext cx="100584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543">
                  <a:extLst>
                    <a:ext uri="{9D8B030D-6E8A-4147-A177-3AD203B41FA5}">
                      <a16:colId xmlns:a16="http://schemas.microsoft.com/office/drawing/2014/main" val="1034640002"/>
                    </a:ext>
                  </a:extLst>
                </a:gridCol>
                <a:gridCol w="5695857">
                  <a:extLst>
                    <a:ext uri="{9D8B030D-6E8A-4147-A177-3AD203B41FA5}">
                      <a16:colId xmlns:a16="http://schemas.microsoft.com/office/drawing/2014/main" val="2179893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// pass by value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valGeek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+=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</a:p>
                    <a:p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// pass by reference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refGeek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&amp;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+=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</a:p>
                    <a:p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valGeek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"The original value is still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EE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\n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</a:p>
                    <a:p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refGeek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"The original value changes to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94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BDC000-9D92-E54F-E621-5295C6A9F9D2}"/>
              </a:ext>
            </a:extLst>
          </p:cNvPr>
          <p:cNvSpPr txBox="1"/>
          <p:nvPr/>
        </p:nvSpPr>
        <p:spPr>
          <a:xfrm>
            <a:off x="5504330" y="4953008"/>
            <a:ext cx="319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value is still 10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value changes to 20</a:t>
            </a:r>
          </a:p>
        </p:txBody>
      </p:sp>
    </p:spTree>
    <p:extLst>
      <p:ext uri="{BB962C8B-B14F-4D97-AF65-F5344CB8AC3E}">
        <p14:creationId xmlns:p14="http://schemas.microsoft.com/office/powerpoint/2010/main" val="27581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7053-B6B5-3C3B-0EC4-495754AA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D624-683C-EBF1-AD91-1212C5FB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in front of the function parameter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accepts an unknown number of arguments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also called a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variadic function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variadic function argument becomes an array.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(...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as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10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15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386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7053-B6B5-3C3B-0EC4-495754AA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b="1" dirty="0"/>
              <a:t>variadic argument </a:t>
            </a:r>
            <a:r>
              <a:rPr lang="en-US" sz="4000" dirty="0"/>
              <a:t>must be the last argument: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D624-683C-EBF1-AD91-1212C5FB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myFamily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$txt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$txt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txt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$txt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myFamily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"Jane"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"Joey"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CDB32-8675-FFF0-3E7B-B3DA7E6A0574}"/>
              </a:ext>
            </a:extLst>
          </p:cNvPr>
          <p:cNvSpPr txBox="1"/>
          <p:nvPr/>
        </p:nvSpPr>
        <p:spPr>
          <a:xfrm>
            <a:off x="8552329" y="2895600"/>
            <a:ext cx="1553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nl-NL" sz="2000" dirty="0"/>
              <a:t>Hi, Jane Doe.</a:t>
            </a:r>
          </a:p>
          <a:p>
            <a:r>
              <a:rPr lang="nl-NL" sz="2000" dirty="0"/>
              <a:t>Hi, John Doe.</a:t>
            </a:r>
          </a:p>
          <a:p>
            <a:r>
              <a:rPr lang="nl-NL" sz="2000" dirty="0"/>
              <a:t>Hi, Joey Doe.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40C4-1FEE-724B-2A60-23E9349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 (Closures)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398B-21A5-F216-5EE1-41E9650B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that doesn’t have any name specified at the time of 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function is also 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you may want a function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time use 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most common use of anonymous functions is to create an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callback 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function name between the function keyword and the opening parenthesis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fact that there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semicolon after the function 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function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called later using the variable’s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$arg1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$arg2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063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D2CF-E2F2-6DC7-1F0A-F0B596CB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8F27-E4BA-7B72-C583-DB635DA4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$greet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$greet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"Tika Ram"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Hello, Tika Ram!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4984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FE87-A35B-4A40-1A10-443DE019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8492-7072-8FE8-5D45-AF079D3C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function is a </a:t>
            </a:r>
            <a:r>
              <a:rPr lang="en-US" sz="4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that calls itself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solve a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to </a:t>
            </a:r>
            <a:r>
              <a:rPr lang="en-US" sz="4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recursive function call over 200 recursion level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may smash the stack and may cause the termination of 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   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29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    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</a:t>
            </a:r>
            <a:r>
              <a:rPr lang="en-US" sz="29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9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29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29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9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</a:t>
            </a:r>
            <a:r>
              <a:rPr lang="en-US" sz="29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9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   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   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pPr marL="201168" lvl="1" indent="0">
              <a:buNone/>
            </a:pPr>
            <a:r>
              <a:rPr lang="en-US" sz="29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92608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90337-C98B-5448-30C3-B1ABE08AF557}"/>
              </a:ext>
            </a:extLst>
          </p:cNvPr>
          <p:cNvSpPr txBox="1"/>
          <p:nvPr/>
        </p:nvSpPr>
        <p:spPr>
          <a:xfrm>
            <a:off x="7735614" y="3668110"/>
            <a:ext cx="918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1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2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3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876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75B8-B958-4FF7-9711-840E1A3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8F5E-A8AE-9CCF-A947-709F51E3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a non-negative integer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product of all positive integers less than or equal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It's denoted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defined as: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0! = 1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n×(n−1)! for n &gt;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169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380D-9EBA-5AC9-DBE8-8BC1B9C6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923B-F7CA-D478-C14F-C74D6AD7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Base case: if $n is 0, return 1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Recursive case: $n * factorial($n - 1)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Example usage: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"Factorial of 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"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factorial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1C59D-D81D-16F3-FF45-62031C7FA2DC}"/>
              </a:ext>
            </a:extLst>
          </p:cNvPr>
          <p:cNvSpPr txBox="1"/>
          <p:nvPr/>
        </p:nvSpPr>
        <p:spPr>
          <a:xfrm>
            <a:off x="1261242" y="5869094"/>
            <a:ext cx="307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 err="1">
                <a:solidFill>
                  <a:srgbClr val="000000"/>
                </a:solidFill>
                <a:effectLst/>
                <a:latin typeface="ui-sans-serif"/>
              </a:rPr>
              <a:t>Outpur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: Factorial of 5 is 120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82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1138-3B31-FFC6-2004-441971AB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5DCD-BB95-DA48-830A-8A8F6002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Fibonacci sequence is another classic example, where each number in the sequence is the sum of the two preceding ones, usually starting with 0 and 1.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Fibonacci sequence is defined as: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F(0) = 0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F(1) = 1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F(n) = F(n−1)+F(n−2) for n &gt;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27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F8CE-1A79-837D-0A98-B24BD9EA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C77B-6A5E-BC65-F04C-3951A60D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Base cases: if $n is 0 or 1, return $n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Recursive case: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($n - 1) +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($n - 2)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Example usage: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"Fibonacci of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$number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output: Fibonacci of 7 is 13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Open Source: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Freely available for use and distribution</a:t>
            </a:r>
            <a:r>
              <a:rPr lang="en-US" dirty="0">
                <a:latin typeface="Times New Roman"/>
                <a:cs typeface="Times New Roman"/>
              </a:rPr>
              <a:t>. This encourages a large community of developers, contributing to its growth and improvement.</a:t>
            </a:r>
            <a:endParaRPr lang="en-US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Easy to Learn: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PHP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syntax is similar to C and other programming languages</a:t>
            </a:r>
            <a:r>
              <a:rPr lang="en-US" dirty="0">
                <a:latin typeface="Times New Roman"/>
                <a:cs typeface="Times New Roman"/>
              </a:rPr>
              <a:t>, making it relatively easy for developers to learn, especially for those with a background in programming.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Web Integration: 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PHP is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designed specifically for web development 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and is embedded within HTML. </a:t>
            </a:r>
          </a:p>
          <a:p>
            <a:pPr indent="-45720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Database Support: 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PHP has excellent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support for various databases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, including MySQL, PostgreSQL, SQLite, and more. </a:t>
            </a:r>
          </a:p>
        </p:txBody>
      </p:sp>
    </p:spTree>
    <p:extLst>
      <p:ext uri="{BB962C8B-B14F-4D97-AF65-F5344CB8AC3E}">
        <p14:creationId xmlns:p14="http://schemas.microsoft.com/office/powerpoint/2010/main" val="31419340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ECCE-6572-7A13-23C3-0F1A6418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B94585-D301-9CD9-4686-E738B136B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959796"/>
              </p:ext>
            </p:extLst>
          </p:nvPr>
        </p:nvGraphicFramePr>
        <p:xfrm>
          <a:off x="672661" y="1846263"/>
          <a:ext cx="10857187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0070">
                  <a:extLst>
                    <a:ext uri="{9D8B030D-6E8A-4147-A177-3AD203B41FA5}">
                      <a16:colId xmlns:a16="http://schemas.microsoft.com/office/drawing/2014/main" val="3224294626"/>
                    </a:ext>
                  </a:extLst>
                </a:gridCol>
                <a:gridCol w="5707117">
                  <a:extLst>
                    <a:ext uri="{9D8B030D-6E8A-4147-A177-3AD203B41FA5}">
                      <a16:colId xmlns:a16="http://schemas.microsoft.com/office/drawing/2014/main" val="3598227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fibonacci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fibonacci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-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+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fibonacci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-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displayFibonacciSeries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$count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&lt;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$count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++)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fibonacci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.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 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// Example: Display first 10 Fibonacci numbers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$count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"Fibonacci series of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$count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numbers: 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displayFibonacciSeries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$count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068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369B9C-E0A3-A381-A18F-A3F50D872C8D}"/>
              </a:ext>
            </a:extLst>
          </p:cNvPr>
          <p:cNvSpPr txBox="1"/>
          <p:nvPr/>
        </p:nvSpPr>
        <p:spPr>
          <a:xfrm>
            <a:off x="1376855" y="5738648"/>
            <a:ext cx="598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Fibonacci series of 10 numbers: 0 1 1 2 3 5 8 13 21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A01-90C2-7690-3B1A-F9F5B299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5D04-65D8-EE14-0718-D21C984C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Create a function called 'calculate' which calculates area, perimeter &amp; volume of a rectangle. Make your own assumptions for the parameters. So, while calling the function as calculate(10,20, 'area') it should return an output as “The area of a rectangle is: 200” and so on for the rest. </a:t>
            </a:r>
          </a:p>
        </p:txBody>
      </p:sp>
    </p:spTree>
    <p:extLst>
      <p:ext uri="{BB962C8B-B14F-4D97-AF65-F5344CB8AC3E}">
        <p14:creationId xmlns:p14="http://schemas.microsoft.com/office/powerpoint/2010/main" val="25907626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62CF-5BAB-088B-D374-E42749B5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878E-BA40-06BF-4DA2-1F13E95F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"area"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"area"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area of rectangle is: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.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"perimeter"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perimeter of rectangle is: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. 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"volume"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 volume of rectangle is: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"Your credentials did not match."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'area'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56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5-1A33-AAC5-2D2D-EE7E2616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478B-C4C2-B02F-CD25-C554D8DE9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WAP to calculate the number palindrome using user defined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6E101A-D8CD-8EFE-F11A-1DBED244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2486"/>
              </p:ext>
            </p:extLst>
          </p:nvPr>
        </p:nvGraphicFramePr>
        <p:xfrm>
          <a:off x="1036320" y="2558969"/>
          <a:ext cx="1011936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9680">
                  <a:extLst>
                    <a:ext uri="{9D8B030D-6E8A-4147-A177-3AD203B41FA5}">
                      <a16:colId xmlns:a16="http://schemas.microsoft.com/office/drawing/2014/main" val="2689730584"/>
                    </a:ext>
                  </a:extLst>
                </a:gridCol>
                <a:gridCol w="5059680">
                  <a:extLst>
                    <a:ext uri="{9D8B030D-6E8A-4147-A177-3AD203B41FA5}">
                      <a16:colId xmlns:a16="http://schemas.microsoft.com/office/drawing/2014/main" val="327471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palindrome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$temp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$rev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while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&gt;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$rem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%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$rev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$rev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*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+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$rem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(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/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$temp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==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$rev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"The number is palindrome"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"The number is not palindrome"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121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palindrome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$num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b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2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734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0CD2-CE41-3F1A-D9DC-F3A9805B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and Requiring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72BF-4571-FFD3-EDCF-35D69FF5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realms of computer science and software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 to be important design principles to keep in mind when building software programs.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 behind these principles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write code in a way that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concentrate all it’s operations in one 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therefore advocated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down your code into several smaller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parts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independent, reusable and replaceable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projects easier to debug, reduces redundancy, saves an awful lot of memory and resources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for localized, thus more stable updates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9228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37A6E-702A-61C7-683B-6633EFCD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2" y="682905"/>
            <a:ext cx="9342336" cy="501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636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5EBD-AA87-A447-0D0E-720D38D6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and Requiring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32D9-D4E6-041D-61A2-A279D574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is possible to </a:t>
            </a:r>
            <a:r>
              <a:rPr lang="en-US" sz="2400" dirty="0">
                <a:solidFill>
                  <a:srgbClr val="FF0000"/>
                </a:solidFill>
              </a:rPr>
              <a:t>insert the content of one PHP file into another PHP file (before the server executes it), </a:t>
            </a:r>
            <a:r>
              <a:rPr lang="en-US" sz="2400" dirty="0"/>
              <a:t>with the include or require statement.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Both include and require are </a:t>
            </a:r>
            <a:r>
              <a:rPr lang="en-US" sz="2400" dirty="0">
                <a:solidFill>
                  <a:srgbClr val="FF0000"/>
                </a:solidFill>
              </a:rPr>
              <a:t>identical to each other, except failure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include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only generates a warning</a:t>
            </a:r>
            <a:r>
              <a:rPr lang="en-US" sz="2000" dirty="0"/>
              <a:t>, i.e., E_WARNING, and </a:t>
            </a:r>
            <a:r>
              <a:rPr lang="en-US" sz="2000" dirty="0">
                <a:solidFill>
                  <a:srgbClr val="FF0000"/>
                </a:solidFill>
              </a:rPr>
              <a:t>continue</a:t>
            </a:r>
            <a:r>
              <a:rPr lang="en-US" sz="2000" dirty="0"/>
              <a:t> the execution of the script.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require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generates a fatal error</a:t>
            </a:r>
            <a:r>
              <a:rPr lang="en-US" sz="2000" dirty="0"/>
              <a:t>, i.e., E_COMPILE_ERROR, and </a:t>
            </a:r>
            <a:r>
              <a:rPr lang="en-US" sz="2000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the execution of the script.</a:t>
            </a:r>
          </a:p>
        </p:txBody>
      </p:sp>
    </p:spTree>
    <p:extLst>
      <p:ext uri="{BB962C8B-B14F-4D97-AF65-F5344CB8AC3E}">
        <p14:creationId xmlns:p14="http://schemas.microsoft.com/office/powerpoint/2010/main" val="41549769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6026-C071-32AB-EE95-11EB8205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and Requiring Files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370DA8-B9FA-9565-D7EA-F58FC2BC0D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75" y="1856919"/>
            <a:ext cx="5601976" cy="40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974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5AAA-9047-C5C6-E427-F63B16F9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6E29-6D54-F596-A75C-097D7BAC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Reusability: 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help of include and require construct, we can reuse HTML code or PHP script in many PHP scripts.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editable: 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change anything in webpages,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the source 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all webpage rather than editing in all the files separately.</a:t>
            </a:r>
          </a:p>
        </p:txBody>
      </p:sp>
    </p:spTree>
    <p:extLst>
      <p:ext uri="{BB962C8B-B14F-4D97-AF65-F5344CB8AC3E}">
        <p14:creationId xmlns:p14="http://schemas.microsoft.com/office/powerpoint/2010/main" val="14627366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4BE-73FA-F29C-8D5C-1B5B4AEC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and Requiring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9235-A0B8-EA7F-7BF9-11D5F606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PHP provides </a:t>
            </a:r>
            <a:r>
              <a:rPr lang="en-US" sz="2400" dirty="0">
                <a:solidFill>
                  <a:srgbClr val="FF0000"/>
                </a:solidFill>
              </a:rPr>
              <a:t>four functions </a:t>
            </a:r>
            <a:r>
              <a:rPr lang="en-US" sz="2400" dirty="0"/>
              <a:t>to include and require files within your scripts: 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400" dirty="0"/>
              <a:t>include, 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400" dirty="0"/>
              <a:t>require, 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400" dirty="0" err="1"/>
              <a:t>include_once</a:t>
            </a:r>
            <a:r>
              <a:rPr lang="en-US" sz="2400" dirty="0"/>
              <a:t>, and 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sz="2400" dirty="0" err="1"/>
              <a:t>require_once</a:t>
            </a:r>
            <a:r>
              <a:rPr lang="en-US" sz="2400" dirty="0"/>
              <a:t>. </a:t>
            </a:r>
          </a:p>
          <a:p>
            <a:pPr marL="308610" indent="-400050">
              <a:buFont typeface="Wingdings" panose="05000000000000000000" pitchFamily="2" charset="2"/>
              <a:buChar char="Ø"/>
            </a:pPr>
            <a:r>
              <a:rPr lang="en-US" sz="2400" dirty="0"/>
              <a:t>These functions are used to </a:t>
            </a:r>
            <a:r>
              <a:rPr lang="en-US" sz="2400" dirty="0">
                <a:solidFill>
                  <a:srgbClr val="FF0000"/>
                </a:solidFill>
              </a:rPr>
              <a:t>incorporate the contents of one PHP file into another</a:t>
            </a:r>
            <a:r>
              <a:rPr lang="en-US" sz="2400" dirty="0"/>
              <a:t>, which is useful for modularizing your code.</a:t>
            </a:r>
          </a:p>
        </p:txBody>
      </p:sp>
    </p:spTree>
    <p:extLst>
      <p:ext uri="{BB962C8B-B14F-4D97-AF65-F5344CB8AC3E}">
        <p14:creationId xmlns:p14="http://schemas.microsoft.com/office/powerpoint/2010/main" val="388956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>
                <a:latin typeface="Times New Roman"/>
                <a:cs typeface="Times New Roman"/>
              </a:rPr>
              <a:t>Cross-Platform Compatibility: </a:t>
            </a:r>
            <a:endParaRPr lang="en-US" b="1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PHP is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platform-independent and runs on various operating systems</a:t>
            </a:r>
            <a:r>
              <a:rPr lang="en-US" dirty="0">
                <a:latin typeface="Times New Roman"/>
                <a:cs typeface="Times New Roman"/>
              </a:rPr>
              <a:t>, including Windows, Linux, macOS, and others.</a:t>
            </a:r>
            <a:endParaRPr lang="en-US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b="1" dirty="0">
                <a:latin typeface="Times New Roman"/>
                <a:cs typeface="Times New Roman"/>
              </a:rPr>
              <a:t>Large Community and Documentation: </a:t>
            </a:r>
            <a:endParaRPr 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PHP has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vast and active community of developers</a:t>
            </a: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 The abundance of online resources, tutorials, and documentation makes it easier for developers to find solutions and seek help when needed.</a:t>
            </a: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Frameworks and CMS: 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There are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popular PHP frameworks 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like Laravel, Symfony, and CodeIgniter, which provide pre-built modules and features, aiding in rapid development. 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Additionally,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PHP supports widely used content management systems (CMS)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 like WordPress and Joomla.</a:t>
            </a:r>
          </a:p>
        </p:txBody>
      </p:sp>
    </p:spTree>
    <p:extLst>
      <p:ext uri="{BB962C8B-B14F-4D97-AF65-F5344CB8AC3E}">
        <p14:creationId xmlns:p14="http://schemas.microsoft.com/office/powerpoint/2010/main" val="109211313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9E59-CC2A-4C9A-8D1C-179F6A94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A0CC-030B-67E2-4817-B92FB78C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the specified file at the point where it is called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file is not found, PHP emits a warning but the script continues to execute.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9260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 	// Includes the content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content of the 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292608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041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04C4-470A-B02A-B28B-351B967E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Include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FCB3-3563-8072-7870-3B6C3E95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 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include statement, you can include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code snippets, functions, or entire scripts across multiple PHP files or projects.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motes code reusability and reduces code duplication, saving development time and effort.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Development 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ability to include external files, PHP code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organized into separate files based on functionality or purpose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a modular development approach, making code more manageable, maintainable, and easier to understand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36598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EFBA-3DE4-B355-A2AA-52EF2FEF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Include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7747-22F9-8E76-15B7-854C0378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Concerns :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included statement enables the separation of concerns,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you to divide code into different files based on their specific responsibilities.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organization, readability, and overall code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Updates and Maintenance :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changes or updates are required,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a single included file automatically applies the changes across all the files where it is included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simplifies updates and maintenance,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modify and test one 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searching for and updating code in multiple locations.</a:t>
            </a:r>
          </a:p>
        </p:txBody>
      </p:sp>
    </p:spTree>
    <p:extLst>
      <p:ext uri="{BB962C8B-B14F-4D97-AF65-F5344CB8AC3E}">
        <p14:creationId xmlns:p14="http://schemas.microsoft.com/office/powerpoint/2010/main" val="10540131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CD1C-A75B-9CE3-E3B3-46C2A8EC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Include in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2B50-A50B-4F95-6523-5DEA1A2F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Organization :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files through the include statement helps in structuring code in a more organized manner.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code can be grouped in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files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easier to navigate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codebase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Inclusion :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include statement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dynamic file inclusion by using variables as part of the file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</a:t>
            </a:r>
            <a:r>
              <a:rPr lang="en-US" sz="2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files based on conditions or user input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providing dynamic control over the inclusion process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5267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438E-94EC-85E7-64A0-98ADA959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788D-6F4D-AB09-38C2-77401529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require</a:t>
            </a:r>
            <a:r>
              <a:rPr lang="en-US" dirty="0"/>
              <a:t> function is similar to </a:t>
            </a:r>
            <a:r>
              <a:rPr lang="en-US" b="1" dirty="0"/>
              <a:t>include</a:t>
            </a:r>
            <a:r>
              <a:rPr lang="en-US" dirty="0"/>
              <a:t>, but if the file is not found, PHP emits a fatal error and stops the script execution.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</a:rPr>
              <a:t>require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config.php</a:t>
            </a:r>
            <a:r>
              <a:rPr lang="en-US" sz="2000" dirty="0"/>
              <a:t>’; 	// Includes the content of </a:t>
            </a:r>
            <a:r>
              <a:rPr lang="en-US" sz="2000" dirty="0" err="1"/>
              <a:t>config.php</a:t>
            </a:r>
            <a:endParaRPr lang="en-US" sz="2000" dirty="0"/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F0"/>
                </a:solidFill>
              </a:rPr>
              <a:t>echo</a:t>
            </a:r>
            <a:r>
              <a:rPr lang="en-US" sz="2000" dirty="0"/>
              <a:t> "</a:t>
            </a:r>
            <a:r>
              <a:rPr lang="en-US" sz="2000" dirty="0">
                <a:solidFill>
                  <a:srgbClr val="00B050"/>
                </a:solidFill>
              </a:rPr>
              <a:t>Main content of the page</a:t>
            </a:r>
            <a:r>
              <a:rPr lang="en-US" sz="2000" dirty="0"/>
              <a:t>.";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08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92C2-2D30-1A3C-252A-B65AE6E7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include_once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4763-CC05-2091-013D-DC97A111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The </a:t>
            </a:r>
            <a:r>
              <a:rPr lang="en-US" sz="2200" b="1" dirty="0" err="1"/>
              <a:t>include_once</a:t>
            </a:r>
            <a:r>
              <a:rPr lang="en-US" sz="2200" b="1" dirty="0"/>
              <a:t> </a:t>
            </a:r>
            <a:r>
              <a:rPr lang="en-US" sz="2200" dirty="0"/>
              <a:t>function works like </a:t>
            </a:r>
            <a:r>
              <a:rPr lang="en-US" sz="2200" b="1" dirty="0"/>
              <a:t>include</a:t>
            </a:r>
            <a:r>
              <a:rPr lang="en-US" sz="2200" dirty="0"/>
              <a:t>, but it ensures that the specified file is included only once during the execution of the script.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This prevents multiple inclusions of the same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Example: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200" dirty="0"/>
              <a:t>&lt;?</a:t>
            </a:r>
            <a:r>
              <a:rPr lang="en-US" sz="2200" dirty="0" err="1"/>
              <a:t>php</a:t>
            </a:r>
            <a:endParaRPr lang="en-US" sz="2200" dirty="0"/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C00000"/>
                </a:solidFill>
              </a:rPr>
              <a:t>include_once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'</a:t>
            </a:r>
            <a:r>
              <a:rPr lang="en-US" sz="2200" dirty="0" err="1">
                <a:solidFill>
                  <a:srgbClr val="00B050"/>
                </a:solidFill>
              </a:rPr>
              <a:t>functions.php</a:t>
            </a:r>
            <a:r>
              <a:rPr lang="en-US" sz="2200" dirty="0"/>
              <a:t>’; 	// Includes </a:t>
            </a:r>
            <a:r>
              <a:rPr lang="en-US" sz="2200" dirty="0" err="1"/>
              <a:t>functions.php</a:t>
            </a:r>
            <a:r>
              <a:rPr lang="en-US" sz="2200" dirty="0"/>
              <a:t> only once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C00000"/>
                </a:solidFill>
              </a:rPr>
              <a:t>include_once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'</a:t>
            </a:r>
            <a:r>
              <a:rPr lang="en-US" sz="2200" dirty="0" err="1">
                <a:solidFill>
                  <a:srgbClr val="00B050"/>
                </a:solidFill>
              </a:rPr>
              <a:t>functions.php</a:t>
            </a:r>
            <a:r>
              <a:rPr lang="en-US" sz="2200" dirty="0"/>
              <a:t>’; 	// This inclusion will be ignored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200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898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AD6E-980C-2CBA-BFA5-536520AB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require_once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A6A7-C408-F8F6-9A3A-5140277F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 err="1"/>
              <a:t>require_once</a:t>
            </a:r>
            <a:r>
              <a:rPr lang="en-US" b="1" dirty="0"/>
              <a:t> </a:t>
            </a:r>
            <a:r>
              <a:rPr lang="en-US" dirty="0"/>
              <a:t>function works like </a:t>
            </a:r>
            <a:r>
              <a:rPr lang="en-US" b="1" dirty="0"/>
              <a:t>require</a:t>
            </a:r>
            <a:r>
              <a:rPr lang="en-US" dirty="0"/>
              <a:t>, but it ensures that the specified file is included only once during the execution of the script.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</a:rPr>
              <a:t>require_once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settings.php</a:t>
            </a:r>
            <a:r>
              <a:rPr lang="en-US" sz="2000" dirty="0"/>
              <a:t>’; 	// Includes </a:t>
            </a:r>
            <a:r>
              <a:rPr lang="en-US" sz="2000" dirty="0" err="1"/>
              <a:t>settings.php</a:t>
            </a:r>
            <a:r>
              <a:rPr lang="en-US" sz="2000" dirty="0"/>
              <a:t> only once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</a:rPr>
              <a:t>require_once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'</a:t>
            </a:r>
            <a:r>
              <a:rPr lang="en-US" sz="2000" dirty="0" err="1">
                <a:solidFill>
                  <a:srgbClr val="00B050"/>
                </a:solidFill>
              </a:rPr>
              <a:t>settings.php</a:t>
            </a:r>
            <a:r>
              <a:rPr lang="en-US" sz="2000" dirty="0"/>
              <a:t>’;	 // This inclusion will be ignored</a:t>
            </a:r>
          </a:p>
          <a:p>
            <a:pPr marL="292608" lvl="1" indent="0">
              <a:lnSpc>
                <a:spcPct val="150000"/>
              </a:lnSpc>
              <a:buNone/>
            </a:pP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2990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A601-8C0E-FA91-AE3E-EDC04D8A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6603"/>
            <a:ext cx="1157189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require() and include() Functions: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B3456F-2DFF-B370-E726-D0D82C451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08481"/>
              </p:ext>
            </p:extLst>
          </p:nvPr>
        </p:nvGraphicFramePr>
        <p:xfrm>
          <a:off x="304800" y="1801285"/>
          <a:ext cx="11571890" cy="4450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85945">
                  <a:extLst>
                    <a:ext uri="{9D8B030D-6E8A-4147-A177-3AD203B41FA5}">
                      <a16:colId xmlns:a16="http://schemas.microsoft.com/office/drawing/2014/main" val="3759404924"/>
                    </a:ext>
                  </a:extLst>
                </a:gridCol>
                <a:gridCol w="5785945">
                  <a:extLst>
                    <a:ext uri="{9D8B030D-6E8A-4147-A177-3AD203B41FA5}">
                      <a16:colId xmlns:a16="http://schemas.microsoft.com/office/drawing/2014/main" val="157009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include()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require()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390199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include() 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stop the execution of the script even if any error occurs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require() 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stop the execution of the script when an error occurs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250598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include()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function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give a fatal error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require()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function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a fatal error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86214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include()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function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mostly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when the file is not required 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the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should continue to execute its process when the file is not found.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require()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function is mostly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when the file is mandatory for the application.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51807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include() 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will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produce a warning  </a:t>
                      </a:r>
                      <a:r>
                        <a:rPr lang="en-US" sz="1600" b="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(E_WARNING)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 the script will 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execute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require()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will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produce a fatal error (E_COMPILE_ERROR) along with the warning and the script will 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its execution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1437774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include() 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various functions and elements that are reused across many pages taking a longer time for the process completion.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 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require()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function is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in recommendation and considered better whenever we need to stop the execution incase of availability of file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it also saves time avoiding unnecessary inclusions and generations.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val="93311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7386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7B35-C6E8-3486-3604-7A606310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A59C-A2EE-0AD3-53B2-2F2606B4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 scope of a variable is the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portion of the program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within which it is defined and can be accessed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Variables can be declared anywhere in the script.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has three types of variable scopes: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Times New Roman"/>
                <a:cs typeface="Times New Roman"/>
              </a:rPr>
              <a:t>Local variable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Times New Roman"/>
                <a:cs typeface="Times New Roman"/>
              </a:rPr>
              <a:t>Global variable</a:t>
            </a: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Times New Roman"/>
                <a:cs typeface="Times New Roman"/>
              </a:rPr>
              <a:t>Static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7785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5A1E-6A47-F7DA-EEC9-991CAFE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F38E-D4F7-8A39-6FDD-B57D29CF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 variables that are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declared within a function</a:t>
            </a:r>
            <a:r>
              <a:rPr lang="en-US" sz="2400" dirty="0">
                <a:latin typeface="Times New Roman"/>
                <a:cs typeface="Times New Roman"/>
              </a:rPr>
              <a:t> are called local variables for that function.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These local variables have their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scope only in that particular function</a:t>
            </a:r>
            <a:r>
              <a:rPr lang="en-US" sz="2400" dirty="0">
                <a:latin typeface="Times New Roman"/>
                <a:cs typeface="Times New Roman"/>
              </a:rPr>
              <a:t> in which they are declared.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This means that these variables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cannot be accessed outside the function</a:t>
            </a:r>
            <a:r>
              <a:rPr lang="en-US" sz="2400" dirty="0">
                <a:latin typeface="Times New Roman"/>
                <a:cs typeface="Times New Roman"/>
              </a:rPr>
              <a:t>, as they have local scope.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i="1" dirty="0">
                <a:latin typeface="Times New Roman"/>
                <a:cs typeface="Times New Roman"/>
              </a:rPr>
              <a:t>variable declaration outside the function </a:t>
            </a:r>
            <a:r>
              <a:rPr lang="en-US" sz="2400" dirty="0">
                <a:latin typeface="Times New Roman"/>
                <a:cs typeface="Times New Roman"/>
              </a:rPr>
              <a:t>with the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same name is completely different </a:t>
            </a:r>
            <a:r>
              <a:rPr lang="en-US" sz="2400" dirty="0">
                <a:latin typeface="Times New Roman"/>
                <a:cs typeface="Times New Roman"/>
              </a:rPr>
              <a:t>from the </a:t>
            </a:r>
            <a:r>
              <a:rPr lang="en-US" sz="2400" i="1" dirty="0">
                <a:latin typeface="Times New Roman"/>
                <a:cs typeface="Times New Roman"/>
              </a:rPr>
              <a:t>variable declared inside the function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16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Inconsistency: </a:t>
            </a:r>
            <a:endParaRPr lang="en-US" b="1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PHP has been criticized for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inconsistencies in function names and parameter orders</a:t>
            </a:r>
            <a:r>
              <a:rPr lang="en-US" dirty="0">
                <a:latin typeface="Times New Roman"/>
                <a:cs typeface="Times New Roman"/>
              </a:rPr>
              <a:t>. 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This can lead to confusion for developers,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especially when working with a mix of older and newer functions.</a:t>
            </a:r>
            <a:endParaRPr lang="en-US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1" dirty="0">
                <a:latin typeface="Times New Roman"/>
                <a:cs typeface="Times New Roman"/>
              </a:rPr>
              <a:t>Security Concerns:</a:t>
            </a:r>
            <a:endParaRPr 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If not handled properly, PHP code may be susceptible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, such as SQL injection and cross-site scripting (XSS).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Performance: 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While PHP performs well for many web applications, it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may not be as fast as some compiled languages 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like C or Java. 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However, advancements and optimizations in recent versions have improved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3810494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5B94-FB28-5E2A-AF89-286FCE2D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EF0C-A6A3-B51D-131B-F6D76FFE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/>
          </a:p>
          <a:p>
            <a:pPr marL="201168" lvl="1" indent="0">
              <a:buNone/>
            </a:pP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201168" lvl="1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localVar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"I'm a local variable"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localVar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will work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buNone/>
            </a:pPr>
            <a:b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201168" lvl="1" indent="0">
              <a:buNone/>
            </a:pPr>
            <a:r>
              <a:rPr lang="en-US" sz="2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localVar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will not work, as $</a:t>
            </a:r>
            <a:r>
              <a:rPr lang="en-US" sz="2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localVar</a:t>
            </a:r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undefined outside the function</a:t>
            </a:r>
            <a:endParaRPr lang="en-US" sz="1600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Output:</a:t>
            </a:r>
          </a:p>
          <a:p>
            <a:r>
              <a:rPr lang="en-US" sz="1700" b="0" i="0" dirty="0">
                <a:solidFill>
                  <a:srgbClr val="000000"/>
                </a:solidFill>
                <a:effectLst/>
                <a:latin typeface="ui-sans-serif"/>
              </a:rPr>
              <a:t>I'm a local variable</a:t>
            </a:r>
            <a:br>
              <a:rPr lang="en-US" sz="1700" dirty="0"/>
            </a:br>
            <a:r>
              <a:rPr lang="en-US" sz="1700" b="1" i="0" dirty="0">
                <a:solidFill>
                  <a:srgbClr val="000000"/>
                </a:solidFill>
                <a:effectLst/>
                <a:latin typeface="ui-sans-serif"/>
              </a:rPr>
              <a:t>Warning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i-sans-serif"/>
              </a:rPr>
              <a:t>: Undefined variable $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ui-sans-serif"/>
              </a:rPr>
              <a:t>localVar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i-sans-serif"/>
              </a:rPr>
              <a:t> in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ui-sans-serif"/>
              </a:rPr>
              <a:t>C:\xampp\htdocs\BIM\07_function\02_variable_scope.php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ui-sans-serif"/>
              </a:rPr>
              <a:t> on line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ui-sans-serif"/>
              </a:rPr>
              <a:t>13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577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4A1-B678-A853-695E-38DC0112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53AA-E262-F317-248B-C09D069D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global variables are the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variables that are declared outside the function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These variables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can be accessed anywhere in the program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To access the global variable within a function</a:t>
            </a:r>
            <a:r>
              <a:rPr lang="en-US" sz="2000" dirty="0">
                <a:latin typeface="Times New Roman"/>
                <a:cs typeface="Times New Roman"/>
              </a:rPr>
              <a:t>, use the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GLOBAL</a:t>
            </a:r>
            <a:r>
              <a:rPr lang="en-US" sz="2000" dirty="0">
                <a:latin typeface="Times New Roman"/>
                <a:cs typeface="Times New Roman"/>
              </a:rPr>
              <a:t> keyword before the variable.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However, these variables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can be directly accessed or used outside the function </a:t>
            </a:r>
            <a:r>
              <a:rPr lang="en-US" sz="2000" dirty="0">
                <a:latin typeface="Times New Roman"/>
                <a:cs typeface="Times New Roman"/>
              </a:rPr>
              <a:t>without any keyword.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Therefore there is no need to use any keyword to access a global variable outside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53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4A1-B678-A853-695E-38DC0112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53AA-E262-F317-248B-C09D069D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 1: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"I'm a global variable"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will not work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will work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B9AFC-474F-8879-702B-A42C39934751}"/>
              </a:ext>
            </a:extLst>
          </p:cNvPr>
          <p:cNvSpPr txBox="1"/>
          <p:nvPr/>
        </p:nvSpPr>
        <p:spPr>
          <a:xfrm>
            <a:off x="1208690" y="5454869"/>
            <a:ext cx="10922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ui-sans-serif"/>
              </a:rPr>
              <a:t>Warning</a:t>
            </a: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: Undefined variable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ui-sans-serif"/>
              </a:rPr>
              <a:t>globalVar</a:t>
            </a: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 in </a:t>
            </a:r>
            <a:r>
              <a:rPr lang="en-US" b="1" i="0" dirty="0">
                <a:solidFill>
                  <a:srgbClr val="000000"/>
                </a:solidFill>
                <a:effectLst/>
                <a:latin typeface="ui-sans-serif"/>
              </a:rPr>
              <a:t>C:\xampp\htdocs\BIM\07_function\02_variable_scope.php</a:t>
            </a: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 on line </a:t>
            </a:r>
            <a:r>
              <a:rPr lang="en-US" b="1" i="0" dirty="0">
                <a:solidFill>
                  <a:srgbClr val="000000"/>
                </a:solidFill>
                <a:effectLst/>
                <a:latin typeface="ui-sans-serif"/>
              </a:rPr>
              <a:t>25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I'm a 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4A1-B678-A853-695E-38DC0112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53AA-E262-F317-248B-C09D069D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 2: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"I'm a global variable"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will work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globalVar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This will work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A9BD0-FC97-582D-A355-E40923AE56EF}"/>
              </a:ext>
            </a:extLst>
          </p:cNvPr>
          <p:cNvSpPr txBox="1"/>
          <p:nvPr/>
        </p:nvSpPr>
        <p:spPr>
          <a:xfrm>
            <a:off x="7767145" y="3429000"/>
            <a:ext cx="2267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I'm a global variable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I'm a global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10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A3F1-19C3-89FB-9560-36364DBB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A1E6-5730-3FFB-A489-AC95AA06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It is a feature of PHP to delete the variable, once it completes its execution and memory is freed.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Sometimes we need to store a variable even after completion of function execution.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Therefore, another important feature of variable scoping is static variable.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use the </a:t>
            </a:r>
            <a:r>
              <a:rPr lang="en-US"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 keyword before the variable to define a variable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, and this variable is called as static variable.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Static variables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exist only in a local function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, but it </a:t>
            </a:r>
            <a:r>
              <a:rPr lang="en-US"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does not free its memory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after the program execution leaves the scope.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904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A3F1-19C3-89FB-9560-36364DBB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A1E6-5730-3FFB-A489-AC95AA06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Example: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static_var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"Static variable is: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$num1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"Local variable is: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$num2</a:t>
            </a:r>
            <a:r>
              <a:rPr lang="en-US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static_var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pPr marL="384048" lvl="2" indent="0"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static_var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25EDC-BF50-6CC2-3992-0C8D4A8D74FE}"/>
              </a:ext>
            </a:extLst>
          </p:cNvPr>
          <p:cNvSpPr txBox="1"/>
          <p:nvPr/>
        </p:nvSpPr>
        <p:spPr>
          <a:xfrm>
            <a:off x="7581418" y="2980251"/>
            <a:ext cx="3097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 variable is: 4,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 variable is: 7</a:t>
            </a:r>
          </a:p>
          <a:p>
            <a:endParaRPr lang="en-US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 variable is: 5,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 variable is: 7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9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29B7-2F26-89B2-BF26-3B78A08D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Superglobals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3594-81D3-8596-399E-6EDC543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variables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 from anywhere within a PHP 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information about the server, client, and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developers to access and manipulate important data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having to explicitly pass them as parameters or retrieve them from external 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Superglobals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all scopes of a PHP 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classes, and global scope.</a:t>
            </a:r>
          </a:p>
        </p:txBody>
      </p:sp>
    </p:spTree>
    <p:extLst>
      <p:ext uri="{BB962C8B-B14F-4D97-AF65-F5344CB8AC3E}">
        <p14:creationId xmlns:p14="http://schemas.microsoft.com/office/powerpoint/2010/main" val="221092630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5A6C-7DC9-DA4E-A8A1-4CF6A568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Superglobals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0669-E387-FCAA-8640-A009030D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denoted with a leading underscore followed by uppercase letters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$_SERVER, $_GET, $_POST, $_SESSION, and more.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serves a specific purpose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provides different types of information.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$_SERVER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the server and execution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request headers, server details, and paths.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$_GET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$_POST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submitted through HTTP GET and POST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4952903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A310-F9C3-65FA-145D-D49B9AC0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PHP </a:t>
            </a:r>
            <a:r>
              <a:rPr lang="en-US" dirty="0" err="1"/>
              <a:t>superglobal</a:t>
            </a:r>
            <a:r>
              <a:rPr lang="en-US" dirty="0"/>
              <a:t> variables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8E2D-6C0D-599B-EA0A-C4350E1E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$GLOBALS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$_COOKIE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$_ENV</a:t>
            </a:r>
          </a:p>
        </p:txBody>
      </p:sp>
    </p:spTree>
    <p:extLst>
      <p:ext uri="{BB962C8B-B14F-4D97-AF65-F5344CB8AC3E}">
        <p14:creationId xmlns:p14="http://schemas.microsoft.com/office/powerpoint/2010/main" val="205555376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DA2A-1C5D-3471-8DDE-1C374B5C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$GLOBALS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0263-6288-B331-8198-7F20BAD5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which is used 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global variables from anywhere in the PHP 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all the global variables in array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$GLOBALS[] where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holds the global variable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accessed.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multiplication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$GLOBALS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$GLOBALS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$GLOBALS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multiplication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$z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86CD-FFD1-B167-3599-A7148250BC9B}"/>
              </a:ext>
            </a:extLst>
          </p:cNvPr>
          <p:cNvSpPr txBox="1"/>
          <p:nvPr/>
        </p:nvSpPr>
        <p:spPr>
          <a:xfrm>
            <a:off x="8145517" y="3783724"/>
            <a:ext cx="17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 60000</a:t>
            </a:r>
          </a:p>
        </p:txBody>
      </p:sp>
    </p:spTree>
    <p:extLst>
      <p:ext uri="{BB962C8B-B14F-4D97-AF65-F5344CB8AC3E}">
        <p14:creationId xmlns:p14="http://schemas.microsoft.com/office/powerpoint/2010/main" val="8484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b="1" dirty="0">
                <a:latin typeface="Times New Roman"/>
                <a:cs typeface="Times New Roman"/>
              </a:rPr>
              <a:t>Lack of Modern Features: </a:t>
            </a:r>
            <a:endParaRPr lang="en-US" b="1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Compared to newer languages, PHP may lack some modern language features.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However, recent versions of PHP have introduced improvements and features to address this concern.</a:t>
            </a:r>
            <a:endParaRPr lang="en-US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00000"/>
              </a:lnSpc>
              <a:buAutoNum type="arabicPeriod" startAt="4"/>
            </a:pPr>
            <a:r>
              <a:rPr lang="en-US" b="1" dirty="0">
                <a:latin typeface="Times New Roman"/>
                <a:cs typeface="Times New Roman"/>
              </a:rPr>
              <a:t>Scalability Challenges: </a:t>
            </a:r>
            <a:endParaRPr 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PHP can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face challenges when it comes to scaling large and complex applications</a:t>
            </a: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. 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Developers may need to adopt additional tools or frameworks to address scalability issues.</a:t>
            </a:r>
          </a:p>
          <a:p>
            <a:pPr marL="457200" indent="-457200">
              <a:lnSpc>
                <a:spcPct val="100000"/>
              </a:lnSpc>
              <a:buAutoNum type="arabicPeriod" startAt="4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Not Suitable for Large-Scale Applications: </a:t>
            </a:r>
          </a:p>
          <a:p>
            <a:pPr marL="383540" lvl="1" indent="-91440"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While PHP is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suitable for small to medium-sized projects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, it might not be the best choice for extremely large and complex applications where more structured languages might be preferred.</a:t>
            </a:r>
          </a:p>
        </p:txBody>
      </p:sp>
    </p:spTree>
    <p:extLst>
      <p:ext uri="{BB962C8B-B14F-4D97-AF65-F5344CB8AC3E}">
        <p14:creationId xmlns:p14="http://schemas.microsoft.com/office/powerpoint/2010/main" val="238629955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BB1D-3763-F647-D69B-AEAD2361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3860-19FE-4D0B-BAC1-FE2A7D91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PHP super global variable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the information about headers, paths and script locations.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these elements are used to get the information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$_SERVER.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$_SERVER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'PHP_SELF'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$_SERVER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'SERVER_NAME'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$_SERVER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'HTTP_HOST'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$_SERVER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'HTTP_USER_AGENT'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$_SERVER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'SCRIPT_NAME'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384048" lvl="2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71C5F-8D44-7981-93E7-C710E6D1A565}"/>
              </a:ext>
            </a:extLst>
          </p:cNvPr>
          <p:cNvSpPr txBox="1"/>
          <p:nvPr/>
        </p:nvSpPr>
        <p:spPr>
          <a:xfrm>
            <a:off x="5188732" y="3429000"/>
            <a:ext cx="6447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/BIM_TRK/08_super_global/02_$_SERVER.php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localhost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ui-sans-serif"/>
              </a:rPr>
              <a:t>localhost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Mozilla/5.0 (Windows NT 10.0; Win64; x64)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ui-sans-serif"/>
              </a:rPr>
              <a:t>AppleWebKit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/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537.36 (KHTML, like Gecko) Chrome/126.0.0.0 Safari/537.36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/BIM_TRK/08_super_global/02_$_SERVER.php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2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963A-B64D-4670-4F08-7209854C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007E-B088-6156-48BE-D920FC9D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which is used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the data after submitting a HTML 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$_REQUEST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used mostly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$_POST and $_GET perform the same task and are widely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E88723-C462-DF22-E95A-E30CD6F81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3991"/>
              </p:ext>
            </p:extLst>
          </p:nvPr>
        </p:nvGraphicFramePr>
        <p:xfrm>
          <a:off x="1524000" y="3500120"/>
          <a:ext cx="963168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5840">
                  <a:extLst>
                    <a:ext uri="{9D8B030D-6E8A-4147-A177-3AD203B41FA5}">
                      <a16:colId xmlns:a16="http://schemas.microsoft.com/office/drawing/2014/main" val="3995922466"/>
                    </a:ext>
                  </a:extLst>
                </a:gridCol>
                <a:gridCol w="4815840">
                  <a:extLst>
                    <a:ext uri="{9D8B030D-6E8A-4147-A177-3AD203B41FA5}">
                      <a16:colId xmlns:a16="http://schemas.microsoft.com/office/drawing/2014/main" val="4035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&lt;form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method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"post"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action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$_SERVER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'PHP_SELF'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NAME: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"text"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fname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&lt;button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SUBMIT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&lt;/button&gt;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&lt;/form&gt;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$_SERVER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"REQUEST_METHOD"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 ==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"POST"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$name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htmlspecialchars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$_REQUEST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6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fname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]);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empty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$name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)){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6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"Name is empty"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</a:t>
                      </a:r>
                      <a:r>
                        <a:rPr lang="en-US" sz="16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{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6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$name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}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695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6F6A758-1142-1A0C-9F17-29C75D2ECC5D}"/>
              </a:ext>
            </a:extLst>
          </p:cNvPr>
          <p:cNvSpPr txBox="1"/>
          <p:nvPr/>
        </p:nvSpPr>
        <p:spPr>
          <a:xfrm>
            <a:off x="1412240" y="522628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968F38-19BD-4DDD-CAA2-6D5808475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7" r="70749" b="78988"/>
          <a:stretch/>
        </p:blipFill>
        <p:spPr>
          <a:xfrm>
            <a:off x="1524000" y="5595620"/>
            <a:ext cx="3566160" cy="5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7363-D894-814A-D29C-6D5F8729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B114-65B4-99B7-7DE0-B5FE65E1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 global variable used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the HTML form after submitting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form uses method post to transfer data, the data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visible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query string, because of which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levels are maintained in this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A35315-0F7D-F1E9-BF40-3BE06E2B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26136"/>
              </p:ext>
            </p:extLst>
          </p:nvPr>
        </p:nvGraphicFramePr>
        <p:xfrm>
          <a:off x="1330960" y="3429000"/>
          <a:ext cx="9824720" cy="253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2360">
                  <a:extLst>
                    <a:ext uri="{9D8B030D-6E8A-4147-A177-3AD203B41FA5}">
                      <a16:colId xmlns:a16="http://schemas.microsoft.com/office/drawing/2014/main" val="1190485476"/>
                    </a:ext>
                  </a:extLst>
                </a:gridCol>
                <a:gridCol w="4912360">
                  <a:extLst>
                    <a:ext uri="{9D8B030D-6E8A-4147-A177-3AD203B41FA5}">
                      <a16:colId xmlns:a16="http://schemas.microsoft.com/office/drawing/2014/main" val="100890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&lt;form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method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"post"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action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$_SERVER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'PHP_SELF'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];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&lt;label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"name"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Please enter your name: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&lt;/label&gt;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"name"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"text"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&lt;label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"age"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Please enter your age: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&lt;/label&gt;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"age"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"text"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value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&lt;button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SUBMIT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&lt;/button&gt;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&lt;/form&gt;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$_POST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'name'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$age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$_POST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'age'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"&lt;strong&gt;"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.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.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 is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$age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years old.&lt;/strong&gt;"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617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EA2DC3B-BB03-BDF2-5FC6-8E85635E3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80" r="64500" b="69333"/>
          <a:stretch/>
        </p:blipFill>
        <p:spPr>
          <a:xfrm>
            <a:off x="6827520" y="5120641"/>
            <a:ext cx="4328160" cy="1206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7F13A-A874-286C-39EB-172DF4DC7068}"/>
              </a:ext>
            </a:extLst>
          </p:cNvPr>
          <p:cNvSpPr txBox="1"/>
          <p:nvPr/>
        </p:nvSpPr>
        <p:spPr>
          <a:xfrm>
            <a:off x="6725920" y="483616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43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4879-E7C3-5A7D-3F41-80182C6D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304A-D936-3723-49E6-CFF572C1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$_GET </a:t>
            </a:r>
            <a:r>
              <a:rPr lang="en-US" dirty="0"/>
              <a:t>is a super global variable used to </a:t>
            </a:r>
            <a:r>
              <a:rPr lang="en-US" dirty="0">
                <a:solidFill>
                  <a:srgbClr val="FF0000"/>
                </a:solidFill>
              </a:rPr>
              <a:t>collect data from the HTML form after submitting it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form uses method get to transfer data, the </a:t>
            </a:r>
            <a:r>
              <a:rPr lang="en-US" dirty="0">
                <a:solidFill>
                  <a:srgbClr val="FF0000"/>
                </a:solidFill>
              </a:rPr>
              <a:t>data is visible in the query string</a:t>
            </a:r>
            <a:r>
              <a:rPr lang="en-US" dirty="0"/>
              <a:t>, therefore the values are not hidden.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$_GET </a:t>
            </a:r>
            <a:r>
              <a:rPr lang="en-US" dirty="0"/>
              <a:t>super global </a:t>
            </a:r>
            <a:r>
              <a:rPr lang="en-US" i="1" dirty="0"/>
              <a:t>array</a:t>
            </a:r>
            <a:r>
              <a:rPr lang="en-US" dirty="0"/>
              <a:t> variable </a:t>
            </a:r>
            <a:r>
              <a:rPr lang="en-US" dirty="0">
                <a:solidFill>
                  <a:srgbClr val="FF0000"/>
                </a:solidFill>
              </a:rPr>
              <a:t>stores the values that come in the URL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001C2A-6B03-96F9-E3A5-9C00019E2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3943"/>
              </p:ext>
            </p:extLst>
          </p:nvPr>
        </p:nvGraphicFramePr>
        <p:xfrm>
          <a:off x="1341120" y="3796454"/>
          <a:ext cx="10058400" cy="253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8538728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8849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&lt;form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method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"GET"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action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&lt;label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"name"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Name: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&lt;/label&gt;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"text"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"name"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"name"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required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&lt;label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"age"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Age: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&lt;/label&gt;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"number"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"age"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"age"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required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value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&lt;/form&gt;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sz="12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sz="12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isset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$_GET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'name'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]) &amp;&amp; </a:t>
                      </a:r>
                      <a:r>
                        <a:rPr lang="en-US" sz="12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isset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$_GET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'age'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])) {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htmlspecialchars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$_GET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'name'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]); </a:t>
                      </a:r>
                      <a:r>
                        <a:rPr lang="en-US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// "John"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$age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htmlspecialchars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$_GET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'age'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]);   </a:t>
                      </a:r>
                      <a:r>
                        <a:rPr lang="en-US" sz="12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// "25"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2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"&lt;p&gt;Name: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$name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Age: </a:t>
                      </a:r>
                      <a:r>
                        <a:rPr lang="en-US" sz="12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$age</a:t>
                      </a:r>
                      <a:r>
                        <a:rPr lang="en-US" sz="12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&lt;/p&gt;"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2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14869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20BB534-2222-064C-EDA6-1B72AD904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7" r="75833" b="67555"/>
          <a:stretch/>
        </p:blipFill>
        <p:spPr>
          <a:xfrm>
            <a:off x="9906000" y="5102721"/>
            <a:ext cx="2204720" cy="995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B23B9-AF7F-4166-327A-C8233C896BD0}"/>
              </a:ext>
            </a:extLst>
          </p:cNvPr>
          <p:cNvSpPr txBox="1"/>
          <p:nvPr/>
        </p:nvSpPr>
        <p:spPr>
          <a:xfrm>
            <a:off x="9824720" y="47333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4451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519E-CCBB-E22B-5019-4018E6D7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CBD5-D2BB-E927-B545-FCEB66E1C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an </a:t>
            </a:r>
            <a:r>
              <a:rPr lang="en-US" i="1" dirty="0"/>
              <a:t>associative array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provides information about uploaded files</a:t>
            </a:r>
            <a:r>
              <a:rPr lang="en-US" dirty="0"/>
              <a:t> in an HTTP POST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contains details such as </a:t>
            </a:r>
            <a:r>
              <a:rPr lang="en-US" i="1" dirty="0">
                <a:solidFill>
                  <a:srgbClr val="FF0000"/>
                </a:solidFill>
              </a:rPr>
              <a:t>file name, file type, temporary file locatio</a:t>
            </a:r>
            <a:r>
              <a:rPr lang="en-US" i="1" dirty="0"/>
              <a:t>n</a:t>
            </a:r>
            <a:r>
              <a:rPr lang="en-US" dirty="0"/>
              <a:t>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65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8A04D-9A0D-3DA3-C4A1-39A03A75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94067"/>
              </p:ext>
            </p:extLst>
          </p:nvPr>
        </p:nvGraphicFramePr>
        <p:xfrm>
          <a:off x="193040" y="670560"/>
          <a:ext cx="11582400" cy="499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6829">
                  <a:extLst>
                    <a:ext uri="{9D8B030D-6E8A-4147-A177-3AD203B41FA5}">
                      <a16:colId xmlns:a16="http://schemas.microsoft.com/office/drawing/2014/main" val="4051518477"/>
                    </a:ext>
                  </a:extLst>
                </a:gridCol>
                <a:gridCol w="6285571">
                  <a:extLst>
                    <a:ext uri="{9D8B030D-6E8A-4147-A177-3AD203B41FA5}">
                      <a16:colId xmlns:a16="http://schemas.microsoft.com/office/drawing/2014/main" val="1814392371"/>
                    </a:ext>
                  </a:extLst>
                </a:gridCol>
              </a:tblGrid>
              <a:tr h="474302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&lt;form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method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"POST"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action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enctype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"multipart/form-data"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&lt;label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Choose a file to upload: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&lt;/label&gt;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"file"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required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sz="14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&lt;input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type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"submit"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E5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value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"Upload"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&lt;/form&gt;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&lt;?</a:t>
                      </a:r>
                      <a:r>
                        <a:rPr lang="en-US" sz="1400" b="0" dirty="0" err="1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php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$_SERVER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'REQUEST_METHOD'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 ==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'POST'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&amp;&amp; 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isset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$_FILES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])) {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fileName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$_FILES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'name'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fileTmpName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$_FILES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tmp_name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// Ensure the uploads directory exists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(!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is_dir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'uploads'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    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mkdir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'uploads'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0755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true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}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sz="1400" b="0" dirty="0" err="1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move_uploaded_file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fileTmpName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"uploads/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</a:t>
                      </a:r>
                      <a:r>
                        <a:rPr lang="en-US" sz="1400" b="0" dirty="0" err="1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fileName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))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   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"&lt;p&gt;File uploaded successfully!&lt;/p&gt;"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   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"&lt;b&gt; File name: &lt;/b&gt;"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.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$_FILES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'name'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 .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"&lt;/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   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"&lt;b&gt; File type: &lt;/b&gt;"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.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$_FILES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'type'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 .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"&lt;/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   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"&lt;b&gt; File size: &lt;/b&gt;"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.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$_FILES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userfile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][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'size'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] .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"&lt;/</a:t>
                      </a:r>
                      <a:r>
                        <a:rPr lang="en-US" sz="1400" b="0" dirty="0" err="1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br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}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{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   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"&lt;p&gt;File upload failed. Please try again.&lt;/p&gt;"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}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8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?&gt;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739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1B0710-9413-725E-C2FC-27218D5D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34" r="64667" b="55407"/>
          <a:stretch/>
        </p:blipFill>
        <p:spPr>
          <a:xfrm>
            <a:off x="416560" y="4084320"/>
            <a:ext cx="3671531" cy="1827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72D75-0479-8E7E-5A96-206C7F03543F}"/>
              </a:ext>
            </a:extLst>
          </p:cNvPr>
          <p:cNvSpPr txBox="1"/>
          <p:nvPr/>
        </p:nvSpPr>
        <p:spPr>
          <a:xfrm>
            <a:off x="325120" y="371498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9779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50B7-A554-A6A8-189A-B000685E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$_COOKIE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65D0-FE50-1EC8-7849-9A3401DB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the values of cookies sent by the client to the server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are used to </a:t>
            </a: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small amounts of data on the client side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Set first cookies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cookieName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cookieValue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"Tika Ram"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cookieName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cookieValue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+ 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86400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Set cookie for 30 days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isset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$_COOKIE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cookieName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"&lt;p&gt;Cookie value: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$_COOKIE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cookieName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.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"&lt;/p&gt;"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"&lt;p&gt;Cookie is not set yet.&lt;/p&gt;"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9E09-1234-B853-A786-636FBA4AAD15}"/>
              </a:ext>
            </a:extLst>
          </p:cNvPr>
          <p:cNvSpPr txBox="1"/>
          <p:nvPr/>
        </p:nvSpPr>
        <p:spPr>
          <a:xfrm>
            <a:off x="3241040" y="5684428"/>
            <a:ext cx="31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Cookie value: Tika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999F-9FC8-13A9-15C2-F2D13595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86BD-A67B-D40C-3332-94DFE078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 is an </a:t>
            </a:r>
            <a:r>
              <a:rPr lang="en-US" sz="2200" i="1" dirty="0"/>
              <a:t>associative array </a:t>
            </a:r>
            <a:r>
              <a:rPr lang="en-US" sz="2200" dirty="0"/>
              <a:t>that </a:t>
            </a:r>
            <a:r>
              <a:rPr lang="en-US" sz="2200" dirty="0">
                <a:solidFill>
                  <a:srgbClr val="FF0000"/>
                </a:solidFill>
              </a:rPr>
              <a:t>stores and retrieves session-specific data across multiple requests</a:t>
            </a:r>
            <a:r>
              <a:rPr lang="en-US" sz="22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FF0000"/>
                </a:solidFill>
              </a:rPr>
              <a:t>allows you to persist data between different pages or interactions with a user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Example: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17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Start the session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session_start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Set session variable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$_SESSION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'username'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"Tika Ram"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Display the session variable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"&lt;p&gt;Session username: "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sz="17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htmlspecialchars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$_SESSION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'username'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 . 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"&lt;/p&gt;"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62665-6CD8-5118-5831-ADA4CF8BAC14}"/>
              </a:ext>
            </a:extLst>
          </p:cNvPr>
          <p:cNvSpPr txBox="1"/>
          <p:nvPr/>
        </p:nvSpPr>
        <p:spPr>
          <a:xfrm>
            <a:off x="2500936" y="5869094"/>
            <a:ext cx="362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ui-sans-serif"/>
              </a:rPr>
              <a:t>Output: Session username: Tika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F151-9FC8-6861-B85B-CF221556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$_ENV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CB81-F654-11F4-1AD1-42A960B9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 is an </a:t>
            </a:r>
            <a:r>
              <a:rPr lang="en-US" sz="2200" i="1" dirty="0"/>
              <a:t>associative array </a:t>
            </a:r>
            <a:r>
              <a:rPr lang="en-US" sz="2200" dirty="0"/>
              <a:t>that </a:t>
            </a:r>
            <a:r>
              <a:rPr lang="en-US" sz="2200" dirty="0">
                <a:solidFill>
                  <a:srgbClr val="FF0000"/>
                </a:solidFill>
              </a:rPr>
              <a:t>provides access to the environment variables set on the server</a:t>
            </a:r>
            <a:r>
              <a:rPr lang="en-US" sz="22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Environment variables </a:t>
            </a:r>
            <a:r>
              <a:rPr lang="en-US" sz="2200" dirty="0">
                <a:solidFill>
                  <a:srgbClr val="FF0000"/>
                </a:solidFill>
              </a:rPr>
              <a:t>contain system-specific information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such as the </a:t>
            </a:r>
            <a:r>
              <a:rPr lang="en-US" sz="2200" i="1" dirty="0">
                <a:solidFill>
                  <a:srgbClr val="FF0000"/>
                </a:solidFill>
              </a:rPr>
              <a:t>server's operating system, paths, and configuration settings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Example: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$path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$_ENV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'PATH'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"System path: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$path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OR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$path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getenv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'PATH'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"System path: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$path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9AFB8-40C3-2C50-6F82-B3FF9A81F7EE}"/>
              </a:ext>
            </a:extLst>
          </p:cNvPr>
          <p:cNvSpPr txBox="1"/>
          <p:nvPr/>
        </p:nvSpPr>
        <p:spPr>
          <a:xfrm>
            <a:off x="5994400" y="381338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321FB-9D5C-113B-6D5B-65419DD93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5" r="56750" b="61489"/>
          <a:stretch/>
        </p:blipFill>
        <p:spPr>
          <a:xfrm>
            <a:off x="6126480" y="4142417"/>
            <a:ext cx="5273040" cy="17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5679-79F5-045D-9E5C-8A1A22EEEF8A}"/>
              </a:ext>
            </a:extLst>
          </p:cNvPr>
          <p:cNvSpPr txBox="1">
            <a:spLocks/>
          </p:cNvSpPr>
          <p:nvPr/>
        </p:nvSpPr>
        <p:spPr>
          <a:xfrm>
            <a:off x="4208169" y="2525017"/>
            <a:ext cx="3775662" cy="9039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Thank You!!!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932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PHP Environment: </a:t>
            </a:r>
          </a:p>
          <a:p>
            <a:pPr marL="578358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Make sure PHP is installed on your local machine or web server. </a:t>
            </a:r>
          </a:p>
          <a:p>
            <a:pPr marL="578358" lvl="1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Tools like XAMPP, WAMP, or MAMP can help set up a local PHP development environment.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Text Editor or IDE: </a:t>
            </a:r>
          </a:p>
          <a:p>
            <a:pPr marL="74980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Use a text editor or integrated development environment (IDE) to write PHP code. </a:t>
            </a:r>
          </a:p>
          <a:p>
            <a:pPr marL="74980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Common options include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Visual Studio Code, Sublime Text, or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PhpStorm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Web Server: </a:t>
            </a:r>
          </a:p>
          <a:p>
            <a:pPr marL="749808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To execute PHP code, you need a web server like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Apache or Nginx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Calibri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45356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760A-C726-6965-B118-00BB5CC7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286C-4978-4C0A-D3C0-6B433A2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Q1. WAP to calculate Factorial without using recursive function.</a:t>
            </a:r>
          </a:p>
          <a:p>
            <a:r>
              <a:rPr lang="en-US" dirty="0"/>
              <a:t>Q2. WAP to calculate Factorial using recursive function.</a:t>
            </a:r>
          </a:p>
          <a:p>
            <a:r>
              <a:rPr lang="en-US" dirty="0"/>
              <a:t>Q3. WAP to calculate Fibonacci series using user defined function.</a:t>
            </a:r>
          </a:p>
          <a:p>
            <a:r>
              <a:rPr lang="en-US" dirty="0"/>
              <a:t>Q4. WAP to calculate Fibonacci series using recursive function.</a:t>
            </a:r>
          </a:p>
          <a:p>
            <a:r>
              <a:rPr lang="en-US" dirty="0"/>
              <a:t>Q5. WAP to calculate the number palindrome using user defined function.</a:t>
            </a:r>
          </a:p>
          <a:p>
            <a:r>
              <a:rPr lang="en-US" dirty="0"/>
              <a:t>Q6. Create a function called 'calculate' which calculates area, perimeter &amp; volume of a rectangle. Make your own assumptions for the parameters. So, while calling the function as calculate(10,20, 'area') it should return an output as “The area of a rectangle is: 200” and so on for the rest.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0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PHP on Your Own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066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In order to develop and run PHP Web pages, you need to install three vital components on your computer system.</a:t>
            </a:r>
          </a:p>
          <a:p>
            <a:pPr marL="84074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install a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web server</a:t>
            </a:r>
            <a:r>
              <a:rPr lang="en-US" sz="2000" dirty="0">
                <a:latin typeface="Times New Roman"/>
                <a:cs typeface="Times New Roman"/>
              </a:rPr>
              <a:t>, such as Apache</a:t>
            </a:r>
          </a:p>
          <a:p>
            <a:pPr marL="84074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install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PHP</a:t>
            </a:r>
          </a:p>
          <a:p>
            <a:pPr marL="84074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install a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lang="en-US" sz="2000" dirty="0">
                <a:latin typeface="Times New Roman"/>
                <a:cs typeface="Times New Roman"/>
              </a:rPr>
              <a:t>, such as MySQL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20066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NOTE: </a:t>
            </a:r>
            <a:r>
              <a:rPr lang="en-US" sz="2000" dirty="0">
                <a:latin typeface="Times New Roman"/>
                <a:cs typeface="Times New Roman"/>
              </a:rPr>
              <a:t>The official PHP website (PHP.net) has installation instructions for PHP: </a:t>
            </a:r>
            <a:r>
              <a:rPr lang="en-US" sz="2000" dirty="0">
                <a:latin typeface="Times New Roman"/>
                <a:cs typeface="Times New Roman"/>
                <a:hlinkClick r:id="rId2"/>
              </a:rPr>
              <a:t>http://php.net/manual/en/install.php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93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PHP on Your Own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PHP is often used with LAMP stack.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1262184-B9DF-AB90-DD66-ADDADA44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346" y="2566987"/>
            <a:ext cx="5419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2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Robin </a:t>
            </a:r>
            <a:r>
              <a:rPr lang="en-US" sz="2400" dirty="0" err="1"/>
              <a:t>Nixaon</a:t>
            </a:r>
            <a:r>
              <a:rPr lang="en-US" sz="2400" dirty="0"/>
              <a:t> - </a:t>
            </a:r>
            <a:r>
              <a:rPr lang="en-US" sz="2400" b="1" dirty="0"/>
              <a:t>Learning PHP, MySQL &amp; JavaScript: A Step-by-Step Guide to Creating Dynamic Websites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Jon Duckett </a:t>
            </a:r>
            <a:r>
              <a:rPr lang="en-US" sz="2400" b="1" dirty="0"/>
              <a:t>- PHP &amp; MySQL: Server-side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717786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Installer Tools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is a popular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package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make it easier to set up a local development environment for web applications.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acronym XAMPP stands for: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(cross-platform):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XAMPP is cross-platform,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Windows, macOS, and Linux.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Apache web server,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host web content and handle HTTP requests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MySQL/MariaDB: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managing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Initially, MySQL was used, but many distributions now include MariaDB, an open-source fork of MySQL.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server-side development.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in XAMPP, though less commonly used in web development than PHP.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17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Installer Tools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and use XAMPP, follow these general steps: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XAMPP: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official XAMPP website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download the appropriate version for your operating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XAMPP: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installation instructions for your platform. Choose which components to install, and select the desired installation path.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Control Panel: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installation, open the XAMPP control panel to start and stop individual components. You can also access additional configuration settings from this interface.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Development: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Apache and MySQL/MariaDB are running, you can start developing web applications, interacting with databases, and testing your code. Access the default XAMPP landing page to explore available tools like phpMyAdmin and others.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628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MyAdmin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TphpMyAdmin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tool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MySQL and MariaDB databases via a web-based 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common utility for developers and database administrators,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simple and intuitive way to interact with databases without having to use command-line tools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83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 offers a comprehensive set of features for managing MySQL/MariaDB databases: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Create, drop, and modify databases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also view and alter database properties like collation and charset.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Operations: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Create, modify, and delete tables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includes changing table structure, adding/removing indexes, and managing table constraints.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Insert, update, and delete records in database tables.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also import and export data in various formats (e.g., CSV, SQL).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5462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 offers a comprehensive set of features for managing MySQL/MariaDB databases: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Execution: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execute custom SQL queries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phpMyAdmin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a query editor with syntax highlighting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easier to write complex queries.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database users and their permissions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includes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users, granting/revoking privileges, and managing user-specific settings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Restore: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database backups and restores. phpMyAdmin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export databases in SQL format,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used for backup or migration purposes.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160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 is commonly used for a variety of database-related tasks: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"Databases" tab to create a new database. You can set the database name, collation, and other properties.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Table: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a database, use the "Structure" tab to create a new table. Define the table's columns, data types, and constraints.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"Insert" tab to add records to a table. You can insert multiple rows at once and specify default values for certain fields.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2897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 is commonly used for a variety of database-related tasks: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SQL Queries: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"SQL" tab to execute custom SQL queries. This can be useful for complex operations or bulk data manipulation.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Users and Permissions: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"User accounts" tab to manage database users. You can set user permissions, assign roles, and control access levels.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Importing/Exporting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"Import" and "Export" tabs allow you to import data into a database and export data for backup or migration. phpMyAdmin supports various formats, including SQL, CSV, and Excel.</a:t>
            </a:r>
          </a:p>
          <a:p>
            <a:pPr marL="200660" lvl="1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16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on a Windows operating system, start the Apache server from the XAMPP control panel.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7BC093-6A78-7B70-F416-BC97F3255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5858" y="1901220"/>
            <a:ext cx="6469052" cy="41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877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Default root directories: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7E68-68DA-6F76-E962-3F1C5B98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WAMP Server - C:\wamp\www\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XAMPP Server - C:\xampp\htdocs\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Linux OS - /var/www/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Mac OS - /</a:t>
            </a:r>
            <a:r>
              <a:rPr lang="en-US" sz="2400" dirty="0" err="1"/>
              <a:t>htdocs</a:t>
            </a:r>
            <a:r>
              <a:rPr lang="en-US" sz="24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Common errors in XAMPP and their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7E68-68DA-6F76-E962-3F1C5B98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/>
              <a:t>Apache Not Starting: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Port Conflict: </a:t>
            </a:r>
            <a:r>
              <a:rPr lang="en-US" sz="2400" dirty="0"/>
              <a:t>Apache might not start if port 80 or 443 is already in use by another application.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Solution: </a:t>
            </a:r>
            <a:r>
              <a:rPr lang="en-US" sz="2400" dirty="0"/>
              <a:t>Change the port numbers in the </a:t>
            </a:r>
            <a:r>
              <a:rPr lang="en-US" sz="2400" b="1" dirty="0" err="1"/>
              <a:t>httpd.conf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httpd-</a:t>
            </a:r>
            <a:r>
              <a:rPr lang="en-US" sz="2400" b="1" dirty="0" err="1"/>
              <a:t>ssl.co</a:t>
            </a:r>
            <a:r>
              <a:rPr lang="en-US" sz="2400" dirty="0" err="1"/>
              <a:t>nf</a:t>
            </a:r>
            <a:r>
              <a:rPr lang="en-US" sz="2400" dirty="0"/>
              <a:t> files. For example, change Listen 80 to Listen 8080 and Listen 443 to Listen 4443.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Alternatively, stop the service occupying the port (like Skype or IIS).</a:t>
            </a:r>
          </a:p>
        </p:txBody>
      </p:sp>
    </p:spTree>
    <p:extLst>
      <p:ext uri="{BB962C8B-B14F-4D97-AF65-F5344CB8AC3E}">
        <p14:creationId xmlns:p14="http://schemas.microsoft.com/office/powerpoint/2010/main" val="22527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Technologies used for developing and accessing content on the World Wide Web.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could refer to HTML, CSS, and JavaScript, as well as server-side technologies like PHP, Python, or Node.js.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Additionally, it might include </a:t>
            </a:r>
            <a:r>
              <a:rPr lang="en-US" sz="2400" i="1" dirty="0">
                <a:solidFill>
                  <a:srgbClr val="FF0000"/>
                </a:solidFill>
              </a:rPr>
              <a:t>frameworks and libraries </a:t>
            </a:r>
            <a:r>
              <a:rPr lang="en-US" sz="2400" dirty="0"/>
              <a:t>such as React, Angular, or Vue.js, along with </a:t>
            </a:r>
            <a:r>
              <a:rPr lang="en-US" sz="2400" i="1" dirty="0">
                <a:solidFill>
                  <a:srgbClr val="FF0000"/>
                </a:solidFill>
              </a:rPr>
              <a:t>database systems </a:t>
            </a:r>
            <a:r>
              <a:rPr lang="en-US" sz="2400" dirty="0"/>
              <a:t>like MySQL, MongoDB, or PostgreSQL.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Overall, tools and techniques used in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599015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Common errors in XAMPP and their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7E68-68DA-6F76-E962-3F1C5B98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sz="2400" b="1" dirty="0"/>
              <a:t>MySQL Not Starting: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/>
              <a:t>Port Conflict: </a:t>
            </a:r>
            <a:r>
              <a:rPr lang="en-US" sz="2400" dirty="0"/>
              <a:t>MySQL might not start if port 3306 is occupied.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Solution: </a:t>
            </a:r>
            <a:r>
              <a:rPr lang="en-US" sz="2400" dirty="0"/>
              <a:t>Change the port in the </a:t>
            </a:r>
            <a:r>
              <a:rPr lang="en-US" sz="2400" b="1" dirty="0"/>
              <a:t>my.ini </a:t>
            </a:r>
            <a:r>
              <a:rPr lang="en-US" sz="2400" dirty="0"/>
              <a:t>file (under [client] and [</a:t>
            </a:r>
            <a:r>
              <a:rPr lang="en-US" sz="2400" dirty="0" err="1"/>
              <a:t>mysqld</a:t>
            </a:r>
            <a:r>
              <a:rPr lang="en-US" sz="2400" dirty="0"/>
              <a:t>] sections) to a different number, like 3307.</a:t>
            </a:r>
          </a:p>
          <a:p>
            <a:pPr marL="514350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/>
              <a:t>Database Corruption: </a:t>
            </a:r>
            <a:r>
              <a:rPr lang="en-US" sz="2400" dirty="0"/>
              <a:t>MySQL might not start if port 3306 is occupied.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Solution: </a:t>
            </a:r>
            <a:r>
              <a:rPr lang="en-US" sz="2400" dirty="0"/>
              <a:t>Check the </a:t>
            </a:r>
            <a:r>
              <a:rPr lang="en-US" sz="2400" b="1" dirty="0"/>
              <a:t>mysql_error.log </a:t>
            </a:r>
            <a:r>
              <a:rPr lang="en-US" sz="2400" dirty="0"/>
              <a:t>for details. You might need to repair corrupted databases using tools like </a:t>
            </a:r>
            <a:r>
              <a:rPr lang="en-US" sz="2400" b="1" dirty="0" err="1"/>
              <a:t>mysqlcheck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 err="1"/>
              <a:t>innodb_force_recovery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0037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3966-9C04-3A8A-DA97-96896DFC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Simple PHP Program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74E329-063E-C1B5-F13D-4C02DFD2C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44872"/>
            <a:ext cx="5152691" cy="2936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DOCTYPE 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75488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75488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	echo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rgbClr val="669900"/>
                </a:solidFill>
                <a:latin typeface="Consolas" panose="020B0609020204030204" pitchFamily="49" charset="0"/>
              </a:rPr>
              <a:t>Welcome BIM 4</a:t>
            </a:r>
            <a:r>
              <a:rPr lang="en-US" altLang="en-US" sz="1800" baseline="30000" dirty="0">
                <a:solidFill>
                  <a:srgbClr val="669900"/>
                </a:solidFill>
                <a:latin typeface="Consolas" panose="020B0609020204030204" pitchFamily="49" charset="0"/>
              </a:rPr>
              <a:t>th</a:t>
            </a:r>
            <a:r>
              <a:rPr lang="en-US" altLang="en-US" sz="1800" dirty="0">
                <a:solidFill>
                  <a:srgbClr val="6699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669900"/>
                </a:solidFill>
                <a:latin typeface="Consolas" panose="020B0609020204030204" pitchFamily="49" charset="0"/>
              </a:rPr>
              <a:t>Semeter</a:t>
            </a:r>
            <a:r>
              <a:rPr lang="en-US" altLang="en-US" sz="1800" dirty="0">
                <a:solidFill>
                  <a:srgbClr val="669900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75488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A ".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r>
              <a:rPr lang="en-US" sz="2400" dirty="0">
                <a:latin typeface="Times New Roman"/>
                <a:cs typeface="Times New Roman"/>
              </a:rPr>
              <a:t>" file may contain HTML, CSS and JavaScript code blocks along with the PHP code. </a:t>
            </a:r>
          </a:p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Hence, the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PHP parser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must differentiate between the PHP code from the other elements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When a ".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r>
              <a:rPr lang="en-US" sz="2400" dirty="0">
                <a:latin typeface="Times New Roman"/>
                <a:cs typeface="Times New Roman"/>
              </a:rPr>
              <a:t>" file is opened in the web browser, the HTML engine renders the HTML/CSS/JavaScript part and escapes out of the HTML block as soon as the statements included in PHP tags are encountered. </a:t>
            </a:r>
          </a:p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 PHP parser interpreter processes this block and returns the response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251467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913D9-7D7A-AA98-430F-6CF79722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14" y="2816772"/>
            <a:ext cx="8883526" cy="19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2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defines two methods of using tags for escaping the PHP code from HTML. </a:t>
            </a:r>
          </a:p>
          <a:p>
            <a:pPr marL="8407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Canonical PHP tags and </a:t>
            </a:r>
          </a:p>
          <a:p>
            <a:pPr marL="8407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Short-open (SGML-style) tags.</a:t>
            </a:r>
          </a:p>
          <a:p>
            <a:pPr marL="383540" lvl="2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83540" lvl="2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4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Canonical PHP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 most universally effective PHP tag style is −</a:t>
            </a:r>
          </a:p>
          <a:p>
            <a:pPr marL="658368" lvl="4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658368" lvl="4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658368" lvl="4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  One or more PHP statements</a:t>
            </a:r>
          </a:p>
          <a:p>
            <a:pPr marL="658368" lvl="4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/>
              <a:t>?&gt;</a:t>
            </a:r>
          </a:p>
          <a:p>
            <a:pPr marL="383540" lvl="2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  <a:cs typeface="Times New Roman"/>
              </a:rPr>
              <a:t>If you use this style, you can be positive that your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tags will always be correctly interpreted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795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Short-open (SGML-style)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Short or short-open tags look like this −</a:t>
            </a:r>
          </a:p>
          <a:p>
            <a:pPr marL="200660" lvl="1" indent="0">
              <a:lnSpc>
                <a:spcPct val="100000"/>
              </a:lnSpc>
              <a:buNone/>
            </a:pPr>
            <a:r>
              <a:rPr lang="en-US" sz="2600" dirty="0">
                <a:latin typeface="Times New Roman"/>
                <a:cs typeface="Times New Roman"/>
              </a:rPr>
              <a:t>&lt;?</a:t>
            </a:r>
            <a:r>
              <a:rPr lang="en-US" sz="2600" dirty="0" err="1">
                <a:latin typeface="Times New Roman"/>
                <a:cs typeface="Times New Roman"/>
              </a:rPr>
              <a:t>php</a:t>
            </a:r>
            <a:endParaRPr lang="en-US" sz="2600" dirty="0">
              <a:latin typeface="Times New Roman"/>
              <a:cs typeface="Times New Roman"/>
            </a:endParaRPr>
          </a:p>
          <a:p>
            <a:pPr marL="200660" lvl="1" indent="0">
              <a:lnSpc>
                <a:spcPct val="100000"/>
              </a:lnSpc>
              <a:buNone/>
            </a:pPr>
            <a:r>
              <a:rPr lang="en-US" sz="2600" dirty="0">
                <a:latin typeface="Times New Roman"/>
                <a:cs typeface="Times New Roman"/>
              </a:rPr>
              <a:t>	One or more PHP statements</a:t>
            </a:r>
          </a:p>
          <a:p>
            <a:pPr marL="200660" lvl="1" indent="0">
              <a:lnSpc>
                <a:spcPct val="100000"/>
              </a:lnSpc>
              <a:buNone/>
            </a:pPr>
            <a:r>
              <a:rPr lang="en-US" sz="2600" dirty="0">
                <a:latin typeface="Times New Roman"/>
                <a:cs typeface="Times New Roman"/>
              </a:rPr>
              <a:t>?&gt;</a:t>
            </a:r>
          </a:p>
          <a:p>
            <a:pPr marL="65786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/>
                <a:cs typeface="Times New Roman"/>
              </a:rPr>
              <a:t>Short tags are, as one might expect, the shortest option. You must do one of two things to enable PHP to recognize the tags −</a:t>
            </a:r>
          </a:p>
          <a:p>
            <a:pPr marL="84074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Choose the "--enable-short-tags" configuration option when you're building PHP.</a:t>
            </a:r>
          </a:p>
          <a:p>
            <a:pPr marL="840740" lvl="2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Set the "</a:t>
            </a:r>
            <a:r>
              <a:rPr lang="en-US" sz="2600" dirty="0" err="1">
                <a:latin typeface="Times New Roman"/>
                <a:cs typeface="Times New Roman"/>
              </a:rPr>
              <a:t>short_open_tag</a:t>
            </a:r>
            <a:r>
              <a:rPr lang="en-US" sz="2600" dirty="0">
                <a:latin typeface="Times New Roman"/>
                <a:cs typeface="Times New Roman"/>
              </a:rPr>
              <a:t>" setting in your </a:t>
            </a:r>
            <a:r>
              <a:rPr lang="en-US" sz="2600" b="1" dirty="0">
                <a:latin typeface="Times New Roman"/>
                <a:cs typeface="Times New Roman"/>
              </a:rPr>
              <a:t>php.ini </a:t>
            </a:r>
            <a:r>
              <a:rPr lang="en-US" sz="2600" dirty="0">
                <a:latin typeface="Times New Roman"/>
                <a:cs typeface="Times New Roman"/>
              </a:rPr>
              <a:t>file to on.</a:t>
            </a:r>
          </a:p>
          <a:p>
            <a:pPr marL="383540" lvl="2" indent="0">
              <a:lnSpc>
                <a:spcPct val="100000"/>
              </a:lnSpc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383540" lvl="2" indent="0">
              <a:lnSpc>
                <a:spcPct val="100000"/>
              </a:lnSpc>
              <a:buNone/>
            </a:pPr>
            <a:r>
              <a:rPr lang="en-US" sz="2600" b="0" i="0" dirty="0" err="1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short_open_tag</a:t>
            </a:r>
            <a:r>
              <a:rPr lang="en-US" sz="2600" b="0" i="0" dirty="0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=</a:t>
            </a:r>
            <a:r>
              <a:rPr lang="en-US" sz="26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on</a:t>
            </a:r>
            <a:endParaRPr lang="en-US" sz="2600" dirty="0">
              <a:latin typeface="Times New Roman"/>
              <a:cs typeface="Times New Roman"/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FA9D2-541D-7531-1F68-DD5412D52164}"/>
              </a:ext>
            </a:extLst>
          </p:cNvPr>
          <p:cNvSpPr txBox="1"/>
          <p:nvPr/>
        </p:nvSpPr>
        <p:spPr>
          <a:xfrm>
            <a:off x="234482" y="5869094"/>
            <a:ext cx="1178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This option must be disabled to parse XML with PHP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because the same syntax is used for XML tags.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2317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01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>
                <a:latin typeface="Times New Roman"/>
                <a:cs typeface="Times New Roman"/>
              </a:rPr>
              <a:t>Asp style tags :</a:t>
            </a:r>
          </a:p>
          <a:p>
            <a:pPr marL="566420" lvl="3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This tag is not so common but is used sometimes.</a:t>
            </a:r>
          </a:p>
          <a:p>
            <a:pPr marL="566420" lvl="3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&lt;% ... %&gt;</a:t>
            </a:r>
          </a:p>
          <a:p>
            <a:pPr marL="715010" lvl="1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latin typeface="Times New Roman"/>
                <a:cs typeface="Times New Roman"/>
              </a:rPr>
              <a:t>HTML script tags: This method is used mostly when we need to write 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r>
              <a:rPr lang="en-US" sz="2400" dirty="0">
                <a:latin typeface="Times New Roman"/>
                <a:cs typeface="Times New Roman"/>
              </a:rPr>
              <a:t> code inside html</a:t>
            </a:r>
          </a:p>
          <a:p>
            <a:pPr marL="566420" lvl="3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&lt;script language="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r>
              <a:rPr lang="en-US" sz="2400" dirty="0">
                <a:latin typeface="Times New Roman"/>
                <a:cs typeface="Times New Roman"/>
              </a:rPr>
              <a:t>"&gt;.....&lt;/script&gt;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65785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01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space insensitive </a:t>
            </a:r>
            <a:r>
              <a:rPr lang="en-US" sz="2400" dirty="0">
                <a:latin typeface="Times New Roman"/>
                <a:cs typeface="Times New Roman"/>
              </a:rPr>
              <a:t>(It does not matter how many whitespace characters you have in a row or column)</a:t>
            </a:r>
          </a:p>
          <a:p>
            <a:pPr marL="200660" lvl="1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 err="1">
                <a:latin typeface="Times New Roman"/>
                <a:cs typeface="Times New Roman"/>
              </a:rPr>
              <a:t>e.g</a:t>
            </a:r>
            <a:r>
              <a:rPr lang="en-US" sz="2400" dirty="0">
                <a:latin typeface="Times New Roman"/>
                <a:cs typeface="Times New Roman"/>
              </a:rPr>
              <a:t> $four= 2 		+2 =&gt;4 	//white space lines does not matter</a:t>
            </a:r>
          </a:p>
          <a:p>
            <a:pPr marL="65786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Statements are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terminated by semicolon (;)</a:t>
            </a:r>
          </a:p>
          <a:p>
            <a:pPr marL="200660" lvl="1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 err="1">
                <a:latin typeface="Times New Roman"/>
                <a:cs typeface="Times New Roman"/>
              </a:rPr>
              <a:t>e.g</a:t>
            </a:r>
            <a:r>
              <a:rPr lang="en-US" sz="2400" dirty="0">
                <a:latin typeface="Times New Roman"/>
                <a:cs typeface="Times New Roman"/>
              </a:rPr>
              <a:t> $stat=''we are learning 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r>
              <a:rPr lang="en-US" sz="2400" dirty="0">
                <a:latin typeface="Times New Roman"/>
                <a:cs typeface="Times New Roman"/>
              </a:rPr>
              <a:t>" ;</a:t>
            </a:r>
          </a:p>
        </p:txBody>
      </p:sp>
    </p:spTree>
    <p:extLst>
      <p:ext uri="{BB962C8B-B14F-4D97-AF65-F5344CB8AC3E}">
        <p14:creationId xmlns:p14="http://schemas.microsoft.com/office/powerpoint/2010/main" val="1002645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5010" lvl="1" indent="-5143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is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semi case sensitive </a:t>
            </a:r>
            <a:r>
              <a:rPr lang="en-US" sz="2400" dirty="0">
                <a:latin typeface="Times New Roman"/>
                <a:cs typeface="Times New Roman"/>
              </a:rPr>
              <a:t>: which means some features are case-sensitive while others are not.</a:t>
            </a:r>
          </a:p>
          <a:p>
            <a:pPr marL="200660" lvl="1" indent="0">
              <a:lnSpc>
                <a:spcPct val="120000"/>
              </a:lnSpc>
              <a:buNone/>
            </a:pPr>
            <a:r>
              <a:rPr lang="en-US" sz="2400" b="1" dirty="0">
                <a:latin typeface="Times New Roman"/>
                <a:cs typeface="Times New Roman"/>
              </a:rPr>
              <a:t>Following are case-insensitive</a:t>
            </a:r>
          </a:p>
          <a:p>
            <a:pPr marL="726440" lvl="2" indent="-342900"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Keywords (if, else, while, for, foreach, etc.)</a:t>
            </a:r>
          </a:p>
          <a:p>
            <a:pPr marL="726440" lvl="2" indent="-342900"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Inbuilt Functions like </a:t>
            </a:r>
            <a:r>
              <a:rPr lang="en-US" sz="2400" dirty="0" err="1">
                <a:latin typeface="Times New Roman"/>
                <a:cs typeface="Times New Roman"/>
              </a:rPr>
              <a:t>print_r</a:t>
            </a:r>
            <a:r>
              <a:rPr lang="en-US" sz="2400" dirty="0">
                <a:latin typeface="Times New Roman"/>
                <a:cs typeface="Times New Roman"/>
              </a:rPr>
              <a:t>() and some other</a:t>
            </a:r>
          </a:p>
          <a:p>
            <a:pPr marL="726440" lvl="2" indent="-342900"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Statements</a:t>
            </a:r>
          </a:p>
          <a:p>
            <a:pPr marL="726440" lvl="2" indent="-342900"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Classes name (in PHP class name are case-insensitive on Windows and mac OS while case sensitive in Linux)</a:t>
            </a:r>
          </a:p>
          <a:p>
            <a:pPr marL="726440" lvl="2" indent="-342900">
              <a:lnSpc>
                <a:spcPct val="120000"/>
              </a:lnSpc>
            </a:pPr>
            <a:r>
              <a:rPr lang="en-US" sz="2400" dirty="0">
                <a:latin typeface="Times New Roman"/>
                <a:cs typeface="Times New Roman"/>
              </a:rPr>
              <a:t>User defined functions (only after PHP 8)</a:t>
            </a:r>
          </a:p>
        </p:txBody>
      </p:sp>
    </p:spTree>
    <p:extLst>
      <p:ext uri="{BB962C8B-B14F-4D97-AF65-F5344CB8AC3E}">
        <p14:creationId xmlns:p14="http://schemas.microsoft.com/office/powerpoint/2010/main" val="38420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Server-side scripting refers to the </a:t>
            </a:r>
            <a:r>
              <a:rPr lang="en-US" sz="2400" dirty="0">
                <a:solidFill>
                  <a:srgbClr val="FF0000"/>
                </a:solidFill>
              </a:rPr>
              <a:t>programming that is executed on the server</a:t>
            </a:r>
            <a:r>
              <a:rPr lang="en-US" sz="2400" dirty="0"/>
              <a:t> rather than on the client's device.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This type of scripting is used to </a:t>
            </a:r>
            <a:r>
              <a:rPr lang="en-US" sz="2400" dirty="0">
                <a:solidFill>
                  <a:srgbClr val="FF0000"/>
                </a:solidFill>
              </a:rPr>
              <a:t>create dynamic web pages, manage sessions, interact with databases</a:t>
            </a:r>
            <a:r>
              <a:rPr lang="en-US" sz="2400" dirty="0"/>
              <a:t>, and perform other operations that require processing power and security that a server provides.</a:t>
            </a:r>
          </a:p>
        </p:txBody>
      </p:sp>
    </p:spTree>
    <p:extLst>
      <p:ext uri="{BB962C8B-B14F-4D97-AF65-F5344CB8AC3E}">
        <p14:creationId xmlns:p14="http://schemas.microsoft.com/office/powerpoint/2010/main" val="2562671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0660" lvl="1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Times New Roman"/>
              </a:rPr>
              <a:t>Following are case sensitive</a:t>
            </a:r>
          </a:p>
          <a:p>
            <a:pPr marL="90932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PHP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Variables</a:t>
            </a:r>
            <a:r>
              <a:rPr lang="en-US" sz="2400" dirty="0">
                <a:latin typeface="Times New Roman"/>
                <a:cs typeface="Times New Roman"/>
              </a:rPr>
              <a:t> are case-sensitive. </a:t>
            </a:r>
          </a:p>
          <a:p>
            <a:pPr marL="749300" lvl="4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/>
                <a:cs typeface="Times New Roman"/>
              </a:rPr>
              <a:t>e.g</a:t>
            </a:r>
            <a:r>
              <a:rPr lang="en-US" sz="2400" dirty="0">
                <a:latin typeface="Times New Roman"/>
                <a:cs typeface="Times New Roman"/>
              </a:rPr>
              <a:t> $Name is not same as $name</a:t>
            </a:r>
          </a:p>
          <a:p>
            <a:pPr marL="90932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Inbuilt functions </a:t>
            </a:r>
            <a:r>
              <a:rPr lang="en-US" sz="2400" dirty="0">
                <a:latin typeface="Times New Roman"/>
                <a:cs typeface="Times New Roman"/>
              </a:rPr>
              <a:t>like </a:t>
            </a:r>
            <a:r>
              <a:rPr lang="en-US" sz="2400" dirty="0" err="1">
                <a:latin typeface="Times New Roman"/>
                <a:cs typeface="Times New Roman"/>
              </a:rPr>
              <a:t>in_array</a:t>
            </a:r>
            <a:r>
              <a:rPr lang="en-US" sz="2400" dirty="0">
                <a:latin typeface="Times New Roman"/>
                <a:cs typeface="Times New Roman"/>
              </a:rPr>
              <a:t> is case sensitive</a:t>
            </a:r>
          </a:p>
          <a:p>
            <a:pPr marL="90932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2959304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A comment in PHP code is a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line that is not executed</a:t>
            </a:r>
            <a:r>
              <a:rPr lang="en-US" sz="2400" dirty="0">
                <a:latin typeface="Times New Roman"/>
                <a:cs typeface="Times New Roman"/>
              </a:rPr>
              <a:t> as a part of the program. </a:t>
            </a:r>
          </a:p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Its only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purpose is to be read by someone </a:t>
            </a:r>
            <a:r>
              <a:rPr lang="en-US" sz="2400" dirty="0">
                <a:latin typeface="Times New Roman"/>
                <a:cs typeface="Times New Roman"/>
              </a:rPr>
              <a:t>who is looking at the code.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93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can be used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501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Let others understand your code</a:t>
            </a:r>
          </a:p>
          <a:p>
            <a:pPr marL="71501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Remind yourself of what you did </a:t>
            </a:r>
            <a:r>
              <a:rPr lang="en-US" sz="2400" dirty="0">
                <a:latin typeface="Times New Roman"/>
                <a:cs typeface="Times New Roman"/>
              </a:rPr>
              <a:t>- Most programmers have experienced coming back to their own work a year or two later and having to re-figure out what they did. Comments can remind you of what you were thinking when you wrote the code</a:t>
            </a:r>
          </a:p>
          <a:p>
            <a:pPr marL="71501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Leave out some parts of your code</a:t>
            </a:r>
          </a:p>
        </p:txBody>
      </p:sp>
    </p:spTree>
    <p:extLst>
      <p:ext uri="{BB962C8B-B14F-4D97-AF65-F5344CB8AC3E}">
        <p14:creationId xmlns:p14="http://schemas.microsoft.com/office/powerpoint/2010/main" val="1474041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There are two commenting formats in PHP 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1501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/>
                <a:cs typeface="Times New Roman"/>
              </a:rPr>
              <a:t>Single-line Comments</a:t>
            </a:r>
          </a:p>
          <a:p>
            <a:pPr marL="71501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/>
                <a:cs typeface="Times New Roman"/>
              </a:rPr>
              <a:t>Multi-line Comments 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</a:p>
          <a:p>
            <a:pPr marL="200660" lvl="1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200660" lvl="1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220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LcPeriod"/>
            </a:pPr>
            <a:r>
              <a:rPr lang="en-US" sz="4400" dirty="0"/>
              <a:t>Single-line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They are generally used for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short explanations or notes </a:t>
            </a:r>
            <a:r>
              <a:rPr lang="en-US" sz="2400" dirty="0">
                <a:latin typeface="Times New Roman"/>
                <a:cs typeface="Times New Roman"/>
              </a:rPr>
              <a:t>relevant to the local code. </a:t>
            </a:r>
          </a:p>
          <a:p>
            <a:pPr marL="54356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uses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two notations </a:t>
            </a:r>
            <a:r>
              <a:rPr lang="en-US" sz="2400" dirty="0">
                <a:latin typeface="Times New Roman"/>
                <a:cs typeface="Times New Roman"/>
              </a:rPr>
              <a:t>for inserting a single-line comment in a program.</a:t>
            </a:r>
          </a:p>
          <a:p>
            <a:pPr marL="1023620" lvl="3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2400" b="1" dirty="0">
                <a:latin typeface="Times New Roman"/>
                <a:cs typeface="Times New Roman"/>
              </a:rPr>
              <a:t>Single-line Comments Using "#“</a:t>
            </a: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&lt;?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endParaRPr lang="en-US" sz="2400" dirty="0">
              <a:latin typeface="Times New Roman"/>
              <a:cs typeface="Times New Roman"/>
            </a:endParaRP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   # Single line comment starting with # symbol</a:t>
            </a: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   echo 'Hello World';</a:t>
            </a: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0363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LcPeriod"/>
            </a:pPr>
            <a:r>
              <a:rPr lang="en-US" sz="4400" dirty="0"/>
              <a:t>Single-line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23620" lvl="3" indent="-457200">
              <a:lnSpc>
                <a:spcPct val="100000"/>
              </a:lnSpc>
              <a:buFont typeface="+mj-lt"/>
              <a:buAutoNum type="alphaLcPeriod" startAt="2"/>
            </a:pPr>
            <a:r>
              <a:rPr lang="en-US" sz="2400" b="1" dirty="0">
                <a:latin typeface="Times New Roman"/>
                <a:cs typeface="Times New Roman"/>
              </a:rPr>
              <a:t>Single-line Comments Using "//“</a:t>
            </a:r>
          </a:p>
          <a:p>
            <a:pPr marL="566420" lvl="3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	PHP also supports C style of single-line comments with "//" symbol.</a:t>
            </a:r>
          </a:p>
          <a:p>
            <a:pPr marL="916612" lvl="5" indent="0">
              <a:lnSpc>
                <a:spcPct val="10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&lt;?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endParaRPr lang="en-US" sz="2400" dirty="0">
              <a:latin typeface="Times New Roman"/>
              <a:cs typeface="Times New Roman"/>
            </a:endParaRP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   // Single line comment starting with // symbol</a:t>
            </a: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   echo 'Hello World';</a:t>
            </a:r>
          </a:p>
          <a:p>
            <a:pPr marL="916612" lvl="5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?&gt;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3A111-0A66-BA21-58D9-B083A2DECE55}"/>
              </a:ext>
            </a:extLst>
          </p:cNvPr>
          <p:cNvSpPr txBox="1"/>
          <p:nvPr/>
        </p:nvSpPr>
        <p:spPr>
          <a:xfrm>
            <a:off x="1855095" y="5301718"/>
            <a:ext cx="877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comment that starts with the symbol "#" or "//"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need not be closed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effect of these symbols last till the end of the physical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3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LcPeriod" startAt="2"/>
            </a:pPr>
            <a:r>
              <a:rPr lang="en-US" sz="4400" dirty="0"/>
              <a:t>Multi-line 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Multi-line comments are generally used to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provide pseudocode algorithms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more detailed explanations when necessary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 multiline style of commenting is the same as in C. One or more lines embedded inside the "/*" and "*/" symbols are treated as a comment.</a:t>
            </a:r>
          </a:p>
          <a:p>
            <a:pPr marL="200660" lvl="1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7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of Multi-line Comment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This is a multiline comment example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program to add two numbers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Variables used - $x for first number, 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$y for second number */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"Total =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68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Parse error: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However, if there is a "/*" symbol in the program,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it must have a closing end-of comment marker "*/"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</a:p>
          <a:p>
            <a:pPr marL="54356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If not, an error will be displayed as follows −</a:t>
            </a:r>
          </a:p>
          <a:p>
            <a:pPr marL="200660" lvl="1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F8C555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PHP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 Parse error: Unterminated comment starting line </a:t>
            </a:r>
            <a:r>
              <a:rPr lang="en-US" sz="2400" b="0" i="0" dirty="0">
                <a:solidFill>
                  <a:srgbClr val="F08D49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3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 in </a:t>
            </a:r>
            <a:r>
              <a:rPr lang="en-US" sz="2400" b="0" i="0" dirty="0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/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home</a:t>
            </a:r>
            <a:r>
              <a:rPr lang="en-US" sz="2400" b="0" i="0" dirty="0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/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cg</a:t>
            </a:r>
            <a:r>
              <a:rPr lang="en-US" sz="2400" b="0" i="0" dirty="0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/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root</a:t>
            </a:r>
            <a:r>
              <a:rPr lang="en-US" sz="2400" b="0" i="0" dirty="0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/</a:t>
            </a:r>
            <a:r>
              <a:rPr lang="en-US" sz="2400" b="0" i="0" dirty="0">
                <a:solidFill>
                  <a:srgbClr val="F08D49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65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ded9eeb52fc</a:t>
            </a:r>
            <a:r>
              <a:rPr lang="en-US" sz="2400" b="0" i="0" dirty="0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/</a:t>
            </a:r>
            <a:r>
              <a:rPr lang="en-US" sz="2400" b="0" i="0" dirty="0" err="1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main</a:t>
            </a:r>
            <a:r>
              <a:rPr lang="en-US" sz="2400" b="0" i="0" dirty="0" err="1">
                <a:solidFill>
                  <a:srgbClr val="67CD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.</a:t>
            </a:r>
            <a:r>
              <a:rPr lang="en-US" sz="2400" b="0" i="0" dirty="0" err="1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php</a:t>
            </a:r>
            <a:r>
              <a:rPr lang="en-US" sz="2400" b="0" i="0" dirty="0">
                <a:solidFill>
                  <a:srgbClr val="CCCCCC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 on line </a:t>
            </a:r>
            <a:r>
              <a:rPr lang="en-US" sz="2400" b="0" i="0" dirty="0">
                <a:solidFill>
                  <a:srgbClr val="F08D49"/>
                </a:solidFill>
                <a:effectLst/>
                <a:highlight>
                  <a:srgbClr val="2D2D2D"/>
                </a:highlight>
                <a:latin typeface="Courier New" panose="02070309020205020404" pitchFamily="49" charset="0"/>
              </a:rPr>
              <a:t>3</a:t>
            </a:r>
            <a:endParaRPr lang="en-US" sz="2400" dirty="0">
              <a:latin typeface="Times New Roman"/>
              <a:cs typeface="Times New Roman"/>
            </a:endParaRPr>
          </a:p>
          <a:p>
            <a:pPr marL="200660" lvl="1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F005F-88B4-9F28-C867-91CB81862919}"/>
              </a:ext>
            </a:extLst>
          </p:cNvPr>
          <p:cNvSpPr txBox="1"/>
          <p:nvPr/>
        </p:nvSpPr>
        <p:spPr>
          <a:xfrm>
            <a:off x="1900002" y="5801203"/>
            <a:ext cx="845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NOTE: </a:t>
            </a:r>
            <a:r>
              <a:rPr lang="en-US" sz="2400" i="1" dirty="0">
                <a:latin typeface="Times New Roman"/>
                <a:cs typeface="Times New Roman"/>
              </a:rPr>
              <a:t>you can put even a single line inside </a:t>
            </a:r>
            <a:r>
              <a:rPr lang="en-US" sz="2400" dirty="0">
                <a:latin typeface="Times New Roman"/>
                <a:cs typeface="Times New Roman"/>
              </a:rPr>
              <a:t>the "/* .. */" symbols.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5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Variables are "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containers</a:t>
            </a:r>
            <a:r>
              <a:rPr lang="en-US" sz="2400" dirty="0">
                <a:latin typeface="Times New Roman"/>
                <a:cs typeface="Times New Roman"/>
              </a:rPr>
              <a:t>" for </a:t>
            </a:r>
            <a:r>
              <a:rPr lang="en-US" sz="2400" i="1" dirty="0">
                <a:latin typeface="Times New Roman"/>
                <a:cs typeface="Times New Roman"/>
              </a:rPr>
              <a:t>storing information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A variable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can have a short name</a:t>
            </a:r>
            <a:r>
              <a:rPr lang="en-US" sz="2400" dirty="0">
                <a:latin typeface="Times New Roman"/>
                <a:cs typeface="Times New Roman"/>
              </a:rPr>
              <a:t> (like $x and $y) or a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more descriptive name</a:t>
            </a:r>
            <a:r>
              <a:rPr lang="en-US" sz="2400" dirty="0">
                <a:latin typeface="Times New Roman"/>
                <a:cs typeface="Times New Roman"/>
              </a:rPr>
              <a:t> ($age, $</a:t>
            </a:r>
            <a:r>
              <a:rPr lang="en-US" sz="2400" dirty="0" err="1">
                <a:latin typeface="Times New Roman"/>
                <a:cs typeface="Times New Roman"/>
              </a:rPr>
              <a:t>carname</a:t>
            </a:r>
            <a:r>
              <a:rPr lang="en-US" sz="2400" dirty="0">
                <a:latin typeface="Times New Roman"/>
                <a:cs typeface="Times New Roman"/>
              </a:rPr>
              <a:t>, $</a:t>
            </a:r>
            <a:r>
              <a:rPr lang="en-US" sz="2400" dirty="0" err="1">
                <a:latin typeface="Times New Roman"/>
                <a:cs typeface="Times New Roman"/>
              </a:rPr>
              <a:t>total_volume</a:t>
            </a:r>
            <a:r>
              <a:rPr lang="en-US" sz="2400" dirty="0">
                <a:latin typeface="Times New Roman"/>
                <a:cs typeface="Times New Roman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When you assign a text value to a variable,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put quotes around the value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"Tika Ram"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assign number value to a variable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assign text value to a variable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 :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$name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"Age : 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0660" lvl="1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5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Server-Side Scripting: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Execution on the Server: 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script runs on the server where the website is hosted</a:t>
            </a:r>
            <a:r>
              <a:rPr lang="en-US" sz="2200" dirty="0"/>
              <a:t>.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200" dirty="0"/>
              <a:t>The server processes the script and sends the generated HTML to the client's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Interactivity and Dynamic Content: 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200" dirty="0"/>
              <a:t>Allows the creation of dynamic web pages that change based on user interactions or other conditions.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</a:rPr>
              <a:t>Can serve different content to different users based on their inputs or profiles.</a:t>
            </a:r>
          </a:p>
        </p:txBody>
      </p:sp>
    </p:spTree>
    <p:extLst>
      <p:ext uri="{BB962C8B-B14F-4D97-AF65-F5344CB8AC3E}">
        <p14:creationId xmlns:p14="http://schemas.microsoft.com/office/powerpoint/2010/main" val="3268925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Rules for PHP variables: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variable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starts with the 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the name of the variable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start with a letter or the underscore character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start with a number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variable name can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contain alpha-numeric characters and underscores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(A-z, 0-9, and _ 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$age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$AGE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two different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64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is a Loosely Typed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need to explicitly declare the data types of variables.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type conversions automatically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provides flexibility but can also lead to potential pitfalls if not managed carefully. </a:t>
            </a:r>
          </a:p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$x is an integer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"20"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$y is a string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"x + y is: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PHP converts $y to an integer and adds it to $x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OUTPUT: x + y is: 30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echo and print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statements are used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 the output either on the browser or the PHP console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arentheses should not be used with either of them.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differences are small: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return 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value of 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it can be used in expressions.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multiple paramete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 (although such usage is rare)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one argument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marginally faster than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601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PHP echo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can be used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with or without parentheses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echo()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echo statement outputs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or more expressions, with no additional newlines or spaces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"&lt;h2&gt;PHP is Fun!&lt;/h2&gt;"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"I'm about to learn PHP!&lt;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"This 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"string 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"was 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"made 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"with multiple parameters."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multiple parameters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68180D-116D-D594-A54A-AFDC5CF35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60051"/>
              </p:ext>
            </p:extLst>
          </p:nvPr>
        </p:nvGraphicFramePr>
        <p:xfrm>
          <a:off x="2238188" y="3058160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297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echo(string ...$expressions):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5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87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PHP print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used with or without parentheses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PHP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accepts a single argument only 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and always returns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"&lt;h2&gt;PHP is Fun!&lt;/h2&gt;"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"I'm about to learn PHP!"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8FD03-5564-E6CF-2123-E06C3E8B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32535"/>
              </p:ext>
            </p:extLst>
          </p:nvPr>
        </p:nvGraphicFramePr>
        <p:xfrm>
          <a:off x="2623670" y="3243580"/>
          <a:ext cx="33378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7859">
                  <a:extLst>
                    <a:ext uri="{9D8B030D-6E8A-4147-A177-3AD203B41FA5}">
                      <a16:colId xmlns:a16="http://schemas.microsoft.com/office/drawing/2014/main" val="388749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print(string $expression):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0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575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Constants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is an identifier (name) for a simple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value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change during the execution of the PHP 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valid constant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starts with a letter or underscore (no $ sign before the constant name).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constant, use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insensitive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case-insensitive: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Specifies whether the constant name should be case-insensitive.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is 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58634-5EFD-215C-AF7D-508A7221AEC4}"/>
              </a:ext>
            </a:extLst>
          </p:cNvPr>
          <p:cNvSpPr txBox="1"/>
          <p:nvPr/>
        </p:nvSpPr>
        <p:spPr>
          <a:xfrm>
            <a:off x="1097279" y="5515803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Note: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Defining case-insensitive constants was deprecated in PHP 7.3.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	  </a:t>
            </a:r>
            <a:r>
              <a:rPr lang="en-US" sz="1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PHP 8.0 accepts </a:t>
            </a:r>
            <a:r>
              <a:rPr lang="en-US" sz="1400" b="0" i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only false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the value true will produce a warning.</a:t>
            </a:r>
          </a:p>
        </p:txBody>
      </p:sp>
    </p:spTree>
    <p:extLst>
      <p:ext uri="{BB962C8B-B14F-4D97-AF65-F5344CB8AC3E}">
        <p14:creationId xmlns:p14="http://schemas.microsoft.com/office/powerpoint/2010/main" val="2682425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PHP Constants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case-sensitive constant name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"GREETING"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"Welcome to BIM 4th Semester!"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GREETING;</a:t>
            </a:r>
          </a:p>
          <a:p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Welcome to BIM 4th Semester!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Constants </a:t>
            </a:r>
            <a:r>
              <a:rPr lang="en-US" sz="2000" dirty="0"/>
              <a:t>VS</a:t>
            </a:r>
            <a:r>
              <a:rPr lang="en-US" sz="3600" dirty="0"/>
              <a:t> Variables in PHP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Constants cannot be defined by simple assignment; they can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be defined using the </a:t>
            </a: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define()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Constants may be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defined and accessed anywhere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without regard to variable scoping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Once the Constants have been set, they may not be redefined or undefined.</a:t>
            </a:r>
          </a:p>
        </p:txBody>
      </p:sp>
    </p:spTree>
    <p:extLst>
      <p:ext uri="{BB962C8B-B14F-4D97-AF65-F5344CB8AC3E}">
        <p14:creationId xmlns:p14="http://schemas.microsoft.com/office/powerpoint/2010/main" val="555048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const Keyword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create a constant by using the </a:t>
            </a:r>
            <a:r>
              <a:rPr lang="en-US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keyword.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MYCAR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"Volvo"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MYCAR;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b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5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 vs. define()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case-sensitive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case-insensitive 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be created inside another block 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like inside a function or inside an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statement.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created inside another block 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2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Server-Side Scripting: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200" b="1" dirty="0"/>
              <a:t>Database Interaction: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000" dirty="0"/>
              <a:t>Server-side scripts can </a:t>
            </a:r>
            <a:r>
              <a:rPr lang="en-US" sz="2000" dirty="0">
                <a:solidFill>
                  <a:srgbClr val="FF0000"/>
                </a:solidFill>
              </a:rPr>
              <a:t>query databases, retrieve data, and incorporate it into web pages</a:t>
            </a:r>
            <a:r>
              <a:rPr lang="en-US" sz="2000" dirty="0"/>
              <a:t>.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000" dirty="0"/>
              <a:t>Commonly used for user authentication, data storage, and retrieval.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200" b="1" dirty="0"/>
              <a:t>Security: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000" dirty="0"/>
              <a:t>Since the script </a:t>
            </a:r>
            <a:r>
              <a:rPr lang="en-US" sz="2000" i="1" dirty="0"/>
              <a:t>runs on the server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sensitive operations like authentication and database access are more secure</a:t>
            </a:r>
            <a:r>
              <a:rPr lang="en-US" sz="2000" dirty="0"/>
              <a:t>.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000" dirty="0"/>
              <a:t>The server </a:t>
            </a:r>
            <a:r>
              <a:rPr lang="en-US" sz="2000" dirty="0">
                <a:solidFill>
                  <a:srgbClr val="FF0000"/>
                </a:solidFill>
              </a:rPr>
              <a:t>can control </a:t>
            </a:r>
            <a:r>
              <a:rPr lang="en-US" sz="2000" i="1" dirty="0">
                <a:solidFill>
                  <a:srgbClr val="FF0000"/>
                </a:solidFill>
              </a:rPr>
              <a:t>access to certain resources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perform </a:t>
            </a:r>
            <a:r>
              <a:rPr lang="en-US" sz="2000" i="1" dirty="0">
                <a:solidFill>
                  <a:srgbClr val="FF0000"/>
                </a:solidFill>
              </a:rPr>
              <a:t>checks before serving content.</a:t>
            </a:r>
          </a:p>
        </p:txBody>
      </p:sp>
    </p:spTree>
    <p:extLst>
      <p:ext uri="{BB962C8B-B14F-4D97-AF65-F5344CB8AC3E}">
        <p14:creationId xmlns:p14="http://schemas.microsoft.com/office/powerpoint/2010/main" val="3978512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Classification of data in distinct categories.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has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eight</a:t>
            </a:r>
            <a:r>
              <a:rPr lang="en-US" sz="2400" dirty="0">
                <a:latin typeface="Times New Roman"/>
                <a:cs typeface="Times New Roman"/>
              </a:rPr>
              <a:t> data types: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/>
                <a:cs typeface="Times New Roman"/>
              </a:rPr>
              <a:t>Integers</a:t>
            </a:r>
            <a:r>
              <a:rPr lang="en-US" sz="2000" dirty="0">
                <a:latin typeface="Times New Roman"/>
                <a:cs typeface="Times New Roman"/>
              </a:rPr>
              <a:t> − Whole numbers,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without a decimal point</a:t>
            </a:r>
            <a:r>
              <a:rPr lang="en-US" sz="2000" dirty="0">
                <a:latin typeface="Times New Roman"/>
                <a:cs typeface="Times New Roman"/>
              </a:rPr>
              <a:t>, like 4195.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/>
                <a:cs typeface="Times New Roman"/>
              </a:rPr>
              <a:t>Doubles</a:t>
            </a:r>
            <a:r>
              <a:rPr lang="en-US" sz="2000" dirty="0">
                <a:latin typeface="Times New Roman"/>
                <a:cs typeface="Times New Roman"/>
              </a:rPr>
              <a:t> −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Floating-point numbers </a:t>
            </a:r>
            <a:r>
              <a:rPr lang="en-US" sz="2000" dirty="0">
                <a:latin typeface="Times New Roman"/>
                <a:cs typeface="Times New Roman"/>
              </a:rPr>
              <a:t>like 3.14159 or 49.1.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/>
                <a:cs typeface="Times New Roman"/>
              </a:rPr>
              <a:t>Booleans</a:t>
            </a:r>
            <a:r>
              <a:rPr lang="en-US" sz="2000" dirty="0">
                <a:latin typeface="Times New Roman"/>
                <a:cs typeface="Times New Roman"/>
              </a:rPr>
              <a:t> − Have only two possible values,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either true or false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/>
                <a:cs typeface="Times New Roman"/>
              </a:rPr>
              <a:t>NULL</a:t>
            </a:r>
            <a:r>
              <a:rPr lang="en-US" sz="2000" dirty="0">
                <a:latin typeface="Times New Roman"/>
                <a:cs typeface="Times New Roman"/>
              </a:rPr>
              <a:t> − Special type that only has one value: NULL.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/>
                <a:cs typeface="Times New Roman"/>
              </a:rPr>
              <a:t>Strings</a:t>
            </a:r>
            <a:r>
              <a:rPr lang="en-US" sz="2000" dirty="0">
                <a:latin typeface="Times New Roman"/>
                <a:cs typeface="Times New Roman"/>
              </a:rPr>
              <a:t> −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Sequences of characters</a:t>
            </a:r>
            <a:r>
              <a:rPr lang="en-US" sz="2000" dirty="0">
                <a:latin typeface="Times New Roman"/>
                <a:cs typeface="Times New Roman"/>
              </a:rPr>
              <a:t>, like 'PHP supports string operations.'</a:t>
            </a:r>
          </a:p>
          <a:p>
            <a:pPr marL="898398" lvl="2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/>
                <a:cs typeface="Times New Roman"/>
              </a:rPr>
              <a:t>Arrays</a:t>
            </a:r>
            <a:r>
              <a:rPr lang="en-US" sz="2000" dirty="0">
                <a:latin typeface="Times New Roman"/>
                <a:cs typeface="Times New Roman"/>
              </a:rPr>
              <a:t> − Named and indexed collections of other values.</a:t>
            </a:r>
          </a:p>
        </p:txBody>
      </p:sp>
    </p:spTree>
    <p:extLst>
      <p:ext uri="{BB962C8B-B14F-4D97-AF65-F5344CB8AC3E}">
        <p14:creationId xmlns:p14="http://schemas.microsoft.com/office/powerpoint/2010/main" val="1706423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There are two ways  to declare  an array.</a:t>
            </a:r>
          </a:p>
          <a:p>
            <a:pPr marL="601218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/>
                <a:cs typeface="Times New Roman"/>
              </a:rPr>
              <a:t> An array can be declared 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using the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array()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$array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'Apple'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'Banana'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'Orange'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'Mango’);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601218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2400" dirty="0">
                <a:latin typeface="Times New Roman"/>
                <a:cs typeface="Times New Roman"/>
              </a:rPr>
              <a:t> An array  can be declared 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wrapping with [ and ].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$array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'Banana'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'Orange'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'Mango'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04326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 marL="715518" lvl="1" indent="-514350">
              <a:lnSpc>
                <a:spcPct val="100000"/>
              </a:lnSpc>
              <a:buFont typeface="+mj-lt"/>
              <a:buAutoNum type="romanLcPeriod" startAt="7"/>
            </a:pPr>
            <a:r>
              <a:rPr lang="en-US" sz="2000" b="1" dirty="0">
                <a:latin typeface="Times New Roman"/>
                <a:cs typeface="Times New Roman"/>
              </a:rPr>
              <a:t>Objects</a:t>
            </a:r>
            <a:r>
              <a:rPr lang="en-US" sz="2000" dirty="0">
                <a:latin typeface="Times New Roman"/>
                <a:cs typeface="Times New Roman"/>
              </a:rPr>
              <a:t> −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Instances of programmer-defined classes</a:t>
            </a:r>
            <a:r>
              <a:rPr lang="en-US" sz="2000" dirty="0">
                <a:latin typeface="Times New Roman"/>
                <a:cs typeface="Times New Roman"/>
              </a:rPr>
              <a:t>, which can package up both other kinds of values and functions that are specific to the class.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To create a new object, use the </a:t>
            </a:r>
            <a:r>
              <a:rPr lang="en-US" sz="2000" b="1" dirty="0">
                <a:latin typeface="Times New Roman"/>
                <a:cs typeface="Times New Roman"/>
              </a:rPr>
              <a:t>new statement </a:t>
            </a:r>
            <a:r>
              <a:rPr lang="en-US" sz="2000" dirty="0">
                <a:latin typeface="Times New Roman"/>
                <a:cs typeface="Times New Roman"/>
              </a:rPr>
              <a:t>to instantiate a class: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566928" lvl="3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$obj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$obj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82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PHP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 marL="422910" indent="-514350">
              <a:lnSpc>
                <a:spcPct val="100000"/>
              </a:lnSpc>
              <a:buFont typeface="+mj-lt"/>
              <a:buAutoNum type="romanLcPeriod" startAt="8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variables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references to resources external to PHP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database connections).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resource: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"example.txt"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$file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"Failed to open file."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64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term "Type Casting" refers to </a:t>
            </a:r>
            <a:r>
              <a:rPr lang="en-US" sz="24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one type of data to another.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Since PHP is a </a:t>
            </a:r>
            <a:r>
              <a:rPr lang="en-US" sz="24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weakly typed language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the parser coerces certain data types into others while performing certain operations.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casting:</a:t>
            </a:r>
          </a:p>
          <a:p>
            <a:pPr marL="601218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Implicit Casting (Automatic)</a:t>
            </a:r>
          </a:p>
          <a:p>
            <a:pPr marL="601218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Explicit  Casting (Manual)</a:t>
            </a:r>
          </a:p>
        </p:txBody>
      </p:sp>
    </p:spTree>
    <p:extLst>
      <p:ext uri="{BB962C8B-B14F-4D97-AF65-F5344CB8AC3E}">
        <p14:creationId xmlns:p14="http://schemas.microsoft.com/office/powerpoint/2010/main" val="39230329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Implicit Casting (Automatic)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Implicit casting  is  </a:t>
            </a:r>
            <a:r>
              <a:rPr lang="en-US" sz="18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done by PHP automatically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dividing  an integer  by another integer  the result can either be integer or float. The decision  is taken by PHP.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16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An integer)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An integer)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 float value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1.25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8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Explicit  Casting: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92353E-982E-64F4-F9C5-B0929619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80320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can explicitly  cast  a variable  to different  data types </a:t>
            </a:r>
            <a:r>
              <a:rPr lang="en-US" sz="24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we can convert  a float to an integer like  following.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5.35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$x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casted  $x to integer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var_dump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$y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 5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78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5707-9206-AF75-D79E-E86F1E7E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34A7-B851-FAD7-DB18-DA2418F1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(int) or (integer) casts to an integer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(bool) or (</a:t>
            </a:r>
            <a:r>
              <a:rPr lang="en-US" dirty="0" err="1"/>
              <a:t>boolean</a:t>
            </a:r>
            <a:r>
              <a:rPr lang="en-US" dirty="0"/>
              <a:t>) casts to a </a:t>
            </a:r>
            <a:r>
              <a:rPr lang="en-US" dirty="0" err="1"/>
              <a:t>boolean</a:t>
            </a: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(float) or (double) or (real) casts to a float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(string) casts to a string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(array) casts to an array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(object) casts to an object</a:t>
            </a:r>
          </a:p>
        </p:txBody>
      </p:sp>
    </p:spTree>
    <p:extLst>
      <p:ext uri="{BB962C8B-B14F-4D97-AF65-F5344CB8AC3E}">
        <p14:creationId xmlns:p14="http://schemas.microsoft.com/office/powerpoint/2010/main" val="11078982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A4C3-6354-C051-7204-F06FE80B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FBDE-7506-9E3C-EC28-F6E54FDA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Operators are used to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perform operations on variables and values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PHP divides the operators in the following groups: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Arithmetic operators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Assignment operators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Comparison operators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Increment/Decrement operators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Logical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755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ED7E-9820-0359-0ECD-568C05CD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84597-4BA7-E8D8-7703-97B513AA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A=10, B=20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7B2EC-3DFC-14DF-7935-A065D9002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31111" r="22721" b="32810"/>
          <a:stretch/>
        </p:blipFill>
        <p:spPr>
          <a:xfrm>
            <a:off x="1097280" y="2420470"/>
            <a:ext cx="10158446" cy="34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Server-Side Scripting: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b="1" dirty="0"/>
              <a:t>Session Management: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400" dirty="0"/>
              <a:t>Allows </a:t>
            </a:r>
            <a:r>
              <a:rPr lang="en-US" sz="2400" dirty="0">
                <a:solidFill>
                  <a:srgbClr val="FF0000"/>
                </a:solidFill>
              </a:rPr>
              <a:t>maintaining state and session information across multiple requests from the same user.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400" dirty="0"/>
              <a:t>Useful for managing user logins, shopping carts, and personalized experiences.</a:t>
            </a:r>
          </a:p>
        </p:txBody>
      </p:sp>
    </p:spTree>
    <p:extLst>
      <p:ext uri="{BB962C8B-B14F-4D97-AF65-F5344CB8AC3E}">
        <p14:creationId xmlns:p14="http://schemas.microsoft.com/office/powerpoint/2010/main" val="3495689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C5D-463C-A9E3-13BA-6499B5F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en-US" dirty="0"/>
              <a:t>Comparison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A8B6F-291E-363A-CE30-DE565BC1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39" t="34331" r="24348" b="26893"/>
          <a:stretch/>
        </p:blipFill>
        <p:spPr>
          <a:xfrm>
            <a:off x="1097280" y="1869142"/>
            <a:ext cx="10032897" cy="3778624"/>
          </a:xfrm>
        </p:spPr>
      </p:pic>
    </p:spTree>
    <p:extLst>
      <p:ext uri="{BB962C8B-B14F-4D97-AF65-F5344CB8AC3E}">
        <p14:creationId xmlns:p14="http://schemas.microsoft.com/office/powerpoint/2010/main" val="3008924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049E-CA07-5943-DC88-12CCF57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en-US" dirty="0"/>
              <a:t>Logical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B9C7E-6A0E-29CF-159C-94DA2FD54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39" t="44136" r="21465" b="21768"/>
          <a:stretch/>
        </p:blipFill>
        <p:spPr>
          <a:xfrm>
            <a:off x="1237130" y="1936377"/>
            <a:ext cx="10010659" cy="3184264"/>
          </a:xfrm>
        </p:spPr>
      </p:pic>
    </p:spTree>
    <p:extLst>
      <p:ext uri="{BB962C8B-B14F-4D97-AF65-F5344CB8AC3E}">
        <p14:creationId xmlns:p14="http://schemas.microsoft.com/office/powerpoint/2010/main" val="946814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DA5E-4E6A-C5BE-8809-11BF2160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en-US" dirty="0"/>
              <a:t>Assignment Operators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9069E-4296-A732-97D9-522D09EA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18" t="33662" r="26103" b="24442"/>
          <a:stretch/>
        </p:blipFill>
        <p:spPr>
          <a:xfrm>
            <a:off x="1097279" y="1999129"/>
            <a:ext cx="9758979" cy="4237155"/>
          </a:xfrm>
        </p:spPr>
      </p:pic>
    </p:spTree>
    <p:extLst>
      <p:ext uri="{BB962C8B-B14F-4D97-AF65-F5344CB8AC3E}">
        <p14:creationId xmlns:p14="http://schemas.microsoft.com/office/powerpoint/2010/main" val="481171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FE2A-3014-655F-5692-7245C710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5"/>
            </a:pPr>
            <a:r>
              <a:rPr lang="en-US" dirty="0"/>
              <a:t>Conditional 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F30AD-714E-5DBB-3BE0-F4E14931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'The  no is even'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'The no is Odd'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A299AF-3171-67D6-DD8E-B75297469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6" t="39345" r="34502" b="52521"/>
          <a:stretch/>
        </p:blipFill>
        <p:spPr>
          <a:xfrm>
            <a:off x="1097281" y="1978243"/>
            <a:ext cx="9997440" cy="11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9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DA1E-75EE-6821-6D24-7955A580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/ Decrement Operators</a:t>
            </a: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FAEC9594-F788-D8B1-93EE-5EFE18B26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14" t="39345" r="35219" b="36226"/>
          <a:stretch/>
        </p:blipFill>
        <p:spPr>
          <a:xfrm>
            <a:off x="1895508" y="2601120"/>
            <a:ext cx="8461309" cy="25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5111-46E1-AF0B-A212-318D3A9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7"/>
            </a:pPr>
            <a:r>
              <a:rPr lang="en-US" dirty="0"/>
              <a:t>PHP String Operators: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755-51DA-B063-A52C-B21A3D3A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two special  string operators  </a:t>
            </a:r>
            <a:r>
              <a:rPr lang="en-US" sz="2400" dirty="0"/>
              <a:t>that help us to operate strings.</a:t>
            </a:r>
          </a:p>
          <a:p>
            <a:pPr marL="715518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200" dirty="0"/>
              <a:t> Concatenation : (.)  </a:t>
            </a:r>
          </a:p>
          <a:p>
            <a:pPr marL="715518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200" dirty="0"/>
              <a:t>Concatenation Assignment (.= ): </a:t>
            </a:r>
          </a:p>
        </p:txBody>
      </p:sp>
    </p:spTree>
    <p:extLst>
      <p:ext uri="{BB962C8B-B14F-4D97-AF65-F5344CB8AC3E}">
        <p14:creationId xmlns:p14="http://schemas.microsoft.com/office/powerpoint/2010/main" val="5147088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5111-46E1-AF0B-A212-318D3A9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7"/>
            </a:pPr>
            <a:r>
              <a:rPr lang="en-US" dirty="0"/>
              <a:t>PHP String Operators: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755-51DA-B063-A52C-B21A3D3A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200" dirty="0"/>
              <a:t>Concatenation (.)</a:t>
            </a:r>
          </a:p>
          <a:p>
            <a:pPr marL="806958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concatenation operator (.) in PHP is used to combine two strings into one.</a:t>
            </a:r>
          </a:p>
          <a:p>
            <a:pPr marL="749808" lvl="4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49808" lvl="4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9808" lvl="4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9808" lvl="4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9808" lvl="4" indent="0"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9808" lvl="4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92608" lvl="1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0889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5111-46E1-AF0B-A212-318D3A9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7"/>
            </a:pPr>
            <a:r>
              <a:rPr lang="en-US" dirty="0"/>
              <a:t>PHP String Operators: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755-51DA-B063-A52C-B21A3D3A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>
              <a:lnSpc>
                <a:spcPct val="150000"/>
              </a:lnSpc>
              <a:buFont typeface="+mj-lt"/>
              <a:buAutoNum type="romanLcPeriod" startAt="2"/>
            </a:pPr>
            <a:r>
              <a:rPr lang="en-US" sz="2200" dirty="0"/>
              <a:t>Concatenation Assignment (.= ):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The concatenation assignment operator (.=) appends the value on the right to the variable on the left and then assigns the result back to the variable on the left.</a:t>
            </a:r>
          </a:p>
          <a:p>
            <a:pPr marL="704088" lvl="4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04088" lvl="4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04088" lvl="4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"World"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04088" lvl="4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.=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$b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04088" lvl="4" indent="0"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04088" lvl="4" indent="0">
              <a:buNone/>
            </a:pP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36439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477C-AC79-5624-9818-B841CEE1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8"/>
            </a:pPr>
            <a:r>
              <a:rPr lang="en-US" dirty="0"/>
              <a:t>Array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2C9D-7B4A-A86A-22B5-327A5F0D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array operators are used to perform operations on arrays. If $x and $y are array: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Union(+) : </a:t>
            </a:r>
            <a:r>
              <a:rPr lang="en-US" dirty="0"/>
              <a:t>$x + $y (Union of $x and $y)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Equality (==): </a:t>
            </a:r>
            <a:r>
              <a:rPr lang="en-US" dirty="0"/>
              <a:t>$x == $y (Returns true if $x and $y have the </a:t>
            </a:r>
            <a:r>
              <a:rPr lang="en-US" dirty="0">
                <a:solidFill>
                  <a:srgbClr val="FF0000"/>
                </a:solidFill>
              </a:rPr>
              <a:t>same key/value pairs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Identity(===): </a:t>
            </a:r>
            <a:r>
              <a:rPr lang="en-US" dirty="0"/>
              <a:t>$x === $y (Returns true if $x and $y have the </a:t>
            </a:r>
            <a:r>
              <a:rPr lang="en-US" dirty="0">
                <a:solidFill>
                  <a:srgbClr val="FF0000"/>
                </a:solidFill>
              </a:rPr>
              <a:t>same key/value pairs in the same order and of the same types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Inequality (!= or &lt;&gt; ): </a:t>
            </a:r>
            <a:r>
              <a:rPr lang="en-US" dirty="0"/>
              <a:t>$x != $y or $x &lt;&gt; $y (Returns true if $x is not equal to $y)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Non-identity(!==): </a:t>
            </a:r>
            <a:r>
              <a:rPr lang="en-US" dirty="0"/>
              <a:t>$x !== $y (Returns true if $x is not identical to $y)</a:t>
            </a:r>
          </a:p>
        </p:txBody>
      </p:sp>
    </p:spTree>
    <p:extLst>
      <p:ext uri="{BB962C8B-B14F-4D97-AF65-F5344CB8AC3E}">
        <p14:creationId xmlns:p14="http://schemas.microsoft.com/office/powerpoint/2010/main" val="10835745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254F-427A-ED5C-69E9-7D70B460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9"/>
            </a:pPr>
            <a:r>
              <a:rPr lang="en-US" dirty="0"/>
              <a:t>Spaceship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BCFF-7ED4-E4AC-9B44-869699A1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Spaceship Operator (&lt;=&gt;) is a </a:t>
            </a:r>
            <a:r>
              <a:rPr lang="en-US" dirty="0">
                <a:solidFill>
                  <a:srgbClr val="FF0000"/>
                </a:solidFill>
              </a:rPr>
              <a:t>combined comparison operator </a:t>
            </a:r>
            <a:r>
              <a:rPr lang="en-US" dirty="0"/>
              <a:t>which was added in PHP 7.</a:t>
            </a:r>
          </a:p>
          <a:p>
            <a:r>
              <a:rPr lang="en-US" dirty="0"/>
              <a:t>Integers, floats, and strings can be compared. 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‘-1’</a:t>
            </a:r>
            <a:r>
              <a:rPr lang="en-US" dirty="0"/>
              <a:t> </a:t>
            </a:r>
            <a:r>
              <a:rPr lang="en-US" i="1" dirty="0"/>
              <a:t>if the left operand is less than the right operand</a:t>
            </a:r>
            <a:r>
              <a:rPr lang="en-US" dirty="0"/>
              <a:t>,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‘0’ </a:t>
            </a:r>
            <a:r>
              <a:rPr lang="en-US" i="1" dirty="0"/>
              <a:t>if the operands are equal</a:t>
            </a:r>
            <a:r>
              <a:rPr lang="en-US" dirty="0"/>
              <a:t>,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/>
              <a:t>‘1’ </a:t>
            </a:r>
            <a:r>
              <a:rPr lang="en-US" i="1" dirty="0"/>
              <a:t>if the left operand is greater than the right operand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$a &lt;=&gt; 2 will return </a:t>
            </a:r>
          </a:p>
          <a:p>
            <a:pPr marL="0" indent="0">
              <a:buNone/>
            </a:pPr>
            <a:r>
              <a:rPr lang="en-US" b="1" dirty="0"/>
              <a:t>-1 </a:t>
            </a:r>
            <a:r>
              <a:rPr lang="en-US" dirty="0"/>
              <a:t>if the value of </a:t>
            </a:r>
            <a:r>
              <a:rPr lang="en-US" i="1" dirty="0">
                <a:solidFill>
                  <a:srgbClr val="FF0000"/>
                </a:solidFill>
              </a:rPr>
              <a:t>$a is less than 2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b="1" dirty="0"/>
              <a:t>0</a:t>
            </a:r>
            <a:r>
              <a:rPr lang="en-US" dirty="0"/>
              <a:t> if they are </a:t>
            </a:r>
            <a:r>
              <a:rPr lang="en-US" i="1" dirty="0">
                <a:solidFill>
                  <a:srgbClr val="FF0000"/>
                </a:solidFill>
              </a:rPr>
              <a:t>equal</a:t>
            </a:r>
            <a:r>
              <a:rPr lang="en-US" dirty="0"/>
              <a:t>, and 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dirty="0"/>
              <a:t> if $a is </a:t>
            </a:r>
            <a:r>
              <a:rPr lang="en-US" i="1" dirty="0">
                <a:solidFill>
                  <a:srgbClr val="FF0000"/>
                </a:solidFill>
              </a:rPr>
              <a:t>greater than 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3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Server-Side Scripting 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PHP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Node.js: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Python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Ruby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Java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ASP.NET </a:t>
            </a:r>
          </a:p>
        </p:txBody>
      </p:sp>
    </p:spTree>
    <p:extLst>
      <p:ext uri="{BB962C8B-B14F-4D97-AF65-F5344CB8AC3E}">
        <p14:creationId xmlns:p14="http://schemas.microsoft.com/office/powerpoint/2010/main" val="11205068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5183-16F5-B0D1-348C-41DF58A8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97AC-5088-3F6A-9458-2179084E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Control statements  are </a:t>
            </a:r>
            <a:r>
              <a:rPr lang="en-US" sz="2400" i="1" dirty="0"/>
              <a:t>statements </a:t>
            </a:r>
            <a:r>
              <a:rPr lang="en-US" sz="2400" dirty="0"/>
              <a:t>in programming  languages that are  used to </a:t>
            </a:r>
            <a:r>
              <a:rPr lang="en-US" sz="2400" dirty="0">
                <a:solidFill>
                  <a:srgbClr val="FF0000"/>
                </a:solidFill>
              </a:rPr>
              <a:t>control the flow of execution  of a program.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Types of control statements in PHP:</a:t>
            </a:r>
          </a:p>
          <a:p>
            <a:pPr marL="784098" lvl="2" indent="-400050">
              <a:lnSpc>
                <a:spcPct val="120000"/>
              </a:lnSpc>
              <a:buFont typeface="+mj-lt"/>
              <a:buAutoNum type="romanLcPeriod"/>
            </a:pPr>
            <a:r>
              <a:rPr lang="en-US" sz="2400" dirty="0"/>
              <a:t>Conditional Statements</a:t>
            </a:r>
          </a:p>
          <a:p>
            <a:pPr lvl="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if-else   statements,  switch-case   statements, and ternary operators</a:t>
            </a:r>
          </a:p>
          <a:p>
            <a:pPr marL="784098" lvl="2" indent="-400050">
              <a:lnSpc>
                <a:spcPct val="120000"/>
              </a:lnSpc>
              <a:buFont typeface="+mj-lt"/>
              <a:buAutoNum type="romanLcPeriod"/>
            </a:pPr>
            <a:r>
              <a:rPr lang="en-US" sz="2400" dirty="0"/>
              <a:t>Looping Statements</a:t>
            </a:r>
          </a:p>
          <a:p>
            <a:pPr lvl="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for loops, while  loops, and do-while  loops.</a:t>
            </a:r>
          </a:p>
          <a:p>
            <a:pPr marL="784098" lvl="2" indent="-400050">
              <a:lnSpc>
                <a:spcPct val="120000"/>
              </a:lnSpc>
              <a:buFont typeface="+mj-lt"/>
              <a:buAutoNum type="romanLcPeriod"/>
            </a:pPr>
            <a:r>
              <a:rPr lang="en-US" sz="2400" dirty="0"/>
              <a:t>Jump Statements</a:t>
            </a:r>
          </a:p>
          <a:p>
            <a:pPr lvl="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break statements,  continue statements, and  return statements.</a:t>
            </a:r>
          </a:p>
        </p:txBody>
      </p:sp>
    </p:spTree>
    <p:extLst>
      <p:ext uri="{BB962C8B-B14F-4D97-AF65-F5344CB8AC3E}">
        <p14:creationId xmlns:p14="http://schemas.microsoft.com/office/powerpoint/2010/main" val="34444471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287-FDCA-E79B-EF8F-5B867E71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Conditional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6679-C9BA-9027-359C-D81E1F95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are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different actions based on different conditions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4229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61EC-38AD-4E3A-3A32-8870C4C6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7264-6636-0A9F-4773-CE1BEA2D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PHP if else statement is used to </a:t>
            </a:r>
            <a:r>
              <a:rPr lang="en-US" dirty="0">
                <a:solidFill>
                  <a:srgbClr val="FF0000"/>
                </a:solidFill>
              </a:rPr>
              <a:t>test condition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various ways to use if statement in PHP.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dirty="0"/>
              <a:t>if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dirty="0"/>
              <a:t>if-else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dirty="0"/>
              <a:t>if-else-if</a:t>
            </a:r>
          </a:p>
          <a:p>
            <a:pPr marL="601218" lvl="1" indent="-400050">
              <a:buFont typeface="+mj-lt"/>
              <a:buAutoNum type="romanLcPeriod"/>
            </a:pPr>
            <a:r>
              <a:rPr lang="en-US" dirty="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21988972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6A67-9940-3383-9399-DADD771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667A-408B-A8A2-ED72-9BEB4486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if condition is true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is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block of code exist inside the if statement only if the specified condition is true.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10000"/>
              </a:lnSpc>
            </a:pP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(condition){  </a:t>
            </a:r>
          </a:p>
          <a:p>
            <a:pPr>
              <a:lnSpc>
                <a:spcPct val="11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 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}  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1026" name="Picture 2" descr="php if statement flowchart">
            <a:extLst>
              <a:ext uri="{FF2B5EF4-FFF2-40B4-BE49-F238E27FC236}">
                <a16:creationId xmlns:a16="http://schemas.microsoft.com/office/drawing/2014/main" id="{59B7A883-7355-E5F4-9CB5-2A71B539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1" y="3013693"/>
            <a:ext cx="2070847" cy="31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951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6A67-9940-3383-9399-DADD771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667A-408B-A8A2-ED72-9BEB4486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Example: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  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$num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less than 100"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pPr marL="384048" lvl="2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Output: 12 is less than 100</a:t>
            </a:r>
          </a:p>
        </p:txBody>
      </p:sp>
    </p:spTree>
    <p:extLst>
      <p:ext uri="{BB962C8B-B14F-4D97-AF65-F5344CB8AC3E}">
        <p14:creationId xmlns:p14="http://schemas.microsoft.com/office/powerpoint/2010/main" val="22660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D99B-1B2B-C4F8-2E95-59F640E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96C8-3AF5-59F2-422F-46CEF431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if-else statement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whether condition is true or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executes one block of code if the specified condition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another block of code if the condition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(condition){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if true  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if false  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} 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050" name="Picture 2" descr="php if-else statement flowchart">
            <a:extLst>
              <a:ext uri="{FF2B5EF4-FFF2-40B4-BE49-F238E27FC236}">
                <a16:creationId xmlns:a16="http://schemas.microsoft.com/office/drawing/2014/main" id="{18DBE95B-33EE-7A58-9E08-822A233A1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4" y="2951275"/>
            <a:ext cx="2523845" cy="30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139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D99B-1B2B-C4F8-2E95-59F640E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96C8-3AF5-59F2-422F-46CEF431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$num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$num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pt-BR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){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$num</a:t>
            </a:r>
            <a:r>
              <a:rPr lang="pt-BR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even number"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$num</a:t>
            </a:r>
            <a:r>
              <a:rPr lang="pt-BR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odd number"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Output: 12 is even number</a:t>
            </a:r>
          </a:p>
        </p:txBody>
      </p:sp>
    </p:spTree>
    <p:extLst>
      <p:ext uri="{BB962C8B-B14F-4D97-AF65-F5344CB8AC3E}">
        <p14:creationId xmlns:p14="http://schemas.microsoft.com/office/powerpoint/2010/main" val="27710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B4A-7E13-505A-6920-A7954751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dirty="0"/>
              <a:t>If-else-if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00EF-A0D6-DC45-889D-6794F90D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PHP if-else-if is a special statement used to </a:t>
            </a:r>
            <a:r>
              <a:rPr lang="en-US" dirty="0">
                <a:solidFill>
                  <a:srgbClr val="FF0000"/>
                </a:solidFill>
              </a:rPr>
              <a:t>combine multiple </a:t>
            </a:r>
            <a:r>
              <a:rPr lang="en-US" dirty="0" err="1">
                <a:solidFill>
                  <a:srgbClr val="FF0000"/>
                </a:solidFill>
              </a:rPr>
              <a:t>if?.else</a:t>
            </a:r>
            <a:r>
              <a:rPr lang="en-US" dirty="0">
                <a:solidFill>
                  <a:srgbClr val="FF0000"/>
                </a:solidFill>
              </a:rPr>
              <a:t> statements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we </a:t>
            </a:r>
            <a:r>
              <a:rPr lang="en-US" dirty="0">
                <a:solidFill>
                  <a:srgbClr val="FF0000"/>
                </a:solidFill>
              </a:rPr>
              <a:t>can check multiple conditions </a:t>
            </a:r>
            <a:r>
              <a:rPr lang="en-US" dirty="0"/>
              <a:t>using this statement.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Syntax: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(condition1){  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if condition1 is true    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(condition2){    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if condition2 is true    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(condition3){    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if condition3 is true    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....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  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if all given conditions are false    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</a:t>
            </a:r>
          </a:p>
        </p:txBody>
      </p:sp>
      <p:pic>
        <p:nvPicPr>
          <p:cNvPr id="3074" name="Picture 2" descr="php if-else statement flowchart">
            <a:extLst>
              <a:ext uri="{FF2B5EF4-FFF2-40B4-BE49-F238E27FC236}">
                <a16:creationId xmlns:a16="http://schemas.microsoft.com/office/drawing/2014/main" id="{00004CFB-EF07-7238-0C35-B011E2363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56" y="2477044"/>
            <a:ext cx="4163209" cy="358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1699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42AD-E084-1A6D-22AF-1B979F10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lang="en-US" dirty="0"/>
              <a:t>If-else-if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7A378-2FB4-D18B-D0E7-8D2A77AE3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316957"/>
              </p:ext>
            </p:extLst>
          </p:nvPr>
        </p:nvGraphicFramePr>
        <p:xfrm>
          <a:off x="1096963" y="1846263"/>
          <a:ext cx="100584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3359913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0930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Example: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83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60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"fail"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&gt;=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60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&lt;7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"D grade"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&gt;=7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"C grade"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  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&gt;=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"B+ grade"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&gt;=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85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90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"A- grade"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&gt;=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90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$marks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&lt;</a:t>
                      </a:r>
                      <a:r>
                        <a:rPr lang="en-US" b="0" dirty="0">
                          <a:solidFill>
                            <a:srgbClr val="098658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100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 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"A grade"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{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echo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"Invalid input"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;    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   }    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514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63FFA2-C751-317E-70AB-90D351CEB3F9}"/>
              </a:ext>
            </a:extLst>
          </p:cNvPr>
          <p:cNvSpPr txBox="1"/>
          <p:nvPr/>
        </p:nvSpPr>
        <p:spPr>
          <a:xfrm>
            <a:off x="1240398" y="554018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B+ Grade</a:t>
            </a:r>
          </a:p>
        </p:txBody>
      </p:sp>
    </p:spTree>
    <p:extLst>
      <p:ext uri="{BB962C8B-B14F-4D97-AF65-F5344CB8AC3E}">
        <p14:creationId xmlns:p14="http://schemas.microsoft.com/office/powerpoint/2010/main" val="13572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7E24-BFE9-87FE-AF8B-6CADE1EE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en-US" dirty="0"/>
              <a:t>PHP 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CA40-56BC-1ED8-6F62-4093BD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nested if statement contains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block inside another if 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if statement executes only when specified condition in outer if statement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(condition) {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if condition is true   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(condition) {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if condition is true    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}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122" name="Picture 2" descr="php if-else statement flowchart">
            <a:extLst>
              <a:ext uri="{FF2B5EF4-FFF2-40B4-BE49-F238E27FC236}">
                <a16:creationId xmlns:a16="http://schemas.microsoft.com/office/drawing/2014/main" id="{072512A9-AF92-2480-B0B8-F42B82A8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06" y="2715806"/>
            <a:ext cx="2357718" cy="35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12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68A-287C-BBB1-574F-79761932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C0E5-21B6-D8D0-AEC1-D02E375C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PHP is a </a:t>
            </a:r>
            <a:r>
              <a:rPr lang="en-US" sz="2400" dirty="0">
                <a:solidFill>
                  <a:srgbClr val="FF0000"/>
                </a:solidFill>
              </a:rPr>
              <a:t>server-side scripting language </a:t>
            </a:r>
            <a:r>
              <a:rPr lang="en-US" sz="2400" dirty="0"/>
              <a:t>, and a powerful tool for making dynamic and interactive Web pages.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allows developers to </a:t>
            </a:r>
            <a:r>
              <a:rPr lang="en-US" sz="2400" dirty="0">
                <a:solidFill>
                  <a:srgbClr val="FF0000"/>
                </a:solidFill>
              </a:rPr>
              <a:t>create dynamic content </a:t>
            </a:r>
            <a:r>
              <a:rPr lang="en-US" sz="2400" dirty="0"/>
              <a:t>for websites and web applications.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PHP is often </a:t>
            </a:r>
            <a:r>
              <a:rPr lang="en-US" sz="2400" dirty="0">
                <a:solidFill>
                  <a:srgbClr val="FF0000"/>
                </a:solidFill>
              </a:rPr>
              <a:t>embedded within HTML</a:t>
            </a:r>
            <a:r>
              <a:rPr lang="en-US" sz="2400" dirty="0"/>
              <a:t>, making it easy to integrate into web pages.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file extension of PHP is </a:t>
            </a:r>
            <a:r>
              <a:rPr lang="en-US" sz="2400" dirty="0">
                <a:solidFill>
                  <a:srgbClr val="FF0000"/>
                </a:solidFill>
              </a:rPr>
              <a:t>“.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r>
              <a:rPr lang="en-US" sz="2400" dirty="0">
                <a:solidFill>
                  <a:srgbClr val="FF0000"/>
                </a:solidFill>
              </a:rPr>
              <a:t>”.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618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66A8-35A7-BF12-E55B-2773C325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4"/>
            </a:pPr>
            <a:r>
              <a:rPr lang="en-US" dirty="0"/>
              <a:t>PHP 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E5A8-CC70-6EB8-4B9B-DE9C8AA5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Example: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23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$nationality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"Nepali"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//applying conditions on nationality and age  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$nationality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"Nepali"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"Eligible to give vote"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 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"Not eligible to give vote"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</a:t>
            </a:r>
          </a:p>
          <a:p>
            <a:pPr marL="201168" lvl="1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6F2B3-88C8-2343-DE4D-5E7C2988725A}"/>
              </a:ext>
            </a:extLst>
          </p:cNvPr>
          <p:cNvSpPr txBox="1"/>
          <p:nvPr/>
        </p:nvSpPr>
        <p:spPr>
          <a:xfrm>
            <a:off x="1097280" y="5869094"/>
            <a:ext cx="28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Eligible to give vote </a:t>
            </a:r>
          </a:p>
        </p:txBody>
      </p:sp>
    </p:spTree>
    <p:extLst>
      <p:ext uri="{BB962C8B-B14F-4D97-AF65-F5344CB8AC3E}">
        <p14:creationId xmlns:p14="http://schemas.microsoft.com/office/powerpoint/2010/main" val="10185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A63A-4681-AD91-9BD8-D59872FD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5"/>
            </a:pPr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1F8C-1619-78F6-03DD-24599054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ternary operator in PHP is a </a:t>
            </a:r>
            <a:r>
              <a:rPr lang="en-US" dirty="0">
                <a:solidFill>
                  <a:srgbClr val="FF0000"/>
                </a:solidFill>
              </a:rPr>
              <a:t>shorthand way of writing a simple if-else statement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Syntax:</a:t>
            </a:r>
          </a:p>
          <a:p>
            <a:pPr marL="29260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(condition) ?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value_if_true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: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value_if_false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Example: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Using ternary operator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$status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$age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"adult"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"minor"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$status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Outputs: adult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9260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95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4FB6-E25A-30F8-989D-33EB5A4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A238-FA38-C7B5-126A-D24F111F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PHP switch statement is used to </a:t>
            </a:r>
            <a:r>
              <a:rPr lang="en-US" sz="2600" dirty="0">
                <a:solidFill>
                  <a:srgbClr val="FF0000"/>
                </a:solidFill>
              </a:rPr>
              <a:t>execute one statement from multiple conditions</a:t>
            </a:r>
            <a:r>
              <a:rPr lang="en-US" sz="26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It works like PHP </a:t>
            </a:r>
            <a:r>
              <a:rPr lang="en-US" sz="2600" b="1" dirty="0"/>
              <a:t>if-else-if</a:t>
            </a:r>
            <a:r>
              <a:rPr lang="en-US" sz="2600" dirty="0"/>
              <a:t> statement.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Syntax: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(expression)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label1: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block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label2: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block;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label3: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block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block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97655-2CFD-DCA8-51E2-813134D68360}"/>
              </a:ext>
            </a:extLst>
          </p:cNvPr>
          <p:cNvSpPr txBox="1"/>
          <p:nvPr/>
        </p:nvSpPr>
        <p:spPr>
          <a:xfrm>
            <a:off x="4903694" y="2734235"/>
            <a:ext cx="65711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evaluated once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expression is compared with the values of each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match, the associated block of code is executed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breaks out of the switch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block is executed if there is no match</a:t>
            </a:r>
          </a:p>
        </p:txBody>
      </p:sp>
    </p:spTree>
    <p:extLst>
      <p:ext uri="{BB962C8B-B14F-4D97-AF65-F5344CB8AC3E}">
        <p14:creationId xmlns:p14="http://schemas.microsoft.com/office/powerpoint/2010/main" val="1278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562F-0653-6111-6A3C-549FA376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6156-3497-A34F-5A75-B9ADE84B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Example: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favcolor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favcolor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"Your favorite color is red!"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"Your favorite color is blue!"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"Your favorite color is green!"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"Your favorite color is neither red, blue, nor green!"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0F41A-C025-74F5-1972-752E1801C2A0}"/>
              </a:ext>
            </a:extLst>
          </p:cNvPr>
          <p:cNvSpPr txBox="1"/>
          <p:nvPr/>
        </p:nvSpPr>
        <p:spPr>
          <a:xfrm>
            <a:off x="1097280" y="5869094"/>
            <a:ext cx="367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Your favorite color is red! </a:t>
            </a:r>
          </a:p>
        </p:txBody>
      </p:sp>
    </p:spTree>
    <p:extLst>
      <p:ext uri="{BB962C8B-B14F-4D97-AF65-F5344CB8AC3E}">
        <p14:creationId xmlns:p14="http://schemas.microsoft.com/office/powerpoint/2010/main" val="29443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4CB1-18CF-6E19-64D1-97608708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4508-61F2-3D8A-928A-17864673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used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the same block of code again and again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long as a certain condition is true.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Types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loops through a block of code as long as the specified condition is true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do...while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loops through a block of code once, and then repeats the loop as long as the specified condition is true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loops through a block of code a specified number of times</a:t>
            </a:r>
          </a:p>
          <a:p>
            <a:pPr marL="715518" lvl="1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loops through a block of code for each element in an array</a:t>
            </a:r>
          </a:p>
        </p:txBody>
      </p:sp>
    </p:spTree>
    <p:extLst>
      <p:ext uri="{BB962C8B-B14F-4D97-AF65-F5344CB8AC3E}">
        <p14:creationId xmlns:p14="http://schemas.microsoft.com/office/powerpoint/2010/main" val="2967146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8EEC-7F43-035C-57EC-24BFD363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1F73-DCBF-8BFA-DD67-5D3B19FD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while loop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a block of code repeatedly until the condition is 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Once the condition gets FALSE, it exits from the body of loop.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if the number of iterations is not known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while loop is also called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control loop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checked before entering the loop 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first the condition is checked. If the condition is true, the block of code will be executed.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(condition){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//code to be executed  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 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flowchart of php while loop">
            <a:extLst>
              <a:ext uri="{FF2B5EF4-FFF2-40B4-BE49-F238E27FC236}">
                <a16:creationId xmlns:a16="http://schemas.microsoft.com/office/drawing/2014/main" id="{3853EEED-9988-2006-426F-4055147E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5" y="3790132"/>
            <a:ext cx="2447364" cy="247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89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CDAD-C4F9-F84F-5522-F8BC2DBF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132E-9B4F-02D1-334C-B5D7617F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Example: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pt-BR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  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&lt;br/&gt;"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    </a:t>
            </a:r>
          </a:p>
          <a:p>
            <a:pPr marL="384048" lvl="2" indent="0">
              <a:buNone/>
            </a:pP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 </a:t>
            </a:r>
            <a:endParaRPr lang="pt-B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78A13-6552-B5C3-2330-8A52476B8B01}"/>
              </a:ext>
            </a:extLst>
          </p:cNvPr>
          <p:cNvSpPr txBox="1"/>
          <p:nvPr/>
        </p:nvSpPr>
        <p:spPr>
          <a:xfrm>
            <a:off x="6759388" y="2156012"/>
            <a:ext cx="9717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 </a:t>
            </a:r>
          </a:p>
        </p:txBody>
      </p:sp>
    </p:spTree>
    <p:extLst>
      <p:ext uri="{BB962C8B-B14F-4D97-AF65-F5344CB8AC3E}">
        <p14:creationId xmlns:p14="http://schemas.microsoft.com/office/powerpoint/2010/main" val="221693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409E-5BD1-F566-C6C0-F9B46B8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/>
              <a:t>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F3D-4E84-65D5-15AA-3B2F2967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execute the block of code at least once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then check the condition, and repeat the loop while the specified condition is true.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to execute the loop at least once and the number of iterations is not even fixed, it is recommended to use the do-while loop.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 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(condition);  </a:t>
            </a:r>
          </a:p>
          <a:p>
            <a:pPr marL="201168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flowchart of php do while loop">
            <a:extLst>
              <a:ext uri="{FF2B5EF4-FFF2-40B4-BE49-F238E27FC236}">
                <a16:creationId xmlns:a16="http://schemas.microsoft.com/office/drawing/2014/main" id="{FD372C29-EACE-6184-D267-445E88F9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46" y="2873188"/>
            <a:ext cx="3056966" cy="32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693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CE18-E453-FBFB-C9DB-F3762A0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en-US" dirty="0"/>
              <a:t> PHP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A72C-5FD5-6895-9024-05C00028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Example:</a:t>
            </a:r>
          </a:p>
          <a:p>
            <a:pPr marL="201168" lvl="1" indent="0">
              <a:buNone/>
            </a:pPr>
            <a:r>
              <a:rPr lang="pt-B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</a:t>
            </a:r>
          </a:p>
          <a:p>
            <a:pPr marL="201168" lvl="1" indent="0">
              <a:buNone/>
            </a:pPr>
            <a:r>
              <a:rPr lang="pt-BR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    </a:t>
            </a:r>
          </a:p>
          <a:p>
            <a:pPr marL="201168" lvl="1" indent="0">
              <a:buNone/>
            </a:pPr>
            <a:r>
              <a:rPr lang="pt-B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&lt;br/&gt;"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  </a:t>
            </a:r>
          </a:p>
          <a:p>
            <a:pPr marL="201168" lvl="1" indent="0">
              <a:buNone/>
            </a:pPr>
            <a:r>
              <a:rPr lang="pt-B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    </a:t>
            </a:r>
          </a:p>
          <a:p>
            <a:pPr marL="201168" lvl="1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5C7A0-3F4C-93F8-2DA1-50F79A7F50F8}"/>
              </a:ext>
            </a:extLst>
          </p:cNvPr>
          <p:cNvSpPr txBox="1"/>
          <p:nvPr/>
        </p:nvSpPr>
        <p:spPr>
          <a:xfrm>
            <a:off x="6126480" y="1859339"/>
            <a:ext cx="9188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539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AA3F-DEE3-CD86-7ECE-0C945B16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Difference between while and do-while loop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90421D-F9CF-64AE-8511-7F6EC5FF0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506040"/>
              </p:ext>
            </p:extLst>
          </p:nvPr>
        </p:nvGraphicFramePr>
        <p:xfrm>
          <a:off x="1281953" y="2052918"/>
          <a:ext cx="9403976" cy="3684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01988">
                  <a:extLst>
                    <a:ext uri="{9D8B030D-6E8A-4147-A177-3AD203B41FA5}">
                      <a16:colId xmlns:a16="http://schemas.microsoft.com/office/drawing/2014/main" val="2158109535"/>
                    </a:ext>
                  </a:extLst>
                </a:gridCol>
                <a:gridCol w="4701988">
                  <a:extLst>
                    <a:ext uri="{9D8B030D-6E8A-4147-A177-3AD203B41FA5}">
                      <a16:colId xmlns:a16="http://schemas.microsoft.com/office/drawing/2014/main" val="1790980729"/>
                    </a:ext>
                  </a:extLst>
                </a:gridCol>
              </a:tblGrid>
              <a:tr h="493459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while Loop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do-while loop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406764551"/>
                  </a:ext>
                </a:extLst>
              </a:tr>
              <a:tr h="7237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The while loop is also named as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entry control loop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The do-while loop is also named as 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exit control loop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05464417"/>
                  </a:ext>
                </a:extLst>
              </a:tr>
              <a:tr h="1019815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The body of the loop does not execute if the condition is false.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The body of the loop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executes at least once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, even if the condition is false.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03355565"/>
                  </a:ext>
                </a:extLst>
              </a:tr>
              <a:tr h="7237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Condition checks first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, and then block of statements executes.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Block of statements executes first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and then condition checks.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83712594"/>
                  </a:ext>
                </a:extLst>
              </a:tr>
              <a:tr h="7237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This loop does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not use a semicolon to terminate the loop.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Do-while loop use semicolon to terminate the loop.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5651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31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1963</TotalTime>
  <Words>13789</Words>
  <Application>Microsoft Office PowerPoint</Application>
  <PresentationFormat>Widescreen</PresentationFormat>
  <Paragraphs>1526</Paragraphs>
  <Slides>170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85" baseType="lpstr">
      <vt:lpstr>__Source_Sans_Pro_fa6df0</vt:lpstr>
      <vt:lpstr>Arial</vt:lpstr>
      <vt:lpstr>Calibri</vt:lpstr>
      <vt:lpstr>Calibri Light</vt:lpstr>
      <vt:lpstr>Consolas</vt:lpstr>
      <vt:lpstr>Courier New</vt:lpstr>
      <vt:lpstr>inherit</vt:lpstr>
      <vt:lpstr>inter-regular</vt:lpstr>
      <vt:lpstr>Nunito</vt:lpstr>
      <vt:lpstr>Times New Roman</vt:lpstr>
      <vt:lpstr>Titillium Web</vt:lpstr>
      <vt:lpstr>ui-sans-serif</vt:lpstr>
      <vt:lpstr>Verdana</vt:lpstr>
      <vt:lpstr>Wingdings</vt:lpstr>
      <vt:lpstr>Retrospect</vt:lpstr>
      <vt:lpstr>Web Technologies II</vt:lpstr>
      <vt:lpstr>Books</vt:lpstr>
      <vt:lpstr>Web Technologies</vt:lpstr>
      <vt:lpstr>Server-side scripting</vt:lpstr>
      <vt:lpstr>Key Aspects of Server-Side Scripting:</vt:lpstr>
      <vt:lpstr>Key Aspects of Server-Side Scripting:</vt:lpstr>
      <vt:lpstr>Key Aspects of Server-Side Scripting:</vt:lpstr>
      <vt:lpstr>Common Server-Side Scripting Languages:</vt:lpstr>
      <vt:lpstr>PHP</vt:lpstr>
      <vt:lpstr>PHP</vt:lpstr>
      <vt:lpstr>Characteristics of PHP</vt:lpstr>
      <vt:lpstr>Hello World Using PHP</vt:lpstr>
      <vt:lpstr>Advantages of PHP</vt:lpstr>
      <vt:lpstr>Advantages of PHP</vt:lpstr>
      <vt:lpstr>Disadvantages of PHP</vt:lpstr>
      <vt:lpstr>Disadvantages of PHP</vt:lpstr>
      <vt:lpstr>Prerequisites</vt:lpstr>
      <vt:lpstr>Set Up PHP on Your Own PC</vt:lpstr>
      <vt:lpstr>Set Up PHP on Your Own PC</vt:lpstr>
      <vt:lpstr>PHP Installer Tools on Windows</vt:lpstr>
      <vt:lpstr>PHP Installer Tools on Windows</vt:lpstr>
      <vt:lpstr>PHP MyAdmin</vt:lpstr>
      <vt:lpstr>Features</vt:lpstr>
      <vt:lpstr>Features</vt:lpstr>
      <vt:lpstr>Common Tasks</vt:lpstr>
      <vt:lpstr>Common Tasks</vt:lpstr>
      <vt:lpstr>While on a Windows operating system, start the Apache server from the XAMPP control panel.</vt:lpstr>
      <vt:lpstr>Default root directories:</vt:lpstr>
      <vt:lpstr>Common errors in XAMPP and their solutions:</vt:lpstr>
      <vt:lpstr>Common errors in XAMPP and their solutions:</vt:lpstr>
      <vt:lpstr>Writing Simple PHP Program</vt:lpstr>
      <vt:lpstr>PHP - Syntax</vt:lpstr>
      <vt:lpstr>PHP - Syntax</vt:lpstr>
      <vt:lpstr>PHP - Syntax</vt:lpstr>
      <vt:lpstr>Canonical PHP Tags</vt:lpstr>
      <vt:lpstr>2. Short-open (SGML-style) Tags</vt:lpstr>
      <vt:lpstr>Others tags</vt:lpstr>
      <vt:lpstr>PHP considerations</vt:lpstr>
      <vt:lpstr>PHP considerations</vt:lpstr>
      <vt:lpstr>PHP considerations</vt:lpstr>
      <vt:lpstr>Comments in PHP</vt:lpstr>
      <vt:lpstr>Comments can be used to:</vt:lpstr>
      <vt:lpstr>There are two commenting formats in PHP −</vt:lpstr>
      <vt:lpstr>Single-line Comments</vt:lpstr>
      <vt:lpstr>Single-line Comments</vt:lpstr>
      <vt:lpstr>Multi-line Comments </vt:lpstr>
      <vt:lpstr>Example of Multi-line Comment in PHP</vt:lpstr>
      <vt:lpstr>PHP Parse error:</vt:lpstr>
      <vt:lpstr>PHP - Variables</vt:lpstr>
      <vt:lpstr>Rules for PHP variables:</vt:lpstr>
      <vt:lpstr>PHP is a Loosely Typed Language</vt:lpstr>
      <vt:lpstr>PHP echo and print Statements</vt:lpstr>
      <vt:lpstr>The PHP echo Statement</vt:lpstr>
      <vt:lpstr>The PHP print Statement</vt:lpstr>
      <vt:lpstr>PHP Constants</vt:lpstr>
      <vt:lpstr>PHP Constants</vt:lpstr>
      <vt:lpstr>Constants VS Variables in PHP</vt:lpstr>
      <vt:lpstr>PHP const Keyword</vt:lpstr>
      <vt:lpstr>const vs. define()</vt:lpstr>
      <vt:lpstr>PHP Data Types</vt:lpstr>
      <vt:lpstr>PHP Data Types</vt:lpstr>
      <vt:lpstr>PHP Data Types</vt:lpstr>
      <vt:lpstr>PHP Data Types</vt:lpstr>
      <vt:lpstr>Type Casting</vt:lpstr>
      <vt:lpstr>Implicit Casting (Automatic)</vt:lpstr>
      <vt:lpstr>Explicit  Casting:</vt:lpstr>
      <vt:lpstr>Type Casting Operators</vt:lpstr>
      <vt:lpstr>PHP Operators</vt:lpstr>
      <vt:lpstr>Arithmetic Operators</vt:lpstr>
      <vt:lpstr>Comparison operators</vt:lpstr>
      <vt:lpstr>Logical Operators </vt:lpstr>
      <vt:lpstr>Assignment Operators </vt:lpstr>
      <vt:lpstr>Conditional Operator</vt:lpstr>
      <vt:lpstr>Increment / Decrement Operators</vt:lpstr>
      <vt:lpstr>PHP String Operators: </vt:lpstr>
      <vt:lpstr>PHP String Operators: </vt:lpstr>
      <vt:lpstr>PHP String Operators: </vt:lpstr>
      <vt:lpstr>Array Operators:</vt:lpstr>
      <vt:lpstr>Spaceship Operator:</vt:lpstr>
      <vt:lpstr>Control Statements</vt:lpstr>
      <vt:lpstr>Conditional Statements</vt:lpstr>
      <vt:lpstr>If…Else Statement</vt:lpstr>
      <vt:lpstr>If Statement</vt:lpstr>
      <vt:lpstr>If Statement</vt:lpstr>
      <vt:lpstr>If-else Statement</vt:lpstr>
      <vt:lpstr>If-else Statement</vt:lpstr>
      <vt:lpstr>If-else-if Statement</vt:lpstr>
      <vt:lpstr>If-else-if Statement</vt:lpstr>
      <vt:lpstr>PHP nested if Statement</vt:lpstr>
      <vt:lpstr>PHP nested if Statement</vt:lpstr>
      <vt:lpstr>Ternary Operator</vt:lpstr>
      <vt:lpstr>Switch Statement</vt:lpstr>
      <vt:lpstr>Switch Statement</vt:lpstr>
      <vt:lpstr>PHP Loops</vt:lpstr>
      <vt:lpstr>While Loop</vt:lpstr>
      <vt:lpstr>While Loop</vt:lpstr>
      <vt:lpstr>do-while loop</vt:lpstr>
      <vt:lpstr> PHP do-while loop</vt:lpstr>
      <vt:lpstr>Difference between while and do-while loop</vt:lpstr>
      <vt:lpstr>for Loop</vt:lpstr>
      <vt:lpstr>foreach Loop</vt:lpstr>
      <vt:lpstr>foreach Loop</vt:lpstr>
      <vt:lpstr>Break Statement</vt:lpstr>
      <vt:lpstr>Break Statement</vt:lpstr>
      <vt:lpstr>Continue Statement</vt:lpstr>
      <vt:lpstr>Continue Statement</vt:lpstr>
      <vt:lpstr>Questions</vt:lpstr>
      <vt:lpstr>Questions</vt:lpstr>
      <vt:lpstr>PHP Functions</vt:lpstr>
      <vt:lpstr>Types of Functions</vt:lpstr>
      <vt:lpstr>Advantage of PHP Functions</vt:lpstr>
      <vt:lpstr>Creating a Function</vt:lpstr>
      <vt:lpstr>Example</vt:lpstr>
      <vt:lpstr>Function Parameters or Arguments</vt:lpstr>
      <vt:lpstr>Example: </vt:lpstr>
      <vt:lpstr>Default Values for Function parameter</vt:lpstr>
      <vt:lpstr>Returning Values from Functions</vt:lpstr>
      <vt:lpstr>Returning Multiple Values</vt:lpstr>
      <vt:lpstr>Parameter passing to Functions</vt:lpstr>
      <vt:lpstr>Parameter passing to Functions: Example</vt:lpstr>
      <vt:lpstr>Variable Length Argument Function</vt:lpstr>
      <vt:lpstr>The variadic argument must be the last argument:</vt:lpstr>
      <vt:lpstr>Anonymous Functions (Closures)</vt:lpstr>
      <vt:lpstr>Example</vt:lpstr>
      <vt:lpstr>Recursive Function</vt:lpstr>
      <vt:lpstr>Factorial Example</vt:lpstr>
      <vt:lpstr>Factorial Example</vt:lpstr>
      <vt:lpstr>Fibonacci Example</vt:lpstr>
      <vt:lpstr>Fibonacci Example</vt:lpstr>
      <vt:lpstr>Fibonacci Example</vt:lpstr>
      <vt:lpstr>Question</vt:lpstr>
      <vt:lpstr>Answer</vt:lpstr>
      <vt:lpstr>Question</vt:lpstr>
      <vt:lpstr>Including and Requiring Files</vt:lpstr>
      <vt:lpstr>PowerPoint Presentation</vt:lpstr>
      <vt:lpstr>Including and Requiring Files</vt:lpstr>
      <vt:lpstr>Including and Requiring Files</vt:lpstr>
      <vt:lpstr>Advantage</vt:lpstr>
      <vt:lpstr>Including and Requiring Files</vt:lpstr>
      <vt:lpstr>include</vt:lpstr>
      <vt:lpstr>Advantages of Include in php</vt:lpstr>
      <vt:lpstr>Advantages of Include in php</vt:lpstr>
      <vt:lpstr>Advantages of Include in php</vt:lpstr>
      <vt:lpstr>require</vt:lpstr>
      <vt:lpstr>include_once</vt:lpstr>
      <vt:lpstr>require_once</vt:lpstr>
      <vt:lpstr>Difference between require() and include() Functions:</vt:lpstr>
      <vt:lpstr>Variables Scope</vt:lpstr>
      <vt:lpstr>Local variable</vt:lpstr>
      <vt:lpstr>Local variable</vt:lpstr>
      <vt:lpstr>Global variable</vt:lpstr>
      <vt:lpstr>Global variable</vt:lpstr>
      <vt:lpstr>Global variable</vt:lpstr>
      <vt:lpstr>Static variable</vt:lpstr>
      <vt:lpstr>Static variable</vt:lpstr>
      <vt:lpstr>PHP Superglobals</vt:lpstr>
      <vt:lpstr>PHP Superglobals</vt:lpstr>
      <vt:lpstr>The PHP superglobal variables are:</vt:lpstr>
      <vt:lpstr>$GLOBALS </vt:lpstr>
      <vt:lpstr>$_SERVER</vt:lpstr>
      <vt:lpstr>$_REQUEST</vt:lpstr>
      <vt:lpstr>$_POST</vt:lpstr>
      <vt:lpstr>$_GET </vt:lpstr>
      <vt:lpstr>$_FILES </vt:lpstr>
      <vt:lpstr>PowerPoint Presentation</vt:lpstr>
      <vt:lpstr>$_COOKIE </vt:lpstr>
      <vt:lpstr>$_SESSION </vt:lpstr>
      <vt:lpstr>$_ENV 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Tika Ram Khojwar</dc:creator>
  <cp:lastModifiedBy>Tika Ram Khojwar</cp:lastModifiedBy>
  <cp:revision>283</cp:revision>
  <dcterms:created xsi:type="dcterms:W3CDTF">2024-06-10T02:57:17Z</dcterms:created>
  <dcterms:modified xsi:type="dcterms:W3CDTF">2024-06-18T07:54:53Z</dcterms:modified>
</cp:coreProperties>
</file>