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iYgnPt5j6wgD67lxrz5jwOyDS1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723b3fd1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4723b3fd1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11757278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411757278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597d3cb9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0597d3cb9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597d3cb9d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0597d3cb9d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597d3cb9d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0597d3cb9d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269ac5227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c269ac522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c269ac522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c269ac5227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c269ac5227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c269ac522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c269ac5227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c269ac5227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c269ac522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c269ac522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1c269ac5227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723b3fd1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4723b3fd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c269ac5227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c269ac5227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edec568aa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edec568aa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723b3fd1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4723b3fd1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c269ac5227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c269ac522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723b3fd1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4723b3fd1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597d3cb9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0597d3cb9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597d3cb9d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0597d3cb9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3"/>
          <p:cNvSpPr txBox="1"/>
          <p:nvPr>
            <p:ph type="ctrTitle"/>
          </p:nvPr>
        </p:nvSpPr>
        <p:spPr>
          <a:xfrm>
            <a:off x="2282148" y="1884577"/>
            <a:ext cx="639864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3"/>
          <p:cNvSpPr txBox="1"/>
          <p:nvPr>
            <p:ph idx="1" type="subTitle"/>
          </p:nvPr>
        </p:nvSpPr>
        <p:spPr>
          <a:xfrm>
            <a:off x="2282148" y="3793390"/>
            <a:ext cx="6398640" cy="61082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31859B"/>
              </a:buClr>
              <a:buSzPts val="2800"/>
              <a:buNone/>
              <a:defRPr b="0" i="0" sz="2800">
                <a:solidFill>
                  <a:srgbClr val="31859B"/>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p:nvPr>
            <p:ph idx="2" type="pic"/>
          </p:nvPr>
        </p:nvSpPr>
        <p:spPr>
          <a:xfrm>
            <a:off x="1792288" y="459581"/>
            <a:ext cx="5486400" cy="3086100"/>
          </a:xfrm>
          <a:prstGeom prst="rect">
            <a:avLst/>
          </a:prstGeom>
          <a:noFill/>
          <a:ln>
            <a:noFill/>
          </a:ln>
        </p:spPr>
      </p:sp>
      <p:sp>
        <p:nvSpPr>
          <p:cNvPr id="75" name="Google Shape;75;p3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4"/>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34"/>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4"/>
          <p:cNvSpPr txBox="1"/>
          <p:nvPr>
            <p:ph type="title"/>
          </p:nvPr>
        </p:nvSpPr>
        <p:spPr>
          <a:xfrm>
            <a:off x="457200" y="281175"/>
            <a:ext cx="8246070" cy="1042857"/>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 type="body"/>
          </p:nvPr>
        </p:nvSpPr>
        <p:spPr>
          <a:xfrm>
            <a:off x="448966" y="1655519"/>
            <a:ext cx="8246070" cy="320680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1859B"/>
              </a:buClr>
              <a:buSzPts val="2800"/>
              <a:buChar char="•"/>
              <a:defRPr sz="2800">
                <a:solidFill>
                  <a:srgbClr val="31859B"/>
                </a:solidFill>
              </a:defRPr>
            </a:lvl1pPr>
            <a:lvl2pPr indent="-406400" lvl="1" marL="914400" algn="l">
              <a:spcBef>
                <a:spcPts val="560"/>
              </a:spcBef>
              <a:spcAft>
                <a:spcPts val="0"/>
              </a:spcAft>
              <a:buClr>
                <a:srgbClr val="31859B"/>
              </a:buClr>
              <a:buSzPts val="2800"/>
              <a:buChar char="–"/>
              <a:defRPr>
                <a:solidFill>
                  <a:srgbClr val="31859B"/>
                </a:solidFill>
              </a:defRPr>
            </a:lvl2pPr>
            <a:lvl3pPr indent="-381000" lvl="2" marL="1371600" algn="l">
              <a:spcBef>
                <a:spcPts val="480"/>
              </a:spcBef>
              <a:spcAft>
                <a:spcPts val="0"/>
              </a:spcAft>
              <a:buClr>
                <a:srgbClr val="31859B"/>
              </a:buClr>
              <a:buSzPts val="2400"/>
              <a:buChar char="•"/>
              <a:defRPr>
                <a:solidFill>
                  <a:srgbClr val="31859B"/>
                </a:solidFill>
              </a:defRPr>
            </a:lvl3pPr>
            <a:lvl4pPr indent="-355600" lvl="3" marL="1828800" algn="l">
              <a:spcBef>
                <a:spcPts val="400"/>
              </a:spcBef>
              <a:spcAft>
                <a:spcPts val="0"/>
              </a:spcAft>
              <a:buClr>
                <a:srgbClr val="31859B"/>
              </a:buClr>
              <a:buSzPts val="2000"/>
              <a:buChar char="–"/>
              <a:defRPr>
                <a:solidFill>
                  <a:srgbClr val="31859B"/>
                </a:solidFill>
              </a:defRPr>
            </a:lvl4pPr>
            <a:lvl5pPr indent="-355600" lvl="4" marL="2286000" algn="l">
              <a:spcBef>
                <a:spcPts val="400"/>
              </a:spcBef>
              <a:spcAft>
                <a:spcPts val="0"/>
              </a:spcAft>
              <a:buClr>
                <a:srgbClr val="31859B"/>
              </a:buClr>
              <a:buSzPts val="2000"/>
              <a:buChar char="»"/>
              <a:defRPr>
                <a:solidFill>
                  <a:srgbClr val="31859B"/>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25"/>
          <p:cNvSpPr txBox="1"/>
          <p:nvPr>
            <p:ph type="title"/>
          </p:nvPr>
        </p:nvSpPr>
        <p:spPr>
          <a:xfrm>
            <a:off x="2434130" y="492676"/>
            <a:ext cx="6252670"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6201"/>
              </a:buClr>
              <a:buSzPts val="3600"/>
              <a:buFont typeface="Calibri"/>
              <a:buNone/>
              <a:defRPr sz="3600">
                <a:solidFill>
                  <a:srgbClr val="FF620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5"/>
          <p:cNvSpPr txBox="1"/>
          <p:nvPr>
            <p:ph idx="1" type="body"/>
          </p:nvPr>
        </p:nvSpPr>
        <p:spPr>
          <a:xfrm>
            <a:off x="2434130" y="1256202"/>
            <a:ext cx="6252670"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2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8"/>
          <p:cNvSpPr txBox="1"/>
          <p:nvPr>
            <p:ph type="title"/>
          </p:nvPr>
        </p:nvSpPr>
        <p:spPr>
          <a:xfrm>
            <a:off x="536879" y="258977"/>
            <a:ext cx="8076896" cy="106893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8"/>
          <p:cNvSpPr txBox="1"/>
          <p:nvPr>
            <p:ph idx="1" type="body"/>
          </p:nvPr>
        </p:nvSpPr>
        <p:spPr>
          <a:xfrm>
            <a:off x="536879" y="1641238"/>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31859B"/>
              </a:buClr>
              <a:buSzPts val="2400"/>
              <a:buNone/>
              <a:defRPr b="1" sz="2400">
                <a:solidFill>
                  <a:srgbClr val="31859B"/>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8"/>
          <p:cNvSpPr txBox="1"/>
          <p:nvPr>
            <p:ph idx="2" type="body"/>
          </p:nvPr>
        </p:nvSpPr>
        <p:spPr>
          <a:xfrm>
            <a:off x="536879" y="2113635"/>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31859B"/>
              </a:buClr>
              <a:buSzPts val="2400"/>
              <a:buChar char="•"/>
              <a:defRPr sz="2400">
                <a:solidFill>
                  <a:srgbClr val="31859B"/>
                </a:solidFill>
              </a:defRPr>
            </a:lvl1pPr>
            <a:lvl2pPr indent="-355600" lvl="1" marL="914400" algn="ctr">
              <a:spcBef>
                <a:spcPts val="400"/>
              </a:spcBef>
              <a:spcAft>
                <a:spcPts val="0"/>
              </a:spcAft>
              <a:buClr>
                <a:srgbClr val="31859B"/>
              </a:buClr>
              <a:buSzPts val="2000"/>
              <a:buChar char="–"/>
              <a:defRPr sz="2000">
                <a:solidFill>
                  <a:srgbClr val="31859B"/>
                </a:solidFill>
              </a:defRPr>
            </a:lvl2pPr>
            <a:lvl3pPr indent="-342900" lvl="2" marL="1371600" algn="ctr">
              <a:spcBef>
                <a:spcPts val="360"/>
              </a:spcBef>
              <a:spcAft>
                <a:spcPts val="0"/>
              </a:spcAft>
              <a:buClr>
                <a:srgbClr val="31859B"/>
              </a:buClr>
              <a:buSzPts val="1800"/>
              <a:buChar char="•"/>
              <a:defRPr sz="1800">
                <a:solidFill>
                  <a:srgbClr val="31859B"/>
                </a:solidFill>
              </a:defRPr>
            </a:lvl3pPr>
            <a:lvl4pPr indent="-330200" lvl="3" marL="1828800" algn="ctr">
              <a:spcBef>
                <a:spcPts val="320"/>
              </a:spcBef>
              <a:spcAft>
                <a:spcPts val="0"/>
              </a:spcAft>
              <a:buClr>
                <a:srgbClr val="31859B"/>
              </a:buClr>
              <a:buSzPts val="1600"/>
              <a:buChar char="–"/>
              <a:defRPr sz="1600">
                <a:solidFill>
                  <a:srgbClr val="31859B"/>
                </a:solidFill>
              </a:defRPr>
            </a:lvl4pPr>
            <a:lvl5pPr indent="-330200" lvl="4" marL="2286000" algn="ctr">
              <a:spcBef>
                <a:spcPts val="320"/>
              </a:spcBef>
              <a:spcAft>
                <a:spcPts val="0"/>
              </a:spcAft>
              <a:buClr>
                <a:srgbClr val="31859B"/>
              </a:buClr>
              <a:buSzPts val="1600"/>
              <a:buChar char="»"/>
              <a:defRPr sz="1600">
                <a:solidFill>
                  <a:srgbClr val="31859B"/>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8"/>
          <p:cNvSpPr txBox="1"/>
          <p:nvPr>
            <p:ph idx="3" type="body"/>
          </p:nvPr>
        </p:nvSpPr>
        <p:spPr>
          <a:xfrm>
            <a:off x="4572000" y="1641238"/>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31859B"/>
              </a:buClr>
              <a:buSzPts val="2400"/>
              <a:buNone/>
              <a:defRPr b="1" sz="2400">
                <a:solidFill>
                  <a:srgbClr val="31859B"/>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8"/>
          <p:cNvSpPr txBox="1"/>
          <p:nvPr>
            <p:ph idx="4" type="body"/>
          </p:nvPr>
        </p:nvSpPr>
        <p:spPr>
          <a:xfrm>
            <a:off x="4572000" y="2113635"/>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31859B"/>
              </a:buClr>
              <a:buSzPts val="2400"/>
              <a:buChar char="•"/>
              <a:defRPr sz="2400">
                <a:solidFill>
                  <a:srgbClr val="31859B"/>
                </a:solidFill>
              </a:defRPr>
            </a:lvl1pPr>
            <a:lvl2pPr indent="-355600" lvl="1" marL="914400" algn="ctr">
              <a:spcBef>
                <a:spcPts val="400"/>
              </a:spcBef>
              <a:spcAft>
                <a:spcPts val="0"/>
              </a:spcAft>
              <a:buClr>
                <a:srgbClr val="31859B"/>
              </a:buClr>
              <a:buSzPts val="2000"/>
              <a:buChar char="–"/>
              <a:defRPr sz="2000">
                <a:solidFill>
                  <a:srgbClr val="31859B"/>
                </a:solidFill>
              </a:defRPr>
            </a:lvl2pPr>
            <a:lvl3pPr indent="-342900" lvl="2" marL="1371600" algn="ctr">
              <a:spcBef>
                <a:spcPts val="360"/>
              </a:spcBef>
              <a:spcAft>
                <a:spcPts val="0"/>
              </a:spcAft>
              <a:buClr>
                <a:srgbClr val="31859B"/>
              </a:buClr>
              <a:buSzPts val="1800"/>
              <a:buChar char="•"/>
              <a:defRPr sz="1800">
                <a:solidFill>
                  <a:srgbClr val="31859B"/>
                </a:solidFill>
              </a:defRPr>
            </a:lvl3pPr>
            <a:lvl4pPr indent="-330200" lvl="3" marL="1828800" algn="ctr">
              <a:spcBef>
                <a:spcPts val="320"/>
              </a:spcBef>
              <a:spcAft>
                <a:spcPts val="0"/>
              </a:spcAft>
              <a:buClr>
                <a:srgbClr val="31859B"/>
              </a:buClr>
              <a:buSzPts val="1600"/>
              <a:buChar char="–"/>
              <a:defRPr sz="1600">
                <a:solidFill>
                  <a:srgbClr val="31859B"/>
                </a:solidFill>
              </a:defRPr>
            </a:lvl4pPr>
            <a:lvl5pPr indent="-330200" lvl="4" marL="2286000" algn="ctr">
              <a:spcBef>
                <a:spcPts val="320"/>
              </a:spcBef>
              <a:spcAft>
                <a:spcPts val="0"/>
              </a:spcAft>
              <a:buClr>
                <a:srgbClr val="31859B"/>
              </a:buClr>
              <a:buSzPts val="1600"/>
              <a:buChar char="»"/>
              <a:defRPr sz="1600">
                <a:solidFill>
                  <a:srgbClr val="31859B"/>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3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2"/>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unsafe.fstestdomain.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unsafe.fstestdomain.com/" TargetMode="External"/><Relationship Id="rId4" Type="http://schemas.openxmlformats.org/officeDocument/2006/relationships/image" Target="../media/image8.jpg"/><Relationship Id="rId5"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mailto:FTEL.HIFPT.VANHANH@FPT.COM.VN" TargetMode="External"/><Relationship Id="rId4" Type="http://schemas.openxmlformats.org/officeDocument/2006/relationships/hyperlink" Target="mailto:OanhLTN3@fpt.com.vn" TargetMode="External"/><Relationship Id="rId5"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ftel.f-safe.htkt@fpt.com.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unsafe.fstestdomain.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mailto:CanhNX6@fpt.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jpg"/><Relationship Id="rId4" Type="http://schemas.openxmlformats.org/officeDocument/2006/relationships/hyperlink" Target="mailto:CanhNX6@fp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unsafe.fstestdomain.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unsafe.fstestdomain.com/" TargetMode="External"/><Relationship Id="rId4" Type="http://schemas.openxmlformats.org/officeDocument/2006/relationships/image" Target="../media/image8.jp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mailto:FTEL.HIFPT.VANHANH@FPT.COM.VN" TargetMode="External"/><Relationship Id="rId4" Type="http://schemas.openxmlformats.org/officeDocument/2006/relationships/hyperlink" Target="mailto:OanhLTN3@fpt.com.vn" TargetMode="External"/><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335524" y="1655521"/>
            <a:ext cx="3512216" cy="167975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US" sz="2800"/>
              <a:t>Các vấn đề về đăng ký, sử dụng F-Safe</a:t>
            </a:r>
            <a:endParaRPr/>
          </a:p>
        </p:txBody>
      </p:sp>
      <p:sp>
        <p:nvSpPr>
          <p:cNvPr id="97" name="Google Shape;97;p1"/>
          <p:cNvSpPr txBox="1"/>
          <p:nvPr>
            <p:ph idx="1" type="subTitle"/>
          </p:nvPr>
        </p:nvSpPr>
        <p:spPr>
          <a:xfrm>
            <a:off x="7015280" y="3793390"/>
            <a:ext cx="1665508" cy="61082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r">
              <a:spcBef>
                <a:spcPts val="0"/>
              </a:spcBef>
              <a:spcAft>
                <a:spcPts val="0"/>
              </a:spcAft>
              <a:buClr>
                <a:srgbClr val="31859B"/>
              </a:buClr>
              <a:buSzPct val="100000"/>
              <a:buNone/>
            </a:pPr>
            <a:r>
              <a:rPr lang="en-US" sz="3700"/>
              <a:t>CPE Lab</a:t>
            </a:r>
            <a:br>
              <a:rPr lang="en-US"/>
            </a:br>
            <a:r>
              <a:rPr i="1" lang="en-US"/>
              <a:t>INF MN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4186499" y="99650"/>
            <a:ext cx="48666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sp>
        <p:nvSpPr>
          <p:cNvPr id="163" name="Google Shape;163;p6"/>
          <p:cNvSpPr txBox="1"/>
          <p:nvPr>
            <p:ph idx="1" type="body"/>
          </p:nvPr>
        </p:nvSpPr>
        <p:spPr>
          <a:xfrm>
            <a:off x="304500" y="1570525"/>
            <a:ext cx="3530100" cy="3291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1859B"/>
              </a:buClr>
              <a:buSzPts val="2600"/>
              <a:buChar char="•"/>
            </a:pPr>
            <a:r>
              <a:rPr lang="en-US" sz="2600"/>
              <a:t>Đã đăng ký nhưng chưa kích hoạt thành công</a:t>
            </a:r>
            <a:endParaRPr sz="2600"/>
          </a:p>
          <a:p>
            <a:pPr indent="-457200" lvl="0" marL="457200" rtl="0" algn="l">
              <a:spcBef>
                <a:spcPts val="380"/>
              </a:spcBef>
              <a:spcAft>
                <a:spcPts val="0"/>
              </a:spcAft>
              <a:buClr>
                <a:srgbClr val="31859B"/>
              </a:buClr>
              <a:buSzPts val="1900"/>
              <a:buFont typeface="Calibri"/>
              <a:buAutoNum type="alphaLcPeriod"/>
            </a:pPr>
            <a:r>
              <a:rPr lang="en-US" sz="1900"/>
              <a:t>Tình trạng: Sau khi mua/đăng ký dịch vụ, truy cập vào Hi FPT &gt; Hợp đồng &gt; Internet &gt; F-Safe thông báo đang “chờ kích hoạt” dịch vụ.</a:t>
            </a:r>
            <a:endParaRPr sz="1900"/>
          </a:p>
          <a:p>
            <a:pPr indent="0" lvl="0" marL="0" rtl="0" algn="l">
              <a:spcBef>
                <a:spcPts val="380"/>
              </a:spcBef>
              <a:spcAft>
                <a:spcPts val="0"/>
              </a:spcAft>
              <a:buClr>
                <a:srgbClr val="31859B"/>
              </a:buClr>
              <a:buSzPts val="1900"/>
              <a:buNone/>
            </a:pPr>
            <a:r>
              <a:t/>
            </a:r>
            <a:endParaRPr sz="1900"/>
          </a:p>
        </p:txBody>
      </p:sp>
      <p:pic>
        <p:nvPicPr>
          <p:cNvPr id="164" name="Google Shape;164;p6"/>
          <p:cNvPicPr preferRelativeResize="0"/>
          <p:nvPr/>
        </p:nvPicPr>
        <p:blipFill>
          <a:blip r:embed="rId3">
            <a:alphaModFix/>
          </a:blip>
          <a:stretch>
            <a:fillRect/>
          </a:stretch>
        </p:blipFill>
        <p:spPr>
          <a:xfrm>
            <a:off x="4572000" y="1399550"/>
            <a:ext cx="2952750" cy="336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4723b3fd11_0_12"/>
          <p:cNvSpPr txBox="1"/>
          <p:nvPr>
            <p:ph type="title"/>
          </p:nvPr>
        </p:nvSpPr>
        <p:spPr>
          <a:xfrm>
            <a:off x="4186499" y="99650"/>
            <a:ext cx="48666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sp>
        <p:nvSpPr>
          <p:cNvPr id="170" name="Google Shape;170;g24723b3fd11_0_12"/>
          <p:cNvSpPr txBox="1"/>
          <p:nvPr>
            <p:ph idx="1" type="body"/>
          </p:nvPr>
        </p:nvSpPr>
        <p:spPr>
          <a:xfrm>
            <a:off x="304495" y="1502816"/>
            <a:ext cx="8398800" cy="3359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31859B"/>
              </a:buClr>
              <a:buSzPts val="2600"/>
              <a:buChar char="•"/>
            </a:pPr>
            <a:r>
              <a:rPr lang="en-US" sz="2600"/>
              <a:t>Đã đăng ký nhưng chưa kích hoạt thành công</a:t>
            </a:r>
            <a:endParaRPr sz="2600"/>
          </a:p>
          <a:p>
            <a:pPr indent="-457200" lvl="0" marL="457200" rtl="0" algn="l">
              <a:spcBef>
                <a:spcPts val="380"/>
              </a:spcBef>
              <a:spcAft>
                <a:spcPts val="0"/>
              </a:spcAft>
              <a:buClr>
                <a:srgbClr val="31859B"/>
              </a:buClr>
              <a:buSzPts val="1900"/>
              <a:buFont typeface="Calibri"/>
              <a:buAutoNum type="alphaLcPeriod"/>
            </a:pPr>
            <a:r>
              <a:rPr lang="en-US" sz="1900"/>
              <a:t>Tình trạng: Sau khi mua/đăng ký dịch vụ, truy cập vào Hi FPT &gt; Hợp đồng &gt; Internet &gt; F-Safe thông báo đang “chờ kích hoạt” dịch vụ.</a:t>
            </a:r>
            <a:endParaRPr/>
          </a:p>
          <a:p>
            <a:pPr indent="-457200" lvl="0" marL="457200" rtl="0" algn="l">
              <a:spcBef>
                <a:spcPts val="380"/>
              </a:spcBef>
              <a:spcAft>
                <a:spcPts val="0"/>
              </a:spcAft>
              <a:buClr>
                <a:srgbClr val="31859B"/>
              </a:buClr>
              <a:buSzPts val="1900"/>
              <a:buFont typeface="Calibri"/>
              <a:buAutoNum type="alphaLcPeriod"/>
            </a:pPr>
            <a:r>
              <a:rPr lang="en-US" sz="1900"/>
              <a:t>Kiểm tra:</a:t>
            </a:r>
            <a:endParaRPr/>
          </a:p>
          <a:p>
            <a:pPr indent="-342900" lvl="0" marL="342900" rtl="0" algn="l">
              <a:spcBef>
                <a:spcPts val="380"/>
              </a:spcBef>
              <a:spcAft>
                <a:spcPts val="0"/>
              </a:spcAft>
              <a:buClr>
                <a:srgbClr val="31859B"/>
              </a:buClr>
              <a:buSzPts val="1900"/>
              <a:buFont typeface="Noto Sans Symbols"/>
              <a:buChar char="✔"/>
            </a:pPr>
            <a:r>
              <a:rPr lang="en-US" sz="1900"/>
              <a:t>Kiểm tra Inside &gt; Hợp đồng &gt;  Tình trạng &gt; Thông tin F-Safe: Đã enable/Activated nhưng không có thông tin lịch sử cài đặt trên Hi FPT (Ảnh minh họa slide sau) | Hoặc tình trạng đang Disable/Not Activated</a:t>
            </a:r>
            <a:endParaRPr/>
          </a:p>
          <a:p>
            <a:pPr indent="-342900" lvl="0" marL="342900" rtl="0" algn="l">
              <a:spcBef>
                <a:spcPts val="380"/>
              </a:spcBef>
              <a:spcAft>
                <a:spcPts val="0"/>
              </a:spcAft>
              <a:buClr>
                <a:srgbClr val="31859B"/>
              </a:buClr>
              <a:buSzPts val="1900"/>
              <a:buFont typeface="Noto Sans Symbols"/>
              <a:buChar char="✔"/>
            </a:pPr>
            <a:r>
              <a:rPr lang="en-US" sz="1900"/>
              <a:t>Vào Hi FPT &gt; Hợp đồng &gt; Internet &gt; F-Safe báo đang đợi kích hoạt</a:t>
            </a:r>
            <a:endParaRPr sz="1900"/>
          </a:p>
          <a:p>
            <a:pPr indent="0" lvl="0" marL="0" rtl="0" algn="l">
              <a:spcBef>
                <a:spcPts val="380"/>
              </a:spcBef>
              <a:spcAft>
                <a:spcPts val="0"/>
              </a:spcAft>
              <a:buClr>
                <a:srgbClr val="31859B"/>
              </a:buClr>
              <a:buSzPts val="1900"/>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4054300" y="99650"/>
            <a:ext cx="49800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pic>
        <p:nvPicPr>
          <p:cNvPr id="176" name="Google Shape;176;p7"/>
          <p:cNvPicPr preferRelativeResize="0"/>
          <p:nvPr>
            <p:ph idx="1" type="body"/>
          </p:nvPr>
        </p:nvPicPr>
        <p:blipFill rotWithShape="1">
          <a:blip r:embed="rId3">
            <a:alphaModFix/>
          </a:blip>
          <a:srcRect b="0" l="0" r="0" t="0"/>
          <a:stretch/>
        </p:blipFill>
        <p:spPr>
          <a:xfrm>
            <a:off x="266928" y="1502815"/>
            <a:ext cx="8610143" cy="36406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4117572780_1_0"/>
          <p:cNvSpPr txBox="1"/>
          <p:nvPr>
            <p:ph type="title"/>
          </p:nvPr>
        </p:nvSpPr>
        <p:spPr>
          <a:xfrm>
            <a:off x="4054300" y="99650"/>
            <a:ext cx="49800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pic>
        <p:nvPicPr>
          <p:cNvPr id="182" name="Google Shape;182;g24117572780_1_0"/>
          <p:cNvPicPr preferRelativeResize="0"/>
          <p:nvPr/>
        </p:nvPicPr>
        <p:blipFill>
          <a:blip r:embed="rId3">
            <a:alphaModFix/>
          </a:blip>
          <a:stretch>
            <a:fillRect/>
          </a:stretch>
        </p:blipFill>
        <p:spPr>
          <a:xfrm>
            <a:off x="152400" y="1547675"/>
            <a:ext cx="8839202" cy="35575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4090600" y="123825"/>
            <a:ext cx="49260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pic>
        <p:nvPicPr>
          <p:cNvPr id="188" name="Google Shape;188;p8"/>
          <p:cNvPicPr preferRelativeResize="0"/>
          <p:nvPr>
            <p:ph idx="1" type="body"/>
          </p:nvPr>
        </p:nvPicPr>
        <p:blipFill rotWithShape="1">
          <a:blip r:embed="rId3">
            <a:alphaModFix/>
          </a:blip>
          <a:srcRect b="0" l="0" r="0" t="0"/>
          <a:stretch/>
        </p:blipFill>
        <p:spPr>
          <a:xfrm>
            <a:off x="236557" y="1502815"/>
            <a:ext cx="8670885" cy="36406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4113874" y="281175"/>
            <a:ext cx="49374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sp>
        <p:nvSpPr>
          <p:cNvPr id="194" name="Google Shape;194;p9"/>
          <p:cNvSpPr txBox="1"/>
          <p:nvPr>
            <p:ph idx="1" type="body"/>
          </p:nvPr>
        </p:nvSpPr>
        <p:spPr>
          <a:xfrm>
            <a:off x="353250" y="1546500"/>
            <a:ext cx="8437500" cy="3597000"/>
          </a:xfrm>
          <a:prstGeom prst="rect">
            <a:avLst/>
          </a:prstGeom>
          <a:noFill/>
          <a:ln>
            <a:noFill/>
          </a:ln>
        </p:spPr>
        <p:txBody>
          <a:bodyPr anchorCtr="0" anchor="t" bIns="45700" lIns="91425" spcFirstLastPara="1" rIns="91425" wrap="square" tIns="45700">
            <a:normAutofit fontScale="92500" lnSpcReduction="20000"/>
          </a:bodyPr>
          <a:lstStyle/>
          <a:p>
            <a:pPr indent="-448151" lvl="0" marL="457200" rtl="0" algn="l">
              <a:spcBef>
                <a:spcPts val="0"/>
              </a:spcBef>
              <a:spcAft>
                <a:spcPts val="0"/>
              </a:spcAft>
              <a:buClr>
                <a:srgbClr val="31859B"/>
              </a:buClr>
              <a:buSzPct val="100000"/>
              <a:buAutoNum type="alphaLcPeriod" startAt="3"/>
            </a:pPr>
            <a:r>
              <a:rPr lang="en-US" sz="1900"/>
              <a:t>Xử lý:</a:t>
            </a:r>
            <a:endParaRPr/>
          </a:p>
          <a:p>
            <a:pPr indent="-333851" lvl="0" marL="342900" rtl="0" algn="l">
              <a:spcBef>
                <a:spcPts val="380"/>
              </a:spcBef>
              <a:spcAft>
                <a:spcPts val="0"/>
              </a:spcAft>
              <a:buClr>
                <a:srgbClr val="31859B"/>
              </a:buClr>
              <a:buSzPct val="100000"/>
              <a:buFont typeface="Noto Sans Symbols"/>
              <a:buChar char="✔"/>
            </a:pPr>
            <a:r>
              <a:rPr lang="en-US" sz="1900"/>
              <a:t>Trường hợp đã có PĐK F-Safe nhưng đang có tình trạng disable/not activated/disable/int, hoặc enable/activated nhưng vẫn chưa dùng được F-Safe, làm theo 3 bước dưới đây:</a:t>
            </a:r>
            <a:br>
              <a:rPr lang="en-US" sz="1900"/>
            </a:br>
            <a:r>
              <a:rPr lang="en-US" sz="1900"/>
              <a:t>1. RESET Default modem (chỉ nên reset default 1 lần duy nhất - factory reset)</a:t>
            </a:r>
            <a:endParaRPr sz="1900"/>
          </a:p>
          <a:p>
            <a:pPr indent="0" lvl="0" marL="342900" rtl="0" algn="l">
              <a:spcBef>
                <a:spcPts val="380"/>
              </a:spcBef>
              <a:spcAft>
                <a:spcPts val="0"/>
              </a:spcAft>
              <a:buNone/>
            </a:pPr>
            <a:r>
              <a:rPr lang="en-US" sz="1900"/>
              <a:t>2. Cấu hình PPPoE cho modem online</a:t>
            </a:r>
            <a:endParaRPr sz="1900"/>
          </a:p>
          <a:p>
            <a:pPr indent="0" lvl="0" marL="342900" rtl="0" algn="l">
              <a:spcBef>
                <a:spcPts val="380"/>
              </a:spcBef>
              <a:spcAft>
                <a:spcPts val="0"/>
              </a:spcAft>
              <a:buNone/>
            </a:pPr>
            <a:r>
              <a:rPr lang="en-US" sz="1900"/>
              <a:t>3. Sau khi modem online, </a:t>
            </a:r>
            <a:r>
              <a:rPr b="1" i="1" lang="en-US" sz="1900" u="sng"/>
              <a:t>reboot modem 1 lần nữa qua tính năng reboot trên Hi FPT</a:t>
            </a:r>
            <a:r>
              <a:rPr lang="en-US" sz="1900"/>
              <a:t> (</a:t>
            </a:r>
            <a:r>
              <a:rPr b="1" lang="en-US" sz="1900">
                <a:solidFill>
                  <a:srgbClr val="FF6201"/>
                </a:solidFill>
              </a:rPr>
              <a:t>quan trọng</a:t>
            </a:r>
            <a:r>
              <a:rPr lang="en-US" sz="1900"/>
              <a:t>) để F-Safe tự động kích hoạt.</a:t>
            </a:r>
            <a:endParaRPr sz="1900"/>
          </a:p>
          <a:p>
            <a:pPr indent="-333851" lvl="0" marL="342900" rtl="0" algn="l">
              <a:spcBef>
                <a:spcPts val="380"/>
              </a:spcBef>
              <a:spcAft>
                <a:spcPts val="0"/>
              </a:spcAft>
              <a:buClr>
                <a:srgbClr val="31859B"/>
              </a:buClr>
              <a:buSzPct val="100000"/>
              <a:buFont typeface="Noto Sans Symbols"/>
              <a:buChar char="✔"/>
            </a:pPr>
            <a:r>
              <a:rPr lang="en-US" sz="1900"/>
              <a:t>Đợi hệ thống chạy luồng kích hoạt tầm 3~5 phút và kiểm tra lại dịch vụ bằng cách sử dụng WiFi modem truy cập trang web </a:t>
            </a:r>
            <a:r>
              <a:rPr lang="en-US" sz="1900" u="sng">
                <a:solidFill>
                  <a:schemeClr val="hlink"/>
                </a:solidFill>
                <a:hlinkClick r:id="rId3"/>
              </a:rPr>
              <a:t>http://unsafe.fstestdomain.com</a:t>
            </a:r>
            <a:r>
              <a:rPr lang="en-US" sz="1900"/>
              <a:t> để xác định xem F-Safe đã kích hoạt và chặn web này hay chưa. Nếu có thông tin F-Safe chặn trang web thì đã kích hoạt, nếu nội dung trang web hiện ra bình thường thì thao tác lại bước 3 - reboot modem lại.</a:t>
            </a:r>
            <a:endParaRPr sz="1900"/>
          </a:p>
          <a:p>
            <a:pPr indent="-333851" lvl="0" marL="342900" rtl="0" algn="l">
              <a:spcBef>
                <a:spcPts val="380"/>
              </a:spcBef>
              <a:spcAft>
                <a:spcPts val="0"/>
              </a:spcAft>
              <a:buClr>
                <a:srgbClr val="31859B"/>
              </a:buClr>
              <a:buSzPct val="100000"/>
              <a:buFont typeface="Noto Sans Symbols"/>
              <a:buChar char="✔"/>
            </a:pPr>
            <a:r>
              <a:rPr lang="en-US" sz="1900"/>
              <a:t>Lưu ý: </a:t>
            </a:r>
            <a:r>
              <a:rPr b="1" lang="en-US" sz="1900" u="sng"/>
              <a:t>KHÔNG</a:t>
            </a:r>
            <a:r>
              <a:rPr lang="en-US" sz="1900"/>
              <a:t> cần đổi modem khác trong quá trình kích hoạt dịch vụ (Trừ trường hợp vẫn kích hoạt lỗi và có yêu cầu đổi từ CPE Lab/Hi FPT)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0597d3cb9d_0_21"/>
          <p:cNvSpPr txBox="1"/>
          <p:nvPr>
            <p:ph type="title"/>
          </p:nvPr>
        </p:nvSpPr>
        <p:spPr>
          <a:xfrm>
            <a:off x="4017975" y="281175"/>
            <a:ext cx="49275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sp>
        <p:nvSpPr>
          <p:cNvPr id="200" name="Google Shape;200;g20597d3cb9d_0_21"/>
          <p:cNvSpPr txBox="1"/>
          <p:nvPr>
            <p:ph idx="1" type="body"/>
          </p:nvPr>
        </p:nvSpPr>
        <p:spPr>
          <a:xfrm>
            <a:off x="278350" y="1677325"/>
            <a:ext cx="3678900" cy="3163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342900" lvl="0" marL="342900" rtl="0" algn="l">
              <a:spcBef>
                <a:spcPts val="380"/>
              </a:spcBef>
              <a:spcAft>
                <a:spcPts val="0"/>
              </a:spcAft>
              <a:buClr>
                <a:srgbClr val="31859B"/>
              </a:buClr>
              <a:buSzPts val="1900"/>
              <a:buFont typeface="Noto Sans Symbols"/>
              <a:buChar char="✔"/>
            </a:pPr>
            <a:r>
              <a:rPr lang="en-US" sz="1900"/>
              <a:t>KTV sử dụng điện thoại/laptop kết nối vào Wi-Fi/LAN của modem, sử dụng trình duyệt web để truy cập vào trang web sau: </a:t>
            </a:r>
            <a:r>
              <a:rPr lang="en-US" sz="1900" u="sng">
                <a:solidFill>
                  <a:schemeClr val="hlink"/>
                </a:solidFill>
                <a:hlinkClick r:id="rId3"/>
              </a:rPr>
              <a:t>http://unsafe.fstestdomain.com</a:t>
            </a:r>
            <a:r>
              <a:rPr lang="en-US" sz="1900"/>
              <a:t> để kiểm tra F-Safe đã hoạt động hay chưa?</a:t>
            </a:r>
            <a:endParaRPr/>
          </a:p>
        </p:txBody>
      </p:sp>
      <p:pic>
        <p:nvPicPr>
          <p:cNvPr id="201" name="Google Shape;201;g20597d3cb9d_0_21"/>
          <p:cNvPicPr preferRelativeResize="0"/>
          <p:nvPr/>
        </p:nvPicPr>
        <p:blipFill rotWithShape="1">
          <a:blip r:embed="rId4">
            <a:alphaModFix/>
          </a:blip>
          <a:srcRect b="0" l="0" r="0" t="0"/>
          <a:stretch/>
        </p:blipFill>
        <p:spPr>
          <a:xfrm>
            <a:off x="4113884" y="1374345"/>
            <a:ext cx="1833046" cy="3769154"/>
          </a:xfrm>
          <a:prstGeom prst="rect">
            <a:avLst/>
          </a:prstGeom>
          <a:noFill/>
          <a:ln>
            <a:noFill/>
          </a:ln>
        </p:spPr>
      </p:pic>
      <p:pic>
        <p:nvPicPr>
          <p:cNvPr id="202" name="Google Shape;202;g20597d3cb9d_0_21"/>
          <p:cNvPicPr preferRelativeResize="0"/>
          <p:nvPr/>
        </p:nvPicPr>
        <p:blipFill rotWithShape="1">
          <a:blip r:embed="rId5">
            <a:alphaModFix/>
          </a:blip>
          <a:srcRect b="0" l="0" r="0" t="0"/>
          <a:stretch/>
        </p:blipFill>
        <p:spPr>
          <a:xfrm>
            <a:off x="6557165" y="1374343"/>
            <a:ext cx="1833047" cy="3769156"/>
          </a:xfrm>
          <a:prstGeom prst="rect">
            <a:avLst/>
          </a:prstGeom>
          <a:noFill/>
          <a:ln>
            <a:noFill/>
          </a:ln>
        </p:spPr>
      </p:pic>
      <p:sp>
        <p:nvSpPr>
          <p:cNvPr id="203" name="Google Shape;203;g20597d3cb9d_0_21"/>
          <p:cNvSpPr/>
          <p:nvPr/>
        </p:nvSpPr>
        <p:spPr>
          <a:xfrm>
            <a:off x="6786515" y="3029864"/>
            <a:ext cx="1374300" cy="916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chưa kích hoạt thành công</a:t>
            </a:r>
            <a:endParaRPr sz="1800">
              <a:solidFill>
                <a:schemeClr val="lt1"/>
              </a:solidFill>
              <a:latin typeface="Calibri"/>
              <a:ea typeface="Calibri"/>
              <a:cs typeface="Calibri"/>
              <a:sym typeface="Calibri"/>
            </a:endParaRPr>
          </a:p>
        </p:txBody>
      </p:sp>
      <p:sp>
        <p:nvSpPr>
          <p:cNvPr id="204" name="Google Shape;204;g20597d3cb9d_0_21"/>
          <p:cNvSpPr/>
          <p:nvPr/>
        </p:nvSpPr>
        <p:spPr>
          <a:xfrm>
            <a:off x="4332320" y="3029865"/>
            <a:ext cx="1374300" cy="916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đã kích hoạt</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0597d3cb9d_0_30"/>
          <p:cNvSpPr txBox="1"/>
          <p:nvPr>
            <p:ph type="title"/>
          </p:nvPr>
        </p:nvSpPr>
        <p:spPr>
          <a:xfrm>
            <a:off x="4017975" y="111750"/>
            <a:ext cx="49275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sp>
        <p:nvSpPr>
          <p:cNvPr id="210" name="Google Shape;210;g20597d3cb9d_0_30"/>
          <p:cNvSpPr txBox="1"/>
          <p:nvPr>
            <p:ph idx="1" type="body"/>
          </p:nvPr>
        </p:nvSpPr>
        <p:spPr>
          <a:xfrm>
            <a:off x="229950" y="1573300"/>
            <a:ext cx="5760900" cy="3519900"/>
          </a:xfrm>
          <a:prstGeom prst="rect">
            <a:avLst/>
          </a:prstGeom>
          <a:noFill/>
          <a:ln>
            <a:noFill/>
          </a:ln>
        </p:spPr>
        <p:txBody>
          <a:bodyPr anchorCtr="0" anchor="t" bIns="45700" lIns="91425" spcFirstLastPara="1" rIns="91425" wrap="square" tIns="45700">
            <a:normAutofit/>
          </a:bodyPr>
          <a:lstStyle/>
          <a:p>
            <a:pPr indent="-400050" lvl="0" marL="457200" rtl="0" algn="l">
              <a:spcBef>
                <a:spcPts val="380"/>
              </a:spcBef>
              <a:spcAft>
                <a:spcPts val="0"/>
              </a:spcAft>
              <a:buSzPts val="2700"/>
              <a:buChar char="❏"/>
            </a:pPr>
            <a:r>
              <a:rPr lang="en-US" sz="1800"/>
              <a:t>Nếu nội dung trang web hiển thị thông tin </a:t>
            </a:r>
            <a:r>
              <a:rPr b="1" lang="en-US" sz="1800" u="sng"/>
              <a:t>bị chặn</a:t>
            </a:r>
            <a:r>
              <a:rPr lang="en-US" sz="1800"/>
              <a:t> bởi F-Safe, thì xác nhận F-Safe đã </a:t>
            </a:r>
            <a:r>
              <a:rPr b="1" lang="en-US" sz="1800" u="sng"/>
              <a:t>kích hoạt thành công</a:t>
            </a:r>
            <a:r>
              <a:rPr lang="en-US" sz="1800"/>
              <a:t>. Tuy nhiên, nếu kiểm tra lại phần F-Safe trên Hi FPT vẫn đang còn báo “chờ kích hoạt” thì ở đây là lỗi chưa cập nhật database của Hi FPT. Vui lòng gửi email về: </a:t>
            </a:r>
            <a:r>
              <a:rPr lang="en-US" sz="1800" u="sng">
                <a:solidFill>
                  <a:schemeClr val="hlink"/>
                </a:solidFill>
                <a:hlinkClick r:id="rId3"/>
              </a:rPr>
              <a:t>FTEL.HIFPT.VANHANH@FPT.COM</a:t>
            </a:r>
            <a:r>
              <a:rPr lang="en-US" sz="1800"/>
              <a:t>; </a:t>
            </a:r>
            <a:r>
              <a:rPr lang="en-US" sz="1800" u="sng">
                <a:solidFill>
                  <a:schemeClr val="hlink"/>
                </a:solidFill>
                <a:hlinkClick r:id="rId4"/>
              </a:rPr>
              <a:t>OanhLTN3@fpt.com</a:t>
            </a:r>
            <a:r>
              <a:rPr lang="en-US" sz="1800"/>
              <a:t> để Hi FPT hỗ trợ cập nhật lại Router-ID của modem vào database của Hi FPT để KH có thể sử dụng được giao diện app Hi FPT.</a:t>
            </a:r>
            <a:endParaRPr sz="1800"/>
          </a:p>
          <a:p>
            <a:pPr indent="-355600" lvl="0" marL="457200" rtl="0" algn="l">
              <a:spcBef>
                <a:spcPts val="0"/>
              </a:spcBef>
              <a:spcAft>
                <a:spcPts val="0"/>
              </a:spcAft>
              <a:buSzPts val="2000"/>
              <a:buChar char="❏"/>
            </a:pPr>
            <a:r>
              <a:rPr b="1" lang="en-US" sz="2000" u="sng"/>
              <a:t>Chú ý</a:t>
            </a:r>
            <a:r>
              <a:rPr b="1" lang="en-US" sz="2000"/>
              <a:t>: </a:t>
            </a:r>
            <a:r>
              <a:rPr lang="en-US" sz="2000"/>
              <a:t>F-Safe ở đây đã kích hoạt, không cần phải reset default thêm nữa.</a:t>
            </a:r>
            <a:endParaRPr sz="2000"/>
          </a:p>
        </p:txBody>
      </p:sp>
      <p:pic>
        <p:nvPicPr>
          <p:cNvPr id="211" name="Google Shape;211;g20597d3cb9d_0_30"/>
          <p:cNvPicPr preferRelativeResize="0"/>
          <p:nvPr/>
        </p:nvPicPr>
        <p:blipFill rotWithShape="1">
          <a:blip r:embed="rId5">
            <a:alphaModFix/>
          </a:blip>
          <a:srcRect b="0" l="0" r="0" t="0"/>
          <a:stretch/>
        </p:blipFill>
        <p:spPr>
          <a:xfrm>
            <a:off x="7144449" y="981640"/>
            <a:ext cx="1999550" cy="4111510"/>
          </a:xfrm>
          <a:prstGeom prst="rect">
            <a:avLst/>
          </a:prstGeom>
          <a:noFill/>
          <a:ln>
            <a:noFill/>
          </a:ln>
        </p:spPr>
      </p:pic>
      <p:sp>
        <p:nvSpPr>
          <p:cNvPr id="212" name="Google Shape;212;g20597d3cb9d_0_30"/>
          <p:cNvSpPr/>
          <p:nvPr/>
        </p:nvSpPr>
        <p:spPr>
          <a:xfrm>
            <a:off x="7515245" y="3235615"/>
            <a:ext cx="1374300" cy="916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đã kích hoạt thành công</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0597d3cb9d_0_37"/>
          <p:cNvSpPr txBox="1"/>
          <p:nvPr>
            <p:ph idx="1" type="body"/>
          </p:nvPr>
        </p:nvSpPr>
        <p:spPr>
          <a:xfrm>
            <a:off x="84725" y="1374350"/>
            <a:ext cx="4344600" cy="3718800"/>
          </a:xfrm>
          <a:prstGeom prst="rect">
            <a:avLst/>
          </a:prstGeom>
          <a:noFill/>
          <a:ln>
            <a:noFill/>
          </a:ln>
        </p:spPr>
        <p:txBody>
          <a:bodyPr anchorCtr="0" anchor="t" bIns="45700" lIns="91425" spcFirstLastPara="1" rIns="91425" wrap="square" tIns="45700">
            <a:normAutofit/>
          </a:bodyPr>
          <a:lstStyle/>
          <a:p>
            <a:pPr indent="-400050" lvl="0" marL="457200" rtl="0" algn="l">
              <a:spcBef>
                <a:spcPts val="380"/>
              </a:spcBef>
              <a:spcAft>
                <a:spcPts val="0"/>
              </a:spcAft>
              <a:buSzPts val="2700"/>
              <a:buChar char="❏"/>
            </a:pPr>
            <a:r>
              <a:rPr lang="en-US" sz="1800"/>
              <a:t>Nếu nội dung trang web hiển thị thông tin của trang web “Towards a Safer Internet …..” và không có thông tin bị F-Safe chặn, thì F-Safe trên modem chưa được kích hoạt. Cần thực hiện lại các bước đã hướng dẫn ở phần trên để modem kích hoạt lại F-Safe (LƯU Ý: chỉ reset default 1 lần đầu, các lần sau chỉ cần reboot để hệ thống chạy luồng kích hoạt)</a:t>
            </a:r>
            <a:endParaRPr sz="1800"/>
          </a:p>
        </p:txBody>
      </p:sp>
      <p:pic>
        <p:nvPicPr>
          <p:cNvPr id="218" name="Google Shape;218;g20597d3cb9d_0_37"/>
          <p:cNvPicPr preferRelativeResize="0"/>
          <p:nvPr/>
        </p:nvPicPr>
        <p:blipFill rotWithShape="1">
          <a:blip r:embed="rId3">
            <a:alphaModFix/>
          </a:blip>
          <a:srcRect b="0" l="0" r="0" t="0"/>
          <a:stretch/>
        </p:blipFill>
        <p:spPr>
          <a:xfrm>
            <a:off x="7112351" y="940753"/>
            <a:ext cx="2031650" cy="4177572"/>
          </a:xfrm>
          <a:prstGeom prst="rect">
            <a:avLst/>
          </a:prstGeom>
          <a:noFill/>
          <a:ln>
            <a:noFill/>
          </a:ln>
        </p:spPr>
      </p:pic>
      <p:sp>
        <p:nvSpPr>
          <p:cNvPr id="219" name="Google Shape;219;g20597d3cb9d_0_37"/>
          <p:cNvSpPr/>
          <p:nvPr/>
        </p:nvSpPr>
        <p:spPr>
          <a:xfrm>
            <a:off x="7441015" y="2571427"/>
            <a:ext cx="1374300" cy="916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chưa kích hoạt thành công</a:t>
            </a:r>
            <a:endParaRPr sz="1800">
              <a:solidFill>
                <a:schemeClr val="lt1"/>
              </a:solidFill>
              <a:latin typeface="Calibri"/>
              <a:ea typeface="Calibri"/>
              <a:cs typeface="Calibri"/>
              <a:sym typeface="Calibri"/>
            </a:endParaRPr>
          </a:p>
        </p:txBody>
      </p:sp>
      <p:sp>
        <p:nvSpPr>
          <p:cNvPr id="220" name="Google Shape;220;g20597d3cb9d_0_37"/>
          <p:cNvSpPr/>
          <p:nvPr/>
        </p:nvSpPr>
        <p:spPr>
          <a:xfrm>
            <a:off x="4828850" y="2892450"/>
            <a:ext cx="1754700" cy="59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0597d3cb9d_0_37"/>
          <p:cNvSpPr txBox="1"/>
          <p:nvPr>
            <p:ph type="title"/>
          </p:nvPr>
        </p:nvSpPr>
        <p:spPr>
          <a:xfrm>
            <a:off x="4017975" y="111750"/>
            <a:ext cx="49275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kích hoạt F-Safe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type="title"/>
          </p:nvPr>
        </p:nvSpPr>
        <p:spPr>
          <a:xfrm>
            <a:off x="2284850" y="398775"/>
            <a:ext cx="65628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6201"/>
              </a:buClr>
              <a:buSzPct val="100000"/>
              <a:buFont typeface="Calibri"/>
              <a:buNone/>
            </a:pPr>
            <a:r>
              <a:rPr lang="en-US"/>
              <a:t>Tổng hợp cách xử lý khi chưa đăng ký, kích hoạt được dịch vụ</a:t>
            </a:r>
            <a:endParaRPr/>
          </a:p>
        </p:txBody>
      </p:sp>
      <p:sp>
        <p:nvSpPr>
          <p:cNvPr id="227" name="Google Shape;227;p10"/>
          <p:cNvSpPr txBox="1"/>
          <p:nvPr>
            <p:ph idx="1" type="body"/>
          </p:nvPr>
        </p:nvSpPr>
        <p:spPr>
          <a:xfrm>
            <a:off x="2458325" y="1343350"/>
            <a:ext cx="6449100" cy="36063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lt1"/>
              </a:buClr>
              <a:buSzPts val="2400"/>
              <a:buChar char="•"/>
            </a:pPr>
            <a:r>
              <a:rPr lang="en-US" sz="2400"/>
              <a:t>Sử dụng đúng gói cước, modem hỗ trợ</a:t>
            </a:r>
            <a:endParaRPr/>
          </a:p>
          <a:p>
            <a:pPr indent="-342900" lvl="0" marL="342900" rtl="0" algn="l">
              <a:spcBef>
                <a:spcPts val="480"/>
              </a:spcBef>
              <a:spcAft>
                <a:spcPts val="0"/>
              </a:spcAft>
              <a:buClr>
                <a:schemeClr val="lt1"/>
              </a:buClr>
              <a:buSzPts val="2400"/>
              <a:buChar char="•"/>
            </a:pPr>
            <a:r>
              <a:rPr lang="en-US" sz="2400"/>
              <a:t>Nâng cấp lên firmware mới nhất</a:t>
            </a:r>
            <a:endParaRPr/>
          </a:p>
          <a:p>
            <a:pPr indent="-342900" lvl="0" marL="342900" rtl="0" algn="l">
              <a:spcBef>
                <a:spcPts val="480"/>
              </a:spcBef>
              <a:spcAft>
                <a:spcPts val="0"/>
              </a:spcAft>
              <a:buClr>
                <a:schemeClr val="lt1"/>
              </a:buClr>
              <a:buSzPts val="2400"/>
              <a:buChar char="•"/>
            </a:pPr>
            <a:r>
              <a:rPr lang="en-US" sz="2400"/>
              <a:t>Reboot thiết bị (Khi mới đăng ký thành công)</a:t>
            </a:r>
            <a:endParaRPr/>
          </a:p>
          <a:p>
            <a:pPr indent="-342900" lvl="0" marL="342900" rtl="0" algn="l">
              <a:spcBef>
                <a:spcPts val="480"/>
              </a:spcBef>
              <a:spcAft>
                <a:spcPts val="0"/>
              </a:spcAft>
              <a:buClr>
                <a:schemeClr val="lt1"/>
              </a:buClr>
              <a:buSzPts val="2400"/>
              <a:buChar char="•"/>
            </a:pPr>
            <a:r>
              <a:rPr lang="en-US" sz="2400"/>
              <a:t>Reset default thiết bị, sau đó reboot thêm 1 lần nữa (Sau khi đăng ký 1 thời gian nhưng vẫn chưa kích hoạt thành công)</a:t>
            </a:r>
            <a:endParaRPr/>
          </a:p>
          <a:p>
            <a:pPr indent="-342900" lvl="0" marL="342900" rtl="0" algn="l">
              <a:spcBef>
                <a:spcPts val="480"/>
              </a:spcBef>
              <a:spcAft>
                <a:spcPts val="0"/>
              </a:spcAft>
              <a:buClr>
                <a:schemeClr val="lt1"/>
              </a:buClr>
              <a:buSzPts val="2400"/>
              <a:buChar char="•"/>
            </a:pPr>
            <a:r>
              <a:rPr lang="en-US" sz="2400"/>
              <a:t>Các trường hợp đã xử lý như trên nhưng vẫn chưa kích hoạt được dịch vụ, vui lòng gửi thông tin về team hỗ trợ: </a:t>
            </a:r>
            <a:r>
              <a:rPr lang="en-US" sz="2400" u="sng">
                <a:solidFill>
                  <a:schemeClr val="hlink"/>
                </a:solidFill>
                <a:hlinkClick r:id="rId3"/>
              </a:rPr>
              <a:t>ftel.f-safe.htkt@fpt.com</a:t>
            </a:r>
            <a:r>
              <a:rPr lang="en-US" sz="2400"/>
              <a:t>; FTEL.HIFPT.VANHANH@FPT.COM;</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113875" y="281175"/>
            <a:ext cx="47961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03" name="Google Shape;103;p2"/>
          <p:cNvSpPr txBox="1"/>
          <p:nvPr>
            <p:ph idx="1" type="body"/>
          </p:nvPr>
        </p:nvSpPr>
        <p:spPr>
          <a:xfrm>
            <a:off x="0" y="1472300"/>
            <a:ext cx="8088300" cy="486600"/>
          </a:xfrm>
          <a:prstGeom prst="rect">
            <a:avLst/>
          </a:prstGeom>
          <a:noFill/>
          <a:ln>
            <a:noFill/>
          </a:ln>
        </p:spPr>
        <p:txBody>
          <a:bodyPr anchorCtr="0" anchor="t" bIns="45700" lIns="91425" spcFirstLastPara="1" rIns="91425" wrap="square" tIns="45700">
            <a:normAutofit fontScale="77500"/>
          </a:bodyPr>
          <a:lstStyle/>
          <a:p>
            <a:pPr indent="-343535" lvl="0" marL="342900" rtl="0" algn="l">
              <a:spcBef>
                <a:spcPts val="370"/>
              </a:spcBef>
              <a:spcAft>
                <a:spcPts val="0"/>
              </a:spcAft>
              <a:buClr>
                <a:srgbClr val="31859B"/>
              </a:buClr>
              <a:buSzPct val="100000"/>
              <a:buFont typeface="Noto Sans Symbols"/>
              <a:buChar char="✔"/>
            </a:pPr>
            <a:r>
              <a:rPr lang="en-US" sz="2400"/>
              <a:t>Thông tin về modem và firmware có hỗ trợ F-Safe (Update ngày 18/03/2024)</a:t>
            </a:r>
            <a:endParaRPr sz="2400"/>
          </a:p>
        </p:txBody>
      </p:sp>
      <p:pic>
        <p:nvPicPr>
          <p:cNvPr id="104" name="Google Shape;104;p2"/>
          <p:cNvPicPr preferRelativeResize="0"/>
          <p:nvPr/>
        </p:nvPicPr>
        <p:blipFill>
          <a:blip r:embed="rId3">
            <a:alphaModFix/>
          </a:blip>
          <a:stretch>
            <a:fillRect/>
          </a:stretch>
        </p:blipFill>
        <p:spPr>
          <a:xfrm>
            <a:off x="559800" y="2107225"/>
            <a:ext cx="8088301" cy="26883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4113884" y="281175"/>
            <a:ext cx="4886561" cy="104285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sử dụng F-Safe</a:t>
            </a:r>
            <a:endParaRPr/>
          </a:p>
        </p:txBody>
      </p:sp>
      <p:sp>
        <p:nvSpPr>
          <p:cNvPr id="233" name="Google Shape;233;p11"/>
          <p:cNvSpPr txBox="1"/>
          <p:nvPr>
            <p:ph idx="1" type="body"/>
          </p:nvPr>
        </p:nvSpPr>
        <p:spPr>
          <a:xfrm>
            <a:off x="448975" y="1502825"/>
            <a:ext cx="7331100" cy="3640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31859B"/>
              </a:buClr>
              <a:buSzPct val="100000"/>
              <a:buChar char="•"/>
            </a:pPr>
            <a:r>
              <a:rPr lang="en-US"/>
              <a:t>Trong quá trình sử dụng, có thể sẽ phát sinh một số lỗi</a:t>
            </a:r>
            <a:endParaRPr/>
          </a:p>
          <a:p>
            <a:pPr indent="-514381" lvl="0" marL="514350" rtl="0" algn="l">
              <a:spcBef>
                <a:spcPts val="388"/>
              </a:spcBef>
              <a:spcAft>
                <a:spcPts val="0"/>
              </a:spcAft>
              <a:buClr>
                <a:srgbClr val="31859B"/>
              </a:buClr>
              <a:buSzPct val="100000"/>
              <a:buFont typeface="Calibri"/>
              <a:buAutoNum type="alphaLcPeriod"/>
            </a:pPr>
            <a:r>
              <a:rPr lang="en-US" sz="2100"/>
              <a:t>Một số lỗi cơ bản: </a:t>
            </a:r>
            <a:endParaRPr/>
          </a:p>
          <a:p>
            <a:pPr indent="-571531" lvl="0" marL="571500" rtl="0" algn="l">
              <a:spcBef>
                <a:spcPts val="388"/>
              </a:spcBef>
              <a:spcAft>
                <a:spcPts val="0"/>
              </a:spcAft>
              <a:buClr>
                <a:srgbClr val="31859B"/>
              </a:buClr>
              <a:buSzPct val="100000"/>
              <a:buFont typeface="Calibri"/>
              <a:buAutoNum type="romanLcPeriod"/>
            </a:pPr>
            <a:r>
              <a:rPr lang="en-US" sz="2100"/>
              <a:t>Truy cập website bình thường, tuy nhiên bị F-Safe chặn</a:t>
            </a:r>
            <a:endParaRPr/>
          </a:p>
          <a:p>
            <a:pPr indent="-571531" lvl="0" marL="571500" rtl="0" algn="l">
              <a:spcBef>
                <a:spcPts val="388"/>
              </a:spcBef>
              <a:spcAft>
                <a:spcPts val="0"/>
              </a:spcAft>
              <a:buClr>
                <a:srgbClr val="31859B"/>
              </a:buClr>
              <a:buSzPct val="100000"/>
              <a:buFont typeface="Calibri"/>
              <a:buAutoNum type="romanLcPeriod"/>
            </a:pPr>
            <a:r>
              <a:rPr lang="en-US" sz="2100"/>
              <a:t>Chặn website tại Cài đặt bảo mật (Blacklist) tuy nhiên thiết bị vẫn truy cập bình thường</a:t>
            </a:r>
            <a:endParaRPr/>
          </a:p>
          <a:p>
            <a:pPr indent="-571531" lvl="0" marL="571500" rtl="0" algn="l">
              <a:spcBef>
                <a:spcPts val="388"/>
              </a:spcBef>
              <a:spcAft>
                <a:spcPts val="0"/>
              </a:spcAft>
              <a:buClr>
                <a:srgbClr val="31859B"/>
              </a:buClr>
              <a:buSzPct val="100000"/>
              <a:buFont typeface="Calibri"/>
              <a:buAutoNum type="romanLcPeriod"/>
            </a:pPr>
            <a:r>
              <a:rPr lang="en-US" sz="2100"/>
              <a:t>Chặn truy cập internet cho từng thiết bị (Chặn MAC) tuy nhiên thiết bị vẫn sử dụng được internet</a:t>
            </a:r>
            <a:endParaRPr/>
          </a:p>
          <a:p>
            <a:pPr indent="-571531" lvl="0" marL="571500" rtl="0" algn="l">
              <a:spcBef>
                <a:spcPts val="388"/>
              </a:spcBef>
              <a:spcAft>
                <a:spcPts val="0"/>
              </a:spcAft>
              <a:buClr>
                <a:srgbClr val="31859B"/>
              </a:buClr>
              <a:buSzPct val="100000"/>
              <a:buFont typeface="Calibri"/>
              <a:buAutoNum type="romanLcPeriod"/>
            </a:pPr>
            <a:r>
              <a:rPr lang="en-US" sz="2100"/>
              <a:t>Các thiết bị chỉ hiển thị unknow_aa:bb:xx:cc:zz:yy không biết các để quản lý, chặn MAC client nhưng thiết bị vẫn sử dụng được</a:t>
            </a:r>
            <a:endParaRPr/>
          </a:p>
          <a:p>
            <a:pPr indent="-571531" lvl="0" marL="571500" rtl="0" algn="l">
              <a:spcBef>
                <a:spcPts val="388"/>
              </a:spcBef>
              <a:spcAft>
                <a:spcPts val="0"/>
              </a:spcAft>
              <a:buClr>
                <a:srgbClr val="31859B"/>
              </a:buClr>
              <a:buSzPct val="100000"/>
              <a:buFont typeface="Calibri"/>
              <a:buAutoNum type="romanLcPeriod"/>
            </a:pPr>
            <a:r>
              <a:rPr lang="en-US" sz="2100"/>
              <a:t>Với các KH có sử dụng Box truyền hình FX6, bị lỗi không load được hình ảnh thu nhỏ (thumbnails) của các phim/video trên ứng dụng VOD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4113884" y="281175"/>
            <a:ext cx="4886561" cy="104285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sử dụng F-Safe</a:t>
            </a:r>
            <a:endParaRPr/>
          </a:p>
        </p:txBody>
      </p:sp>
      <p:sp>
        <p:nvSpPr>
          <p:cNvPr id="239" name="Google Shape;239;p12"/>
          <p:cNvSpPr txBox="1"/>
          <p:nvPr>
            <p:ph idx="1" type="body"/>
          </p:nvPr>
        </p:nvSpPr>
        <p:spPr>
          <a:xfrm>
            <a:off x="448975" y="1502824"/>
            <a:ext cx="8331300" cy="3640800"/>
          </a:xfrm>
          <a:prstGeom prst="rect">
            <a:avLst/>
          </a:prstGeom>
          <a:noFill/>
          <a:ln>
            <a:noFill/>
          </a:ln>
        </p:spPr>
        <p:txBody>
          <a:bodyPr anchorCtr="0" anchor="t" bIns="45700" lIns="91425" spcFirstLastPara="1" rIns="91425" wrap="square" tIns="45700">
            <a:normAutofit fontScale="70000" lnSpcReduction="20000"/>
          </a:bodyPr>
          <a:lstStyle/>
          <a:p>
            <a:pPr indent="-356235" lvl="0" marL="342900" rtl="0" algn="l">
              <a:spcBef>
                <a:spcPts val="0"/>
              </a:spcBef>
              <a:spcAft>
                <a:spcPts val="0"/>
              </a:spcAft>
              <a:buClr>
                <a:srgbClr val="31859B"/>
              </a:buClr>
              <a:buSzPct val="100000"/>
              <a:buChar char="•"/>
            </a:pPr>
            <a:r>
              <a:rPr lang="en-US"/>
              <a:t>Trong quá trình sử dụng, có thể sẽ phát sinh một số lỗi</a:t>
            </a:r>
            <a:endParaRPr/>
          </a:p>
          <a:p>
            <a:pPr indent="-469137" lvl="0" marL="457200" rtl="0" algn="l">
              <a:spcBef>
                <a:spcPts val="312"/>
              </a:spcBef>
              <a:spcAft>
                <a:spcPts val="0"/>
              </a:spcAft>
              <a:buClr>
                <a:srgbClr val="31859B"/>
              </a:buClr>
              <a:buSzPct val="100000"/>
              <a:buAutoNum type="alphaLcPeriod" startAt="2"/>
            </a:pPr>
            <a:r>
              <a:rPr lang="en-US" sz="2500"/>
              <a:t>Cách xử lý:</a:t>
            </a:r>
            <a:endParaRPr/>
          </a:p>
          <a:p>
            <a:pPr indent="-583438" lvl="0" marL="571500" rtl="0" algn="l">
              <a:spcBef>
                <a:spcPts val="312"/>
              </a:spcBef>
              <a:spcAft>
                <a:spcPts val="0"/>
              </a:spcAft>
              <a:buClr>
                <a:srgbClr val="31859B"/>
              </a:buClr>
              <a:buSzPct val="100000"/>
              <a:buFont typeface="Calibri"/>
              <a:buAutoNum type="romanLcPeriod"/>
            </a:pPr>
            <a:r>
              <a:rPr lang="en-US" sz="2500"/>
              <a:t>Truy cập website bình thường, tuy nhiên bị F-Safe chặn: </a:t>
            </a:r>
            <a:r>
              <a:rPr lang="en-US" sz="2500">
                <a:solidFill>
                  <a:srgbClr val="5F497A"/>
                </a:solidFill>
              </a:rPr>
              <a:t>Hướng dẫn KH truy cập vào tính năng “Cài đặt bảo mật” &gt; Chặn/ưu tiên website &gt; Web ưu tiên: Thêm website đang bị chặn vào trang web ưu tiên.</a:t>
            </a:r>
            <a:endParaRPr sz="2500"/>
          </a:p>
          <a:p>
            <a:pPr indent="-583438" lvl="0" marL="571500" rtl="0" algn="l">
              <a:spcBef>
                <a:spcPts val="312"/>
              </a:spcBef>
              <a:spcAft>
                <a:spcPts val="0"/>
              </a:spcAft>
              <a:buClr>
                <a:srgbClr val="31859B"/>
              </a:buClr>
              <a:buSzPct val="100000"/>
              <a:buFont typeface="Calibri"/>
              <a:buAutoNum type="romanLcPeriod"/>
            </a:pPr>
            <a:r>
              <a:rPr lang="en-US" sz="2500"/>
              <a:t>Chặn website tại Cài đặt bảo mật (Blacklist) tuy nhiên thiết bị vẫn truy cập bình thường:</a:t>
            </a:r>
            <a:endParaRPr/>
          </a:p>
          <a:p>
            <a:pPr indent="0" lvl="0" marL="0" rtl="0" algn="l">
              <a:spcBef>
                <a:spcPts val="312"/>
              </a:spcBef>
              <a:spcAft>
                <a:spcPts val="0"/>
              </a:spcAft>
              <a:buClr>
                <a:srgbClr val="31859B"/>
              </a:buClr>
              <a:buSzPct val="100000"/>
              <a:buNone/>
            </a:pPr>
            <a:r>
              <a:rPr lang="en-US" sz="2500"/>
              <a:t> </a:t>
            </a:r>
            <a:r>
              <a:rPr lang="en-US" sz="2500">
                <a:solidFill>
                  <a:srgbClr val="5F497A"/>
                </a:solidFill>
              </a:rPr>
              <a:t>- Kiểm tra lại dịch vụ F-Safe của KH có đang active và đang dùng bình thường hay không (Check thông tin trên inside)</a:t>
            </a:r>
            <a:endParaRPr/>
          </a:p>
          <a:p>
            <a:pPr indent="0" lvl="0" marL="0" rtl="0" algn="l">
              <a:spcBef>
                <a:spcPts val="312"/>
              </a:spcBef>
              <a:spcAft>
                <a:spcPts val="0"/>
              </a:spcAft>
              <a:buClr>
                <a:srgbClr val="5F497A"/>
              </a:buClr>
              <a:buSzPct val="100000"/>
              <a:buNone/>
            </a:pPr>
            <a:r>
              <a:rPr lang="en-US" sz="2500">
                <a:solidFill>
                  <a:srgbClr val="5F497A"/>
                </a:solidFill>
              </a:rPr>
              <a:t> - Test: mở trình duyệt web của điện thoại/laptop (đang kết nối vào </a:t>
            </a:r>
            <a:r>
              <a:rPr lang="en-US" sz="2500">
                <a:solidFill>
                  <a:srgbClr val="5F497A"/>
                </a:solidFill>
              </a:rPr>
              <a:t>Wi-Fi</a:t>
            </a:r>
            <a:r>
              <a:rPr lang="en-US" sz="2500">
                <a:solidFill>
                  <a:srgbClr val="5F497A"/>
                </a:solidFill>
              </a:rPr>
              <a:t>/LAN của modem) và truy cập vào trang web test: </a:t>
            </a:r>
            <a:r>
              <a:rPr lang="en-US" sz="2500" u="sng">
                <a:solidFill>
                  <a:schemeClr val="hlink"/>
                </a:solidFill>
                <a:hlinkClick r:id="rId3"/>
              </a:rPr>
              <a:t>http://unsafe.fstestdomain.com</a:t>
            </a:r>
            <a:r>
              <a:rPr lang="en-US" sz="2500">
                <a:solidFill>
                  <a:srgbClr val="5F497A"/>
                </a:solidFill>
              </a:rPr>
              <a:t> </a:t>
            </a:r>
            <a:endParaRPr/>
          </a:p>
          <a:p>
            <a:pPr indent="0" lvl="0" marL="0" rtl="0" algn="l">
              <a:spcBef>
                <a:spcPts val="312"/>
              </a:spcBef>
              <a:spcAft>
                <a:spcPts val="0"/>
              </a:spcAft>
              <a:buClr>
                <a:srgbClr val="5F497A"/>
              </a:buClr>
              <a:buSzPct val="100000"/>
              <a:buNone/>
            </a:pPr>
            <a:r>
              <a:rPr lang="en-US" sz="2500">
                <a:solidFill>
                  <a:srgbClr val="5F497A"/>
                </a:solidFill>
              </a:rPr>
              <a:t>      =&gt; Nếu website này bị chặn, và có hiện nội dung F-Safe chặn trang web độc hại: F-Safe đang hoạt động bình thường (Kiểm tra tiếp bước 2)</a:t>
            </a:r>
            <a:endParaRPr/>
          </a:p>
          <a:p>
            <a:pPr indent="0" lvl="0" marL="0" rtl="0" algn="l">
              <a:spcBef>
                <a:spcPts val="312"/>
              </a:spcBef>
              <a:spcAft>
                <a:spcPts val="0"/>
              </a:spcAft>
              <a:buClr>
                <a:srgbClr val="5F497A"/>
              </a:buClr>
              <a:buSzPct val="100000"/>
              <a:buNone/>
            </a:pPr>
            <a:r>
              <a:rPr lang="en-US" sz="2500">
                <a:solidFill>
                  <a:srgbClr val="5F497A"/>
                </a:solidFill>
              </a:rPr>
              <a:t>      =&gt; Nếu website truy cập được và không thấy thông tin bị chặn bởi F-Safe: F-Safe đang không kích hoạt trên modem (Xử lý như hướng dẫn lỗi kích hoạt)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ph type="title"/>
          </p:nvPr>
        </p:nvSpPr>
        <p:spPr>
          <a:xfrm>
            <a:off x="4113884" y="281175"/>
            <a:ext cx="4886561" cy="104285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sử dụng F-Safe</a:t>
            </a:r>
            <a:endParaRPr/>
          </a:p>
        </p:txBody>
      </p:sp>
      <p:sp>
        <p:nvSpPr>
          <p:cNvPr id="245" name="Google Shape;245;p13"/>
          <p:cNvSpPr txBox="1"/>
          <p:nvPr>
            <p:ph idx="1" type="body"/>
          </p:nvPr>
        </p:nvSpPr>
        <p:spPr>
          <a:xfrm>
            <a:off x="372625" y="1808225"/>
            <a:ext cx="7054200" cy="3123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31859B"/>
              </a:buClr>
              <a:buSzPts val="1600"/>
              <a:buNone/>
            </a:pPr>
            <a:r>
              <a:rPr lang="en-US" sz="2100"/>
              <a:t>  </a:t>
            </a:r>
            <a:r>
              <a:rPr lang="en-US" sz="2100">
                <a:solidFill>
                  <a:srgbClr val="5F497A"/>
                </a:solidFill>
              </a:rPr>
              <a:t>- Nếu F-Safe đang hoạt động: Tiếp tục truy cập vào trang web mà KH đã thêm vào blacklist để xác minh tình trạng. Thêm 1 số website khác vào blacklist và test lại trên trình duyệt.</a:t>
            </a:r>
            <a:endParaRPr sz="3300"/>
          </a:p>
          <a:p>
            <a:pPr indent="0" lvl="0" marL="0" rtl="0" algn="l">
              <a:spcBef>
                <a:spcPts val="320"/>
              </a:spcBef>
              <a:spcAft>
                <a:spcPts val="0"/>
              </a:spcAft>
              <a:buClr>
                <a:srgbClr val="5F497A"/>
              </a:buClr>
              <a:buSzPts val="1600"/>
              <a:buNone/>
            </a:pPr>
            <a:r>
              <a:rPr lang="en-US" sz="2100">
                <a:solidFill>
                  <a:srgbClr val="5F497A"/>
                </a:solidFill>
              </a:rPr>
              <a:t>  - Nếu các bước kiểm tra đều đảm bảo F-Safe đang hoạt động, nhưng blacklist không chặn các trang web đã thêm vào thì liên hệ đội hỗ trợ F-Safe qua email: </a:t>
            </a:r>
            <a:endParaRPr sz="3300"/>
          </a:p>
          <a:p>
            <a:pPr indent="0" lvl="0" marL="0" rtl="0" algn="l">
              <a:spcBef>
                <a:spcPts val="320"/>
              </a:spcBef>
              <a:spcAft>
                <a:spcPts val="0"/>
              </a:spcAft>
              <a:buClr>
                <a:srgbClr val="5F497A"/>
              </a:buClr>
              <a:buSzPts val="1600"/>
              <a:buNone/>
            </a:pPr>
            <a:r>
              <a:rPr lang="en-US" sz="2100">
                <a:solidFill>
                  <a:srgbClr val="5F497A"/>
                </a:solidFill>
              </a:rPr>
              <a:t>ftel.f-safe.htkt@fpt.com hoặc </a:t>
            </a:r>
            <a:r>
              <a:rPr lang="en-US" sz="2100" u="sng">
                <a:solidFill>
                  <a:schemeClr val="hlink"/>
                </a:solidFill>
                <a:hlinkClick r:id="rId3"/>
              </a:rPr>
              <a:t>CanhNX6@fpt.com</a:t>
            </a:r>
            <a:r>
              <a:rPr lang="en-US" sz="2100">
                <a:solidFill>
                  <a:srgbClr val="5F497A"/>
                </a:solidFill>
              </a:rPr>
              <a:t> (CPELab – INFMN)</a:t>
            </a:r>
            <a:endParaRPr sz="3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c269ac5227_0_43"/>
          <p:cNvSpPr txBox="1"/>
          <p:nvPr>
            <p:ph type="title"/>
          </p:nvPr>
        </p:nvSpPr>
        <p:spPr>
          <a:xfrm>
            <a:off x="4113884" y="281175"/>
            <a:ext cx="48867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sử dụng F-Safe</a:t>
            </a:r>
            <a:endParaRPr/>
          </a:p>
        </p:txBody>
      </p:sp>
      <p:sp>
        <p:nvSpPr>
          <p:cNvPr id="251" name="Google Shape;251;g1c269ac5227_0_43"/>
          <p:cNvSpPr txBox="1"/>
          <p:nvPr>
            <p:ph idx="1" type="body"/>
          </p:nvPr>
        </p:nvSpPr>
        <p:spPr>
          <a:xfrm>
            <a:off x="448975" y="1502825"/>
            <a:ext cx="8551500" cy="615900"/>
          </a:xfrm>
          <a:prstGeom prst="rect">
            <a:avLst/>
          </a:prstGeom>
          <a:noFill/>
          <a:ln>
            <a:noFill/>
          </a:ln>
        </p:spPr>
        <p:txBody>
          <a:bodyPr anchorCtr="0" anchor="t" bIns="45700" lIns="91425" spcFirstLastPara="1" rIns="91425" wrap="square" tIns="45700">
            <a:normAutofit/>
          </a:bodyPr>
          <a:lstStyle/>
          <a:p>
            <a:pPr indent="-409575" lvl="0" marL="342900" rtl="0" algn="l">
              <a:spcBef>
                <a:spcPts val="0"/>
              </a:spcBef>
              <a:spcAft>
                <a:spcPts val="0"/>
              </a:spcAft>
              <a:buClr>
                <a:srgbClr val="31859B"/>
              </a:buClr>
              <a:buSzPts val="2800"/>
              <a:buChar char="•"/>
            </a:pPr>
            <a:r>
              <a:rPr lang="en-US"/>
              <a:t>Trong quá trình sử dụng, có thể sẽ phát sinh một số</a:t>
            </a:r>
            <a:r>
              <a:rPr lang="en-US"/>
              <a:t> lỗi</a:t>
            </a:r>
            <a:endParaRPr/>
          </a:p>
        </p:txBody>
      </p:sp>
      <p:sp>
        <p:nvSpPr>
          <p:cNvPr id="252" name="Google Shape;252;g1c269ac5227_0_43"/>
          <p:cNvSpPr txBox="1"/>
          <p:nvPr/>
        </p:nvSpPr>
        <p:spPr>
          <a:xfrm>
            <a:off x="448975" y="2012675"/>
            <a:ext cx="17421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50">
                <a:solidFill>
                  <a:srgbClr val="31859B"/>
                </a:solidFill>
                <a:latin typeface="Calibri"/>
                <a:ea typeface="Calibri"/>
                <a:cs typeface="Calibri"/>
                <a:sym typeface="Calibri"/>
              </a:rPr>
              <a:t>b. Cách xử lý</a:t>
            </a:r>
            <a:endParaRPr sz="1750">
              <a:solidFill>
                <a:srgbClr val="31859B"/>
              </a:solidFill>
              <a:latin typeface="Calibri"/>
              <a:ea typeface="Calibri"/>
              <a:cs typeface="Calibri"/>
              <a:sym typeface="Calibri"/>
            </a:endParaRPr>
          </a:p>
        </p:txBody>
      </p:sp>
      <p:sp>
        <p:nvSpPr>
          <p:cNvPr id="253" name="Google Shape;253;g1c269ac5227_0_43"/>
          <p:cNvSpPr txBox="1"/>
          <p:nvPr/>
        </p:nvSpPr>
        <p:spPr>
          <a:xfrm>
            <a:off x="822925" y="2466575"/>
            <a:ext cx="7803600" cy="431100"/>
          </a:xfrm>
          <a:prstGeom prst="rect">
            <a:avLst/>
          </a:prstGeom>
          <a:noFill/>
          <a:ln>
            <a:noFill/>
          </a:ln>
        </p:spPr>
        <p:txBody>
          <a:bodyPr anchorCtr="0" anchor="t" bIns="91425" lIns="91425" spcFirstLastPara="1" rIns="91425" wrap="square" tIns="91425">
            <a:spAutoFit/>
          </a:bodyPr>
          <a:lstStyle/>
          <a:p>
            <a:pPr indent="0" lvl="0" marL="0" rtl="0" algn="l">
              <a:spcBef>
                <a:spcPts val="312"/>
              </a:spcBef>
              <a:spcAft>
                <a:spcPts val="0"/>
              </a:spcAft>
              <a:buClr>
                <a:schemeClr val="dk1"/>
              </a:buClr>
              <a:buSzPts val="1100"/>
              <a:buFont typeface="Arial"/>
              <a:buNone/>
            </a:pPr>
            <a:r>
              <a:rPr lang="en-US" sz="1600">
                <a:solidFill>
                  <a:srgbClr val="31859B"/>
                </a:solidFill>
                <a:latin typeface="Calibri"/>
                <a:ea typeface="Calibri"/>
                <a:cs typeface="Calibri"/>
                <a:sym typeface="Calibri"/>
              </a:rPr>
              <a:t>iv. Chặn MAC client, quản lý thời gian truy cập nhưng thiết bị vẫn sử dụng được Internet:</a:t>
            </a:r>
            <a:endParaRPr sz="1600">
              <a:latin typeface="Calibri"/>
              <a:ea typeface="Calibri"/>
              <a:cs typeface="Calibri"/>
              <a:sym typeface="Calibri"/>
            </a:endParaRPr>
          </a:p>
        </p:txBody>
      </p:sp>
      <p:sp>
        <p:nvSpPr>
          <p:cNvPr id="254" name="Google Shape;254;g1c269ac5227_0_43"/>
          <p:cNvSpPr txBox="1"/>
          <p:nvPr/>
        </p:nvSpPr>
        <p:spPr>
          <a:xfrm>
            <a:off x="859200" y="3119050"/>
            <a:ext cx="7544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5F497A"/>
              </a:buClr>
              <a:buSzPts val="1600"/>
              <a:buFont typeface="Calibri"/>
              <a:buChar char="-"/>
            </a:pPr>
            <a:r>
              <a:rPr lang="en-US" sz="1600">
                <a:solidFill>
                  <a:srgbClr val="5F497A"/>
                </a:solidFill>
                <a:latin typeface="Calibri"/>
                <a:ea typeface="Calibri"/>
                <a:cs typeface="Calibri"/>
                <a:sym typeface="Calibri"/>
              </a:rPr>
              <a:t>Kiểm tra lại MAC client cần quản lý đã chính xác chưa?</a:t>
            </a:r>
            <a:endParaRPr sz="1600">
              <a:solidFill>
                <a:srgbClr val="5F497A"/>
              </a:solidFill>
              <a:latin typeface="Calibri"/>
              <a:ea typeface="Calibri"/>
              <a:cs typeface="Calibri"/>
              <a:sym typeface="Calibri"/>
            </a:endParaRPr>
          </a:p>
          <a:p>
            <a:pPr indent="-330200" lvl="0" marL="457200" rtl="0" algn="l">
              <a:spcBef>
                <a:spcPts val="0"/>
              </a:spcBef>
              <a:spcAft>
                <a:spcPts val="0"/>
              </a:spcAft>
              <a:buClr>
                <a:srgbClr val="5F497A"/>
              </a:buClr>
              <a:buSzPts val="1600"/>
              <a:buFont typeface="Calibri"/>
              <a:buChar char="-"/>
            </a:pPr>
            <a:r>
              <a:rPr lang="en-US" sz="1600">
                <a:solidFill>
                  <a:srgbClr val="5F497A"/>
                </a:solidFill>
                <a:latin typeface="Calibri"/>
                <a:ea typeface="Calibri"/>
                <a:cs typeface="Calibri"/>
                <a:sym typeface="Calibri"/>
              </a:rPr>
              <a:t>Nếu nhà KH sử dụng có nhiều hơn 1 tên Wi-Fi (Ví dụ Wi-Fi 2.4GHz và 5GHz khác tên nhau): Cần kiểm tra lại MAC của điện thoại trên từng Wi-Fi cụ thể, để xác định đúng và quản lý, chặn truy cập theo nhu cầu.</a:t>
            </a:r>
            <a:endParaRPr sz="1600">
              <a:solidFill>
                <a:srgbClr val="5F497A"/>
              </a:solidFill>
              <a:latin typeface="Calibri"/>
              <a:ea typeface="Calibri"/>
              <a:cs typeface="Calibri"/>
              <a:sym typeface="Calibri"/>
            </a:endParaRPr>
          </a:p>
          <a:p>
            <a:pPr indent="-330200" lvl="0" marL="457200" rtl="0" algn="l">
              <a:spcBef>
                <a:spcPts val="0"/>
              </a:spcBef>
              <a:spcAft>
                <a:spcPts val="0"/>
              </a:spcAft>
              <a:buClr>
                <a:srgbClr val="5F497A"/>
              </a:buClr>
              <a:buSzPts val="1600"/>
              <a:buFont typeface="Calibri"/>
              <a:buChar char="-"/>
            </a:pPr>
            <a:r>
              <a:rPr lang="en-US" sz="1600">
                <a:solidFill>
                  <a:srgbClr val="5F497A"/>
                </a:solidFill>
                <a:latin typeface="Calibri"/>
                <a:ea typeface="Calibri"/>
                <a:cs typeface="Calibri"/>
                <a:sym typeface="Calibri"/>
              </a:rPr>
              <a:t>Nếu nhà khách hàng có lắp thêm AP, cần kiểm tra lại mô hình kết nối giữa AP và modem (Chi tiết ở phần sau).</a:t>
            </a:r>
            <a:endParaRPr sz="1600">
              <a:solidFill>
                <a:srgbClr val="5F497A"/>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ph type="title"/>
          </p:nvPr>
        </p:nvSpPr>
        <p:spPr>
          <a:xfrm>
            <a:off x="4113875" y="-2"/>
            <a:ext cx="5030100" cy="1323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3200"/>
              <a:t>Mô hình nhà khách hàng có sử dụng AP</a:t>
            </a:r>
            <a:endParaRPr sz="3200"/>
          </a:p>
        </p:txBody>
      </p:sp>
      <p:sp>
        <p:nvSpPr>
          <p:cNvPr id="260" name="Google Shape;260;p14"/>
          <p:cNvSpPr txBox="1"/>
          <p:nvPr>
            <p:ph idx="1" type="body"/>
          </p:nvPr>
        </p:nvSpPr>
        <p:spPr>
          <a:xfrm>
            <a:off x="372612" y="1808225"/>
            <a:ext cx="5726437" cy="259598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66092"/>
              </a:buClr>
              <a:buSzPts val="1900"/>
              <a:buFont typeface="Noto Sans Symbols"/>
              <a:buChar char="❑"/>
            </a:pPr>
            <a:r>
              <a:rPr lang="en-US" sz="1900">
                <a:solidFill>
                  <a:srgbClr val="366092"/>
                </a:solidFill>
              </a:rPr>
              <a:t>Có 2 mô hình điển hình rất hay gặp tại nhà KH có gắn thêm Access Point (AP) để sử dụng:</a:t>
            </a:r>
            <a:endParaRPr/>
          </a:p>
          <a:p>
            <a:pPr indent="-342900" lvl="0" marL="342900" rtl="0" algn="l">
              <a:spcBef>
                <a:spcPts val="380"/>
              </a:spcBef>
              <a:spcAft>
                <a:spcPts val="0"/>
              </a:spcAft>
              <a:buClr>
                <a:srgbClr val="366092"/>
              </a:buClr>
              <a:buSzPts val="1900"/>
              <a:buFont typeface="Noto Sans Symbols"/>
              <a:buChar char="▪"/>
            </a:pPr>
            <a:r>
              <a:rPr lang="en-US" sz="1900">
                <a:solidFill>
                  <a:srgbClr val="366092"/>
                </a:solidFill>
              </a:rPr>
              <a:t>Mô hình LAN to LAN (modem vẫn đảm nhiệm vai trò DHCP server)</a:t>
            </a:r>
            <a:endParaRPr/>
          </a:p>
          <a:p>
            <a:pPr indent="-342900" lvl="0" marL="342900" rtl="0" algn="l">
              <a:spcBef>
                <a:spcPts val="380"/>
              </a:spcBef>
              <a:spcAft>
                <a:spcPts val="0"/>
              </a:spcAft>
              <a:buClr>
                <a:srgbClr val="366092"/>
              </a:buClr>
              <a:buSzPts val="1900"/>
              <a:buFont typeface="Noto Sans Symbols"/>
              <a:buChar char="▪"/>
            </a:pPr>
            <a:r>
              <a:rPr lang="en-US" sz="1900">
                <a:solidFill>
                  <a:srgbClr val="366092"/>
                </a:solidFill>
              </a:rPr>
              <a:t>Mô hình LAN to WAN (AP sẽ đảm nhiệm vai trò DHCP server, client sau AP sẽ nhận range IP khác do AP cấp)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c269ac5227_0_3"/>
          <p:cNvSpPr txBox="1"/>
          <p:nvPr>
            <p:ph type="title"/>
          </p:nvPr>
        </p:nvSpPr>
        <p:spPr>
          <a:xfrm>
            <a:off x="4013575" y="139950"/>
            <a:ext cx="5042700" cy="1042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Mô hình nhà khách hàng có sử dụng AP</a:t>
            </a:r>
            <a:endParaRPr/>
          </a:p>
        </p:txBody>
      </p:sp>
      <p:sp>
        <p:nvSpPr>
          <p:cNvPr id="267" name="Google Shape;267;g1c269ac5227_0_3"/>
          <p:cNvSpPr txBox="1"/>
          <p:nvPr/>
        </p:nvSpPr>
        <p:spPr>
          <a:xfrm>
            <a:off x="181800" y="1553650"/>
            <a:ext cx="4702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Mô hình khách hàng đấu nối LAN-LAN, trong đó modem chính đóng vai trò làm DHCP Server cho toàn bộ client kết nối Wi-Fi phía sau AP</a:t>
            </a:r>
            <a:endParaRPr sz="1800">
              <a:solidFill>
                <a:schemeClr val="dk2"/>
              </a:solidFill>
              <a:latin typeface="Calibri"/>
              <a:ea typeface="Calibri"/>
              <a:cs typeface="Calibri"/>
              <a:sym typeface="Calibri"/>
            </a:endParaRPr>
          </a:p>
        </p:txBody>
      </p:sp>
      <p:sp>
        <p:nvSpPr>
          <p:cNvPr id="268" name="Google Shape;268;g1c269ac5227_0_3"/>
          <p:cNvSpPr txBox="1"/>
          <p:nvPr/>
        </p:nvSpPr>
        <p:spPr>
          <a:xfrm>
            <a:off x="181800" y="2940350"/>
            <a:ext cx="4702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Với mô hình này: Modem chính quản lý được tất cả client bắt </a:t>
            </a:r>
            <a:r>
              <a:rPr lang="en-US" sz="1800">
                <a:solidFill>
                  <a:schemeClr val="dk2"/>
                </a:solidFill>
                <a:latin typeface="Calibri"/>
                <a:ea typeface="Calibri"/>
                <a:cs typeface="Calibri"/>
                <a:sym typeface="Calibri"/>
              </a:rPr>
              <a:t>Wi-Fi</a:t>
            </a:r>
            <a:r>
              <a:rPr lang="en-US" sz="1800">
                <a:solidFill>
                  <a:schemeClr val="dk2"/>
                </a:solidFill>
                <a:latin typeface="Calibri"/>
                <a:ea typeface="Calibri"/>
                <a:cs typeface="Calibri"/>
                <a:sym typeface="Calibri"/>
              </a:rPr>
              <a:t> sau AP, và F-Safe có thể sử dụng được hết các tính năng quản lý riêng cho từng thiết bị</a:t>
            </a:r>
            <a:endParaRPr sz="1800">
              <a:solidFill>
                <a:schemeClr val="dk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5"/>
          <p:cNvPicPr preferRelativeResize="0"/>
          <p:nvPr/>
        </p:nvPicPr>
        <p:blipFill>
          <a:blip r:embed="rId3">
            <a:alphaModFix/>
          </a:blip>
          <a:stretch>
            <a:fillRect/>
          </a:stretch>
        </p:blipFill>
        <p:spPr>
          <a:xfrm>
            <a:off x="0" y="-24425"/>
            <a:ext cx="9143999"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4113875" y="82400"/>
            <a:ext cx="5030100" cy="1241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3200"/>
              <a:t>Mô hình nhà khách hàng có sử dụng AP</a:t>
            </a:r>
            <a:endParaRPr sz="3200"/>
          </a:p>
        </p:txBody>
      </p:sp>
      <p:sp>
        <p:nvSpPr>
          <p:cNvPr id="279" name="Google Shape;279;p16"/>
          <p:cNvSpPr txBox="1"/>
          <p:nvPr>
            <p:ph idx="1" type="body"/>
          </p:nvPr>
        </p:nvSpPr>
        <p:spPr>
          <a:xfrm>
            <a:off x="148987" y="1490425"/>
            <a:ext cx="5573700" cy="458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66092"/>
              </a:buClr>
              <a:buSzPts val="1900"/>
              <a:buFont typeface="Noto Sans Symbols"/>
              <a:buChar char="❑"/>
            </a:pPr>
            <a:r>
              <a:rPr lang="en-US" sz="1900">
                <a:solidFill>
                  <a:srgbClr val="366092"/>
                </a:solidFill>
              </a:rPr>
              <a:t>Mô hình AP kết nối LAN to LAN với modem chính</a:t>
            </a:r>
            <a:endParaRPr/>
          </a:p>
        </p:txBody>
      </p:sp>
      <p:sp>
        <p:nvSpPr>
          <p:cNvPr id="280" name="Google Shape;280;p16"/>
          <p:cNvSpPr txBox="1"/>
          <p:nvPr/>
        </p:nvSpPr>
        <p:spPr>
          <a:xfrm>
            <a:off x="-3" y="2003400"/>
            <a:ext cx="41493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66092"/>
                </a:solidFill>
                <a:latin typeface="Calibri"/>
                <a:ea typeface="Calibri"/>
                <a:cs typeface="Calibri"/>
                <a:sym typeface="Calibri"/>
              </a:rPr>
              <a:t>Có các đặc điểm điển hình như sau:</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Modem chính đảm nhiệm vai trò DHCP server, cấp toàn bộ IP cho các client phía sau AP</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AP đóng vai trò mở rộng vùng phủ sóng thuần tuý (bridge)</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F-Safe sẽ sử dụng được toàn bộ các tính năng cho mô hình này, vẫn có thể quản lý MAC client, tạo profile, chặn truy cập các thiết bị bắt Wi-Fi phía sau AP</a:t>
            </a:r>
            <a:endParaRPr/>
          </a:p>
        </p:txBody>
      </p:sp>
      <p:sp>
        <p:nvSpPr>
          <p:cNvPr id="281" name="Google Shape;281;p16"/>
          <p:cNvSpPr txBox="1"/>
          <p:nvPr/>
        </p:nvSpPr>
        <p:spPr>
          <a:xfrm>
            <a:off x="4459500" y="2003400"/>
            <a:ext cx="46845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66092"/>
                </a:solidFill>
                <a:latin typeface="Calibri"/>
                <a:ea typeface="Calibri"/>
                <a:cs typeface="Calibri"/>
                <a:sym typeface="Calibri"/>
              </a:rPr>
              <a:t>Có các lưu ý đặc biệt như sau:</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Nếu modem/AP phát 2 Wi-Fi của 2 băng tần (2.4GHz/5GHz) khác nhau, thì có thể client kết nối vào mỗi băng tần này sẽ sử dụng 1 random MAC address khác nhau (Hiện tại tính năng bảo mật này đã xuất hiện từ iOS 14 và android 10 trở lên</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Nếu muốn quản lý 1 thiết bị trong trường hợp trên, cần thêm cả 2 MAC address Wi-Fi của thiết bị đó vào danh sách quản lý, hoặc chặn truy cập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c269ac5227_0_15"/>
          <p:cNvSpPr txBox="1"/>
          <p:nvPr>
            <p:ph type="title"/>
          </p:nvPr>
        </p:nvSpPr>
        <p:spPr>
          <a:xfrm>
            <a:off x="4013575" y="139950"/>
            <a:ext cx="5042700" cy="1042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Mô hình nhà khách hàng có sử dụng AP</a:t>
            </a:r>
            <a:endParaRPr/>
          </a:p>
        </p:txBody>
      </p:sp>
      <p:sp>
        <p:nvSpPr>
          <p:cNvPr id="288" name="Google Shape;288;g1c269ac5227_0_15"/>
          <p:cNvSpPr txBox="1"/>
          <p:nvPr/>
        </p:nvSpPr>
        <p:spPr>
          <a:xfrm>
            <a:off x="181800" y="1553650"/>
            <a:ext cx="52677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Mô hình khách hàng đấu nối LAN-WAN, trong đó AP cắm sau modem đóng vai trò làm DHCP Server cho toàn bộ client kết nối Wi-Fi phía sau AP (Client bắt Wi-Fi sẽ nhận 1 địa chỉ IP khác với lớp mạng của modem)</a:t>
            </a:r>
            <a:endParaRPr sz="1800">
              <a:solidFill>
                <a:schemeClr val="dk2"/>
              </a:solidFill>
              <a:latin typeface="Calibri"/>
              <a:ea typeface="Calibri"/>
              <a:cs typeface="Calibri"/>
              <a:sym typeface="Calibri"/>
            </a:endParaRPr>
          </a:p>
        </p:txBody>
      </p:sp>
      <p:sp>
        <p:nvSpPr>
          <p:cNvPr id="289" name="Google Shape;289;g1c269ac5227_0_15"/>
          <p:cNvSpPr txBox="1"/>
          <p:nvPr/>
        </p:nvSpPr>
        <p:spPr>
          <a:xfrm>
            <a:off x="181800" y="3123550"/>
            <a:ext cx="53853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Calibri"/>
              <a:buChar char="★"/>
            </a:pPr>
            <a:r>
              <a:rPr lang="en-US" sz="1800">
                <a:solidFill>
                  <a:schemeClr val="dk2"/>
                </a:solidFill>
                <a:latin typeface="Calibri"/>
                <a:ea typeface="Calibri"/>
                <a:cs typeface="Calibri"/>
                <a:sym typeface="Calibri"/>
              </a:rPr>
              <a:t>Với mô hình này: Modem chính chỉ quản lý được thiết bị đại diện là AP (MAC address của AP), và F-Safe chỉ có thể sử dụng được hết các tính năng ở lớp bảo mật system-level như: tự động chặn truy cập web độc hại, chặn các web theo dõi người dùng, botnet, web phishing lừa đảo, giả mạo</a:t>
            </a:r>
            <a:endParaRPr sz="1800">
              <a:solidFill>
                <a:schemeClr val="dk2"/>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g1c269ac5227_0_22"/>
          <p:cNvPicPr preferRelativeResize="0"/>
          <p:nvPr/>
        </p:nvPicPr>
        <p:blipFill>
          <a:blip r:embed="rId3">
            <a:alphaModFix/>
          </a:blip>
          <a:stretch>
            <a:fillRect/>
          </a:stretch>
        </p:blipFill>
        <p:spPr>
          <a:xfrm>
            <a:off x="0" y="-46013"/>
            <a:ext cx="9144000" cy="5189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4723b3fd11_0_0"/>
          <p:cNvSpPr txBox="1"/>
          <p:nvPr>
            <p:ph type="title"/>
          </p:nvPr>
        </p:nvSpPr>
        <p:spPr>
          <a:xfrm>
            <a:off x="4113875" y="281175"/>
            <a:ext cx="47961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10" name="Google Shape;110;g24723b3fd11_0_0"/>
          <p:cNvSpPr txBox="1"/>
          <p:nvPr>
            <p:ph idx="1" type="body"/>
          </p:nvPr>
        </p:nvSpPr>
        <p:spPr>
          <a:xfrm>
            <a:off x="418825" y="1413300"/>
            <a:ext cx="3350400" cy="3425400"/>
          </a:xfrm>
          <a:prstGeom prst="rect">
            <a:avLst/>
          </a:prstGeom>
          <a:noFill/>
          <a:ln>
            <a:noFill/>
          </a:ln>
        </p:spPr>
        <p:txBody>
          <a:bodyPr anchorCtr="0" anchor="t" bIns="45700" lIns="91425" spcFirstLastPara="1" rIns="91425" wrap="square" tIns="45700">
            <a:normAutofit/>
          </a:bodyPr>
          <a:lstStyle/>
          <a:p>
            <a:pPr indent="-356235" lvl="0" marL="342900" rtl="0" algn="l">
              <a:spcBef>
                <a:spcPts val="0"/>
              </a:spcBef>
              <a:spcAft>
                <a:spcPts val="0"/>
              </a:spcAft>
              <a:buClr>
                <a:srgbClr val="31859B"/>
              </a:buClr>
              <a:buSzPts val="2800"/>
              <a:buChar char="•"/>
            </a:pPr>
            <a:r>
              <a:rPr lang="en-US"/>
              <a:t>Không tự đăng ký được F-Safe trên Hi FPT:</a:t>
            </a:r>
            <a:endParaRPr/>
          </a:p>
          <a:p>
            <a:pPr indent="-523875" lvl="0" marL="514350" rtl="0" algn="l">
              <a:spcBef>
                <a:spcPts val="370"/>
              </a:spcBef>
              <a:spcAft>
                <a:spcPts val="0"/>
              </a:spcAft>
              <a:buClr>
                <a:srgbClr val="31859B"/>
              </a:buClr>
              <a:buSzPts val="2000"/>
              <a:buFont typeface="Calibri"/>
              <a:buAutoNum type="alphaLcPeriod"/>
            </a:pPr>
            <a:r>
              <a:rPr lang="en-US" sz="2000"/>
              <a:t>Nhận được thông báo: Chưa đủ điều kiện sử dụng dịch vụ F-Safe (Modem hoặc gói cước không đủ điều kiện…)</a:t>
            </a:r>
            <a:endParaRPr/>
          </a:p>
        </p:txBody>
      </p:sp>
      <p:pic>
        <p:nvPicPr>
          <p:cNvPr id="111" name="Google Shape;111;g24723b3fd11_0_0"/>
          <p:cNvPicPr preferRelativeResize="0"/>
          <p:nvPr/>
        </p:nvPicPr>
        <p:blipFill>
          <a:blip r:embed="rId3">
            <a:alphaModFix/>
          </a:blip>
          <a:stretch>
            <a:fillRect/>
          </a:stretch>
        </p:blipFill>
        <p:spPr>
          <a:xfrm>
            <a:off x="4572000" y="1368638"/>
            <a:ext cx="2896650" cy="351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8"/>
          <p:cNvSpPr txBox="1"/>
          <p:nvPr>
            <p:ph type="title"/>
          </p:nvPr>
        </p:nvSpPr>
        <p:spPr>
          <a:xfrm>
            <a:off x="4113884" y="281175"/>
            <a:ext cx="4886561" cy="104285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Mô hình KH sử dụng thêm AP sau modem</a:t>
            </a:r>
            <a:endParaRPr/>
          </a:p>
        </p:txBody>
      </p:sp>
      <p:sp>
        <p:nvSpPr>
          <p:cNvPr id="301" name="Google Shape;301;p18"/>
          <p:cNvSpPr txBox="1"/>
          <p:nvPr>
            <p:ph idx="1" type="body"/>
          </p:nvPr>
        </p:nvSpPr>
        <p:spPr>
          <a:xfrm>
            <a:off x="372612" y="1808225"/>
            <a:ext cx="5573733" cy="4581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66092"/>
              </a:buClr>
              <a:buSzPts val="1900"/>
              <a:buFont typeface="Noto Sans Symbols"/>
              <a:buChar char="❑"/>
            </a:pPr>
            <a:r>
              <a:rPr lang="en-US" sz="1900">
                <a:solidFill>
                  <a:srgbClr val="366092"/>
                </a:solidFill>
              </a:rPr>
              <a:t>Mô hình AP kết nối LAN to WAN với modem chính</a:t>
            </a:r>
            <a:endParaRPr/>
          </a:p>
        </p:txBody>
      </p:sp>
      <p:sp>
        <p:nvSpPr>
          <p:cNvPr id="302" name="Google Shape;302;p18"/>
          <p:cNvSpPr txBox="1"/>
          <p:nvPr/>
        </p:nvSpPr>
        <p:spPr>
          <a:xfrm>
            <a:off x="582138" y="2322862"/>
            <a:ext cx="54975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66092"/>
                </a:solidFill>
                <a:latin typeface="Calibri"/>
                <a:ea typeface="Calibri"/>
                <a:cs typeface="Calibri"/>
                <a:sym typeface="Calibri"/>
              </a:rPr>
              <a:t>Có các đặc điểm điển hình như sau:</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Modem chính chỉ cấp IP cho AP, chỉ nhận diện được IP và MAC của AP là client mà nó quản lý</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AP đóng vai trò DHCP server, cấp phát range IP riêng cho các client bắt Wi-Fi sau nó.</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Các client bắt Wi-Fi của AP, khi đi qua AP để ra internet phải NAT bằng IP và MAC của AP để giao tiếp với modem chính.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9"/>
          <p:cNvSpPr txBox="1"/>
          <p:nvPr>
            <p:ph type="title"/>
          </p:nvPr>
        </p:nvSpPr>
        <p:spPr>
          <a:xfrm>
            <a:off x="4113884" y="281175"/>
            <a:ext cx="4886561" cy="104285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Mô hình KH sử dụng thêm AP sau modem</a:t>
            </a:r>
            <a:endParaRPr/>
          </a:p>
        </p:txBody>
      </p:sp>
      <p:sp>
        <p:nvSpPr>
          <p:cNvPr id="308" name="Google Shape;308;p19"/>
          <p:cNvSpPr txBox="1"/>
          <p:nvPr>
            <p:ph idx="1" type="body"/>
          </p:nvPr>
        </p:nvSpPr>
        <p:spPr>
          <a:xfrm>
            <a:off x="372612" y="1808225"/>
            <a:ext cx="5573733" cy="4581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66092"/>
              </a:buClr>
              <a:buSzPts val="1900"/>
              <a:buFont typeface="Noto Sans Symbols"/>
              <a:buChar char="❑"/>
            </a:pPr>
            <a:r>
              <a:rPr lang="en-US" sz="1900">
                <a:solidFill>
                  <a:srgbClr val="366092"/>
                </a:solidFill>
              </a:rPr>
              <a:t>Mô hình AP kết nối LAN to WAN với modem chính</a:t>
            </a:r>
            <a:endParaRPr/>
          </a:p>
        </p:txBody>
      </p:sp>
      <p:sp>
        <p:nvSpPr>
          <p:cNvPr id="309" name="Google Shape;309;p19"/>
          <p:cNvSpPr txBox="1"/>
          <p:nvPr/>
        </p:nvSpPr>
        <p:spPr>
          <a:xfrm>
            <a:off x="582138" y="2322862"/>
            <a:ext cx="549738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66092"/>
                </a:solidFill>
                <a:latin typeface="Calibri"/>
                <a:ea typeface="Calibri"/>
                <a:cs typeface="Calibri"/>
                <a:sym typeface="Calibri"/>
              </a:rPr>
              <a:t>Có các đặc điểm điển hình như sau:</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Modem chính không quản lý được các client sau AP</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Các chức năng quản lý của F-Safe cho riêng từng thiết bị như: chặn MAC truy cập internet, thêm MAC vào profile người dùng, thiết lập thời gian chặn truy cập, lọc nội dung bên trong profile sẽ không được áp dụng lên client phía sau AP</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F-Safe chỉ bảo vệ lớp system-level: Tự động bảo vệ, chặn truy cập nếu client truy cập vào các trang web độc hại, theo dõi người dùng, botnet,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type="title"/>
          </p:nvPr>
        </p:nvSpPr>
        <p:spPr>
          <a:xfrm>
            <a:off x="4113884" y="281175"/>
            <a:ext cx="4886561" cy="104285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Mô hình KH sử dụng thêm AP sau modem</a:t>
            </a:r>
            <a:endParaRPr/>
          </a:p>
        </p:txBody>
      </p:sp>
      <p:sp>
        <p:nvSpPr>
          <p:cNvPr id="315" name="Google Shape;315;p20"/>
          <p:cNvSpPr txBox="1"/>
          <p:nvPr>
            <p:ph idx="1" type="body"/>
          </p:nvPr>
        </p:nvSpPr>
        <p:spPr>
          <a:xfrm>
            <a:off x="372612" y="1808225"/>
            <a:ext cx="5573733" cy="4581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66092"/>
              </a:buClr>
              <a:buSzPts val="1900"/>
              <a:buFont typeface="Noto Sans Symbols"/>
              <a:buChar char="❑"/>
            </a:pPr>
            <a:r>
              <a:rPr lang="en-US" sz="1900">
                <a:solidFill>
                  <a:srgbClr val="366092"/>
                </a:solidFill>
              </a:rPr>
              <a:t>Mô hình AP kết nối LAN to WAN với modem chính</a:t>
            </a:r>
            <a:endParaRPr/>
          </a:p>
        </p:txBody>
      </p:sp>
      <p:sp>
        <p:nvSpPr>
          <p:cNvPr id="316" name="Google Shape;316;p20"/>
          <p:cNvSpPr txBox="1"/>
          <p:nvPr/>
        </p:nvSpPr>
        <p:spPr>
          <a:xfrm>
            <a:off x="582138" y="2322862"/>
            <a:ext cx="549738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66092"/>
                </a:solidFill>
                <a:latin typeface="Calibri"/>
                <a:ea typeface="Calibri"/>
                <a:cs typeface="Calibri"/>
                <a:sym typeface="Calibri"/>
              </a:rPr>
              <a:t>Có các đặc điểm điển hình như sau:</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Vẫn có thể quản lý toàn bộ client sau AP bằng cách thiết lập quản lý bằng MAC của AP, tuy nhiên tất cả các client phía sau AP đều nhận chung sự quản lý này</a:t>
            </a:r>
            <a:endParaRPr/>
          </a:p>
          <a:p>
            <a:pPr indent="-285750" lvl="0" marL="285750" marR="0" rtl="0" algn="l">
              <a:spcBef>
                <a:spcPts val="0"/>
              </a:spcBef>
              <a:spcAft>
                <a:spcPts val="0"/>
              </a:spcAft>
              <a:buClr>
                <a:srgbClr val="366092"/>
              </a:buClr>
              <a:buSzPts val="1800"/>
              <a:buFont typeface="Arial"/>
              <a:buChar char="•"/>
            </a:pPr>
            <a:r>
              <a:rPr lang="en-US" sz="1800">
                <a:solidFill>
                  <a:srgbClr val="366092"/>
                </a:solidFill>
                <a:latin typeface="Calibri"/>
                <a:ea typeface="Calibri"/>
                <a:cs typeface="Calibri"/>
                <a:sym typeface="Calibri"/>
              </a:rPr>
              <a:t>Chặn MAC AP: Các client sau AP đều không sử dụng được internet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c269ac5227_0_29"/>
          <p:cNvSpPr txBox="1"/>
          <p:nvPr>
            <p:ph type="title"/>
          </p:nvPr>
        </p:nvSpPr>
        <p:spPr>
          <a:xfrm>
            <a:off x="4113884" y="281175"/>
            <a:ext cx="48867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Mô hình KH sử dụng thêm AP sau modem</a:t>
            </a:r>
            <a:endParaRPr/>
          </a:p>
        </p:txBody>
      </p:sp>
      <p:sp>
        <p:nvSpPr>
          <p:cNvPr id="322" name="Google Shape;322;g1c269ac5227_0_29"/>
          <p:cNvSpPr txBox="1"/>
          <p:nvPr>
            <p:ph idx="1" type="body"/>
          </p:nvPr>
        </p:nvSpPr>
        <p:spPr>
          <a:xfrm>
            <a:off x="372612" y="1808225"/>
            <a:ext cx="5573700" cy="4581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rgbClr val="366092"/>
              </a:buClr>
              <a:buSzPts val="1900"/>
              <a:buFont typeface="Noto Sans Symbols"/>
              <a:buChar char="❑"/>
            </a:pPr>
            <a:r>
              <a:rPr lang="en-US" sz="1900">
                <a:solidFill>
                  <a:srgbClr val="366092"/>
                </a:solidFill>
              </a:rPr>
              <a:t>Mô hình AP kết nối LAN to WAN với modem chính</a:t>
            </a:r>
            <a:endParaRPr/>
          </a:p>
        </p:txBody>
      </p:sp>
      <p:sp>
        <p:nvSpPr>
          <p:cNvPr id="323" name="Google Shape;323;g1c269ac5227_0_29"/>
          <p:cNvSpPr txBox="1"/>
          <p:nvPr/>
        </p:nvSpPr>
        <p:spPr>
          <a:xfrm>
            <a:off x="582138" y="2322862"/>
            <a:ext cx="5497500" cy="258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rgbClr val="366092"/>
                </a:solidFill>
                <a:latin typeface="Calibri"/>
                <a:ea typeface="Calibri"/>
                <a:cs typeface="Calibri"/>
                <a:sym typeface="Calibri"/>
              </a:rPr>
              <a:t>Có các lưu ý đặc biệt như sau:</a:t>
            </a:r>
            <a:endParaRPr>
              <a:solidFill>
                <a:schemeClr val="dk1"/>
              </a:solidFill>
            </a:endParaRPr>
          </a:p>
          <a:p>
            <a:pPr indent="-285750" lvl="0" marL="285750" rtl="0" algn="l">
              <a:spcBef>
                <a:spcPts val="0"/>
              </a:spcBef>
              <a:spcAft>
                <a:spcPts val="0"/>
              </a:spcAft>
              <a:buClr>
                <a:srgbClr val="366092"/>
              </a:buClr>
              <a:buSzPts val="1800"/>
              <a:buChar char="•"/>
            </a:pPr>
            <a:r>
              <a:rPr lang="en-US" sz="1800">
                <a:solidFill>
                  <a:srgbClr val="366092"/>
                </a:solidFill>
                <a:latin typeface="Calibri"/>
                <a:ea typeface="Calibri"/>
                <a:cs typeface="Calibri"/>
                <a:sym typeface="Calibri"/>
              </a:rPr>
              <a:t>Nếu modem/AP phát 2 Wi-Fi của 2 băng tần (2.4GHz/5GHz) khác nhau, thì có thể client kết nối vào mỗi băng tần này sẽ sử dụng 1 random MAC address khác nhau (Hiện tại tính năng bảo mật này đã xuất hiện từ iOS 14 và android 10 trở lên</a:t>
            </a:r>
            <a:endParaRPr>
              <a:solidFill>
                <a:schemeClr val="dk1"/>
              </a:solidFill>
            </a:endParaRPr>
          </a:p>
          <a:p>
            <a:pPr indent="-285750" lvl="0" marL="285750" rtl="0" algn="l">
              <a:spcBef>
                <a:spcPts val="0"/>
              </a:spcBef>
              <a:spcAft>
                <a:spcPts val="0"/>
              </a:spcAft>
              <a:buClr>
                <a:srgbClr val="366092"/>
              </a:buClr>
              <a:buSzPts val="1800"/>
              <a:buChar char="•"/>
            </a:pPr>
            <a:r>
              <a:rPr lang="en-US" sz="1800">
                <a:solidFill>
                  <a:srgbClr val="366092"/>
                </a:solidFill>
                <a:latin typeface="Calibri"/>
                <a:ea typeface="Calibri"/>
                <a:cs typeface="Calibri"/>
                <a:sym typeface="Calibri"/>
              </a:rPr>
              <a:t>Nếu muốn quản lý 1 thiết bị trong trường hợp trên, cần thêm cả 2 MAC address Wi-Fi của thiết bị đó vào danh sách quản lý, hoặc chặn truy cập</a:t>
            </a:r>
            <a:endParaRPr sz="1800">
              <a:solidFill>
                <a:srgbClr val="366092"/>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4113884" y="281175"/>
            <a:ext cx="4886561" cy="104285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en-US"/>
              <a:t>Một số lưu ý nhỏ hay gặp</a:t>
            </a:r>
            <a:endParaRPr/>
          </a:p>
        </p:txBody>
      </p:sp>
      <p:sp>
        <p:nvSpPr>
          <p:cNvPr id="329" name="Google Shape;329;p21"/>
          <p:cNvSpPr txBox="1"/>
          <p:nvPr>
            <p:ph idx="1" type="body"/>
          </p:nvPr>
        </p:nvSpPr>
        <p:spPr>
          <a:xfrm>
            <a:off x="3714625" y="1549900"/>
            <a:ext cx="5218800" cy="885600"/>
          </a:xfrm>
          <a:prstGeom prst="rect">
            <a:avLst/>
          </a:prstGeom>
          <a:noFill/>
          <a:ln>
            <a:noFill/>
          </a:ln>
        </p:spPr>
        <p:txBody>
          <a:bodyPr anchorCtr="0" anchor="t" bIns="45700" lIns="91425" spcFirstLastPara="1" rIns="91425" wrap="square" tIns="45700">
            <a:normAutofit fontScale="92500" lnSpcReduction="20000"/>
          </a:bodyPr>
          <a:lstStyle/>
          <a:p>
            <a:pPr indent="-342931" lvl="0" marL="342900" rtl="0" algn="l">
              <a:spcBef>
                <a:spcPts val="0"/>
              </a:spcBef>
              <a:spcAft>
                <a:spcPts val="0"/>
              </a:spcAft>
              <a:buClr>
                <a:srgbClr val="366092"/>
              </a:buClr>
              <a:buSzPct val="100000"/>
              <a:buFont typeface="Noto Sans Symbols"/>
              <a:buChar char="❑"/>
            </a:pPr>
            <a:r>
              <a:rPr lang="en-US" sz="1900">
                <a:solidFill>
                  <a:srgbClr val="366092"/>
                </a:solidFill>
              </a:rPr>
              <a:t>Các thiết bị hiện nay đều sử dụng Randomization MAC Address (Android 10 &amp; cao hơn) hoặc Private MAC Address (iOS 14 hoặc cao hơn)</a:t>
            </a:r>
            <a:endParaRPr/>
          </a:p>
        </p:txBody>
      </p:sp>
      <p:sp>
        <p:nvSpPr>
          <p:cNvPr id="330" name="Google Shape;330;p21"/>
          <p:cNvSpPr txBox="1"/>
          <p:nvPr/>
        </p:nvSpPr>
        <p:spPr>
          <a:xfrm>
            <a:off x="3881229" y="2388308"/>
            <a:ext cx="51537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66092"/>
                </a:solidFill>
                <a:latin typeface="Calibri"/>
                <a:ea typeface="Calibri"/>
                <a:cs typeface="Calibri"/>
                <a:sym typeface="Calibri"/>
              </a:rPr>
              <a:t>Có đặc điểm điển hình như sau:</a:t>
            </a:r>
            <a:endParaRPr/>
          </a:p>
          <a:p>
            <a:pPr indent="-285750" lvl="0" marL="285750" marR="0" rtl="0" algn="l">
              <a:spcBef>
                <a:spcPts val="0"/>
              </a:spcBef>
              <a:spcAft>
                <a:spcPts val="0"/>
              </a:spcAft>
              <a:buClr>
                <a:srgbClr val="366092"/>
              </a:buClr>
              <a:buSzPts val="1600"/>
              <a:buFont typeface="Arial"/>
              <a:buChar char="•"/>
            </a:pPr>
            <a:r>
              <a:rPr lang="en-US" sz="1600">
                <a:solidFill>
                  <a:srgbClr val="366092"/>
                </a:solidFill>
                <a:latin typeface="Calibri"/>
                <a:ea typeface="Calibri"/>
                <a:cs typeface="Calibri"/>
                <a:sym typeface="Calibri"/>
              </a:rPr>
              <a:t>Khi vào quản lý các thiết bị chỉ hiển thị MAC address (không hiện tên thiết bị), hoặc hiển thị unknown_macaddress</a:t>
            </a:r>
            <a:endParaRPr/>
          </a:p>
          <a:p>
            <a:pPr indent="-285750" lvl="0" marL="285750" marR="0" rtl="0" algn="l">
              <a:spcBef>
                <a:spcPts val="0"/>
              </a:spcBef>
              <a:spcAft>
                <a:spcPts val="0"/>
              </a:spcAft>
              <a:buClr>
                <a:srgbClr val="366092"/>
              </a:buClr>
              <a:buSzPts val="1600"/>
              <a:buFont typeface="Arial"/>
              <a:buChar char="•"/>
            </a:pPr>
            <a:r>
              <a:rPr lang="en-US" sz="1600">
                <a:solidFill>
                  <a:srgbClr val="366092"/>
                </a:solidFill>
                <a:latin typeface="Calibri"/>
                <a:ea typeface="Calibri"/>
                <a:cs typeface="Calibri"/>
                <a:sym typeface="Calibri"/>
              </a:rPr>
              <a:t>Muốn modem/F-Safe nhận diện đúng tên của thiết bị cần vào cài đặt Wi-Fi của điện thoại đó, chọn sử dụng MAC thiết bị (hoặc tắt sử dụng MAC ngẫu nhiên, MAC riêng tư) - Hoặc đặt tên thiết bị ngay trên F-Safe</a:t>
            </a:r>
            <a:endParaRPr/>
          </a:p>
          <a:p>
            <a:pPr indent="-285750" lvl="0" marL="285750" marR="0" rtl="0" algn="l">
              <a:spcBef>
                <a:spcPts val="0"/>
              </a:spcBef>
              <a:spcAft>
                <a:spcPts val="0"/>
              </a:spcAft>
              <a:buClr>
                <a:srgbClr val="366092"/>
              </a:buClr>
              <a:buSzPts val="1600"/>
              <a:buFont typeface="Arial"/>
              <a:buChar char="•"/>
            </a:pPr>
            <a:r>
              <a:rPr lang="en-US" sz="1600">
                <a:solidFill>
                  <a:srgbClr val="366092"/>
                </a:solidFill>
                <a:latin typeface="Calibri"/>
                <a:ea typeface="Calibri"/>
                <a:cs typeface="Calibri"/>
                <a:sym typeface="Calibri"/>
              </a:rPr>
              <a:t>Mỗi lần kết nối vào 1 SSID khác, thiết bị sẽ sinh ra 1 MAC ngẫu nhiên khác nhau (Cùng SSID sẽ cùng MAC)</a:t>
            </a:r>
            <a:endParaRPr/>
          </a:p>
        </p:txBody>
      </p:sp>
      <p:pic>
        <p:nvPicPr>
          <p:cNvPr id="331" name="Google Shape;331;p21"/>
          <p:cNvPicPr preferRelativeResize="0"/>
          <p:nvPr/>
        </p:nvPicPr>
        <p:blipFill rotWithShape="1">
          <a:blip r:embed="rId3">
            <a:alphaModFix/>
          </a:blip>
          <a:srcRect b="0" l="0" r="0" t="0"/>
          <a:stretch/>
        </p:blipFill>
        <p:spPr>
          <a:xfrm>
            <a:off x="754375" y="134112"/>
            <a:ext cx="2748690" cy="4875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edec568aa5_0_0"/>
          <p:cNvSpPr txBox="1"/>
          <p:nvPr>
            <p:ph type="title"/>
          </p:nvPr>
        </p:nvSpPr>
        <p:spPr>
          <a:xfrm>
            <a:off x="4113884" y="281175"/>
            <a:ext cx="4886700" cy="1042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en-US"/>
              <a:t>Một số lưu ý nhỏ hay gặp</a:t>
            </a:r>
            <a:endParaRPr/>
          </a:p>
        </p:txBody>
      </p:sp>
      <p:sp>
        <p:nvSpPr>
          <p:cNvPr id="337" name="Google Shape;337;g1edec568aa5_0_0"/>
          <p:cNvSpPr txBox="1"/>
          <p:nvPr>
            <p:ph idx="1" type="body"/>
          </p:nvPr>
        </p:nvSpPr>
        <p:spPr>
          <a:xfrm>
            <a:off x="3714625" y="1549900"/>
            <a:ext cx="5229000" cy="838500"/>
          </a:xfrm>
          <a:prstGeom prst="rect">
            <a:avLst/>
          </a:prstGeom>
          <a:noFill/>
          <a:ln>
            <a:noFill/>
          </a:ln>
        </p:spPr>
        <p:txBody>
          <a:bodyPr anchorCtr="0" anchor="t" bIns="45700" lIns="91425" spcFirstLastPara="1" rIns="91425" wrap="square" tIns="45700">
            <a:normAutofit/>
          </a:bodyPr>
          <a:lstStyle/>
          <a:p>
            <a:pPr indent="-351980" lvl="0" marL="342900" rtl="0" algn="l">
              <a:spcBef>
                <a:spcPts val="0"/>
              </a:spcBef>
              <a:spcAft>
                <a:spcPts val="0"/>
              </a:spcAft>
              <a:buClr>
                <a:srgbClr val="366092"/>
              </a:buClr>
              <a:buSzPts val="1900"/>
              <a:buFont typeface="Noto Sans Symbols"/>
              <a:buChar char="❑"/>
            </a:pPr>
            <a:r>
              <a:rPr lang="en-US" sz="1900">
                <a:solidFill>
                  <a:srgbClr val="366092"/>
                </a:solidFill>
              </a:rPr>
              <a:t>Lưu ý lỗi như hình không phải là lỗi liên quan đến F-Safe</a:t>
            </a:r>
            <a:endParaRPr/>
          </a:p>
        </p:txBody>
      </p:sp>
      <p:sp>
        <p:nvSpPr>
          <p:cNvPr id="338" name="Google Shape;338;g1edec568aa5_0_0"/>
          <p:cNvSpPr txBox="1"/>
          <p:nvPr/>
        </p:nvSpPr>
        <p:spPr>
          <a:xfrm>
            <a:off x="3881225" y="2388302"/>
            <a:ext cx="5153700" cy="2724300"/>
          </a:xfrm>
          <a:prstGeom prst="rect">
            <a:avLst/>
          </a:prstGeom>
          <a:noFill/>
          <a:ln>
            <a:noFill/>
          </a:ln>
        </p:spPr>
        <p:txBody>
          <a:bodyPr anchorCtr="0" anchor="t" bIns="45700" lIns="91425" spcFirstLastPara="1" rIns="91425" wrap="square" tIns="45700">
            <a:spAutoFit/>
          </a:bodyPr>
          <a:lstStyle/>
          <a:p>
            <a:pPr indent="-349250" lvl="0" marL="457200" rtl="0" algn="l">
              <a:spcBef>
                <a:spcPts val="0"/>
              </a:spcBef>
              <a:spcAft>
                <a:spcPts val="0"/>
              </a:spcAft>
              <a:buClr>
                <a:srgbClr val="366092"/>
              </a:buClr>
              <a:buSzPts val="1900"/>
              <a:buFont typeface="Noto Sans Symbols"/>
              <a:buChar char="●"/>
            </a:pPr>
            <a:r>
              <a:rPr lang="en-US" sz="1900">
                <a:solidFill>
                  <a:srgbClr val="366092"/>
                </a:solidFill>
                <a:latin typeface="Calibri"/>
                <a:ea typeface="Calibri"/>
                <a:cs typeface="Calibri"/>
                <a:sym typeface="Calibri"/>
              </a:rPr>
              <a:t>Lưu ý cảnh báo như hình trên Hi FPT này là vấn đề khác, không liên quan gì đến F-Safe, cũng như không ảnh hưởng gì đến cài đặt và sử dụng F-Safe</a:t>
            </a:r>
            <a:endParaRPr sz="1900">
              <a:solidFill>
                <a:srgbClr val="366092"/>
              </a:solidFill>
              <a:latin typeface="Calibri"/>
              <a:ea typeface="Calibri"/>
              <a:cs typeface="Calibri"/>
              <a:sym typeface="Calibri"/>
            </a:endParaRPr>
          </a:p>
          <a:p>
            <a:pPr indent="-349250" lvl="0" marL="457200" rtl="0" algn="l">
              <a:spcBef>
                <a:spcPts val="0"/>
              </a:spcBef>
              <a:spcAft>
                <a:spcPts val="0"/>
              </a:spcAft>
              <a:buClr>
                <a:srgbClr val="366092"/>
              </a:buClr>
              <a:buSzPts val="1900"/>
              <a:buFont typeface="Calibri"/>
              <a:buChar char="●"/>
            </a:pPr>
            <a:r>
              <a:rPr lang="en-US" sz="1900">
                <a:solidFill>
                  <a:srgbClr val="366092"/>
                </a:solidFill>
                <a:latin typeface="Calibri"/>
                <a:ea typeface="Calibri"/>
                <a:cs typeface="Calibri"/>
                <a:sym typeface="Calibri"/>
              </a:rPr>
              <a:t>Lỗi này là Hi FPT đang không có kết nối đến ACS để get thông tin dưới modem để show ra cho người dùng Hi FPT, cần thao tác bấm vào các nút chức năng để Hi FPT gọi qua ACS mới lấy được thông tin hiển thị.</a:t>
            </a:r>
            <a:endParaRPr sz="1900">
              <a:solidFill>
                <a:srgbClr val="366092"/>
              </a:solidFill>
              <a:latin typeface="Calibri"/>
              <a:ea typeface="Calibri"/>
              <a:cs typeface="Calibri"/>
              <a:sym typeface="Calibri"/>
            </a:endParaRPr>
          </a:p>
        </p:txBody>
      </p:sp>
      <p:pic>
        <p:nvPicPr>
          <p:cNvPr id="339" name="Google Shape;339;g1edec568aa5_0_0"/>
          <p:cNvPicPr preferRelativeResize="0"/>
          <p:nvPr/>
        </p:nvPicPr>
        <p:blipFill>
          <a:blip r:embed="rId3">
            <a:alphaModFix/>
          </a:blip>
          <a:stretch>
            <a:fillRect/>
          </a:stretch>
        </p:blipFill>
        <p:spPr>
          <a:xfrm>
            <a:off x="600175" y="281175"/>
            <a:ext cx="2518666" cy="4838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4723b3fd11_0_18"/>
          <p:cNvSpPr txBox="1"/>
          <p:nvPr>
            <p:ph type="title"/>
          </p:nvPr>
        </p:nvSpPr>
        <p:spPr>
          <a:xfrm>
            <a:off x="4113884" y="281175"/>
            <a:ext cx="4886700" cy="1042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en-US"/>
              <a:t>Một số lưu ý nhỏ hay gặp</a:t>
            </a:r>
            <a:endParaRPr/>
          </a:p>
        </p:txBody>
      </p:sp>
      <p:sp>
        <p:nvSpPr>
          <p:cNvPr id="345" name="Google Shape;345;g24723b3fd11_0_18"/>
          <p:cNvSpPr txBox="1"/>
          <p:nvPr>
            <p:ph idx="1" type="body"/>
          </p:nvPr>
        </p:nvSpPr>
        <p:spPr>
          <a:xfrm>
            <a:off x="3714625" y="1549900"/>
            <a:ext cx="5229000" cy="838500"/>
          </a:xfrm>
          <a:prstGeom prst="rect">
            <a:avLst/>
          </a:prstGeom>
          <a:noFill/>
          <a:ln>
            <a:noFill/>
          </a:ln>
        </p:spPr>
        <p:txBody>
          <a:bodyPr anchorCtr="0" anchor="t" bIns="45700" lIns="91425" spcFirstLastPara="1" rIns="91425" wrap="square" tIns="45700">
            <a:normAutofit fontScale="92500"/>
          </a:bodyPr>
          <a:lstStyle/>
          <a:p>
            <a:pPr indent="-342931" lvl="0" marL="342900" rtl="0" algn="l">
              <a:spcBef>
                <a:spcPts val="0"/>
              </a:spcBef>
              <a:spcAft>
                <a:spcPts val="0"/>
              </a:spcAft>
              <a:buClr>
                <a:srgbClr val="366092"/>
              </a:buClr>
              <a:buSzPct val="100000"/>
              <a:buFont typeface="Noto Sans Symbols"/>
              <a:buChar char="❑"/>
            </a:pPr>
            <a:r>
              <a:rPr lang="en-US" sz="1900">
                <a:solidFill>
                  <a:srgbClr val="366092"/>
                </a:solidFill>
              </a:rPr>
              <a:t>LƯU Ý: Nhiều khách hàng nhầm lẫn trong việc sử dụng tính năng khác trên Hi FPT và sử dụng F-Safe</a:t>
            </a:r>
            <a:endParaRPr/>
          </a:p>
        </p:txBody>
      </p:sp>
      <p:sp>
        <p:nvSpPr>
          <p:cNvPr id="346" name="Google Shape;346;g24723b3fd11_0_18"/>
          <p:cNvSpPr txBox="1"/>
          <p:nvPr/>
        </p:nvSpPr>
        <p:spPr>
          <a:xfrm>
            <a:off x="3881225" y="2388302"/>
            <a:ext cx="5153700" cy="1554600"/>
          </a:xfrm>
          <a:prstGeom prst="rect">
            <a:avLst/>
          </a:prstGeom>
          <a:noFill/>
          <a:ln>
            <a:noFill/>
          </a:ln>
        </p:spPr>
        <p:txBody>
          <a:bodyPr anchorCtr="0" anchor="t" bIns="45700" lIns="91425" spcFirstLastPara="1" rIns="91425" wrap="square" tIns="45700">
            <a:spAutoFit/>
          </a:bodyPr>
          <a:lstStyle/>
          <a:p>
            <a:pPr indent="-349250" lvl="0" marL="457200" rtl="0" algn="l">
              <a:spcBef>
                <a:spcPts val="0"/>
              </a:spcBef>
              <a:spcAft>
                <a:spcPts val="0"/>
              </a:spcAft>
              <a:buClr>
                <a:srgbClr val="366092"/>
              </a:buClr>
              <a:buSzPts val="1900"/>
              <a:buFont typeface="Calibri"/>
              <a:buChar char="●"/>
            </a:pPr>
            <a:r>
              <a:rPr lang="en-US" sz="1900">
                <a:solidFill>
                  <a:srgbClr val="366092"/>
                </a:solidFill>
                <a:latin typeface="Calibri"/>
                <a:ea typeface="Calibri"/>
                <a:cs typeface="Calibri"/>
                <a:sym typeface="Calibri"/>
              </a:rPr>
              <a:t>Sử dụng tính năng F-Safe tại mục “F-Safe” bên dưới.</a:t>
            </a:r>
            <a:endParaRPr sz="1900">
              <a:solidFill>
                <a:srgbClr val="366092"/>
              </a:solidFill>
              <a:latin typeface="Calibri"/>
              <a:ea typeface="Calibri"/>
              <a:cs typeface="Calibri"/>
              <a:sym typeface="Calibri"/>
            </a:endParaRPr>
          </a:p>
          <a:p>
            <a:pPr indent="-349250" lvl="0" marL="457200" rtl="0" algn="l">
              <a:spcBef>
                <a:spcPts val="0"/>
              </a:spcBef>
              <a:spcAft>
                <a:spcPts val="0"/>
              </a:spcAft>
              <a:buClr>
                <a:srgbClr val="366092"/>
              </a:buClr>
              <a:buSzPts val="1900"/>
              <a:buFont typeface="Calibri"/>
              <a:buChar char="●"/>
            </a:pPr>
            <a:r>
              <a:rPr lang="en-US" sz="1900">
                <a:solidFill>
                  <a:srgbClr val="366092"/>
                </a:solidFill>
                <a:latin typeface="Calibri"/>
                <a:ea typeface="Calibri"/>
                <a:cs typeface="Calibri"/>
                <a:sym typeface="Calibri"/>
              </a:rPr>
              <a:t>Các tính năng khác như “Sức khoẻ Internet”, “Quản lý truy cập”, … nằm ngoài mục F-Safe thì không phải là 1 tính năng của F-Safe</a:t>
            </a:r>
            <a:endParaRPr sz="1900">
              <a:solidFill>
                <a:srgbClr val="366092"/>
              </a:solidFill>
              <a:latin typeface="Calibri"/>
              <a:ea typeface="Calibri"/>
              <a:cs typeface="Calibri"/>
              <a:sym typeface="Calibri"/>
            </a:endParaRPr>
          </a:p>
        </p:txBody>
      </p:sp>
      <p:pic>
        <p:nvPicPr>
          <p:cNvPr id="347" name="Google Shape;347;g24723b3fd11_0_18"/>
          <p:cNvPicPr preferRelativeResize="0"/>
          <p:nvPr/>
        </p:nvPicPr>
        <p:blipFill>
          <a:blip r:embed="rId3">
            <a:alphaModFix/>
          </a:blip>
          <a:stretch>
            <a:fillRect/>
          </a:stretch>
        </p:blipFill>
        <p:spPr>
          <a:xfrm>
            <a:off x="0" y="0"/>
            <a:ext cx="2313455" cy="50083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c269ac5227_0_35"/>
          <p:cNvSpPr txBox="1"/>
          <p:nvPr>
            <p:ph type="title"/>
          </p:nvPr>
        </p:nvSpPr>
        <p:spPr>
          <a:xfrm>
            <a:off x="4113884" y="281175"/>
            <a:ext cx="4886700" cy="1042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en-US"/>
              <a:t>Q&amp;A</a:t>
            </a:r>
            <a:endParaRPr/>
          </a:p>
        </p:txBody>
      </p:sp>
      <p:sp>
        <p:nvSpPr>
          <p:cNvPr id="353" name="Google Shape;353;g1c269ac5227_0_35"/>
          <p:cNvSpPr txBox="1"/>
          <p:nvPr>
            <p:ph idx="1" type="body"/>
          </p:nvPr>
        </p:nvSpPr>
        <p:spPr>
          <a:xfrm>
            <a:off x="152400" y="1497825"/>
            <a:ext cx="5619000" cy="630600"/>
          </a:xfrm>
          <a:prstGeom prst="rect">
            <a:avLst/>
          </a:prstGeom>
          <a:noFill/>
          <a:ln>
            <a:noFill/>
          </a:ln>
        </p:spPr>
        <p:txBody>
          <a:bodyPr anchorCtr="0" anchor="t" bIns="45700" lIns="91425" spcFirstLastPara="1" rIns="91425" wrap="square" tIns="45700">
            <a:normAutofit/>
          </a:bodyPr>
          <a:lstStyle/>
          <a:p>
            <a:pPr indent="-402780" lvl="0" marL="342900" rtl="0" algn="l">
              <a:spcBef>
                <a:spcPts val="0"/>
              </a:spcBef>
              <a:spcAft>
                <a:spcPts val="0"/>
              </a:spcAft>
              <a:buClr>
                <a:srgbClr val="366092"/>
              </a:buClr>
              <a:buSzPts val="2700"/>
              <a:buFont typeface="Noto Sans Symbols"/>
              <a:buChar char="❑"/>
            </a:pPr>
            <a:r>
              <a:rPr lang="en-US" sz="2700">
                <a:solidFill>
                  <a:srgbClr val="366092"/>
                </a:solidFill>
              </a:rPr>
              <a:t>Các câu hỏi thắc mắc và giải đáp!!</a:t>
            </a:r>
            <a:endParaRPr sz="3600"/>
          </a:p>
        </p:txBody>
      </p:sp>
      <p:pic>
        <p:nvPicPr>
          <p:cNvPr id="354" name="Google Shape;354;g1c269ac5227_0_35"/>
          <p:cNvPicPr preferRelativeResize="0"/>
          <p:nvPr/>
        </p:nvPicPr>
        <p:blipFill>
          <a:blip r:embed="rId3">
            <a:alphaModFix/>
          </a:blip>
          <a:stretch>
            <a:fillRect/>
          </a:stretch>
        </p:blipFill>
        <p:spPr>
          <a:xfrm>
            <a:off x="481975" y="2128425"/>
            <a:ext cx="4404128" cy="2862675"/>
          </a:xfrm>
          <a:prstGeom prst="rect">
            <a:avLst/>
          </a:prstGeom>
          <a:noFill/>
          <a:ln>
            <a:noFill/>
          </a:ln>
        </p:spPr>
      </p:pic>
      <p:sp>
        <p:nvSpPr>
          <p:cNvPr id="355" name="Google Shape;355;g1c269ac5227_0_35"/>
          <p:cNvSpPr txBox="1"/>
          <p:nvPr/>
        </p:nvSpPr>
        <p:spPr>
          <a:xfrm>
            <a:off x="5078075" y="2486675"/>
            <a:ext cx="3991800" cy="20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Email: </a:t>
            </a:r>
            <a:r>
              <a:rPr lang="en-US" sz="2000" u="sng">
                <a:solidFill>
                  <a:schemeClr val="hlink"/>
                </a:solidFill>
                <a:latin typeface="Calibri"/>
                <a:ea typeface="Calibri"/>
                <a:cs typeface="Calibri"/>
                <a:sym typeface="Calibri"/>
                <a:hlinkClick r:id="rId4"/>
              </a:rPr>
              <a:t>CanhNX6@fpt.com</a:t>
            </a:r>
            <a:r>
              <a:rPr lang="en-US" sz="2000">
                <a:latin typeface="Calibri"/>
                <a:ea typeface="Calibri"/>
                <a:cs typeface="Calibri"/>
                <a:sym typeface="Calibri"/>
              </a:rPr>
              <a:t>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Workplace Chat: CanhNX6 (Nguyen Xuan Canh)</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Phone Number: 0905 603 479 (Zalo)</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4723b3fd11_0_6"/>
          <p:cNvSpPr txBox="1"/>
          <p:nvPr>
            <p:ph type="title"/>
          </p:nvPr>
        </p:nvSpPr>
        <p:spPr>
          <a:xfrm>
            <a:off x="4113875" y="281175"/>
            <a:ext cx="47961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17" name="Google Shape;117;g24723b3fd11_0_6"/>
          <p:cNvSpPr txBox="1"/>
          <p:nvPr>
            <p:ph idx="1" type="body"/>
          </p:nvPr>
        </p:nvSpPr>
        <p:spPr>
          <a:xfrm>
            <a:off x="448975" y="1655525"/>
            <a:ext cx="8460900" cy="3193800"/>
          </a:xfrm>
          <a:prstGeom prst="rect">
            <a:avLst/>
          </a:prstGeom>
          <a:noFill/>
          <a:ln>
            <a:noFill/>
          </a:ln>
        </p:spPr>
        <p:txBody>
          <a:bodyPr anchorCtr="0" anchor="t" bIns="45700" lIns="91425" spcFirstLastPara="1" rIns="91425" wrap="square" tIns="45700">
            <a:normAutofit lnSpcReduction="20000"/>
          </a:bodyPr>
          <a:lstStyle/>
          <a:p>
            <a:pPr indent="-356235" lvl="0" marL="342900" rtl="0" algn="l">
              <a:spcBef>
                <a:spcPts val="0"/>
              </a:spcBef>
              <a:spcAft>
                <a:spcPts val="0"/>
              </a:spcAft>
              <a:buClr>
                <a:srgbClr val="31859B"/>
              </a:buClr>
              <a:buSzPts val="2800"/>
              <a:buChar char="•"/>
            </a:pPr>
            <a:r>
              <a:rPr lang="en-US"/>
              <a:t>Không tự đăng ký được F-Safe trên Hi FPT:</a:t>
            </a:r>
            <a:endParaRPr/>
          </a:p>
          <a:p>
            <a:pPr indent="0" lvl="0" marL="342900" rtl="0" algn="l">
              <a:spcBef>
                <a:spcPts val="370"/>
              </a:spcBef>
              <a:spcAft>
                <a:spcPts val="0"/>
              </a:spcAft>
              <a:buNone/>
            </a:pPr>
            <a:r>
              <a:rPr lang="en-US" sz="2000"/>
              <a:t>b. </a:t>
            </a:r>
            <a:r>
              <a:rPr lang="en-US" sz="2000"/>
              <a:t>Kiểm tra:</a:t>
            </a:r>
            <a:endParaRPr/>
          </a:p>
          <a:p>
            <a:pPr indent="-352425" lvl="0" marL="342900" rtl="0" algn="l">
              <a:spcBef>
                <a:spcPts val="370"/>
              </a:spcBef>
              <a:spcAft>
                <a:spcPts val="0"/>
              </a:spcAft>
              <a:buClr>
                <a:srgbClr val="31859B"/>
              </a:buClr>
              <a:buSzPts val="2000"/>
              <a:buFont typeface="Noto Sans Symbols"/>
              <a:buChar char="✔"/>
            </a:pPr>
            <a:r>
              <a:rPr lang="en-US" sz="2000"/>
              <a:t>Kiểm tra lại thông tin về gói cước (hiện tại là Meta, Sky, Giga), modem G-97RG6W (AC1000Cv2), AC1000F và modem mới là </a:t>
            </a:r>
            <a:r>
              <a:rPr lang="en-US" sz="2000">
                <a:solidFill>
                  <a:srgbClr val="FF0000"/>
                </a:solidFill>
              </a:rPr>
              <a:t>AC1000Cv3 (tất cả FW của AC1000Cv3 đều hỗ trợ)</a:t>
            </a:r>
            <a:r>
              <a:rPr lang="en-US" sz="2000"/>
              <a:t> phải chạy firmware mới nhất, tối thiểu đang chạy FW R4.2.23.079p -&gt; R4.2.23.109 (G-97RG6W) và </a:t>
            </a:r>
            <a:r>
              <a:rPr lang="en-US" sz="2000">
                <a:solidFill>
                  <a:srgbClr val="FF0000"/>
                </a:solidFill>
              </a:rPr>
              <a:t>VT5.5</a:t>
            </a:r>
            <a:r>
              <a:rPr lang="en-US" sz="2000"/>
              <a:t>.10302NA -&gt; </a:t>
            </a:r>
            <a:r>
              <a:rPr lang="en-US" sz="2000">
                <a:solidFill>
                  <a:srgbClr val="FF0000"/>
                </a:solidFill>
              </a:rPr>
              <a:t>VT5.5</a:t>
            </a:r>
            <a:r>
              <a:rPr lang="en-US" sz="2000"/>
              <a:t>.231005NN (AC1000F).</a:t>
            </a:r>
            <a:endParaRPr/>
          </a:p>
          <a:p>
            <a:pPr indent="-352425" lvl="0" marL="342900" rtl="0" algn="l">
              <a:spcBef>
                <a:spcPts val="370"/>
              </a:spcBef>
              <a:spcAft>
                <a:spcPts val="0"/>
              </a:spcAft>
              <a:buClr>
                <a:srgbClr val="31859B"/>
              </a:buClr>
              <a:buSzPts val="2000"/>
              <a:buFont typeface="Noto Sans Symbols"/>
              <a:buChar char="✔"/>
            </a:pPr>
            <a:r>
              <a:rPr b="1" lang="en-US" sz="2000"/>
              <a:t>Kiểm tra lại thông tin PĐK F-Safe trên Inside của hợp đồng đã có hay chưa? Và nếu đã có thì xem kênh bán F-Safe là gì, ngày bán là khi nào, tình trạng F-Safe đã kích hoạt hay chưa?</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4113875" y="281175"/>
            <a:ext cx="48315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23" name="Google Shape;123;p3"/>
          <p:cNvSpPr txBox="1"/>
          <p:nvPr>
            <p:ph idx="1" type="body"/>
          </p:nvPr>
        </p:nvSpPr>
        <p:spPr>
          <a:xfrm>
            <a:off x="166775" y="1535400"/>
            <a:ext cx="2295000" cy="1524300"/>
          </a:xfrm>
          <a:prstGeom prst="rect">
            <a:avLst/>
          </a:prstGeom>
          <a:noFill/>
          <a:ln>
            <a:noFill/>
          </a:ln>
        </p:spPr>
        <p:txBody>
          <a:bodyPr anchorCtr="0" anchor="t" bIns="45700" lIns="91425" spcFirstLastPara="1" rIns="91425" wrap="square" tIns="45700">
            <a:normAutofit/>
          </a:bodyPr>
          <a:lstStyle/>
          <a:p>
            <a:pPr indent="-373830" lvl="0" marL="457200" rtl="0" algn="l">
              <a:spcBef>
                <a:spcPts val="380"/>
              </a:spcBef>
              <a:spcAft>
                <a:spcPts val="0"/>
              </a:spcAft>
              <a:buSzPts val="2287"/>
              <a:buChar char="●"/>
            </a:pPr>
            <a:r>
              <a:rPr lang="en-US" sz="2287"/>
              <a:t>Nhận diện PĐK F-Safe trên Inside:</a:t>
            </a:r>
            <a:endParaRPr sz="2287"/>
          </a:p>
        </p:txBody>
      </p:sp>
      <p:pic>
        <p:nvPicPr>
          <p:cNvPr id="124" name="Google Shape;124;p3"/>
          <p:cNvPicPr preferRelativeResize="0"/>
          <p:nvPr/>
        </p:nvPicPr>
        <p:blipFill>
          <a:blip r:embed="rId3">
            <a:alphaModFix/>
          </a:blip>
          <a:stretch>
            <a:fillRect/>
          </a:stretch>
        </p:blipFill>
        <p:spPr>
          <a:xfrm>
            <a:off x="2293113" y="1323975"/>
            <a:ext cx="6842362"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4113874" y="281175"/>
            <a:ext cx="48549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30" name="Google Shape;130;p4"/>
          <p:cNvSpPr txBox="1"/>
          <p:nvPr>
            <p:ph idx="1" type="body"/>
          </p:nvPr>
        </p:nvSpPr>
        <p:spPr>
          <a:xfrm>
            <a:off x="444900" y="1457100"/>
            <a:ext cx="8598900" cy="3607800"/>
          </a:xfrm>
          <a:prstGeom prst="rect">
            <a:avLst/>
          </a:prstGeom>
          <a:noFill/>
          <a:ln>
            <a:noFill/>
          </a:ln>
        </p:spPr>
        <p:txBody>
          <a:bodyPr anchorCtr="0" anchor="t" bIns="45700" lIns="91425" spcFirstLastPara="1" rIns="91425" wrap="square" tIns="45700">
            <a:normAutofit fontScale="85000" lnSpcReduction="20000"/>
          </a:bodyPr>
          <a:lstStyle/>
          <a:p>
            <a:pPr indent="-448183" lvl="0" marL="457200" rtl="0" algn="l">
              <a:spcBef>
                <a:spcPts val="0"/>
              </a:spcBef>
              <a:spcAft>
                <a:spcPts val="0"/>
              </a:spcAft>
              <a:buClr>
                <a:srgbClr val="31859B"/>
              </a:buClr>
              <a:buSzPct val="100000"/>
              <a:buAutoNum type="alphaLcPeriod" startAt="3"/>
            </a:pPr>
            <a:r>
              <a:rPr lang="en-US" sz="1900"/>
              <a:t>Xử lý:</a:t>
            </a:r>
            <a:endParaRPr/>
          </a:p>
          <a:p>
            <a:pPr indent="-333883" lvl="0" marL="342900" rtl="0" algn="l">
              <a:spcBef>
                <a:spcPts val="351"/>
              </a:spcBef>
              <a:spcAft>
                <a:spcPts val="0"/>
              </a:spcAft>
              <a:buClr>
                <a:srgbClr val="31859B"/>
              </a:buClr>
              <a:buSzPct val="100000"/>
              <a:buFont typeface="Noto Sans Symbols"/>
              <a:buChar char="✔"/>
            </a:pPr>
            <a:r>
              <a:rPr lang="en-US" sz="1900"/>
              <a:t>Hướng dẫn đăng ký F-Safe bằng tool khác: Báo DVKH đăng ký bằng Inside, </a:t>
            </a:r>
            <a:r>
              <a:rPr lang="en-US" sz="1900"/>
              <a:t>KTV/IBB đăng ký cho KH bằng Mobisale (MBS)</a:t>
            </a:r>
            <a:r>
              <a:rPr lang="en-US" sz="1900"/>
              <a:t> (Đều cần KH xác nhận BBĐT qua member)</a:t>
            </a:r>
            <a:endParaRPr/>
          </a:p>
          <a:p>
            <a:pPr indent="-333883" lvl="0" marL="342900" rtl="0" algn="l">
              <a:spcBef>
                <a:spcPts val="351"/>
              </a:spcBef>
              <a:spcAft>
                <a:spcPts val="0"/>
              </a:spcAft>
              <a:buClr>
                <a:srgbClr val="31859B"/>
              </a:buClr>
              <a:buSzPct val="100000"/>
              <a:buFont typeface="Noto Sans Symbols"/>
              <a:buChar char="✔"/>
            </a:pPr>
            <a:r>
              <a:rPr lang="en-US" sz="1900"/>
              <a:t>Đổi sang 1 trong các dòng modem có hỗ trợ F-Safe: </a:t>
            </a:r>
            <a:r>
              <a:rPr lang="en-US" sz="1900"/>
              <a:t>G-97RG6W/AC1000Cv3 or AC1000F</a:t>
            </a:r>
            <a:endParaRPr/>
          </a:p>
          <a:p>
            <a:pPr indent="-333883" lvl="0" marL="342900" rtl="0" algn="l">
              <a:spcBef>
                <a:spcPts val="351"/>
              </a:spcBef>
              <a:spcAft>
                <a:spcPts val="0"/>
              </a:spcAft>
              <a:buClr>
                <a:srgbClr val="31859B"/>
              </a:buClr>
              <a:buSzPct val="100000"/>
              <a:buFont typeface="Noto Sans Symbols"/>
              <a:buChar char="✔"/>
            </a:pPr>
            <a:r>
              <a:rPr lang="en-US" sz="1900"/>
              <a:t>Upgrade firmware lên phiên bản mới nhất (Lưu ý </a:t>
            </a:r>
            <a:r>
              <a:rPr b="1" lang="en-US" sz="1900">
                <a:solidFill>
                  <a:srgbClr val="FF6201"/>
                </a:solidFill>
              </a:rPr>
              <a:t>KHÔNG</a:t>
            </a:r>
            <a:r>
              <a:rPr lang="en-US" sz="1900"/>
              <a:t> sử dụng FW </a:t>
            </a:r>
            <a:r>
              <a:rPr b="1" lang="en-US" sz="1900"/>
              <a:t>076b</a:t>
            </a:r>
            <a:r>
              <a:rPr lang="en-US" sz="1900"/>
              <a:t> (G-97RG6W) và </a:t>
            </a:r>
            <a:r>
              <a:rPr b="1" lang="en-US" sz="1900"/>
              <a:t>VT5.</a:t>
            </a:r>
            <a:r>
              <a:rPr b="1" lang="en-US" sz="1900">
                <a:solidFill>
                  <a:srgbClr val="FF6201"/>
                </a:solidFill>
              </a:rPr>
              <a:t>3</a:t>
            </a:r>
            <a:r>
              <a:rPr lang="en-US" sz="1900"/>
              <a:t> (AC1000F)</a:t>
            </a:r>
            <a:endParaRPr/>
          </a:p>
          <a:p>
            <a:pPr indent="-333883" lvl="0" marL="342900" rtl="0" algn="l">
              <a:spcBef>
                <a:spcPts val="351"/>
              </a:spcBef>
              <a:spcAft>
                <a:spcPts val="0"/>
              </a:spcAft>
              <a:buClr>
                <a:srgbClr val="31859B"/>
              </a:buClr>
              <a:buSzPct val="94616"/>
              <a:buFont typeface="Noto Sans Symbols"/>
              <a:buChar char="✔"/>
            </a:pPr>
            <a:r>
              <a:rPr b="1" lang="en-US" sz="2008" u="sng"/>
              <a:t>Trường hợp đã có PĐK F-Safe</a:t>
            </a:r>
            <a:r>
              <a:rPr lang="en-US" sz="1900"/>
              <a:t> nhưng đang có tình trạng disable/not activated, hoặc enable/activated nhưng vẫn chưa dùng được F-Safe (Vào Hi FPT F-Safe vẫn đang báo “</a:t>
            </a:r>
            <a:r>
              <a:rPr b="1" lang="en-US" sz="1900" u="sng"/>
              <a:t>chờ kích hoạt</a:t>
            </a:r>
            <a:r>
              <a:rPr lang="en-US" sz="1900"/>
              <a:t>”: Reset default modem &gt; Cấu hình PPPoE cho modem Online &gt; </a:t>
            </a:r>
            <a:r>
              <a:rPr b="1" i="1" lang="en-US" sz="1900">
                <a:solidFill>
                  <a:srgbClr val="FF6201"/>
                </a:solidFill>
              </a:rPr>
              <a:t>Khởi động lại modem</a:t>
            </a:r>
            <a:r>
              <a:rPr b="1" i="1" lang="en-US" sz="1900">
                <a:solidFill>
                  <a:srgbClr val="FF6201"/>
                </a:solidFill>
              </a:rPr>
              <a:t> qua app Hi FPT (bắt buộc) thêm 1 lần nữa</a:t>
            </a:r>
            <a:r>
              <a:rPr lang="en-US" sz="1900"/>
              <a:t> và đợi trong vòng 5 phút.</a:t>
            </a:r>
            <a:endParaRPr sz="1900"/>
          </a:p>
          <a:p>
            <a:pPr indent="-333883" lvl="0" marL="342900" rtl="0" algn="l">
              <a:spcBef>
                <a:spcPts val="351"/>
              </a:spcBef>
              <a:spcAft>
                <a:spcPts val="0"/>
              </a:spcAft>
              <a:buClr>
                <a:srgbClr val="31859B"/>
              </a:buClr>
              <a:buSzPct val="100000"/>
              <a:buFont typeface="Noto Sans Symbols"/>
              <a:buChar char="✔"/>
            </a:pPr>
            <a:r>
              <a:rPr lang="en-US" sz="1900"/>
              <a:t>Sau khi xử lý cho KH đang có PĐK F-Safe chờ kích hoạt, kiểm tra lại dịch vụ bằng cách sử dụng thiết bị di động, PC, laptop sử dụng WiFi/LAN trực tiếp từ modem (lưu ý không dùng 4G) truy cập vào trang web: </a:t>
            </a:r>
            <a:r>
              <a:rPr lang="en-US" sz="1900" u="sng">
                <a:solidFill>
                  <a:schemeClr val="hlink"/>
                </a:solidFill>
                <a:hlinkClick r:id="rId3"/>
              </a:rPr>
              <a:t>http://unsafe.fstestdomain.com</a:t>
            </a:r>
            <a:r>
              <a:rPr lang="en-US" sz="1900"/>
              <a:t> để kiểm tra lại dịch vụ đã được kích hoạt hay chưa? (Luôn kiểm tra lại bằng cách này sau khi reboot khoảng 3~5 phút)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4113875" y="172250"/>
            <a:ext cx="48315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36" name="Google Shape;136;p5"/>
          <p:cNvSpPr txBox="1"/>
          <p:nvPr>
            <p:ph idx="1" type="body"/>
          </p:nvPr>
        </p:nvSpPr>
        <p:spPr>
          <a:xfrm>
            <a:off x="448966" y="1655518"/>
            <a:ext cx="3206804" cy="3359512"/>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rgbClr val="31859B"/>
              </a:buClr>
              <a:buSzPts val="1900"/>
              <a:buFont typeface="Calibri"/>
              <a:buAutoNum type="alphaLcPeriod" startAt="4"/>
            </a:pPr>
            <a:r>
              <a:rPr lang="en-US" sz="1900"/>
              <a:t>Kiểm tra lại thông tin kích hoạt F-Safe</a:t>
            </a:r>
            <a:endParaRPr/>
          </a:p>
          <a:p>
            <a:pPr indent="-342900" lvl="0" marL="342900" rtl="0" algn="l">
              <a:spcBef>
                <a:spcPts val="380"/>
              </a:spcBef>
              <a:spcAft>
                <a:spcPts val="0"/>
              </a:spcAft>
              <a:buClr>
                <a:srgbClr val="31859B"/>
              </a:buClr>
              <a:buSzPts val="1900"/>
              <a:buFont typeface="Noto Sans Symbols"/>
              <a:buChar char="✔"/>
            </a:pPr>
            <a:r>
              <a:rPr lang="en-US" sz="1900"/>
              <a:t>KTV sử dụng điện thoại/laptop kết nối vào Wi-Fi/LAN của modem, sử dụng trình duyệt web để truy cập vào trang web sau: </a:t>
            </a:r>
            <a:r>
              <a:rPr lang="en-US" sz="1900" u="sng">
                <a:solidFill>
                  <a:schemeClr val="hlink"/>
                </a:solidFill>
                <a:hlinkClick r:id="rId3"/>
              </a:rPr>
              <a:t>http://unsafe.fstestdomain.com</a:t>
            </a:r>
            <a:r>
              <a:rPr lang="en-US" sz="1900"/>
              <a:t> để kiểm tra F-Safe đã hoạt động hay chưa?</a:t>
            </a:r>
            <a:endParaRPr/>
          </a:p>
        </p:txBody>
      </p:sp>
      <p:pic>
        <p:nvPicPr>
          <p:cNvPr id="137" name="Google Shape;137;p5"/>
          <p:cNvPicPr preferRelativeResize="0"/>
          <p:nvPr/>
        </p:nvPicPr>
        <p:blipFill rotWithShape="1">
          <a:blip r:embed="rId4">
            <a:alphaModFix/>
          </a:blip>
          <a:srcRect b="0" l="0" r="0" t="0"/>
          <a:stretch/>
        </p:blipFill>
        <p:spPr>
          <a:xfrm>
            <a:off x="4113884" y="1374345"/>
            <a:ext cx="1833046" cy="3769155"/>
          </a:xfrm>
          <a:prstGeom prst="rect">
            <a:avLst/>
          </a:prstGeom>
          <a:noFill/>
          <a:ln>
            <a:noFill/>
          </a:ln>
        </p:spPr>
      </p:pic>
      <p:pic>
        <p:nvPicPr>
          <p:cNvPr id="138" name="Google Shape;138;p5"/>
          <p:cNvPicPr preferRelativeResize="0"/>
          <p:nvPr/>
        </p:nvPicPr>
        <p:blipFill rotWithShape="1">
          <a:blip r:embed="rId5">
            <a:alphaModFix/>
          </a:blip>
          <a:srcRect b="0" l="0" r="0" t="0"/>
          <a:stretch/>
        </p:blipFill>
        <p:spPr>
          <a:xfrm>
            <a:off x="6557165" y="1374343"/>
            <a:ext cx="1833047" cy="3769157"/>
          </a:xfrm>
          <a:prstGeom prst="rect">
            <a:avLst/>
          </a:prstGeom>
          <a:noFill/>
          <a:ln>
            <a:noFill/>
          </a:ln>
        </p:spPr>
      </p:pic>
      <p:sp>
        <p:nvSpPr>
          <p:cNvPr id="139" name="Google Shape;139;p5"/>
          <p:cNvSpPr/>
          <p:nvPr/>
        </p:nvSpPr>
        <p:spPr>
          <a:xfrm>
            <a:off x="6786515" y="3029864"/>
            <a:ext cx="1374346" cy="916231"/>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chưa kích hoạt thành công</a:t>
            </a:r>
            <a:endParaRPr sz="1800">
              <a:solidFill>
                <a:schemeClr val="lt1"/>
              </a:solidFill>
              <a:latin typeface="Calibri"/>
              <a:ea typeface="Calibri"/>
              <a:cs typeface="Calibri"/>
              <a:sym typeface="Calibri"/>
            </a:endParaRPr>
          </a:p>
        </p:txBody>
      </p:sp>
      <p:sp>
        <p:nvSpPr>
          <p:cNvPr id="140" name="Google Shape;140;p5"/>
          <p:cNvSpPr/>
          <p:nvPr/>
        </p:nvSpPr>
        <p:spPr>
          <a:xfrm>
            <a:off x="4332320" y="3029865"/>
            <a:ext cx="1374346" cy="916231"/>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đã kích hoạt</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0597d3cb9d_0_0"/>
          <p:cNvSpPr txBox="1"/>
          <p:nvPr>
            <p:ph type="title"/>
          </p:nvPr>
        </p:nvSpPr>
        <p:spPr>
          <a:xfrm>
            <a:off x="4113875" y="87525"/>
            <a:ext cx="48315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46" name="Google Shape;146;g20597d3cb9d_0_0"/>
          <p:cNvSpPr txBox="1"/>
          <p:nvPr>
            <p:ph idx="1" type="body"/>
          </p:nvPr>
        </p:nvSpPr>
        <p:spPr>
          <a:xfrm>
            <a:off x="229950" y="1573300"/>
            <a:ext cx="5760900" cy="3519900"/>
          </a:xfrm>
          <a:prstGeom prst="rect">
            <a:avLst/>
          </a:prstGeom>
          <a:noFill/>
          <a:ln>
            <a:noFill/>
          </a:ln>
        </p:spPr>
        <p:txBody>
          <a:bodyPr anchorCtr="0" anchor="t" bIns="45700" lIns="91425" spcFirstLastPara="1" rIns="91425" wrap="square" tIns="45700">
            <a:normAutofit/>
          </a:bodyPr>
          <a:lstStyle/>
          <a:p>
            <a:pPr indent="-400050" lvl="0" marL="457200" rtl="0" algn="l">
              <a:spcBef>
                <a:spcPts val="380"/>
              </a:spcBef>
              <a:spcAft>
                <a:spcPts val="0"/>
              </a:spcAft>
              <a:buSzPts val="2700"/>
              <a:buChar char="❏"/>
            </a:pPr>
            <a:r>
              <a:rPr lang="en-US" sz="1800"/>
              <a:t>Nếu nội dung trang web hiển thị thông tin </a:t>
            </a:r>
            <a:r>
              <a:rPr b="1" lang="en-US" sz="1800" u="sng"/>
              <a:t>bị chặn</a:t>
            </a:r>
            <a:r>
              <a:rPr lang="en-US" sz="1800"/>
              <a:t> bởi F-Safe, thì xác nhận F-Safe đã </a:t>
            </a:r>
            <a:r>
              <a:rPr b="1" lang="en-US" sz="1800" u="sng"/>
              <a:t>kích hoạt thành công</a:t>
            </a:r>
            <a:r>
              <a:rPr lang="en-US" sz="1800"/>
              <a:t>. Tuy nhiên, nếu kiểm tra lại phần F-Safe trên Hi FPT vẫn đang còn báo “chờ kích hoạt” thì ở đây là lỗi chưa cập nhật database của Hi FPT. Vui lòng gửi email về: </a:t>
            </a:r>
            <a:r>
              <a:rPr lang="en-US" sz="1800" u="sng">
                <a:solidFill>
                  <a:schemeClr val="hlink"/>
                </a:solidFill>
                <a:hlinkClick r:id="rId3"/>
              </a:rPr>
              <a:t>FTEL.HIFPT.VANHANH@FPT.COM</a:t>
            </a:r>
            <a:r>
              <a:rPr lang="en-US" sz="1800"/>
              <a:t>; </a:t>
            </a:r>
            <a:r>
              <a:rPr lang="en-US" sz="1800" u="sng">
                <a:solidFill>
                  <a:schemeClr val="hlink"/>
                </a:solidFill>
                <a:hlinkClick r:id="rId4"/>
              </a:rPr>
              <a:t>OanhLTN3@fpt.com</a:t>
            </a:r>
            <a:r>
              <a:rPr lang="en-US" sz="1800"/>
              <a:t> để Hi FPT hỗ trợ cập nhật lại Router-ID của modem vào database của Hi FPT để KH có thể sử dụng được giao diện app Hi FPT.</a:t>
            </a:r>
            <a:endParaRPr sz="1800"/>
          </a:p>
          <a:p>
            <a:pPr indent="-355600" lvl="0" marL="457200" rtl="0" algn="l">
              <a:spcBef>
                <a:spcPts val="0"/>
              </a:spcBef>
              <a:spcAft>
                <a:spcPts val="0"/>
              </a:spcAft>
              <a:buSzPts val="2000"/>
              <a:buChar char="❏"/>
            </a:pPr>
            <a:r>
              <a:rPr b="1" lang="en-US" sz="2000" u="sng"/>
              <a:t>Chú ý</a:t>
            </a:r>
            <a:r>
              <a:rPr b="1" lang="en-US" sz="2000"/>
              <a:t>: </a:t>
            </a:r>
            <a:r>
              <a:rPr lang="en-US" sz="2000"/>
              <a:t>F-Safe ở đây đã kích hoạt, không cần phải reset default thêm nữa.</a:t>
            </a:r>
            <a:endParaRPr sz="2000"/>
          </a:p>
        </p:txBody>
      </p:sp>
      <p:pic>
        <p:nvPicPr>
          <p:cNvPr id="147" name="Google Shape;147;g20597d3cb9d_0_0"/>
          <p:cNvPicPr preferRelativeResize="0"/>
          <p:nvPr/>
        </p:nvPicPr>
        <p:blipFill rotWithShape="1">
          <a:blip r:embed="rId5">
            <a:alphaModFix/>
          </a:blip>
          <a:srcRect b="0" l="0" r="0" t="0"/>
          <a:stretch/>
        </p:blipFill>
        <p:spPr>
          <a:xfrm>
            <a:off x="7144449" y="981640"/>
            <a:ext cx="1999550" cy="4111510"/>
          </a:xfrm>
          <a:prstGeom prst="rect">
            <a:avLst/>
          </a:prstGeom>
          <a:noFill/>
          <a:ln>
            <a:noFill/>
          </a:ln>
        </p:spPr>
      </p:pic>
      <p:sp>
        <p:nvSpPr>
          <p:cNvPr id="148" name="Google Shape;148;g20597d3cb9d_0_0"/>
          <p:cNvSpPr/>
          <p:nvPr/>
        </p:nvSpPr>
        <p:spPr>
          <a:xfrm>
            <a:off x="7515245" y="3235615"/>
            <a:ext cx="1374300" cy="916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đã kích hoạt thành công</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0597d3cb9d_0_11"/>
          <p:cNvSpPr txBox="1"/>
          <p:nvPr>
            <p:ph type="title"/>
          </p:nvPr>
        </p:nvSpPr>
        <p:spPr>
          <a:xfrm>
            <a:off x="4138075" y="135950"/>
            <a:ext cx="4831500" cy="104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alibri"/>
              <a:buNone/>
            </a:pPr>
            <a:r>
              <a:rPr lang="en-US"/>
              <a:t>Các lỗi hay gặp khi đăng ký F-Safe</a:t>
            </a:r>
            <a:endParaRPr/>
          </a:p>
        </p:txBody>
      </p:sp>
      <p:sp>
        <p:nvSpPr>
          <p:cNvPr id="154" name="Google Shape;154;g20597d3cb9d_0_11"/>
          <p:cNvSpPr txBox="1"/>
          <p:nvPr>
            <p:ph idx="1" type="body"/>
          </p:nvPr>
        </p:nvSpPr>
        <p:spPr>
          <a:xfrm>
            <a:off x="84725" y="1374350"/>
            <a:ext cx="4344600" cy="3718800"/>
          </a:xfrm>
          <a:prstGeom prst="rect">
            <a:avLst/>
          </a:prstGeom>
          <a:noFill/>
          <a:ln>
            <a:noFill/>
          </a:ln>
        </p:spPr>
        <p:txBody>
          <a:bodyPr anchorCtr="0" anchor="t" bIns="45700" lIns="91425" spcFirstLastPara="1" rIns="91425" wrap="square" tIns="45700">
            <a:normAutofit/>
          </a:bodyPr>
          <a:lstStyle/>
          <a:p>
            <a:pPr indent="-400050" lvl="0" marL="457200" rtl="0" algn="l">
              <a:spcBef>
                <a:spcPts val="380"/>
              </a:spcBef>
              <a:spcAft>
                <a:spcPts val="0"/>
              </a:spcAft>
              <a:buSzPts val="2700"/>
              <a:buChar char="❏"/>
            </a:pPr>
            <a:r>
              <a:rPr lang="en-US" sz="1800"/>
              <a:t>Nếu nội dung trang web hiển thị thông tin của trang web “Towards a Safer Internet …..” và không có thông tin bị F-Safe chặn, thì F-Safe trên modem chưa được kích hoạt. Cần thực hiện lại các bước đã hướng dẫn ở phần trên để modem kích hoạt lại F-Safe (</a:t>
            </a:r>
            <a:r>
              <a:rPr i="1" lang="en-US" sz="1800">
                <a:solidFill>
                  <a:srgbClr val="FF6201"/>
                </a:solidFill>
              </a:rPr>
              <a:t>LƯU Ý: chỉ reset default 1 lần đầu, các lần sau chỉ cần reboot để hệ thống chạy luồng kích hoạt</a:t>
            </a:r>
            <a:r>
              <a:rPr lang="en-US" sz="1800"/>
              <a:t>)</a:t>
            </a:r>
            <a:endParaRPr sz="1800"/>
          </a:p>
        </p:txBody>
      </p:sp>
      <p:pic>
        <p:nvPicPr>
          <p:cNvPr id="155" name="Google Shape;155;g20597d3cb9d_0_11"/>
          <p:cNvPicPr preferRelativeResize="0"/>
          <p:nvPr/>
        </p:nvPicPr>
        <p:blipFill rotWithShape="1">
          <a:blip r:embed="rId3">
            <a:alphaModFix/>
          </a:blip>
          <a:srcRect b="0" l="0" r="0" t="0"/>
          <a:stretch/>
        </p:blipFill>
        <p:spPr>
          <a:xfrm>
            <a:off x="7112351" y="940753"/>
            <a:ext cx="2031650" cy="4177572"/>
          </a:xfrm>
          <a:prstGeom prst="rect">
            <a:avLst/>
          </a:prstGeom>
          <a:noFill/>
          <a:ln>
            <a:noFill/>
          </a:ln>
        </p:spPr>
      </p:pic>
      <p:sp>
        <p:nvSpPr>
          <p:cNvPr id="156" name="Google Shape;156;g20597d3cb9d_0_11"/>
          <p:cNvSpPr/>
          <p:nvPr/>
        </p:nvSpPr>
        <p:spPr>
          <a:xfrm>
            <a:off x="7441015" y="2571427"/>
            <a:ext cx="1374300" cy="916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F-Safe chưa kích hoạt thành công</a:t>
            </a:r>
            <a:endParaRPr sz="1800">
              <a:solidFill>
                <a:schemeClr val="lt1"/>
              </a:solidFill>
              <a:latin typeface="Calibri"/>
              <a:ea typeface="Calibri"/>
              <a:cs typeface="Calibri"/>
              <a:sym typeface="Calibri"/>
            </a:endParaRPr>
          </a:p>
        </p:txBody>
      </p:sp>
      <p:sp>
        <p:nvSpPr>
          <p:cNvPr id="157" name="Google Shape;157;g20597d3cb9d_0_11"/>
          <p:cNvSpPr/>
          <p:nvPr/>
        </p:nvSpPr>
        <p:spPr>
          <a:xfrm>
            <a:off x="4828850" y="2892450"/>
            <a:ext cx="1754700" cy="59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