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0" r:id="rId6"/>
    <p:sldId id="261" r:id="rId7"/>
    <p:sldId id="270" r:id="rId8"/>
    <p:sldId id="267" r:id="rId9"/>
    <p:sldId id="266" r:id="rId10"/>
    <p:sldId id="265" r:id="rId11"/>
    <p:sldId id="263" r:id="rId12"/>
    <p:sldId id="269" r:id="rId13"/>
    <p:sldId id="26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83707" autoAdjust="0"/>
  </p:normalViewPr>
  <p:slideViewPr>
    <p:cSldViewPr snapToGrid="0">
      <p:cViewPr varScale="1">
        <p:scale>
          <a:sx n="64" d="100"/>
          <a:sy n="64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r" defTabSz="914400" rtl="1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sa.yallamotor.com/a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badi Extra Light" panose="020B0204020104020204" pitchFamily="34" charset="0"/>
                <a:cs typeface="Angsana New" panose="020B0502040204020203" pitchFamily="18" charset="-34"/>
              </a:rPr>
              <a:t>Car price </a:t>
            </a:r>
            <a:br>
              <a:rPr lang="en-US" dirty="0">
                <a:latin typeface="Abadi Extra Light" panose="020B0204020104020204" pitchFamily="34" charset="0"/>
                <a:cs typeface="Angsana New" panose="020B0502040204020203" pitchFamily="18" charset="-34"/>
              </a:rPr>
            </a:br>
            <a:r>
              <a:rPr lang="en-US" sz="2800" dirty="0">
                <a:latin typeface="Abadi Extra Light" panose="020B0204020104020204" pitchFamily="34" charset="0"/>
                <a:cs typeface="Angsana New" panose="020B0502040204020203" pitchFamily="18" charset="-34"/>
              </a:rPr>
              <a:t>regression</a:t>
            </a:r>
            <a:r>
              <a:rPr lang="en-US" dirty="0">
                <a:latin typeface="Abadi Extra Light" panose="020B0204020104020204" pitchFamily="34" charset="0"/>
                <a:cs typeface="Angsana New" panose="020B0502040204020203" pitchFamily="18" charset="-34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21801-77AB-4E10-A226-0CCE387D12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Kholod </a:t>
            </a:r>
            <a:r>
              <a:rPr lang="en-US" dirty="0" err="1"/>
              <a:t>Alshehri</a:t>
            </a:r>
            <a:endParaRPr lang="en-US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96B7-3A19-6345-BFA2-B239B920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88" y="281270"/>
            <a:ext cx="9875520" cy="1356360"/>
          </a:xfrm>
        </p:spPr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EG" sz="3200" dirty="0"/>
              <a:t>Tested Machine Learning Algorithms</a:t>
            </a:r>
          </a:p>
        </p:txBody>
      </p:sp>
      <p:graphicFrame>
        <p:nvGraphicFramePr>
          <p:cNvPr id="4" name="جدول 7">
            <a:extLst>
              <a:ext uri="{FF2B5EF4-FFF2-40B4-BE49-F238E27FC236}">
                <a16:creationId xmlns:a16="http://schemas.microsoft.com/office/drawing/2014/main" id="{B93336FD-24D8-F643-B86E-6F4EA6686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58019"/>
              </p:ext>
            </p:extLst>
          </p:nvPr>
        </p:nvGraphicFramePr>
        <p:xfrm>
          <a:off x="1079526" y="2118732"/>
          <a:ext cx="9636795" cy="2928916"/>
        </p:xfrm>
        <a:graphic>
          <a:graphicData uri="http://schemas.openxmlformats.org/drawingml/2006/table">
            <a:tbl>
              <a:tblPr rtl="1" firstRow="1" bandRow="1">
                <a:tableStyleId>{3B4B98B0-60AC-42C2-AFA5-B58CD77FA1E5}</a:tableStyleId>
              </a:tblPr>
              <a:tblGrid>
                <a:gridCol w="2107410">
                  <a:extLst>
                    <a:ext uri="{9D8B030D-6E8A-4147-A177-3AD203B41FA5}">
                      <a16:colId xmlns:a16="http://schemas.microsoft.com/office/drawing/2014/main" val="1964068311"/>
                    </a:ext>
                  </a:extLst>
                </a:gridCol>
                <a:gridCol w="2843980">
                  <a:extLst>
                    <a:ext uri="{9D8B030D-6E8A-4147-A177-3AD203B41FA5}">
                      <a16:colId xmlns:a16="http://schemas.microsoft.com/office/drawing/2014/main" val="1914240151"/>
                    </a:ext>
                  </a:extLst>
                </a:gridCol>
                <a:gridCol w="4685405">
                  <a:extLst>
                    <a:ext uri="{9D8B030D-6E8A-4147-A177-3AD203B41FA5}">
                      <a16:colId xmlns:a16="http://schemas.microsoft.com/office/drawing/2014/main" val="2214732838"/>
                    </a:ext>
                  </a:extLst>
                </a:gridCol>
              </a:tblGrid>
              <a:tr h="734706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R² Test</a:t>
                      </a:r>
                      <a:endParaRPr lang="ar-SA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R² Train</a:t>
                      </a:r>
                      <a:endParaRPr lang="ar-SA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Model</a:t>
                      </a:r>
                      <a:endParaRPr lang="ar-SA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90904"/>
                  </a:ext>
                </a:extLst>
              </a:tr>
              <a:tr h="420386">
                <a:tc>
                  <a:txBody>
                    <a:bodyPr/>
                    <a:lstStyle/>
                    <a:p>
                      <a:pPr algn="r" rtl="1"/>
                      <a:r>
                        <a:rPr lang="ar-SA" sz="2400" dirty="0"/>
                        <a:t>1.397-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2400" dirty="0"/>
                        <a:t>0.822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Linear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817214"/>
                  </a:ext>
                </a:extLst>
              </a:tr>
              <a:tr h="420386">
                <a:tc>
                  <a:txBody>
                    <a:bodyPr/>
                    <a:lstStyle/>
                    <a:p>
                      <a:pPr rtl="1"/>
                      <a:r>
                        <a:rPr lang="ar-SA" sz="2400" dirty="0"/>
                        <a:t>0.512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2400" dirty="0"/>
                        <a:t>0.464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Decision tree regressor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735834"/>
                  </a:ext>
                </a:extLst>
              </a:tr>
              <a:tr h="639905">
                <a:tc>
                  <a:txBody>
                    <a:bodyPr/>
                    <a:lstStyle/>
                    <a:p>
                      <a:pPr rtl="1"/>
                      <a:r>
                        <a:rPr lang="ar-SA" sz="2400" dirty="0"/>
                        <a:t>0.817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2400" dirty="0"/>
                        <a:t>0.807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Lasso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395708"/>
                  </a:ext>
                </a:extLst>
              </a:tr>
              <a:tr h="639905">
                <a:tc>
                  <a:txBody>
                    <a:bodyPr/>
                    <a:lstStyle/>
                    <a:p>
                      <a:pPr rtl="1"/>
                      <a:r>
                        <a:rPr lang="ar-SA" sz="2400" dirty="0"/>
                        <a:t>0.588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2400" dirty="0"/>
                        <a:t>0.822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Ridge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52928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B0E5D7C-EDB0-D74A-8CDE-9C61A36253D4}"/>
              </a:ext>
            </a:extLst>
          </p:cNvPr>
          <p:cNvSpPr txBox="1">
            <a:spLocks/>
          </p:cNvSpPr>
          <p:nvPr/>
        </p:nvSpPr>
        <p:spPr>
          <a:xfrm>
            <a:off x="1475679" y="5504848"/>
            <a:ext cx="9240642" cy="115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dirty="0">
                <a:solidFill>
                  <a:schemeClr val="tx1"/>
                </a:solidFill>
              </a:rPr>
              <a:t> The best model </a:t>
            </a:r>
            <a:r>
              <a:rPr lang="en-US" sz="2400" dirty="0"/>
              <a:t>Lasso Regression</a:t>
            </a:r>
            <a:r>
              <a:rPr lang="en-US" sz="2400" dirty="0">
                <a:solidFill>
                  <a:schemeClr val="tx1"/>
                </a:solidFill>
              </a:rPr>
              <a:t> is then </a:t>
            </a:r>
            <a:r>
              <a:rPr lang="en-US" sz="2400" dirty="0"/>
              <a:t>Ridge Regression</a:t>
            </a:r>
          </a:p>
          <a:p>
            <a:pPr algn="ctr" rtl="0"/>
            <a:endParaRPr lang="en-US" sz="2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12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8B33-292F-487A-8F5C-A0A642C46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8295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15D16A-1595-4B43-B050-CC6E8D30A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/>
              <a:t>With the technological development, cars have become a necessity for the majority of people.</a:t>
            </a:r>
          </a:p>
          <a:p>
            <a:pPr algn="l" rtl="0"/>
            <a:endParaRPr lang="en-US" sz="3200" dirty="0"/>
          </a:p>
          <a:p>
            <a:pPr algn="l" rtl="0"/>
            <a:r>
              <a:rPr lang="en-US" sz="3200" dirty="0"/>
              <a:t>This linear regression project aims to predict the prices of the cars in the future based on the most important characteristics that affect its value in the market.</a:t>
            </a:r>
            <a:endParaRPr lang="ar-SA" sz="3200" dirty="0"/>
          </a:p>
        </p:txBody>
      </p:sp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PROBLEM STATEMENT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9326AAC-EF9B-4A84-B451-822D1E598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3886200"/>
          </a:xfrm>
        </p:spPr>
        <p:txBody>
          <a:bodyPr/>
          <a:lstStyle/>
          <a:p>
            <a:pPr algn="l" rtl="0"/>
            <a:r>
              <a:rPr lang="en-US" dirty="0"/>
              <a:t>What is the effect of features on cars prices ?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sz="3600" dirty="0">
                <a:latin typeface="Rockwell Nova" panose="02060503020205020403" pitchFamily="18" charset="0"/>
              </a:rPr>
              <a:t>OPJECTIVE</a:t>
            </a:r>
          </a:p>
          <a:p>
            <a:pPr algn="l" rtl="0"/>
            <a:r>
              <a:rPr lang="en-US" sz="2400" dirty="0"/>
              <a:t>Predict cars prices Based on specific cars features.</a:t>
            </a:r>
          </a:p>
        </p:txBody>
      </p:sp>
    </p:spTree>
    <p:extLst>
      <p:ext uri="{BB962C8B-B14F-4D97-AF65-F5344CB8AC3E}">
        <p14:creationId xmlns:p14="http://schemas.microsoft.com/office/powerpoint/2010/main" val="394240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AD3C-FE72-41E3-A4DF-2C8FE57A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11B3A-CFA0-476D-99E9-A305731D9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data to be tested in this project are scraped from </a:t>
            </a:r>
            <a:r>
              <a:rPr lang="en-US" dirty="0">
                <a:hlinkClick r:id="rId2"/>
              </a:rPr>
              <a:t>yallamotor</a:t>
            </a:r>
            <a:r>
              <a:rPr lang="en-US" dirty="0">
                <a:hlinkClick r:id="rId2"/>
              </a:rPr>
              <a:t>.com/</a:t>
            </a:r>
            <a:r>
              <a:rPr lang="en-US" dirty="0" err="1">
                <a:hlinkClick r:id="rId2"/>
              </a:rPr>
              <a:t>ar</a:t>
            </a:r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6308 rows &amp;  9 columns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81200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800" dirty="0">
                <a:latin typeface="Rockwell" panose="02060603020205020403" pitchFamily="18" charset="0"/>
              </a:rPr>
              <a:t>Data Cleaning &amp; Visualization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262599"/>
              </p:ext>
            </p:extLst>
          </p:nvPr>
        </p:nvGraphicFramePr>
        <p:xfrm>
          <a:off x="1159668" y="1601227"/>
          <a:ext cx="9872664" cy="468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4681040">
                <a:tc>
                  <a:txBody>
                    <a:bodyPr/>
                    <a:lstStyle/>
                    <a:p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AD89DE0-D037-4EEC-93A7-32B31FEEE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46" t="33719" r="14722" b="13086"/>
          <a:stretch/>
        </p:blipFill>
        <p:spPr>
          <a:xfrm>
            <a:off x="1675869" y="1858618"/>
            <a:ext cx="8721198" cy="410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7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200" dirty="0">
                <a:latin typeface="Rockwell" panose="02060603020205020403" pitchFamily="18" charset="0"/>
              </a:rPr>
              <a:t>Common Brand In Each Country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627383"/>
              </p:ext>
            </p:extLst>
          </p:nvPr>
        </p:nvGraphicFramePr>
        <p:xfrm>
          <a:off x="1096766" y="1236981"/>
          <a:ext cx="9875520" cy="537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653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655867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5376152">
                <a:tc>
                  <a:txBody>
                    <a:bodyPr/>
                    <a:lstStyle/>
                    <a:p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F11E86F-9756-4F43-AE4E-1BD0FE464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72" t="26571" r="16805" b="6793"/>
          <a:stretch/>
        </p:blipFill>
        <p:spPr>
          <a:xfrm>
            <a:off x="1845732" y="1601227"/>
            <a:ext cx="8500535" cy="456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1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089E8-8237-4F8F-A150-B093563385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11" t="24963" r="19305" b="8291"/>
          <a:stretch/>
        </p:blipFill>
        <p:spPr>
          <a:xfrm>
            <a:off x="1096766" y="2110738"/>
            <a:ext cx="4685483" cy="2636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AA9CF-C4EC-7F4F-AB62-798C3C838F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50" t="26571" r="20139" b="6793"/>
          <a:stretch/>
        </p:blipFill>
        <p:spPr>
          <a:xfrm>
            <a:off x="6096000" y="2110738"/>
            <a:ext cx="4601033" cy="273455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1D3DA58-FC4F-524F-9650-78A666F5E8AC}"/>
              </a:ext>
            </a:extLst>
          </p:cNvPr>
          <p:cNvSpPr txBox="1">
            <a:spLocks/>
          </p:cNvSpPr>
          <p:nvPr/>
        </p:nvSpPr>
        <p:spPr>
          <a:xfrm>
            <a:off x="948083" y="49962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3200" dirty="0">
                <a:latin typeface="Rockwell" panose="02060603020205020403" pitchFamily="18" charset="0"/>
              </a:rPr>
              <a:t>Dealing with Outliers</a:t>
            </a:r>
          </a:p>
        </p:txBody>
      </p:sp>
    </p:spTree>
    <p:extLst>
      <p:ext uri="{BB962C8B-B14F-4D97-AF65-F5344CB8AC3E}">
        <p14:creationId xmlns:p14="http://schemas.microsoft.com/office/powerpoint/2010/main" val="67158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dirty="0">
                <a:latin typeface="Rockwell" panose="02060603020205020403" pitchFamily="18" charset="0"/>
              </a:rPr>
              <a:t>The Relation Between Features and Targets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689755"/>
              </p:ext>
            </p:extLst>
          </p:nvPr>
        </p:nvGraphicFramePr>
        <p:xfrm>
          <a:off x="1159668" y="1601227"/>
          <a:ext cx="9872664" cy="4790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4790926">
                <a:tc>
                  <a:txBody>
                    <a:bodyPr/>
                    <a:lstStyle/>
                    <a:p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3BE385-B213-43B5-BE1E-D146C1125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89" t="50000" r="29861" b="26667"/>
          <a:stretch/>
        </p:blipFill>
        <p:spPr>
          <a:xfrm>
            <a:off x="1608667" y="2048934"/>
            <a:ext cx="90932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3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7DD0-5993-E448-8ADD-A73DF793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EG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EFFB-3E06-8F45-A712-46950EC6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algn="l" rtl="0">
              <a:lnSpc>
                <a:spcPct val="100000"/>
              </a:lnSpc>
            </a:pPr>
            <a:r>
              <a:rPr lang="en-US" sz="2000" spc="29" dirty="0">
                <a:solidFill>
                  <a:srgbClr val="053D57"/>
                </a:solidFill>
                <a:latin typeface="Impact" panose="020B0806030902050204" pitchFamily="34" charset="0"/>
              </a:rPr>
              <a:t>Pandas</a:t>
            </a:r>
          </a:p>
          <a:p>
            <a:pPr marL="342900" indent="-342900" algn="l" rtl="0">
              <a:lnSpc>
                <a:spcPct val="100000"/>
              </a:lnSpc>
            </a:pPr>
            <a:r>
              <a:rPr lang="en-US" sz="2000" spc="29" dirty="0">
                <a:solidFill>
                  <a:srgbClr val="053D57"/>
                </a:solidFill>
                <a:latin typeface="Impact" panose="020B0806030902050204" pitchFamily="34" charset="0"/>
              </a:rPr>
              <a:t>NumPy</a:t>
            </a:r>
          </a:p>
          <a:p>
            <a:pPr marL="342900" indent="-342900" algn="l" rtl="0">
              <a:lnSpc>
                <a:spcPct val="100000"/>
              </a:lnSpc>
            </a:pPr>
            <a:r>
              <a:rPr lang="en-US" sz="2000" spc="29" dirty="0">
                <a:solidFill>
                  <a:srgbClr val="053D57"/>
                </a:solidFill>
                <a:latin typeface="Impact" panose="020B0806030902050204" pitchFamily="34" charset="0"/>
              </a:rPr>
              <a:t>Matplotlib</a:t>
            </a:r>
          </a:p>
          <a:p>
            <a:pPr marL="342900" indent="-342900" algn="l" rtl="0">
              <a:lnSpc>
                <a:spcPct val="100000"/>
              </a:lnSpc>
            </a:pPr>
            <a:r>
              <a:rPr lang="en-US" sz="2000" spc="29" dirty="0">
                <a:solidFill>
                  <a:srgbClr val="053D57"/>
                </a:solidFill>
                <a:latin typeface="Impact" panose="020B0806030902050204" pitchFamily="34" charset="0"/>
              </a:rPr>
              <a:t>Seaborn</a:t>
            </a:r>
          </a:p>
          <a:p>
            <a:pPr marL="342900" indent="-342900" algn="l" rtl="0">
              <a:lnSpc>
                <a:spcPct val="100000"/>
              </a:lnSpc>
            </a:pPr>
            <a:r>
              <a:rPr lang="en-US" sz="2000" spc="29" dirty="0" err="1">
                <a:solidFill>
                  <a:srgbClr val="053D57"/>
                </a:solidFill>
                <a:latin typeface="Impact" panose="020B0806030902050204" pitchFamily="34" charset="0"/>
              </a:rPr>
              <a:t>Scikit</a:t>
            </a:r>
            <a:r>
              <a:rPr lang="en-US" sz="2000" spc="29" dirty="0">
                <a:solidFill>
                  <a:srgbClr val="053D57"/>
                </a:solidFill>
                <a:latin typeface="Impact" panose="020B0806030902050204" pitchFamily="34" charset="0"/>
              </a:rPr>
              <a:t>-learn</a:t>
            </a:r>
          </a:p>
          <a:p>
            <a:pPr marL="342900" indent="-342900" algn="l" rtl="0">
              <a:lnSpc>
                <a:spcPct val="100000"/>
              </a:lnSpc>
            </a:pPr>
            <a:r>
              <a:rPr lang="en-US" sz="2000" spc="29" dirty="0">
                <a:solidFill>
                  <a:srgbClr val="053D57"/>
                </a:solidFill>
                <a:latin typeface="Impact" panose="020B0806030902050204" pitchFamily="34" charset="0"/>
              </a:rPr>
              <a:t>Math library</a:t>
            </a:r>
          </a:p>
          <a:p>
            <a:pPr marL="0" indent="0" algn="l" rtl="0">
              <a:lnSpc>
                <a:spcPct val="100000"/>
              </a:lnSpc>
              <a:buNone/>
            </a:pPr>
            <a:endParaRPr lang="en-US" sz="2000" spc="29" dirty="0">
              <a:solidFill>
                <a:srgbClr val="053D57"/>
              </a:solidFill>
              <a:latin typeface="Impact" panose="020B0806030902050204" pitchFamily="34" charset="0"/>
            </a:endParaRPr>
          </a:p>
          <a:p>
            <a:pPr algn="l" rtl="0">
              <a:lnSpc>
                <a:spcPct val="100000"/>
              </a:lnSpc>
            </a:pPr>
            <a:endParaRPr lang="en-EG" sz="2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75945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6CA70E-ED75-4FF0-A862-8EF12B737755}">
  <ds:schemaRefs>
    <ds:schemaRef ds:uri="71af3243-3dd4-4a8d-8c0d-dd76da1f02a5"/>
    <ds:schemaRef ds:uri="http://schemas.microsoft.com/office/infopath/2007/PartnerControls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purl.org/dc/elements/1.1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3327</TotalTime>
  <Words>226</Words>
  <Application>Microsoft Office PowerPoint</Application>
  <PresentationFormat>Widescreen</PresentationFormat>
  <Paragraphs>51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Abadi Extra Light</vt:lpstr>
      <vt:lpstr>Arial</vt:lpstr>
      <vt:lpstr>Calibri</vt:lpstr>
      <vt:lpstr>Corbel</vt:lpstr>
      <vt:lpstr>Impact</vt:lpstr>
      <vt:lpstr>Rockwell</vt:lpstr>
      <vt:lpstr>Rockwell Nova</vt:lpstr>
      <vt:lpstr>Tahoma</vt:lpstr>
      <vt:lpstr>Basis</vt:lpstr>
      <vt:lpstr>Car price  regression </vt:lpstr>
      <vt:lpstr>INTRODUCTION</vt:lpstr>
      <vt:lpstr>PROBLEM STATEMENT</vt:lpstr>
      <vt:lpstr>DATA SET</vt:lpstr>
      <vt:lpstr>Data Cleaning &amp; Visualization</vt:lpstr>
      <vt:lpstr>Common Brand In Each Country</vt:lpstr>
      <vt:lpstr> </vt:lpstr>
      <vt:lpstr>The Relation Between Features and Targets</vt:lpstr>
      <vt:lpstr>Tools</vt:lpstr>
      <vt:lpstr>Tested Machine Learning Algorithms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 regrisstion</dc:title>
  <dc:creator>Memo الليل</dc:creator>
  <cp:lastModifiedBy>Memo الليل</cp:lastModifiedBy>
  <cp:revision>5</cp:revision>
  <dcterms:created xsi:type="dcterms:W3CDTF">2021-12-05T15:52:17Z</dcterms:created>
  <dcterms:modified xsi:type="dcterms:W3CDTF">2021-12-09T23:13:47Z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