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680" y="2343403"/>
            <a:ext cx="846328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3499" y="471932"/>
            <a:ext cx="895096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0699" y="1199388"/>
            <a:ext cx="8790940" cy="430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2180" y="2328164"/>
            <a:ext cx="8463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65" dirty="0">
                <a:solidFill>
                  <a:srgbClr val="EBEBEB"/>
                </a:solidFill>
                <a:latin typeface="Verdana"/>
                <a:cs typeface="Verdana"/>
              </a:rPr>
              <a:t>Лекция</a:t>
            </a:r>
            <a:r>
              <a:rPr sz="6000" spc="-42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6000" dirty="0">
                <a:solidFill>
                  <a:srgbClr val="EBEBEB"/>
                </a:solidFill>
                <a:latin typeface="Verdana"/>
                <a:cs typeface="Verdana"/>
              </a:rPr>
              <a:t>по</a:t>
            </a:r>
            <a:r>
              <a:rPr sz="6000" spc="-434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6000" spc="125" dirty="0">
                <a:solidFill>
                  <a:srgbClr val="EBEBEB"/>
                </a:solidFill>
                <a:latin typeface="Verdana"/>
                <a:cs typeface="Verdana"/>
              </a:rPr>
              <a:t>MatLab</a:t>
            </a:r>
            <a:r>
              <a:rPr sz="6000" spc="-43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6000" spc="-525" dirty="0">
                <a:solidFill>
                  <a:srgbClr val="EBEBEB"/>
                </a:solidFill>
                <a:latin typeface="Verdana"/>
                <a:cs typeface="Verdana"/>
              </a:rPr>
              <a:t>№1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180" y="4796028"/>
            <a:ext cx="4131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F5A408"/>
                </a:solidFill>
                <a:latin typeface="Verdana"/>
                <a:cs typeface="Verdana"/>
              </a:rPr>
              <a:t>ОСНОВЫ</a:t>
            </a:r>
            <a:r>
              <a:rPr sz="2000" spc="-120" dirty="0">
                <a:solidFill>
                  <a:srgbClr val="F5A40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5A408"/>
                </a:solidFill>
                <a:latin typeface="Verdana"/>
                <a:cs typeface="Verdana"/>
              </a:rPr>
              <a:t>ПРОГРАММИРОВАНИЯ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0074" y="56438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99" y="471932"/>
            <a:ext cx="8062595" cy="13030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15"/>
              </a:spcBef>
            </a:pPr>
            <a:r>
              <a:rPr sz="4200" dirty="0">
                <a:solidFill>
                  <a:srgbClr val="EBEBEB"/>
                </a:solidFill>
                <a:latin typeface="Verdana"/>
                <a:cs typeface="Verdana"/>
              </a:rPr>
              <a:t>Математические</a:t>
            </a:r>
            <a:r>
              <a:rPr sz="4200" spc="-5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70" dirty="0">
                <a:solidFill>
                  <a:srgbClr val="EBEBEB"/>
                </a:solidFill>
                <a:latin typeface="Verdana"/>
                <a:cs typeface="Verdana"/>
              </a:rPr>
              <a:t>операции</a:t>
            </a:r>
            <a:r>
              <a:rPr sz="4200" spc="-4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415" dirty="0">
                <a:solidFill>
                  <a:srgbClr val="EBEBEB"/>
                </a:solidFill>
                <a:latin typeface="Verdana"/>
                <a:cs typeface="Verdana"/>
              </a:rPr>
              <a:t>с </a:t>
            </a:r>
            <a:r>
              <a:rPr sz="4200" spc="254" dirty="0">
                <a:solidFill>
                  <a:srgbClr val="EBEBEB"/>
                </a:solidFill>
                <a:latin typeface="Verdana"/>
                <a:cs typeface="Verdana"/>
              </a:rPr>
              <a:t>массивами</a:t>
            </a:r>
            <a:r>
              <a:rPr sz="4200" spc="-30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10" dirty="0">
                <a:solidFill>
                  <a:srgbClr val="EBEBEB"/>
                </a:solidFill>
                <a:latin typeface="Verdana"/>
                <a:cs typeface="Verdana"/>
              </a:rPr>
              <a:t>и</a:t>
            </a:r>
            <a:r>
              <a:rPr sz="4200" spc="-2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175" dirty="0">
                <a:solidFill>
                  <a:srgbClr val="EBEBEB"/>
                </a:solidFill>
                <a:latin typeface="Verdana"/>
                <a:cs typeface="Verdana"/>
              </a:rPr>
              <a:t>матрицами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699" y="1784603"/>
            <a:ext cx="8790940" cy="4280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Символьно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математические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ничем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отличаются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обычной</a:t>
            </a:r>
            <a:r>
              <a:rPr sz="2000" spc="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математики.</a:t>
            </a:r>
            <a:r>
              <a:rPr sz="20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использовать</a:t>
            </a:r>
            <a:r>
              <a:rPr sz="20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следующие</a:t>
            </a:r>
            <a:r>
              <a:rPr sz="2000" spc="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основные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математические</a:t>
            </a:r>
            <a:r>
              <a:rPr sz="2000" spc="33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2000" spc="3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над</a:t>
            </a:r>
            <a:r>
              <a:rPr sz="2000" spc="3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переменными</a:t>
            </a:r>
            <a:r>
              <a:rPr sz="2000" spc="3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(содержащим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одного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число):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114" dirty="0">
                <a:solidFill>
                  <a:srgbClr val="F5A408"/>
                </a:solidFill>
                <a:latin typeface="Lucida Sans Unicode"/>
                <a:cs typeface="Lucida Sans Unicode"/>
              </a:rPr>
              <a:t>►</a:t>
            </a:r>
            <a:r>
              <a:rPr sz="1600" dirty="0">
                <a:solidFill>
                  <a:srgbClr val="F5A408"/>
                </a:solidFill>
                <a:latin typeface="Lucida Sans Unicode"/>
                <a:cs typeface="Lucida Sans Unicode"/>
              </a:rPr>
              <a:t>	</a:t>
            </a:r>
            <a:r>
              <a:rPr sz="2000" spc="-430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2000" spc="-10" dirty="0">
                <a:solidFill>
                  <a:srgbClr val="FFFFFF"/>
                </a:solidFill>
                <a:latin typeface="Verdana"/>
                <a:cs typeface="Verdana"/>
              </a:rPr>
              <a:t> сложение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2000" spc="-10" dirty="0">
                <a:solidFill>
                  <a:srgbClr val="FFFFFF"/>
                </a:solidFill>
                <a:latin typeface="Verdana"/>
                <a:cs typeface="Verdana"/>
              </a:rPr>
              <a:t>вычитание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 err="1">
                <a:solidFill>
                  <a:srgbClr val="FFFFFF"/>
                </a:solidFill>
                <a:latin typeface="Verdana"/>
                <a:cs typeface="Verdana"/>
              </a:rPr>
              <a:t>умножение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деление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Напр.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2000" spc="-170" dirty="0">
                <a:solidFill>
                  <a:srgbClr val="FFFFFF"/>
                </a:solidFill>
                <a:latin typeface="Verdana"/>
                <a:cs typeface="Verdana"/>
              </a:rPr>
              <a:t>При сложении </a:t>
            </a:r>
            <a:r>
              <a:rPr sz="2000" spc="-170" dirty="0" err="1">
                <a:solidFill>
                  <a:srgbClr val="FFFFFF"/>
                </a:solidFill>
                <a:latin typeface="Verdana"/>
                <a:cs typeface="Verdana"/>
              </a:rPr>
              <a:t>двух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чисел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window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нужно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ввести:</a:t>
            </a:r>
            <a:endParaRPr sz="2000" dirty="0">
              <a:latin typeface="Verdana"/>
              <a:cs typeface="Verdana"/>
            </a:endParaRPr>
          </a:p>
          <a:p>
            <a:pPr marL="12700" marR="5715">
              <a:lnSpc>
                <a:spcPts val="2300"/>
              </a:lnSpc>
              <a:spcBef>
                <a:spcPts val="160"/>
              </a:spcBef>
              <a:tabLst>
                <a:tab pos="378460" algn="l"/>
                <a:tab pos="756920" algn="l"/>
                <a:tab pos="1123315" algn="l"/>
                <a:tab pos="2346325" algn="l"/>
                <a:tab pos="3348990" algn="l"/>
                <a:tab pos="4059554" algn="l"/>
                <a:tab pos="4692015" algn="l"/>
                <a:tab pos="6379210" algn="l"/>
                <a:tab pos="7135495" algn="l"/>
              </a:tabLst>
            </a:pP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480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[нажать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Enter].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умножения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двух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переменных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хранящимися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них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числами: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434" dirty="0">
                <a:solidFill>
                  <a:srgbClr val="FFFFFF"/>
                </a:solidFill>
                <a:latin typeface="Verdana"/>
                <a:cs typeface="Verdana"/>
              </a:rPr>
              <a:t>*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[нажать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Enter].</a:t>
            </a:r>
            <a:endParaRPr sz="2000" dirty="0">
              <a:latin typeface="Verdana"/>
              <a:cs typeface="Verdana"/>
            </a:endParaRPr>
          </a:p>
          <a:p>
            <a:pPr marL="12700" marR="5715">
              <a:lnSpc>
                <a:spcPct val="100000"/>
              </a:lnSpc>
              <a:spcBef>
                <a:spcPts val="40"/>
              </a:spcBef>
              <a:tabLst>
                <a:tab pos="963294" algn="l"/>
                <a:tab pos="2298700" algn="l"/>
                <a:tab pos="3418204" algn="l"/>
                <a:tab pos="4769485" algn="l"/>
                <a:tab pos="6606540" algn="l"/>
                <a:tab pos="758761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Необходимо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помнить,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что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делить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ноль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математике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нельзя.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При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таком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действии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MatLab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присвоит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переменной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ответа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значение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ts val="2305"/>
              </a:lnSpc>
            </a:pPr>
            <a:r>
              <a:rPr sz="2000" spc="-275" dirty="0">
                <a:solidFill>
                  <a:srgbClr val="FFFFFF"/>
                </a:solidFill>
                <a:latin typeface="Verdana"/>
                <a:cs typeface="Verdana"/>
              </a:rPr>
              <a:t>«Inf»,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то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есть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бесконечность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(от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слова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«infinitive»)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649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0256" y="5989319"/>
            <a:ext cx="801624" cy="707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99" y="471932"/>
            <a:ext cx="8062595" cy="13030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15"/>
              </a:spcBef>
            </a:pPr>
            <a:r>
              <a:rPr sz="4200" dirty="0">
                <a:solidFill>
                  <a:srgbClr val="EBEBEB"/>
                </a:solidFill>
                <a:latin typeface="Verdana"/>
                <a:cs typeface="Verdana"/>
              </a:rPr>
              <a:t>Математические</a:t>
            </a:r>
            <a:r>
              <a:rPr sz="4200" spc="-5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70" dirty="0">
                <a:solidFill>
                  <a:srgbClr val="EBEBEB"/>
                </a:solidFill>
                <a:latin typeface="Verdana"/>
                <a:cs typeface="Verdana"/>
              </a:rPr>
              <a:t>операции</a:t>
            </a:r>
            <a:r>
              <a:rPr sz="4200" spc="-4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415" dirty="0">
                <a:solidFill>
                  <a:srgbClr val="EBEBEB"/>
                </a:solidFill>
                <a:latin typeface="Verdana"/>
                <a:cs typeface="Verdana"/>
              </a:rPr>
              <a:t>с </a:t>
            </a:r>
            <a:r>
              <a:rPr sz="4200" spc="254" dirty="0">
                <a:solidFill>
                  <a:srgbClr val="EBEBEB"/>
                </a:solidFill>
                <a:latin typeface="Verdana"/>
                <a:cs typeface="Verdana"/>
              </a:rPr>
              <a:t>массивами</a:t>
            </a:r>
            <a:r>
              <a:rPr sz="4200" spc="-30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10" dirty="0">
                <a:solidFill>
                  <a:srgbClr val="EBEBEB"/>
                </a:solidFill>
                <a:latin typeface="Verdana"/>
                <a:cs typeface="Verdana"/>
              </a:rPr>
              <a:t>и</a:t>
            </a:r>
            <a:r>
              <a:rPr sz="4200" spc="-2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175" dirty="0">
                <a:solidFill>
                  <a:srgbClr val="EBEBEB"/>
                </a:solidFill>
                <a:latin typeface="Verdana"/>
                <a:cs typeface="Verdana"/>
              </a:rPr>
              <a:t>матрицами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699" y="1760220"/>
            <a:ext cx="8790940" cy="47866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5"/>
              </a:spcBef>
            </a:pP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2000" spc="9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9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массивами</a:t>
            </a:r>
            <a:r>
              <a:rPr sz="2000" spc="9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9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матрицами</a:t>
            </a:r>
            <a:r>
              <a:rPr sz="2000" spc="9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могут</a:t>
            </a:r>
            <a:r>
              <a:rPr sz="2000" spc="9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иметь</a:t>
            </a:r>
            <a:r>
              <a:rPr sz="2000" spc="9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отличия,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которые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следует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различать.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над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элементами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могут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быть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произведены</a:t>
            </a:r>
            <a:r>
              <a:rPr sz="200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прямом</a:t>
            </a:r>
            <a:r>
              <a:rPr sz="2000" spc="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назначении</a:t>
            </a:r>
            <a:r>
              <a:rPr sz="2000" spc="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(умножение</a:t>
            </a:r>
            <a:r>
              <a:rPr sz="2000" spc="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двух</a:t>
            </a:r>
            <a:r>
              <a:rPr sz="2000" spc="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матриц</a:t>
            </a:r>
            <a:r>
              <a:rPr sz="200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математике)</a:t>
            </a:r>
            <a:r>
              <a:rPr sz="2000" spc="1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000" spc="1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поэлементном</a:t>
            </a:r>
            <a:r>
              <a:rPr sz="2000" spc="1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(умножение</a:t>
            </a:r>
            <a:r>
              <a:rPr sz="2000" spc="1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Verdana"/>
                <a:cs typeface="Verdana"/>
              </a:rPr>
              <a:t>1-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го</a:t>
            </a:r>
            <a:r>
              <a:rPr sz="2000" spc="1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элемента</a:t>
            </a: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одного</a:t>
            </a:r>
            <a:r>
              <a:rPr sz="2000" spc="2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массива/матрицы</a:t>
            </a:r>
            <a:r>
              <a:rPr sz="2000" spc="2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2000" spc="2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первый</a:t>
            </a:r>
            <a:r>
              <a:rPr sz="2000" spc="2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элемент</a:t>
            </a:r>
            <a:r>
              <a:rPr sz="2000" spc="2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второго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 массива/матрицы</a:t>
            </a:r>
            <a:r>
              <a:rPr sz="200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так</a:t>
            </a:r>
            <a:r>
              <a:rPr sz="20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далее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 с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каждым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элементом).</a:t>
            </a:r>
            <a:r>
              <a:rPr sz="20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этом</a:t>
            </a:r>
            <a:r>
              <a:rPr sz="20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поэлементных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операций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стандартной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добавляется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точка: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310" dirty="0">
                <a:solidFill>
                  <a:srgbClr val="FFFFFF"/>
                </a:solidFill>
                <a:latin typeface="Verdana"/>
                <a:cs typeface="Verdana"/>
              </a:rPr>
              <a:t>.*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поэлементное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умножение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./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поэлементное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деление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245" dirty="0">
                <a:solidFill>
                  <a:srgbClr val="FFFFFF"/>
                </a:solidFill>
                <a:latin typeface="Verdana"/>
                <a:cs typeface="Verdana"/>
              </a:rPr>
              <a:t>.^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Verdana"/>
                <a:cs typeface="Verdana"/>
              </a:rPr>
              <a:t>поэлементное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2000" dirty="0">
                <a:solidFill>
                  <a:srgbClr val="FFFFFF"/>
                </a:solidFill>
                <a:latin typeface="Verdana"/>
                <a:cs typeface="Verdana"/>
              </a:rPr>
              <a:t>возведение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степень</a:t>
            </a: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98000"/>
              </a:lnSpc>
              <a:spcBef>
                <a:spcPts val="112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Нужно</a:t>
            </a:r>
            <a:r>
              <a:rPr sz="2000" spc="1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отметить,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что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 err="1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lang="ru-RU" sz="2000" dirty="0">
                <a:solidFill>
                  <a:srgbClr val="FFFFFF"/>
                </a:solidFill>
                <a:latin typeface="Verdana"/>
                <a:cs typeface="Verdana"/>
              </a:rPr>
              <a:t>сложения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204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lang="ru-RU" sz="2000" dirty="0">
                <a:solidFill>
                  <a:srgbClr val="FFFFFF"/>
                </a:solidFill>
                <a:latin typeface="Verdana"/>
                <a:cs typeface="Verdana"/>
              </a:rPr>
              <a:t>вычитания</a:t>
            </a:r>
            <a:r>
              <a:rPr sz="2000" spc="1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170" dirty="0">
                <a:solidFill>
                  <a:srgbClr val="FFFFFF"/>
                </a:solidFill>
                <a:latin typeface="Verdana"/>
                <a:cs typeface="Verdana"/>
              </a:rPr>
              <a:t>с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массивами/матрицами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так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происходит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поэлементно,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поэтому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точка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перед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символами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45" dirty="0">
                <a:solidFill>
                  <a:srgbClr val="FFFFFF"/>
                </a:solidFill>
                <a:latin typeface="Verdana"/>
                <a:cs typeface="Verdana"/>
              </a:rPr>
              <a:t>«+»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60" dirty="0">
                <a:solidFill>
                  <a:srgbClr val="FFFFFF"/>
                </a:solidFill>
                <a:latin typeface="Verdana"/>
                <a:cs typeface="Verdana"/>
              </a:rPr>
              <a:t>«-</a:t>
            </a:r>
            <a:r>
              <a:rPr sz="2000" spc="-455" dirty="0">
                <a:solidFill>
                  <a:srgbClr val="FFFFFF"/>
                </a:solidFill>
                <a:latin typeface="Verdana"/>
                <a:cs typeface="Verdana"/>
              </a:rPr>
              <a:t>»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требуется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649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8040" y="5724144"/>
            <a:ext cx="804672" cy="707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5" dirty="0">
                <a:solidFill>
                  <a:srgbClr val="EBEBEB"/>
                </a:solidFill>
                <a:latin typeface="Verdana"/>
                <a:cs typeface="Verdana"/>
              </a:rPr>
              <a:t>Логические</a:t>
            </a:r>
            <a:r>
              <a:rPr sz="4200" spc="-28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60" dirty="0">
                <a:solidFill>
                  <a:srgbClr val="EBEBEB"/>
                </a:solidFill>
                <a:latin typeface="Verdana"/>
                <a:cs typeface="Verdana"/>
              </a:rPr>
              <a:t>операции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055" rIns="0" bIns="0" rtlCol="0">
            <a:spAutoFit/>
          </a:bodyPr>
          <a:lstStyle/>
          <a:p>
            <a:pPr marL="12700" marR="5080" algn="just">
              <a:lnSpc>
                <a:spcPct val="99200"/>
              </a:lnSpc>
              <a:spcBef>
                <a:spcPts val="120"/>
              </a:spcBef>
            </a:pPr>
            <a:r>
              <a:rPr dirty="0"/>
              <a:t>Логические</a:t>
            </a:r>
            <a:r>
              <a:rPr spc="455" dirty="0"/>
              <a:t>  </a:t>
            </a:r>
            <a:r>
              <a:rPr dirty="0"/>
              <a:t>операции</a:t>
            </a:r>
            <a:r>
              <a:rPr spc="455" dirty="0"/>
              <a:t>  </a:t>
            </a:r>
            <a:r>
              <a:rPr spc="45" dirty="0"/>
              <a:t>применимы</a:t>
            </a:r>
            <a:r>
              <a:rPr spc="455" dirty="0"/>
              <a:t>  </a:t>
            </a:r>
            <a:r>
              <a:rPr dirty="0"/>
              <a:t>как</a:t>
            </a:r>
            <a:r>
              <a:rPr spc="450" dirty="0"/>
              <a:t>  </a:t>
            </a:r>
            <a:r>
              <a:rPr dirty="0"/>
              <a:t>непосредственно</a:t>
            </a:r>
            <a:r>
              <a:rPr spc="459" dirty="0"/>
              <a:t>  </a:t>
            </a:r>
            <a:r>
              <a:rPr spc="170" dirty="0"/>
              <a:t>с </a:t>
            </a:r>
            <a:r>
              <a:rPr dirty="0"/>
              <a:t>числами,</a:t>
            </a:r>
            <a:r>
              <a:rPr spc="340" dirty="0"/>
              <a:t>  </a:t>
            </a:r>
            <a:r>
              <a:rPr dirty="0"/>
              <a:t>так</a:t>
            </a:r>
            <a:r>
              <a:rPr spc="345" dirty="0"/>
              <a:t>  </a:t>
            </a:r>
            <a:r>
              <a:rPr dirty="0"/>
              <a:t>и</a:t>
            </a:r>
            <a:r>
              <a:rPr spc="350" dirty="0"/>
              <a:t>  </a:t>
            </a:r>
            <a:r>
              <a:rPr spc="220" dirty="0"/>
              <a:t>с</a:t>
            </a:r>
            <a:r>
              <a:rPr spc="345" dirty="0"/>
              <a:t>  </a:t>
            </a:r>
            <a:r>
              <a:rPr dirty="0"/>
              <a:t>переменными,</a:t>
            </a:r>
            <a:r>
              <a:rPr spc="345" dirty="0"/>
              <a:t>  </a:t>
            </a:r>
            <a:r>
              <a:rPr spc="80" dirty="0"/>
              <a:t>содержащие</a:t>
            </a:r>
            <a:r>
              <a:rPr spc="345" dirty="0"/>
              <a:t>  </a:t>
            </a:r>
            <a:r>
              <a:rPr dirty="0"/>
              <a:t>эти</a:t>
            </a:r>
            <a:r>
              <a:rPr spc="350" dirty="0"/>
              <a:t>  </a:t>
            </a:r>
            <a:r>
              <a:rPr spc="-10" dirty="0"/>
              <a:t>числа. </a:t>
            </a:r>
            <a:r>
              <a:rPr dirty="0"/>
              <a:t>Логическими</a:t>
            </a:r>
            <a:r>
              <a:rPr spc="-65" dirty="0"/>
              <a:t> </a:t>
            </a:r>
            <a:r>
              <a:rPr dirty="0"/>
              <a:t>они</a:t>
            </a:r>
            <a:r>
              <a:rPr spc="-60" dirty="0"/>
              <a:t> </a:t>
            </a:r>
            <a:r>
              <a:rPr spc="-70" dirty="0"/>
              <a:t>названы</a:t>
            </a:r>
            <a:r>
              <a:rPr spc="-65" dirty="0"/>
              <a:t> </a:t>
            </a:r>
            <a:r>
              <a:rPr dirty="0"/>
              <a:t>потому,</a:t>
            </a:r>
            <a:r>
              <a:rPr spc="-65" dirty="0"/>
              <a:t> </a:t>
            </a:r>
            <a:r>
              <a:rPr spc="-114" dirty="0"/>
              <a:t>что</a:t>
            </a:r>
            <a:r>
              <a:rPr spc="-60" dirty="0"/>
              <a:t> </a:t>
            </a:r>
            <a:r>
              <a:rPr spc="-10" dirty="0"/>
              <a:t>результатом</a:t>
            </a:r>
            <a:r>
              <a:rPr spc="-60" dirty="0"/>
              <a:t> </a:t>
            </a:r>
            <a:r>
              <a:rPr spc="-45" dirty="0"/>
              <a:t>их</a:t>
            </a:r>
            <a:r>
              <a:rPr spc="-60" dirty="0"/>
              <a:t> </a:t>
            </a:r>
            <a:r>
              <a:rPr dirty="0"/>
              <a:t>работы</a:t>
            </a:r>
            <a:r>
              <a:rPr spc="-70" dirty="0"/>
              <a:t> </a:t>
            </a:r>
            <a:r>
              <a:rPr spc="-20" dirty="0"/>
              <a:t>есть </a:t>
            </a:r>
            <a:r>
              <a:rPr spc="-25" dirty="0"/>
              <a:t>логический</a:t>
            </a:r>
            <a:r>
              <a:rPr spc="-5" dirty="0"/>
              <a:t> </a:t>
            </a:r>
            <a:r>
              <a:rPr spc="-85" dirty="0"/>
              <a:t>вывод</a:t>
            </a:r>
            <a:r>
              <a:rPr spc="-5" dirty="0"/>
              <a:t> </a:t>
            </a:r>
            <a:r>
              <a:rPr dirty="0"/>
              <a:t>состоящий</a:t>
            </a:r>
            <a:r>
              <a:rPr spc="-5" dirty="0"/>
              <a:t> </a:t>
            </a:r>
            <a:r>
              <a:rPr dirty="0"/>
              <a:t>из</a:t>
            </a:r>
            <a:r>
              <a:rPr spc="-5" dirty="0"/>
              <a:t> </a:t>
            </a:r>
            <a:r>
              <a:rPr spc="-50" dirty="0"/>
              <a:t>четкого</a:t>
            </a:r>
            <a:r>
              <a:rPr spc="-5" dirty="0"/>
              <a:t> </a:t>
            </a:r>
            <a:r>
              <a:rPr dirty="0"/>
              <a:t>одного</a:t>
            </a:r>
            <a:r>
              <a:rPr spc="-5" dirty="0"/>
              <a:t> </a:t>
            </a:r>
            <a:r>
              <a:rPr spc="-10" dirty="0"/>
              <a:t>ответа </a:t>
            </a:r>
            <a:r>
              <a:rPr spc="-145" dirty="0"/>
              <a:t>«да»</a:t>
            </a:r>
            <a:r>
              <a:rPr spc="-10" dirty="0"/>
              <a:t> </a:t>
            </a:r>
            <a:r>
              <a:rPr spc="-35" dirty="0"/>
              <a:t>(true</a:t>
            </a:r>
            <a:r>
              <a:rPr spc="-5" dirty="0"/>
              <a:t> </a:t>
            </a:r>
            <a:r>
              <a:rPr spc="-310" dirty="0"/>
              <a:t>- </a:t>
            </a:r>
            <a:r>
              <a:rPr dirty="0"/>
              <a:t>истина)</a:t>
            </a:r>
            <a:r>
              <a:rPr spc="-30" dirty="0"/>
              <a:t> </a:t>
            </a:r>
            <a:r>
              <a:rPr dirty="0"/>
              <a:t>или</a:t>
            </a:r>
            <a:r>
              <a:rPr spc="35" dirty="0"/>
              <a:t> </a:t>
            </a:r>
            <a:r>
              <a:rPr spc="-160" dirty="0"/>
              <a:t>«нет»</a:t>
            </a:r>
            <a:r>
              <a:rPr spc="25" dirty="0"/>
              <a:t> </a:t>
            </a:r>
            <a:r>
              <a:rPr dirty="0"/>
              <a:t>(false</a:t>
            </a:r>
            <a:r>
              <a:rPr spc="30" dirty="0"/>
              <a:t> </a:t>
            </a:r>
            <a:r>
              <a:rPr spc="-260" dirty="0"/>
              <a:t>-</a:t>
            </a:r>
            <a:r>
              <a:rPr spc="85" dirty="0"/>
              <a:t> </a:t>
            </a:r>
            <a:r>
              <a:rPr spc="-40" dirty="0"/>
              <a:t>ложь).</a:t>
            </a:r>
            <a:r>
              <a:rPr spc="25" dirty="0"/>
              <a:t> </a:t>
            </a:r>
            <a:r>
              <a:rPr spc="220" dirty="0"/>
              <a:t>С</a:t>
            </a:r>
            <a:r>
              <a:rPr spc="30" dirty="0"/>
              <a:t> </a:t>
            </a:r>
            <a:r>
              <a:rPr spc="-60" dirty="0"/>
              <a:t>точки</a:t>
            </a:r>
            <a:r>
              <a:rPr spc="30" dirty="0"/>
              <a:t> </a:t>
            </a:r>
            <a:r>
              <a:rPr dirty="0"/>
              <a:t>зрения</a:t>
            </a:r>
            <a:r>
              <a:rPr spc="25" dirty="0"/>
              <a:t> </a:t>
            </a:r>
            <a:r>
              <a:rPr spc="-20" dirty="0"/>
              <a:t>Булевой</a:t>
            </a:r>
            <a:r>
              <a:rPr spc="35" dirty="0"/>
              <a:t> </a:t>
            </a:r>
            <a:r>
              <a:rPr spc="-10" dirty="0"/>
              <a:t>алгебры </a:t>
            </a:r>
            <a:r>
              <a:rPr spc="-45" dirty="0"/>
              <a:t>(«алгебра</a:t>
            </a:r>
            <a:r>
              <a:rPr spc="-140" dirty="0"/>
              <a:t> </a:t>
            </a:r>
            <a:r>
              <a:rPr spc="-80" dirty="0"/>
              <a:t>единиц/нулей»)</a:t>
            </a:r>
            <a:r>
              <a:rPr spc="-135" dirty="0"/>
              <a:t> </a:t>
            </a:r>
            <a:r>
              <a:rPr dirty="0"/>
              <a:t>это</a:t>
            </a:r>
            <a:r>
              <a:rPr spc="-130" dirty="0"/>
              <a:t> </a:t>
            </a:r>
            <a:r>
              <a:rPr spc="-135" dirty="0"/>
              <a:t>ответы </a:t>
            </a:r>
            <a:r>
              <a:rPr spc="-20" dirty="0"/>
              <a:t>один</a:t>
            </a:r>
            <a:r>
              <a:rPr spc="-130" dirty="0"/>
              <a:t> </a:t>
            </a:r>
            <a:r>
              <a:rPr spc="-285" dirty="0"/>
              <a:t>(«1»)</a:t>
            </a:r>
            <a:r>
              <a:rPr spc="-135" dirty="0"/>
              <a:t> </a:t>
            </a:r>
            <a:r>
              <a:rPr spc="-75" dirty="0"/>
              <a:t>или</a:t>
            </a:r>
            <a:r>
              <a:rPr spc="-130" dirty="0"/>
              <a:t> </a:t>
            </a:r>
            <a:r>
              <a:rPr spc="-85" dirty="0"/>
              <a:t>ноль</a:t>
            </a:r>
            <a:r>
              <a:rPr spc="-135" dirty="0"/>
              <a:t> </a:t>
            </a:r>
            <a:r>
              <a:rPr spc="-280" dirty="0"/>
              <a:t>(«0»).</a:t>
            </a: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pc="-10" dirty="0"/>
              <a:t>Существует</a:t>
            </a:r>
            <a:r>
              <a:rPr spc="-145" dirty="0"/>
              <a:t> </a:t>
            </a:r>
            <a:r>
              <a:rPr spc="-50" dirty="0"/>
              <a:t>два</a:t>
            </a:r>
            <a:r>
              <a:rPr spc="-140" dirty="0"/>
              <a:t> </a:t>
            </a:r>
            <a:r>
              <a:rPr spc="-55" dirty="0"/>
              <a:t>типа</a:t>
            </a:r>
            <a:r>
              <a:rPr spc="-140" dirty="0"/>
              <a:t> </a:t>
            </a:r>
            <a:r>
              <a:rPr spc="-80" dirty="0"/>
              <a:t>логических</a:t>
            </a:r>
            <a:r>
              <a:rPr spc="-135" dirty="0"/>
              <a:t> </a:t>
            </a:r>
            <a:r>
              <a:rPr spc="-10" dirty="0"/>
              <a:t>операторов:</a:t>
            </a:r>
          </a:p>
          <a:p>
            <a:pPr marL="355600" marR="5080" indent="-342265" algn="just">
              <a:lnSpc>
                <a:spcPts val="2300"/>
              </a:lnSpc>
              <a:spcBef>
                <a:spcPts val="124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dirty="0"/>
              <a:t>Операторы</a:t>
            </a:r>
            <a:r>
              <a:rPr spc="330" dirty="0"/>
              <a:t> </a:t>
            </a:r>
            <a:r>
              <a:rPr dirty="0"/>
              <a:t>отношения</a:t>
            </a:r>
            <a:r>
              <a:rPr spc="330" dirty="0"/>
              <a:t> </a:t>
            </a:r>
            <a:r>
              <a:rPr spc="-260" dirty="0"/>
              <a:t>-</a:t>
            </a:r>
            <a:r>
              <a:rPr spc="335" dirty="0"/>
              <a:t> </a:t>
            </a:r>
            <a:r>
              <a:rPr dirty="0"/>
              <a:t>служат</a:t>
            </a:r>
            <a:r>
              <a:rPr spc="335" dirty="0"/>
              <a:t> </a:t>
            </a:r>
            <a:r>
              <a:rPr dirty="0"/>
              <a:t>для</a:t>
            </a:r>
            <a:r>
              <a:rPr spc="335" dirty="0"/>
              <a:t> </a:t>
            </a:r>
            <a:r>
              <a:rPr dirty="0"/>
              <a:t>сравнения</a:t>
            </a:r>
            <a:r>
              <a:rPr spc="335" dirty="0"/>
              <a:t> </a:t>
            </a:r>
            <a:r>
              <a:rPr dirty="0"/>
              <a:t>двух</a:t>
            </a:r>
            <a:r>
              <a:rPr spc="335" dirty="0"/>
              <a:t> </a:t>
            </a:r>
            <a:r>
              <a:rPr spc="-75" dirty="0"/>
              <a:t>величин, векторов</a:t>
            </a:r>
            <a:r>
              <a:rPr spc="-135" dirty="0"/>
              <a:t> </a:t>
            </a:r>
            <a:r>
              <a:rPr spc="-75" dirty="0"/>
              <a:t>или</a:t>
            </a:r>
            <a:r>
              <a:rPr spc="-120" dirty="0"/>
              <a:t> </a:t>
            </a:r>
            <a:r>
              <a:rPr spc="50" dirty="0"/>
              <a:t>матриц</a:t>
            </a:r>
          </a:p>
          <a:p>
            <a:pPr marL="355600" marR="5715" indent="-342265" algn="just">
              <a:lnSpc>
                <a:spcPct val="98000"/>
              </a:lnSpc>
              <a:spcBef>
                <a:spcPts val="109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spc="-10" dirty="0"/>
              <a:t>Логические</a:t>
            </a:r>
            <a:r>
              <a:rPr spc="45" dirty="0"/>
              <a:t> </a:t>
            </a:r>
            <a:r>
              <a:rPr dirty="0"/>
              <a:t>операторы</a:t>
            </a:r>
            <a:r>
              <a:rPr spc="65" dirty="0"/>
              <a:t> </a:t>
            </a:r>
            <a:r>
              <a:rPr spc="-260" dirty="0"/>
              <a:t>-</a:t>
            </a:r>
            <a:r>
              <a:rPr spc="85" dirty="0"/>
              <a:t> </a:t>
            </a:r>
            <a:r>
              <a:rPr dirty="0"/>
              <a:t>служат</a:t>
            </a:r>
            <a:r>
              <a:rPr spc="60" dirty="0"/>
              <a:t> </a:t>
            </a:r>
            <a:r>
              <a:rPr spc="-90" dirty="0"/>
              <a:t>для</a:t>
            </a:r>
            <a:r>
              <a:rPr spc="65" dirty="0"/>
              <a:t> </a:t>
            </a:r>
            <a:r>
              <a:rPr dirty="0"/>
              <a:t>реализации</a:t>
            </a:r>
            <a:r>
              <a:rPr spc="75" dirty="0"/>
              <a:t> </a:t>
            </a:r>
            <a:r>
              <a:rPr spc="-10" dirty="0"/>
              <a:t>поэлементных </a:t>
            </a:r>
            <a:r>
              <a:rPr spc="-60" dirty="0"/>
              <a:t>логических</a:t>
            </a:r>
            <a:r>
              <a:rPr spc="55" dirty="0"/>
              <a:t> </a:t>
            </a:r>
            <a:r>
              <a:rPr dirty="0"/>
              <a:t>операций</a:t>
            </a:r>
            <a:r>
              <a:rPr spc="65" dirty="0"/>
              <a:t> </a:t>
            </a:r>
            <a:r>
              <a:rPr dirty="0"/>
              <a:t>над</a:t>
            </a:r>
            <a:r>
              <a:rPr spc="55" dirty="0"/>
              <a:t> </a:t>
            </a:r>
            <a:r>
              <a:rPr spc="75" dirty="0"/>
              <a:t>элементами</a:t>
            </a:r>
            <a:r>
              <a:rPr spc="60" dirty="0"/>
              <a:t> </a:t>
            </a:r>
            <a:r>
              <a:rPr spc="-65" dirty="0"/>
              <a:t>одинаковых</a:t>
            </a:r>
            <a:r>
              <a:rPr spc="60" dirty="0"/>
              <a:t> </a:t>
            </a:r>
            <a:r>
              <a:rPr dirty="0"/>
              <a:t>по</a:t>
            </a:r>
            <a:r>
              <a:rPr spc="55" dirty="0"/>
              <a:t> </a:t>
            </a:r>
            <a:r>
              <a:rPr spc="60" dirty="0"/>
              <a:t>размеру </a:t>
            </a:r>
            <a:r>
              <a:rPr spc="50" dirty="0"/>
              <a:t>массивов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61649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99" y="471932"/>
            <a:ext cx="62636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Verdana"/>
                <a:cs typeface="Verdana"/>
              </a:rPr>
              <a:t>Операторы</a:t>
            </a:r>
            <a:r>
              <a:rPr sz="4200" spc="3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50" dirty="0">
                <a:solidFill>
                  <a:srgbClr val="EBEBEB"/>
                </a:solidFill>
                <a:latin typeface="Verdana"/>
                <a:cs typeface="Verdana"/>
              </a:rPr>
              <a:t>отношения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699" y="1110995"/>
            <a:ext cx="8791575" cy="47015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Существуют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следующие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стандартные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операторы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отношения: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45" dirty="0" err="1">
                <a:solidFill>
                  <a:srgbClr val="FFFFFF"/>
                </a:solidFill>
                <a:latin typeface="Verdana"/>
                <a:cs typeface="Verdana"/>
              </a:rPr>
              <a:t>Рав</a:t>
            </a:r>
            <a:r>
              <a:rPr lang="ru-RU" sz="2000" spc="-45" dirty="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lang="ru-RU" sz="2000" spc="-45" dirty="0" err="1">
                <a:solidFill>
                  <a:srgbClr val="FFFFFF"/>
                </a:solidFill>
                <a:latin typeface="Verdana"/>
                <a:cs typeface="Verdana"/>
              </a:rPr>
              <a:t>ство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E06666"/>
                </a:solidFill>
                <a:latin typeface="Verdana"/>
                <a:cs typeface="Verdana"/>
              </a:rPr>
              <a:t>==</a:t>
            </a:r>
            <a:r>
              <a:rPr sz="2000" spc="-125" dirty="0">
                <a:solidFill>
                  <a:srgbClr val="E06666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(Вопрос: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«равны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ли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числа?»)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30" dirty="0" err="1">
                <a:solidFill>
                  <a:srgbClr val="FFFFFF"/>
                </a:solidFill>
                <a:latin typeface="Verdana"/>
                <a:cs typeface="Verdana"/>
              </a:rPr>
              <a:t>Нерав</a:t>
            </a:r>
            <a:r>
              <a:rPr lang="ru-RU" sz="2000" spc="-30" dirty="0" err="1">
                <a:solidFill>
                  <a:srgbClr val="FFFFFF"/>
                </a:solidFill>
                <a:latin typeface="Verdana"/>
                <a:cs typeface="Verdana"/>
              </a:rPr>
              <a:t>енство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E06666"/>
                </a:solidFill>
                <a:latin typeface="Verdana"/>
                <a:cs typeface="Verdana"/>
              </a:rPr>
              <a:t>~=</a:t>
            </a:r>
            <a:r>
              <a:rPr sz="2000" spc="-125" dirty="0">
                <a:solidFill>
                  <a:srgbClr val="E06666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(Вопрос: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«эти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числа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равны?»)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Меньше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E06666"/>
                </a:solidFill>
                <a:latin typeface="Verdana"/>
                <a:cs typeface="Verdana"/>
              </a:rPr>
              <a:t>&lt;</a:t>
            </a:r>
            <a:r>
              <a:rPr sz="2000" spc="-105" dirty="0">
                <a:solidFill>
                  <a:srgbClr val="E06666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(Вопрос: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«меньше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ли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первое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число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второго?»)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Больше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E06666"/>
                </a:solidFill>
                <a:latin typeface="Verdana"/>
                <a:cs typeface="Verdana"/>
              </a:rPr>
              <a:t>&gt;</a:t>
            </a:r>
            <a:r>
              <a:rPr sz="2000" spc="-125" dirty="0">
                <a:solidFill>
                  <a:srgbClr val="E06666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(Вопрос: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«больше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ли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первое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число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второго?»)</a:t>
            </a:r>
            <a:endParaRPr sz="2000" dirty="0">
              <a:latin typeface="Verdana"/>
              <a:cs typeface="Verdana"/>
            </a:endParaRPr>
          </a:p>
          <a:p>
            <a:pPr marL="355600" marR="6350" indent="-342265" algn="just">
              <a:lnSpc>
                <a:spcPts val="2300"/>
              </a:lnSpc>
              <a:spcBef>
                <a:spcPts val="124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sz="2000" dirty="0" err="1">
                <a:solidFill>
                  <a:srgbClr val="FFFFFF"/>
                </a:solidFill>
                <a:latin typeface="Verdana"/>
                <a:cs typeface="Verdana"/>
              </a:rPr>
              <a:t>Меньше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2000" spc="-175" dirty="0">
                <a:solidFill>
                  <a:srgbClr val="FFFFFF"/>
                </a:solidFill>
                <a:latin typeface="Verdana"/>
                <a:cs typeface="Verdana"/>
              </a:rPr>
              <a:t>или </a:t>
            </a:r>
            <a:r>
              <a:rPr sz="2000" dirty="0" err="1">
                <a:solidFill>
                  <a:srgbClr val="FFFFFF"/>
                </a:solidFill>
                <a:latin typeface="Verdana"/>
                <a:cs typeface="Verdana"/>
              </a:rPr>
              <a:t>равно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60" dirty="0">
                <a:solidFill>
                  <a:srgbClr val="E06666"/>
                </a:solidFill>
                <a:latin typeface="Verdana"/>
                <a:cs typeface="Verdana"/>
              </a:rPr>
              <a:t>&lt;=</a:t>
            </a:r>
            <a:r>
              <a:rPr sz="2000" spc="-60" dirty="0">
                <a:solidFill>
                  <a:srgbClr val="E06666"/>
                </a:solidFill>
                <a:latin typeface="Verdana"/>
                <a:cs typeface="Verdana"/>
              </a:rPr>
              <a:t> 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(Вопрос: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«меньше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равно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ли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первое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число второго?»)</a:t>
            </a:r>
            <a:endParaRPr sz="2000" dirty="0">
              <a:latin typeface="Verdana"/>
              <a:cs typeface="Verdana"/>
            </a:endParaRPr>
          </a:p>
          <a:p>
            <a:pPr marL="355600" marR="6350" indent="-342265" algn="just">
              <a:lnSpc>
                <a:spcPts val="2300"/>
              </a:lnSpc>
              <a:spcBef>
                <a:spcPts val="121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sz="2000" spc="-10" dirty="0" err="1">
                <a:solidFill>
                  <a:srgbClr val="FFFFFF"/>
                </a:solidFill>
                <a:latin typeface="Verdana"/>
                <a:cs typeface="Verdana"/>
              </a:rPr>
              <a:t>Больше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2000" spc="-165" dirty="0">
                <a:solidFill>
                  <a:srgbClr val="FFFFFF"/>
                </a:solidFill>
                <a:latin typeface="Verdana"/>
                <a:cs typeface="Verdana"/>
              </a:rPr>
              <a:t>или </a:t>
            </a:r>
            <a:r>
              <a:rPr sz="2000" dirty="0" err="1">
                <a:solidFill>
                  <a:srgbClr val="FFFFFF"/>
                </a:solidFill>
                <a:latin typeface="Verdana"/>
                <a:cs typeface="Verdana"/>
              </a:rPr>
              <a:t>равно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15" dirty="0">
                <a:solidFill>
                  <a:srgbClr val="E06666"/>
                </a:solidFill>
                <a:latin typeface="Verdana"/>
                <a:cs typeface="Verdana"/>
              </a:rPr>
              <a:t>&gt;=</a:t>
            </a:r>
            <a:r>
              <a:rPr sz="2000" spc="440" dirty="0">
                <a:solidFill>
                  <a:srgbClr val="E06666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(Вопрос: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«больше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равно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ли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первое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число второго?»)</a:t>
            </a:r>
            <a:endParaRPr sz="2000" dirty="0">
              <a:latin typeface="Verdana"/>
              <a:cs typeface="Verdana"/>
            </a:endParaRPr>
          </a:p>
          <a:p>
            <a:pPr marL="12700" marR="5080" algn="just">
              <a:lnSpc>
                <a:spcPct val="98000"/>
              </a:lnSpc>
              <a:spcBef>
                <a:spcPts val="1095"/>
              </a:spcBef>
            </a:pP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Напр.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введении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логической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8E7CC3"/>
                </a:solidFill>
                <a:latin typeface="Verdana"/>
                <a:cs typeface="Verdana"/>
              </a:rPr>
              <a:t>3</a:t>
            </a:r>
            <a:r>
              <a:rPr sz="2000" spc="-35" dirty="0">
                <a:solidFill>
                  <a:srgbClr val="8E7CC3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E06666"/>
                </a:solidFill>
                <a:latin typeface="Verdana"/>
                <a:cs typeface="Verdana"/>
              </a:rPr>
              <a:t>&gt;</a:t>
            </a:r>
            <a:r>
              <a:rPr sz="2000" spc="-35" dirty="0">
                <a:solidFill>
                  <a:srgbClr val="E06666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8E7CC3"/>
                </a:solidFill>
                <a:latin typeface="Verdana"/>
                <a:cs typeface="Verdana"/>
              </a:rPr>
              <a:t>2</a:t>
            </a:r>
            <a:r>
              <a:rPr sz="2000" spc="-35" dirty="0">
                <a:solidFill>
                  <a:srgbClr val="8E7CC3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[нажатие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Enter]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мы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как</a:t>
            </a:r>
            <a:r>
              <a:rPr sz="2000" spc="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бы</a:t>
            </a:r>
            <a:r>
              <a:rPr sz="200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спрашиваем</a:t>
            </a:r>
            <a:r>
              <a:rPr sz="2000" spc="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компьютер:</a:t>
            </a:r>
            <a:r>
              <a:rPr sz="2000" spc="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«три</a:t>
            </a:r>
            <a:r>
              <a:rPr sz="2000" spc="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больше</a:t>
            </a:r>
            <a:r>
              <a:rPr sz="2000" spc="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двух?»</a:t>
            </a:r>
            <a:r>
              <a:rPr sz="2000" spc="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Ответ</a:t>
            </a:r>
            <a:r>
              <a:rPr sz="2000" spc="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такой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выдаёт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нам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единицу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(«да,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больше»).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649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5" dirty="0">
                <a:solidFill>
                  <a:srgbClr val="EBEBEB"/>
                </a:solidFill>
                <a:latin typeface="Verdana"/>
                <a:cs typeface="Verdana"/>
              </a:rPr>
              <a:t>Логические</a:t>
            </a:r>
            <a:r>
              <a:rPr sz="4200" spc="-28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0" dirty="0">
                <a:solidFill>
                  <a:srgbClr val="EBEBEB"/>
                </a:solidFill>
                <a:latin typeface="Verdana"/>
                <a:cs typeface="Verdana"/>
              </a:rPr>
              <a:t>операторы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699" y="1251711"/>
            <a:ext cx="9575165" cy="49384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98400"/>
              </a:lnSpc>
              <a:spcBef>
                <a:spcPts val="135"/>
              </a:spcBef>
            </a:pP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Логические</a:t>
            </a:r>
            <a:r>
              <a:rPr sz="1900" spc="30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операторы</a:t>
            </a:r>
            <a:r>
              <a:rPr sz="1900" spc="30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используются</a:t>
            </a:r>
            <a:r>
              <a:rPr sz="1900" spc="3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900" spc="3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операций</a:t>
            </a:r>
            <a:r>
              <a:rPr sz="1900" spc="3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над</a:t>
            </a:r>
            <a:r>
              <a:rPr sz="1900" spc="30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логикой</a:t>
            </a:r>
            <a:r>
              <a:rPr sz="1900" spc="31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900" spc="-32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единицами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нулями.</a:t>
            </a:r>
            <a:r>
              <a:rPr sz="1900" spc="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9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лучшего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понимания</a:t>
            </a:r>
            <a:r>
              <a:rPr sz="190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19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Verdana"/>
                <a:cs typeface="Verdana"/>
              </a:rPr>
              <a:t>рассмотреть</a:t>
            </a:r>
            <a:r>
              <a:rPr sz="19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раздел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математики: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операции</a:t>
            </a: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над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множествами.</a:t>
            </a:r>
            <a:endParaRPr sz="19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Существуют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следующие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/>
                <a:cs typeface="Verdana"/>
              </a:rPr>
              <a:t>стандартные</a:t>
            </a:r>
            <a:r>
              <a:rPr sz="19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/>
                <a:cs typeface="Verdana"/>
              </a:rPr>
              <a:t>логические</a:t>
            </a:r>
            <a:r>
              <a:rPr sz="19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операторы:</a:t>
            </a:r>
            <a:endParaRPr sz="1900" dirty="0">
              <a:latin typeface="Verdana"/>
              <a:cs typeface="Verdana"/>
            </a:endParaRPr>
          </a:p>
          <a:p>
            <a:pPr marL="354965" indent="-335915">
              <a:lnSpc>
                <a:spcPts val="2245"/>
              </a:lnSpc>
              <a:spcBef>
                <a:spcPts val="25"/>
              </a:spcBef>
              <a:buClr>
                <a:srgbClr val="F5A408"/>
              </a:buClr>
              <a:buSzPct val="78947"/>
              <a:buFont typeface="Lucida Sans Unicode"/>
              <a:buChar char="►"/>
              <a:tabLst>
                <a:tab pos="354965" algn="l"/>
              </a:tabLst>
            </a:pPr>
            <a:r>
              <a:rPr sz="1900" spc="-25" dirty="0">
                <a:solidFill>
                  <a:srgbClr val="FFFFFF"/>
                </a:solidFill>
                <a:latin typeface="Verdana"/>
                <a:cs typeface="Verdana"/>
              </a:rPr>
              <a:t>Логическое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&amp;&amp;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ru-RU" sz="1900" spc="-24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354965" indent="-335915">
              <a:lnSpc>
                <a:spcPts val="2245"/>
              </a:lnSpc>
              <a:spcBef>
                <a:spcPts val="25"/>
              </a:spcBef>
              <a:buClr>
                <a:srgbClr val="F5A408"/>
              </a:buClr>
              <a:buSzPct val="78947"/>
              <a:buFont typeface="Lucida Sans Unicode"/>
              <a:buChar char="►"/>
              <a:tabLst>
                <a:tab pos="354965" algn="l"/>
              </a:tabLst>
            </a:pPr>
            <a:r>
              <a:rPr sz="1900" spc="-25" dirty="0" err="1">
                <a:solidFill>
                  <a:srgbClr val="FFFFFF"/>
                </a:solidFill>
                <a:latin typeface="Verdana"/>
                <a:cs typeface="Verdana"/>
              </a:rPr>
              <a:t>Логическое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09" dirty="0">
                <a:solidFill>
                  <a:srgbClr val="FFFFFF"/>
                </a:solidFill>
                <a:latin typeface="Verdana"/>
                <a:cs typeface="Verdana"/>
              </a:rPr>
              <a:t>||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ru-RU" sz="1900" spc="-24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354965" indent="-335915">
              <a:lnSpc>
                <a:spcPts val="2245"/>
              </a:lnSpc>
              <a:spcBef>
                <a:spcPts val="25"/>
              </a:spcBef>
              <a:buClr>
                <a:srgbClr val="F5A408"/>
              </a:buClr>
              <a:buSzPct val="78947"/>
              <a:buFont typeface="Lucida Sans Unicode"/>
              <a:buChar char="►"/>
              <a:tabLst>
                <a:tab pos="354965" algn="l"/>
              </a:tabLst>
            </a:pPr>
            <a:r>
              <a:rPr sz="1900" spc="-25" dirty="0" err="1">
                <a:solidFill>
                  <a:srgbClr val="FFFFFF"/>
                </a:solidFill>
                <a:latin typeface="Verdana"/>
                <a:cs typeface="Verdana"/>
              </a:rPr>
              <a:t>Логическое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65" dirty="0">
                <a:solidFill>
                  <a:srgbClr val="FFFFFF"/>
                </a:solidFill>
                <a:latin typeface="Verdana"/>
                <a:cs typeface="Verdana"/>
              </a:rPr>
              <a:t>НЕ</a:t>
            </a:r>
            <a:r>
              <a:rPr sz="19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405" dirty="0">
                <a:solidFill>
                  <a:srgbClr val="FFFFFF"/>
                </a:solidFill>
                <a:latin typeface="Verdana"/>
                <a:cs typeface="Verdana"/>
              </a:rPr>
              <a:t>~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ru-RU" sz="1900" spc="-13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 algn="just">
              <a:lnSpc>
                <a:spcPct val="98900"/>
              </a:lnSpc>
              <a:spcBef>
                <a:spcPts val="50"/>
              </a:spcBef>
            </a:pPr>
            <a:r>
              <a:rPr lang="ru-RU" sz="1900" spc="-30" dirty="0">
                <a:solidFill>
                  <a:srgbClr val="FFFFFF"/>
                </a:solidFill>
                <a:latin typeface="Verdana"/>
                <a:cs typeface="Verdana"/>
              </a:rPr>
              <a:t>Напр.</a:t>
            </a:r>
            <a:r>
              <a:rPr lang="ru-RU" sz="19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135" dirty="0">
                <a:solidFill>
                  <a:srgbClr val="FFFFFF"/>
                </a:solidFill>
                <a:latin typeface="Verdana"/>
                <a:cs typeface="Verdana"/>
              </a:rPr>
              <a:t>нам</a:t>
            </a:r>
            <a:r>
              <a:rPr lang="ru-RU" sz="19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40" dirty="0">
                <a:solidFill>
                  <a:srgbClr val="FFFFFF"/>
                </a:solidFill>
                <a:latin typeface="Verdana"/>
                <a:cs typeface="Verdana"/>
              </a:rPr>
              <a:t>необходимо</a:t>
            </a:r>
            <a:r>
              <a:rPr lang="ru-RU" sz="19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130" dirty="0">
                <a:solidFill>
                  <a:srgbClr val="FFFFFF"/>
                </a:solidFill>
                <a:latin typeface="Verdana"/>
                <a:cs typeface="Verdana"/>
              </a:rPr>
              <a:t>выполнить</a:t>
            </a:r>
            <a:r>
              <a:rPr lang="ru-RU" sz="19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45" dirty="0">
                <a:solidFill>
                  <a:srgbClr val="FFFFFF"/>
                </a:solidFill>
                <a:latin typeface="Verdana"/>
                <a:cs typeface="Verdana"/>
              </a:rPr>
              <a:t>код</a:t>
            </a:r>
            <a:r>
              <a:rPr lang="ru-RU" sz="19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10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r>
              <a:rPr lang="ru-RU" sz="19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80" dirty="0">
                <a:solidFill>
                  <a:srgbClr val="FFFFFF"/>
                </a:solidFill>
                <a:latin typeface="Verdana"/>
                <a:cs typeface="Verdana"/>
              </a:rPr>
              <a:t>выполнении</a:t>
            </a:r>
            <a:r>
              <a:rPr lang="ru-RU" sz="19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25" dirty="0">
                <a:solidFill>
                  <a:srgbClr val="FFFFFF"/>
                </a:solidFill>
                <a:latin typeface="Verdana"/>
                <a:cs typeface="Verdana"/>
              </a:rPr>
              <a:t>одновременно</a:t>
            </a:r>
            <a:r>
              <a:rPr lang="ru-RU" sz="1900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155" dirty="0">
                <a:solidFill>
                  <a:srgbClr val="FFFFFF"/>
                </a:solidFill>
                <a:latin typeface="Verdana"/>
                <a:cs typeface="Verdana"/>
              </a:rPr>
              <a:t>двух</a:t>
            </a:r>
            <a:r>
              <a:rPr lang="ru-RU" sz="19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55" dirty="0">
                <a:solidFill>
                  <a:srgbClr val="FFFFFF"/>
                </a:solidFill>
                <a:latin typeface="Verdana"/>
                <a:cs typeface="Verdana"/>
              </a:rPr>
              <a:t>условий,</a:t>
            </a:r>
            <a:r>
              <a:rPr lang="ru-RU" sz="19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40" dirty="0">
                <a:solidFill>
                  <a:srgbClr val="FFFFFF"/>
                </a:solidFill>
                <a:latin typeface="Verdana"/>
                <a:cs typeface="Verdana"/>
              </a:rPr>
              <a:t>когда</a:t>
            </a:r>
            <a:r>
              <a:rPr lang="ru-RU" sz="19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30" dirty="0">
                <a:solidFill>
                  <a:srgbClr val="FFFFFF"/>
                </a:solidFill>
                <a:latin typeface="Verdana"/>
                <a:cs typeface="Verdana"/>
              </a:rPr>
              <a:t>переменная</a:t>
            </a:r>
            <a:r>
              <a:rPr lang="ru-RU" sz="19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235" dirty="0">
                <a:solidFill>
                  <a:srgbClr val="FFFFFF"/>
                </a:solidFill>
                <a:latin typeface="Verdana"/>
                <a:cs typeface="Verdana"/>
              </a:rPr>
              <a:t>«а»</a:t>
            </a:r>
            <a:r>
              <a:rPr lang="ru-RU"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50" dirty="0">
                <a:solidFill>
                  <a:srgbClr val="FFFFFF"/>
                </a:solidFill>
                <a:latin typeface="Verdana"/>
                <a:cs typeface="Verdana"/>
              </a:rPr>
              <a:t>находится</a:t>
            </a:r>
            <a:r>
              <a:rPr lang="ru-RU" sz="19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24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lang="ru-RU" sz="19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5" dirty="0">
                <a:solidFill>
                  <a:srgbClr val="FFFFFF"/>
                </a:solidFill>
                <a:latin typeface="Verdana"/>
                <a:cs typeface="Verdana"/>
              </a:rPr>
              <a:t>промежутке</a:t>
            </a:r>
            <a:r>
              <a:rPr lang="ru-RU" sz="1900" spc="40" dirty="0">
                <a:solidFill>
                  <a:srgbClr val="FFFFFF"/>
                </a:solidFill>
                <a:latin typeface="Verdana"/>
                <a:cs typeface="Verdana"/>
              </a:rPr>
              <a:t> между</a:t>
            </a:r>
            <a:r>
              <a:rPr lang="ru-RU" sz="19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20" dirty="0">
                <a:solidFill>
                  <a:srgbClr val="FFFFFF"/>
                </a:solidFill>
                <a:latin typeface="Verdana"/>
                <a:cs typeface="Verdana"/>
              </a:rPr>
              <a:t>числом</a:t>
            </a:r>
            <a:r>
              <a:rPr lang="ru-RU" sz="19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200" dirty="0">
                <a:solidFill>
                  <a:srgbClr val="FFFFFF"/>
                </a:solidFill>
                <a:latin typeface="Verdana"/>
                <a:cs typeface="Verdana"/>
              </a:rPr>
              <a:t>пять</a:t>
            </a:r>
            <a:r>
              <a:rPr lang="ru-RU" sz="19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5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lang="ru-RU"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90" dirty="0">
                <a:solidFill>
                  <a:srgbClr val="FFFFFF"/>
                </a:solidFill>
                <a:latin typeface="Verdana"/>
                <a:cs typeface="Verdana"/>
              </a:rPr>
              <a:t>десять,</a:t>
            </a:r>
            <a:r>
              <a:rPr lang="ru-RU" sz="19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15" dirty="0">
                <a:solidFill>
                  <a:srgbClr val="FFFFFF"/>
                </a:solidFill>
                <a:latin typeface="Verdana"/>
                <a:cs typeface="Verdana"/>
              </a:rPr>
              <a:t>это</a:t>
            </a:r>
            <a:r>
              <a:rPr lang="ru-RU"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70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lang="ru-RU"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60" dirty="0">
                <a:solidFill>
                  <a:srgbClr val="FFFFFF"/>
                </a:solidFill>
                <a:latin typeface="Verdana"/>
                <a:cs typeface="Verdana"/>
              </a:rPr>
              <a:t>задать</a:t>
            </a:r>
            <a:r>
              <a:rPr lang="ru-RU" sz="19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ru-RU" sz="1900" spc="-5" dirty="0">
                <a:solidFill>
                  <a:srgbClr val="FFFFFF"/>
                </a:solidFill>
                <a:latin typeface="Verdana"/>
                <a:cs typeface="Verdana"/>
              </a:rPr>
              <a:t>кодом:</a:t>
            </a:r>
            <a:endParaRPr lang="ru-RU" sz="19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900" dirty="0">
                <a:solidFill>
                  <a:srgbClr val="E06666"/>
                </a:solidFill>
                <a:latin typeface="Consolas"/>
                <a:cs typeface="Consolas"/>
              </a:rPr>
              <a:t>if</a:t>
            </a:r>
            <a:r>
              <a:rPr sz="1900" spc="-1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900" dirty="0">
                <a:solidFill>
                  <a:srgbClr val="E06666"/>
                </a:solidFill>
                <a:latin typeface="Consolas"/>
                <a:cs typeface="Consolas"/>
              </a:rPr>
              <a:t>&gt;</a:t>
            </a:r>
            <a:r>
              <a:rPr sz="1900" dirty="0">
                <a:solidFill>
                  <a:srgbClr val="8E7CC3"/>
                </a:solidFill>
                <a:latin typeface="Consolas"/>
                <a:cs typeface="Consolas"/>
              </a:rPr>
              <a:t>5</a:t>
            </a:r>
            <a:r>
              <a:rPr sz="19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E06666"/>
                </a:solidFill>
                <a:latin typeface="Consolas"/>
                <a:cs typeface="Consolas"/>
              </a:rPr>
              <a:t>&amp;&amp;</a:t>
            </a:r>
            <a:r>
              <a:rPr sz="1900" spc="-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900" spc="-20" dirty="0">
                <a:solidFill>
                  <a:srgbClr val="E06666"/>
                </a:solidFill>
                <a:latin typeface="Consolas"/>
                <a:cs typeface="Consolas"/>
              </a:rPr>
              <a:t>&lt;</a:t>
            </a:r>
            <a:r>
              <a:rPr sz="1900" spc="-20" dirty="0">
                <a:solidFill>
                  <a:srgbClr val="8E7CC3"/>
                </a:solidFill>
                <a:latin typeface="Consolas"/>
                <a:cs typeface="Consolas"/>
              </a:rPr>
              <a:t>10</a:t>
            </a:r>
            <a:endParaRPr sz="1900" dirty="0">
              <a:latin typeface="Consolas"/>
              <a:cs typeface="Consolas"/>
            </a:endParaRPr>
          </a:p>
          <a:p>
            <a:pPr marL="4127500" marR="623570" indent="-2286000">
              <a:lnSpc>
                <a:spcPts val="2210"/>
              </a:lnSpc>
              <a:spcBef>
                <a:spcPts val="130"/>
              </a:spcBef>
              <a:tabLst>
                <a:tab pos="2725420" algn="l"/>
              </a:tabLst>
            </a:pP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900" spc="-10" dirty="0">
                <a:solidFill>
                  <a:srgbClr val="FFD966"/>
                </a:solidFill>
                <a:latin typeface="Verdana"/>
                <a:cs typeface="Verdana"/>
              </a:rPr>
              <a:t>‘</a:t>
            </a:r>
            <a:r>
              <a:rPr sz="1900" dirty="0">
                <a:solidFill>
                  <a:srgbClr val="FFD966"/>
                </a:solidFill>
                <a:latin typeface="Verdana"/>
                <a:cs typeface="Verdana"/>
              </a:rPr>
              <a:t>	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Попадание!</a:t>
            </a:r>
            <a:r>
              <a:rPr sz="1900" spc="-25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1900" spc="65" dirty="0">
                <a:solidFill>
                  <a:srgbClr val="FFD966"/>
                </a:solidFill>
                <a:latin typeface="Verdana"/>
                <a:cs typeface="Verdana"/>
              </a:rPr>
              <a:t>‘</a:t>
            </a:r>
            <a:r>
              <a:rPr sz="1900" spc="65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функция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disp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отображает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фразу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onsolas"/>
                <a:cs typeface="Consolas"/>
              </a:rPr>
              <a:t>в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окно</a:t>
            </a:r>
            <a:r>
              <a:rPr sz="1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Command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window</a:t>
            </a:r>
            <a:endParaRPr sz="1900" dirty="0">
              <a:latin typeface="Consolas"/>
              <a:cs typeface="Consolas"/>
            </a:endParaRPr>
          </a:p>
          <a:p>
            <a:pPr marL="469900">
              <a:lnSpc>
                <a:spcPts val="2240"/>
              </a:lnSpc>
            </a:pPr>
            <a:r>
              <a:rPr sz="19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1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900" dirty="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(задаётся</a:t>
            </a:r>
            <a:r>
              <a:rPr sz="19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Verdana"/>
                <a:cs typeface="Verdana"/>
              </a:rPr>
              <a:t>условие:</a:t>
            </a:r>
            <a:r>
              <a:rPr sz="19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Verdana"/>
                <a:cs typeface="Verdana"/>
              </a:rPr>
              <a:t>«только</a:t>
            </a:r>
            <a:r>
              <a:rPr sz="19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если</a:t>
            </a:r>
            <a:r>
              <a:rPr sz="19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65" dirty="0">
                <a:solidFill>
                  <a:srgbClr val="FFFFFF"/>
                </a:solidFill>
                <a:latin typeface="Verdana"/>
                <a:cs typeface="Verdana"/>
              </a:rPr>
              <a:t>«а»</a:t>
            </a:r>
            <a:r>
              <a:rPr sz="19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больше</a:t>
            </a:r>
            <a:r>
              <a:rPr sz="19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15" dirty="0">
                <a:solidFill>
                  <a:srgbClr val="FFFFFF"/>
                </a:solidFill>
                <a:latin typeface="Verdana"/>
                <a:cs typeface="Verdana"/>
              </a:rPr>
              <a:t>5-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ти</a:t>
            </a:r>
            <a:r>
              <a:rPr sz="19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9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одновременно</a:t>
            </a:r>
            <a:r>
              <a:rPr sz="19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Verdana"/>
                <a:cs typeface="Verdana"/>
              </a:rPr>
              <a:t>меньше</a:t>
            </a:r>
            <a:endParaRPr sz="1900" dirty="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900" spc="-204" dirty="0">
                <a:solidFill>
                  <a:srgbClr val="FFFFFF"/>
                </a:solidFill>
                <a:latin typeface="Verdana"/>
                <a:cs typeface="Verdana"/>
              </a:rPr>
              <a:t>10-</a:t>
            </a:r>
            <a:r>
              <a:rPr sz="1900" spc="-140" dirty="0">
                <a:solidFill>
                  <a:srgbClr val="FFFFFF"/>
                </a:solidFill>
                <a:latin typeface="Verdana"/>
                <a:cs typeface="Verdana"/>
              </a:rPr>
              <a:t>ти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270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0" dirty="0">
                <a:solidFill>
                  <a:srgbClr val="FFFFFF"/>
                </a:solidFill>
                <a:latin typeface="Verdana"/>
                <a:cs typeface="Verdana"/>
              </a:rPr>
              <a:t>выполните</a:t>
            </a:r>
            <a:r>
              <a:rPr sz="19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/>
                <a:cs typeface="Verdana"/>
              </a:rPr>
              <a:t>следующие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/>
                <a:cs typeface="Verdana"/>
              </a:rPr>
              <a:t>действия»)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649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" dirty="0">
                <a:solidFill>
                  <a:srgbClr val="EBEBEB"/>
                </a:solidFill>
                <a:latin typeface="Verdana"/>
                <a:cs typeface="Verdana"/>
              </a:rPr>
              <a:t>Использование</a:t>
            </a:r>
            <a:r>
              <a:rPr sz="4200" spc="-29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20" dirty="0">
                <a:solidFill>
                  <a:srgbClr val="EBEBEB"/>
                </a:solidFill>
                <a:latin typeface="Verdana"/>
                <a:cs typeface="Verdana"/>
              </a:rPr>
              <a:t>Help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30"/>
              </a:spcBef>
            </a:pPr>
            <a:r>
              <a:rPr spc="80" dirty="0"/>
              <a:t>Умение</a:t>
            </a:r>
            <a:r>
              <a:rPr spc="400" dirty="0"/>
              <a:t> </a:t>
            </a:r>
            <a:r>
              <a:rPr spc="-45" dirty="0"/>
              <a:t>пользоваться</a:t>
            </a:r>
            <a:r>
              <a:rPr spc="395" dirty="0"/>
              <a:t> </a:t>
            </a:r>
            <a:r>
              <a:rPr spc="75" dirty="0"/>
              <a:t>помощником</a:t>
            </a:r>
            <a:r>
              <a:rPr spc="405" dirty="0"/>
              <a:t> </a:t>
            </a:r>
            <a:r>
              <a:rPr dirty="0"/>
              <a:t>при</a:t>
            </a:r>
            <a:r>
              <a:rPr spc="405" dirty="0"/>
              <a:t> </a:t>
            </a:r>
            <a:r>
              <a:rPr spc="45" dirty="0"/>
              <a:t>программировании</a:t>
            </a:r>
            <a:r>
              <a:rPr spc="409" dirty="0"/>
              <a:t> </a:t>
            </a:r>
            <a:r>
              <a:rPr spc="-25" dirty="0"/>
              <a:t>это половина</a:t>
            </a:r>
            <a:r>
              <a:rPr spc="-45" dirty="0"/>
              <a:t> </a:t>
            </a:r>
            <a:r>
              <a:rPr dirty="0"/>
              <a:t>от</a:t>
            </a:r>
            <a:r>
              <a:rPr spc="-45" dirty="0"/>
              <a:t> </a:t>
            </a:r>
            <a:r>
              <a:rPr dirty="0"/>
              <a:t>успешного</a:t>
            </a:r>
            <a:r>
              <a:rPr spc="-35" dirty="0"/>
              <a:t> </a:t>
            </a:r>
            <a:r>
              <a:rPr spc="-95" dirty="0"/>
              <a:t>пользования</a:t>
            </a:r>
            <a:r>
              <a:rPr spc="-45" dirty="0"/>
              <a:t> </a:t>
            </a:r>
            <a:r>
              <a:rPr dirty="0"/>
              <a:t>любой</a:t>
            </a:r>
            <a:r>
              <a:rPr spc="-30" dirty="0"/>
              <a:t> </a:t>
            </a:r>
            <a:r>
              <a:rPr spc="75" dirty="0"/>
              <a:t>программной</a:t>
            </a:r>
            <a:r>
              <a:rPr spc="-35" dirty="0"/>
              <a:t> </a:t>
            </a:r>
            <a:r>
              <a:rPr spc="-10" dirty="0"/>
              <a:t>средой! </a:t>
            </a:r>
            <a:r>
              <a:rPr dirty="0"/>
              <a:t>В</a:t>
            </a:r>
            <a:r>
              <a:rPr spc="30" dirty="0"/>
              <a:t>  </a:t>
            </a:r>
            <a:r>
              <a:rPr dirty="0"/>
              <a:t>MatLab</a:t>
            </a:r>
            <a:r>
              <a:rPr spc="35" dirty="0"/>
              <a:t>  </a:t>
            </a:r>
            <a:r>
              <a:rPr spc="50" dirty="0"/>
              <a:t>предусмотрено</a:t>
            </a:r>
            <a:r>
              <a:rPr spc="35" dirty="0"/>
              <a:t>  </a:t>
            </a:r>
            <a:r>
              <a:rPr dirty="0"/>
              <a:t>несколько</a:t>
            </a:r>
            <a:r>
              <a:rPr spc="35" dirty="0"/>
              <a:t>  </a:t>
            </a:r>
            <a:r>
              <a:rPr dirty="0"/>
              <a:t>вариантов</a:t>
            </a:r>
            <a:r>
              <a:rPr spc="35" dirty="0"/>
              <a:t>  </a:t>
            </a:r>
            <a:r>
              <a:rPr spc="-40" dirty="0"/>
              <a:t>использования </a:t>
            </a:r>
            <a:r>
              <a:rPr dirty="0"/>
              <a:t>функцией</a:t>
            </a:r>
            <a:r>
              <a:rPr spc="-85" dirty="0"/>
              <a:t> </a:t>
            </a:r>
            <a:r>
              <a:rPr spc="-20" dirty="0"/>
              <a:t>Help:</a:t>
            </a:r>
          </a:p>
          <a:p>
            <a:pPr marL="355600" marR="5715" indent="-342265">
              <a:lnSpc>
                <a:spcPts val="2300"/>
              </a:lnSpc>
              <a:spcBef>
                <a:spcPts val="126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  <a:tab pos="2961640" algn="l"/>
                <a:tab pos="3354704" algn="l"/>
                <a:tab pos="4981575" algn="l"/>
                <a:tab pos="6295390" algn="l"/>
                <a:tab pos="7013575" algn="l"/>
                <a:tab pos="7973695" algn="l"/>
              </a:tabLst>
            </a:pPr>
            <a:r>
              <a:rPr spc="-10" dirty="0"/>
              <a:t>Непосредственно</a:t>
            </a:r>
            <a:r>
              <a:rPr dirty="0"/>
              <a:t>	</a:t>
            </a:r>
            <a:r>
              <a:rPr spc="-315" dirty="0"/>
              <a:t>в</a:t>
            </a:r>
            <a:r>
              <a:rPr dirty="0"/>
              <a:t>	</a:t>
            </a:r>
            <a:r>
              <a:rPr spc="40" dirty="0"/>
              <a:t>Command</a:t>
            </a:r>
            <a:r>
              <a:rPr dirty="0"/>
              <a:t>	</a:t>
            </a:r>
            <a:r>
              <a:rPr spc="-10" dirty="0"/>
              <a:t>window.</a:t>
            </a:r>
            <a:r>
              <a:rPr dirty="0"/>
              <a:t>	</a:t>
            </a:r>
            <a:r>
              <a:rPr spc="-25" dirty="0"/>
              <a:t>Для</a:t>
            </a:r>
            <a:r>
              <a:rPr dirty="0"/>
              <a:t>	</a:t>
            </a:r>
            <a:r>
              <a:rPr spc="-10" dirty="0"/>
              <a:t>этого</a:t>
            </a:r>
            <a:r>
              <a:rPr dirty="0"/>
              <a:t>	</a:t>
            </a:r>
            <a:r>
              <a:rPr spc="-60" dirty="0"/>
              <a:t>нужно </a:t>
            </a:r>
            <a:r>
              <a:rPr spc="-10" dirty="0"/>
              <a:t>написать</a:t>
            </a:r>
          </a:p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b="1" dirty="0">
                <a:latin typeface="Tahoma"/>
                <a:cs typeface="Tahoma"/>
              </a:rPr>
              <a:t>help</a:t>
            </a:r>
            <a:r>
              <a:rPr b="1" spc="-120" dirty="0">
                <a:latin typeface="Tahoma"/>
                <a:cs typeface="Tahoma"/>
              </a:rPr>
              <a:t> </a:t>
            </a:r>
            <a:r>
              <a:rPr b="1" spc="-110" dirty="0">
                <a:latin typeface="Verdana"/>
                <a:cs typeface="Verdana"/>
              </a:rPr>
              <a:t>искомая</a:t>
            </a:r>
            <a:r>
              <a:rPr b="1" spc="-110" dirty="0">
                <a:latin typeface="Tahoma"/>
                <a:cs typeface="Tahoma"/>
              </a:rPr>
              <a:t>_</a:t>
            </a:r>
            <a:r>
              <a:rPr b="1" spc="-110" dirty="0">
                <a:latin typeface="Verdana"/>
                <a:cs typeface="Verdana"/>
              </a:rPr>
              <a:t>функция</a:t>
            </a:r>
          </a:p>
          <a:p>
            <a:pPr marL="12700" algn="just">
              <a:lnSpc>
                <a:spcPct val="100000"/>
              </a:lnSpc>
              <a:spcBef>
                <a:spcPts val="985"/>
              </a:spcBef>
            </a:pPr>
            <a:r>
              <a:rPr spc="-95" dirty="0"/>
              <a:t>Напр.:</a:t>
            </a:r>
            <a:r>
              <a:rPr spc="-160" dirty="0"/>
              <a:t> </a:t>
            </a:r>
            <a:r>
              <a:rPr dirty="0">
                <a:solidFill>
                  <a:srgbClr val="6FA8DC"/>
                </a:solidFill>
                <a:latin typeface="Consolas"/>
                <a:cs typeface="Consolas"/>
              </a:rPr>
              <a:t>help</a:t>
            </a:r>
            <a:r>
              <a:rPr spc="-5" dirty="0">
                <a:solidFill>
                  <a:srgbClr val="6FA8DC"/>
                </a:solidFill>
                <a:latin typeface="Consolas"/>
                <a:cs typeface="Consolas"/>
              </a:rPr>
              <a:t> </a:t>
            </a:r>
            <a:r>
              <a:rPr spc="-25" dirty="0">
                <a:solidFill>
                  <a:srgbClr val="93C47D"/>
                </a:solidFill>
                <a:latin typeface="Consolas"/>
                <a:cs typeface="Consolas"/>
              </a:rPr>
              <a:t>fft</a:t>
            </a:r>
          </a:p>
          <a:p>
            <a:pPr marL="355600" marR="5715" indent="-342265">
              <a:lnSpc>
                <a:spcPts val="2300"/>
              </a:lnSpc>
              <a:spcBef>
                <a:spcPts val="126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spc="-75" dirty="0"/>
              <a:t>Используя кнопку</a:t>
            </a:r>
            <a:r>
              <a:rPr spc="-40" dirty="0"/>
              <a:t> </a:t>
            </a:r>
            <a:r>
              <a:rPr spc="-155" dirty="0"/>
              <a:t>F1,</a:t>
            </a:r>
            <a:r>
              <a:rPr spc="-20" dirty="0"/>
              <a:t> предварительно</a:t>
            </a:r>
            <a:r>
              <a:rPr spc="-35" dirty="0"/>
              <a:t> </a:t>
            </a:r>
            <a:r>
              <a:rPr spc="-114" dirty="0"/>
              <a:t>выделив</a:t>
            </a:r>
            <a:r>
              <a:rPr spc="-45" dirty="0"/>
              <a:t> </a:t>
            </a:r>
            <a:r>
              <a:rPr spc="-55" dirty="0"/>
              <a:t>нужную</a:t>
            </a:r>
            <a:r>
              <a:rPr spc="-35" dirty="0"/>
              <a:t> </a:t>
            </a:r>
            <a:r>
              <a:rPr spc="-10" dirty="0"/>
              <a:t>функцию </a:t>
            </a:r>
            <a:r>
              <a:rPr spc="85" dirty="0"/>
              <a:t>курсором</a:t>
            </a:r>
            <a:r>
              <a:rPr spc="-150" dirty="0"/>
              <a:t> </a:t>
            </a:r>
            <a:r>
              <a:rPr spc="-20" dirty="0"/>
              <a:t>мыши</a:t>
            </a:r>
          </a:p>
          <a:p>
            <a:pPr marL="354965" indent="-342265">
              <a:lnSpc>
                <a:spcPts val="2350"/>
              </a:lnSpc>
              <a:spcBef>
                <a:spcPts val="104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pc="-70" dirty="0"/>
              <a:t>Используя</a:t>
            </a:r>
            <a:r>
              <a:rPr spc="10" dirty="0"/>
              <a:t> </a:t>
            </a:r>
            <a:r>
              <a:rPr dirty="0"/>
              <a:t>символ</a:t>
            </a:r>
            <a:r>
              <a:rPr spc="30" dirty="0"/>
              <a:t> </a:t>
            </a:r>
            <a:r>
              <a:rPr dirty="0"/>
              <a:t>знака</a:t>
            </a:r>
            <a:r>
              <a:rPr spc="30" dirty="0"/>
              <a:t> </a:t>
            </a:r>
            <a:r>
              <a:rPr spc="45" dirty="0"/>
              <a:t>вопроса</a:t>
            </a:r>
            <a:r>
              <a:rPr spc="30" dirty="0"/>
              <a:t> </a:t>
            </a:r>
            <a:r>
              <a:rPr spc="-240" dirty="0"/>
              <a:t>(«?»)</a:t>
            </a:r>
            <a:r>
              <a:rPr spc="50" dirty="0"/>
              <a:t> </a:t>
            </a:r>
            <a:r>
              <a:rPr dirty="0"/>
              <a:t>на</a:t>
            </a:r>
            <a:r>
              <a:rPr spc="25" dirty="0"/>
              <a:t> </a:t>
            </a:r>
            <a:r>
              <a:rPr dirty="0"/>
              <a:t>панели</a:t>
            </a:r>
            <a:r>
              <a:rPr spc="40" dirty="0"/>
              <a:t> </a:t>
            </a:r>
            <a:r>
              <a:rPr spc="-60" dirty="0"/>
              <a:t>главного</a:t>
            </a:r>
            <a:r>
              <a:rPr spc="35" dirty="0"/>
              <a:t> </a:t>
            </a:r>
            <a:r>
              <a:rPr spc="-20" dirty="0"/>
              <a:t>окна</a:t>
            </a:r>
          </a:p>
          <a:p>
            <a:pPr marL="355600">
              <a:lnSpc>
                <a:spcPts val="2350"/>
              </a:lnSpc>
            </a:pPr>
            <a:r>
              <a:rPr dirty="0"/>
              <a:t>Matlab </a:t>
            </a:r>
            <a:r>
              <a:rPr spc="-120" dirty="0"/>
              <a:t>(визуальная</a:t>
            </a:r>
            <a:r>
              <a:rPr spc="5" dirty="0"/>
              <a:t> </a:t>
            </a:r>
            <a:r>
              <a:rPr spc="-10" dirty="0"/>
              <a:t>оболочка)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61649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95" dirty="0">
                <a:solidFill>
                  <a:srgbClr val="EBEBEB"/>
                </a:solidFill>
                <a:latin typeface="Verdana"/>
                <a:cs typeface="Verdana"/>
              </a:rPr>
              <a:t>Особенности</a:t>
            </a:r>
            <a:r>
              <a:rPr sz="4200" spc="-29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65" dirty="0">
                <a:solidFill>
                  <a:srgbClr val="EBEBEB"/>
                </a:solidFill>
                <a:latin typeface="Verdana"/>
                <a:cs typeface="Verdana"/>
              </a:rPr>
              <a:t>создания</a:t>
            </a:r>
            <a:r>
              <a:rPr sz="4200" spc="-2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0" dirty="0">
                <a:solidFill>
                  <a:srgbClr val="EBEBEB"/>
                </a:solidFill>
                <a:latin typeface="Verdana"/>
                <a:cs typeface="Verdana"/>
              </a:rPr>
              <a:t>скрипта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334" y="1199388"/>
            <a:ext cx="8790305" cy="3926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4965" marR="5080" indent="-342265" algn="just">
              <a:lnSpc>
                <a:spcPts val="2300"/>
              </a:lnSpc>
              <a:spcBef>
                <a:spcPts val="259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Скрипт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(или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м-файл)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создать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либо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интерфейса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главного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окна,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командой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«edit»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window</a:t>
            </a:r>
            <a:endParaRPr sz="2000">
              <a:latin typeface="Verdana"/>
              <a:cs typeface="Verdana"/>
            </a:endParaRPr>
          </a:p>
          <a:p>
            <a:pPr marL="354965" marR="5080" indent="-342265" algn="just">
              <a:lnSpc>
                <a:spcPct val="98700"/>
              </a:lnSpc>
              <a:spcBef>
                <a:spcPts val="108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Сохранять</a:t>
            </a:r>
            <a:r>
              <a:rPr sz="2000" spc="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скрипт</a:t>
            </a:r>
            <a:r>
              <a:rPr sz="2000" spc="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стоит</a:t>
            </a:r>
            <a:r>
              <a:rPr sz="2000" spc="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только</a:t>
            </a:r>
            <a:r>
              <a:rPr sz="2000" spc="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2000" spc="4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латинице</a:t>
            </a:r>
            <a:r>
              <a:rPr sz="2000" spc="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директорией,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состоящей</a:t>
            </a:r>
            <a:r>
              <a:rPr sz="20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только</a:t>
            </a:r>
            <a:r>
              <a:rPr sz="200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латинских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букв,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хотя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последние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версии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Matlab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работают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любой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директорией,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но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больших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проектах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лучше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рисковать</a:t>
            </a:r>
            <a:endParaRPr sz="2000">
              <a:latin typeface="Verdana"/>
              <a:cs typeface="Verdana"/>
            </a:endParaRPr>
          </a:p>
          <a:p>
            <a:pPr marL="354965" marR="5080" indent="-342265" algn="just">
              <a:lnSpc>
                <a:spcPct val="99200"/>
              </a:lnSpc>
              <a:spcBef>
                <a:spcPts val="112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создавать</a:t>
            </a:r>
            <a:r>
              <a:rPr sz="200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собственные</a:t>
            </a:r>
            <a:r>
              <a:rPr sz="2000" spc="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функции</a:t>
            </a:r>
            <a:r>
              <a:rPr sz="2000" spc="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(function)</a:t>
            </a:r>
            <a:r>
              <a:rPr sz="200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200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которым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30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обращаться</a:t>
            </a:r>
            <a:r>
              <a:rPr sz="2000" spc="30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sz="2000" spc="30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центрального</a:t>
            </a:r>
            <a:r>
              <a:rPr sz="2000" spc="30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файла.</a:t>
            </a:r>
            <a:r>
              <a:rPr sz="2000" spc="30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Все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дополнительные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функции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стоит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хранить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центральной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рабочей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директории</a:t>
            </a:r>
            <a:r>
              <a:rPr sz="2000" spc="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создаваемой</a:t>
            </a:r>
            <a:r>
              <a:rPr sz="2000" spc="4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программы.</a:t>
            </a:r>
            <a:r>
              <a:rPr sz="2000" spc="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Создание</a:t>
            </a:r>
            <a:r>
              <a:rPr sz="2000" spc="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собственных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функций</a:t>
            </a:r>
            <a:r>
              <a:rPr sz="2000" spc="2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упрощает</a:t>
            </a:r>
            <a:r>
              <a:rPr sz="2000" spc="2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работу</a:t>
            </a:r>
            <a:r>
              <a:rPr sz="2000" spc="2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22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часто</a:t>
            </a:r>
            <a:r>
              <a:rPr sz="2000" spc="2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повторяющимися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одинаковыми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операциями.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649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95" dirty="0">
                <a:solidFill>
                  <a:srgbClr val="EBEBEB"/>
                </a:solidFill>
                <a:latin typeface="Verdana"/>
                <a:cs typeface="Verdana"/>
              </a:rPr>
              <a:t>Особенности</a:t>
            </a:r>
            <a:r>
              <a:rPr sz="4200" spc="-29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65" dirty="0">
                <a:solidFill>
                  <a:srgbClr val="EBEBEB"/>
                </a:solidFill>
                <a:latin typeface="Verdana"/>
                <a:cs typeface="Verdana"/>
              </a:rPr>
              <a:t>создания</a:t>
            </a:r>
            <a:r>
              <a:rPr sz="4200" spc="-2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0" dirty="0">
                <a:solidFill>
                  <a:srgbClr val="EBEBEB"/>
                </a:solidFill>
                <a:latin typeface="Verdana"/>
                <a:cs typeface="Verdana"/>
              </a:rPr>
              <a:t>скрипта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499" y="1200403"/>
            <a:ext cx="8790940" cy="4960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lnSpc>
                <a:spcPct val="99400"/>
              </a:lnSpc>
              <a:spcBef>
                <a:spcPts val="110"/>
              </a:spcBef>
              <a:buFont typeface="Lucida Sans Unicode"/>
              <a:buChar char="►"/>
              <a:tabLst>
                <a:tab pos="355600" algn="l"/>
                <a:tab pos="368300" algn="l"/>
              </a:tabLst>
            </a:pPr>
            <a:r>
              <a:rPr sz="1800" dirty="0">
                <a:solidFill>
                  <a:srgbClr val="F5A408"/>
                </a:solidFill>
                <a:latin typeface="Verdana"/>
                <a:cs typeface="Verdana"/>
              </a:rPr>
              <a:t>	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MatLab</a:t>
            </a:r>
            <a:r>
              <a:rPr sz="1800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работает</a:t>
            </a:r>
            <a:r>
              <a:rPr sz="1800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рабочей</a:t>
            </a:r>
            <a:r>
              <a:rPr sz="180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директории,</a:t>
            </a:r>
            <a:r>
              <a:rPr sz="180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которая</a:t>
            </a:r>
            <a:r>
              <a:rPr sz="1800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определяется</a:t>
            </a:r>
            <a:r>
              <a:rPr sz="180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при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первом</a:t>
            </a:r>
            <a:r>
              <a:rPr sz="1800" spc="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запуске</a:t>
            </a:r>
            <a:r>
              <a:rPr sz="1800" spc="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центрального</a:t>
            </a:r>
            <a:r>
              <a:rPr sz="180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м-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файла</a:t>
            </a:r>
            <a:r>
              <a:rPr sz="1800" spc="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программы.</a:t>
            </a:r>
            <a:r>
              <a:rPr sz="1800" spc="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Узнать</a:t>
            </a:r>
            <a:r>
              <a:rPr sz="1800" spc="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текущую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рабочую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директорию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помощью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функции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«pwd»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(personal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directory).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первом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запуске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скрипта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MatLab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сам</a:t>
            </a:r>
            <a:r>
              <a:rPr sz="1800" spc="1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предложит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изменить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текущую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директорию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«Change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directory»</a:t>
            </a:r>
            <a:endParaRPr sz="1800">
              <a:latin typeface="Verdana"/>
              <a:cs typeface="Verdana"/>
            </a:endParaRPr>
          </a:p>
          <a:p>
            <a:pPr marL="355600" marR="5080" indent="-342900" algn="just">
              <a:lnSpc>
                <a:spcPct val="99600"/>
              </a:lnSpc>
              <a:spcBef>
                <a:spcPts val="60"/>
              </a:spcBef>
              <a:buFont typeface="Lucida Sans Unicode"/>
              <a:buChar char="►"/>
              <a:tabLst>
                <a:tab pos="355600" algn="l"/>
                <a:tab pos="368300" algn="l"/>
              </a:tabLst>
            </a:pPr>
            <a:r>
              <a:rPr sz="1800" dirty="0">
                <a:solidFill>
                  <a:srgbClr val="F5A408"/>
                </a:solidFill>
                <a:latin typeface="Verdana"/>
                <a:cs typeface="Verdana"/>
              </a:rPr>
              <a:t>	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любых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программах</a:t>
            </a:r>
            <a:r>
              <a:rPr sz="18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существует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возможность</a:t>
            </a:r>
            <a:r>
              <a:rPr sz="18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создать</a:t>
            </a:r>
            <a:r>
              <a:rPr sz="18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комментарий.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Такие</a:t>
            </a:r>
            <a:r>
              <a:rPr sz="18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комментарии</a:t>
            </a:r>
            <a:r>
              <a:rPr sz="18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необходимо</a:t>
            </a:r>
            <a:r>
              <a:rPr sz="1800" spc="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создавать</a:t>
            </a:r>
            <a:r>
              <a:rPr sz="18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больших</a:t>
            </a:r>
            <a:r>
              <a:rPr sz="1800" spc="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проектах,</a:t>
            </a:r>
            <a:r>
              <a:rPr sz="18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описания</a:t>
            </a:r>
            <a:r>
              <a:rPr sz="180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тех</a:t>
            </a:r>
            <a:r>
              <a:rPr sz="180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иных</a:t>
            </a:r>
            <a:r>
              <a:rPr sz="180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шагов</a:t>
            </a:r>
            <a:r>
              <a:rPr sz="18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работы</a:t>
            </a:r>
            <a:r>
              <a:rPr sz="180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программы.</a:t>
            </a:r>
            <a:r>
              <a:rPr sz="180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Это</a:t>
            </a:r>
            <a:r>
              <a:rPr sz="18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поможет</a:t>
            </a:r>
            <a:r>
              <a:rPr sz="18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Вам</a:t>
            </a:r>
            <a:r>
              <a:rPr sz="1800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разобраться</a:t>
            </a:r>
            <a:r>
              <a:rPr sz="180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кодом,</a:t>
            </a:r>
            <a:r>
              <a:rPr sz="180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после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того</a:t>
            </a:r>
            <a:r>
              <a:rPr sz="18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как</a:t>
            </a:r>
            <a:r>
              <a:rPr sz="18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вы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давно</a:t>
            </a:r>
            <a:r>
              <a:rPr sz="18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его</a:t>
            </a:r>
            <a:r>
              <a:rPr sz="18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редактировали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его</a:t>
            </a:r>
            <a:r>
              <a:rPr sz="1800" spc="1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поможет</a:t>
            </a:r>
            <a:r>
              <a:rPr sz="1800" spc="1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разобраться</a:t>
            </a:r>
            <a:r>
              <a:rPr sz="1800" spc="1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1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работе</a:t>
            </a:r>
            <a:r>
              <a:rPr sz="1800" spc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программы</a:t>
            </a:r>
            <a:r>
              <a:rPr sz="1800" spc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другому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пользователю,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редактируемому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Ваш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код.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Matlab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такие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комментарии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создаются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помощью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символа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процента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65" dirty="0">
                <a:solidFill>
                  <a:srgbClr val="FFFFFF"/>
                </a:solidFill>
                <a:latin typeface="Verdana"/>
                <a:cs typeface="Verdana"/>
              </a:rPr>
              <a:t>(%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%%),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после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написания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которого</a:t>
            </a:r>
            <a:r>
              <a:rPr sz="1800" spc="1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текст</a:t>
            </a:r>
            <a:r>
              <a:rPr sz="1800" spc="15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комментария</a:t>
            </a:r>
            <a:r>
              <a:rPr sz="1800" spc="15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будет</a:t>
            </a:r>
            <a:r>
              <a:rPr sz="1800" spc="15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выделен</a:t>
            </a:r>
            <a:r>
              <a:rPr sz="1800" spc="15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зеленым</a:t>
            </a:r>
            <a:r>
              <a:rPr sz="1800" spc="1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цветом.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Комментарии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лучше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писать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латиницей!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00400"/>
              </a:lnSpc>
              <a:spcBef>
                <a:spcPts val="15"/>
              </a:spcBef>
            </a:pP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Важно</a:t>
            </a:r>
            <a:r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знать,</a:t>
            </a:r>
            <a:r>
              <a:rPr sz="18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что</a:t>
            </a:r>
            <a:r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помощью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комментариев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временно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отключать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выполнение</a:t>
            </a:r>
            <a:r>
              <a:rPr sz="1800" spc="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целых</a:t>
            </a:r>
            <a:r>
              <a:rPr sz="18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блоков</a:t>
            </a:r>
            <a:r>
              <a:rPr sz="18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программы.</a:t>
            </a:r>
            <a:r>
              <a:rPr sz="1800" spc="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8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этого</a:t>
            </a:r>
            <a:r>
              <a:rPr sz="1800" spc="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необходимо</a:t>
            </a:r>
            <a:r>
              <a:rPr sz="1800" spc="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выделить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строки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блока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программы,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который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нужно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выполнять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нажать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ctrl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84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8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выбрать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контекстном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меню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«Comment»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649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1007" y="5242559"/>
            <a:ext cx="804672" cy="707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604" y="2340355"/>
            <a:ext cx="84632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65" dirty="0">
                <a:solidFill>
                  <a:srgbClr val="EBEBEB"/>
                </a:solidFill>
                <a:latin typeface="Verdana"/>
                <a:cs typeface="Verdana"/>
              </a:rPr>
              <a:t>Лекция</a:t>
            </a:r>
            <a:r>
              <a:rPr sz="6000" spc="-42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6000" dirty="0">
                <a:solidFill>
                  <a:srgbClr val="EBEBEB"/>
                </a:solidFill>
                <a:latin typeface="Verdana"/>
                <a:cs typeface="Verdana"/>
              </a:rPr>
              <a:t>по</a:t>
            </a:r>
            <a:r>
              <a:rPr sz="6000" spc="-434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6000" spc="125" dirty="0">
                <a:solidFill>
                  <a:srgbClr val="EBEBEB"/>
                </a:solidFill>
                <a:latin typeface="Verdana"/>
                <a:cs typeface="Verdana"/>
              </a:rPr>
              <a:t>MatLab</a:t>
            </a:r>
            <a:r>
              <a:rPr sz="6000" spc="-43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6000" spc="-525" dirty="0">
                <a:solidFill>
                  <a:srgbClr val="EBEBEB"/>
                </a:solidFill>
                <a:latin typeface="Verdana"/>
                <a:cs typeface="Verdana"/>
              </a:rPr>
              <a:t>№2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604" y="4799076"/>
            <a:ext cx="2499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solidFill>
                  <a:srgbClr val="F5A408"/>
                </a:solidFill>
                <a:latin typeface="Verdana"/>
                <a:cs typeface="Verdana"/>
              </a:rPr>
              <a:t>ЦИКЛЫ </a:t>
            </a:r>
            <a:r>
              <a:rPr sz="2000" spc="-30" dirty="0">
                <a:solidFill>
                  <a:srgbClr val="F5A408"/>
                </a:solidFill>
                <a:latin typeface="Verdana"/>
                <a:cs typeface="Verdana"/>
              </a:rPr>
              <a:t>И</a:t>
            </a:r>
            <a:r>
              <a:rPr sz="2000" spc="-150" dirty="0">
                <a:solidFill>
                  <a:srgbClr val="F5A408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5A408"/>
                </a:solidFill>
                <a:latin typeface="Verdana"/>
                <a:cs typeface="Verdana"/>
              </a:rPr>
              <a:t>УСЛОВИЯ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200" spc="60" dirty="0">
                <a:solidFill>
                  <a:srgbClr val="EBEBEB"/>
                </a:solidFill>
                <a:latin typeface="Verdana"/>
                <a:cs typeface="Verdana"/>
              </a:rPr>
              <a:t>Перед</a:t>
            </a:r>
            <a:r>
              <a:rPr sz="4200" spc="-31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145" dirty="0">
                <a:solidFill>
                  <a:srgbClr val="EBEBEB"/>
                </a:solidFill>
                <a:latin typeface="Verdana"/>
                <a:cs typeface="Verdana"/>
              </a:rPr>
              <a:t>началом…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25" y="1202435"/>
            <a:ext cx="8431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5530" algn="l"/>
                <a:tab pos="2434590" algn="l"/>
                <a:tab pos="3613150" algn="l"/>
                <a:tab pos="4749165" algn="l"/>
                <a:tab pos="6616700" algn="l"/>
              </a:tabLst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Перед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началом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данной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лекции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необходимо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познакомится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9236" y="1507235"/>
            <a:ext cx="1910714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  <a:tabLst>
                <a:tab pos="1416050" algn="l"/>
              </a:tabLst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условия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442720" algn="l"/>
              </a:tabLst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вводимых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25" y="1507235"/>
            <a:ext cx="7705090" cy="136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839">
              <a:lnSpc>
                <a:spcPct val="100000"/>
              </a:lnSpc>
              <a:spcBef>
                <a:spcPts val="100"/>
              </a:spcBef>
              <a:tabLst>
                <a:tab pos="1674495" algn="l"/>
                <a:tab pos="3608704" algn="l"/>
                <a:tab pos="5031105" algn="l"/>
                <a:tab pos="6464935" algn="l"/>
              </a:tabLst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простыми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функциями,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которые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создают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удобные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программировании:</a:t>
            </a:r>
            <a:endParaRPr sz="2000">
              <a:latin typeface="Verdana"/>
              <a:cs typeface="Verdana"/>
            </a:endParaRPr>
          </a:p>
          <a:p>
            <a:pPr marL="355600" marR="5080" indent="-342900">
              <a:lnSpc>
                <a:spcPct val="104000"/>
              </a:lnSpc>
              <a:spcBef>
                <a:spcPts val="79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  <a:tab pos="1626235" algn="l"/>
                <a:tab pos="2569210" algn="l"/>
                <a:tab pos="3896360" algn="l"/>
                <a:tab pos="4707890" algn="l"/>
                <a:tab pos="6259195" algn="l"/>
                <a:tab pos="7427595" algn="l"/>
              </a:tabLst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Функция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6FA8DC"/>
                </a:solidFill>
                <a:latin typeface="Consolas"/>
                <a:cs typeface="Consolas"/>
              </a:rPr>
              <a:t>clc</a:t>
            </a:r>
            <a:r>
              <a:rPr sz="2000" spc="425" dirty="0">
                <a:solidFill>
                  <a:srgbClr val="6FA8DC"/>
                </a:solidFill>
                <a:latin typeface="Consolas"/>
                <a:cs typeface="Consolas"/>
              </a:rPr>
              <a:t> </a:t>
            </a:r>
            <a:r>
              <a:rPr sz="2000" spc="-33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очищает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окно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window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от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выводимых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результатов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работы.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2759" y="2967228"/>
            <a:ext cx="9788525" cy="24193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 algn="just">
              <a:lnSpc>
                <a:spcPct val="102000"/>
              </a:lnSpc>
              <a:spcBef>
                <a:spcPts val="5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Функция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6FA8DC"/>
                </a:solidFill>
                <a:latin typeface="Consolas"/>
                <a:cs typeface="Consolas"/>
              </a:rPr>
              <a:t>clear</a:t>
            </a:r>
            <a:r>
              <a:rPr sz="2000" dirty="0">
                <a:solidFill>
                  <a:srgbClr val="6FA8DC"/>
                </a:solidFill>
                <a:latin typeface="Consolas"/>
                <a:cs typeface="Consolas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удаляет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созданные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переменные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памяти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программы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(окно</a:t>
            </a:r>
            <a:r>
              <a:rPr sz="2000" spc="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workspace).</a:t>
            </a:r>
            <a:r>
              <a:rPr sz="2000" spc="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Данная</a:t>
            </a:r>
            <a:r>
              <a:rPr sz="2000" spc="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функция</a:t>
            </a:r>
            <a:r>
              <a:rPr sz="2000" spc="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может</a:t>
            </a:r>
            <a:r>
              <a:rPr sz="2000" spc="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использоваться</a:t>
            </a:r>
            <a:r>
              <a:rPr sz="2000" spc="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разных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вариациях,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endParaRPr sz="2000">
              <a:latin typeface="Verdana"/>
              <a:cs typeface="Verdana"/>
            </a:endParaRPr>
          </a:p>
          <a:p>
            <a:pPr marL="753110" lvl="1" indent="-283845" algn="just">
              <a:lnSpc>
                <a:spcPct val="100000"/>
              </a:lnSpc>
              <a:spcBef>
                <a:spcPts val="894"/>
              </a:spcBef>
              <a:buClr>
                <a:srgbClr val="F5A408"/>
              </a:buClr>
              <a:buSzPct val="77777"/>
              <a:buFont typeface="Lucida Sans Unicode"/>
              <a:buChar char="►"/>
              <a:tabLst>
                <a:tab pos="753110" algn="l"/>
              </a:tabLst>
            </a:pPr>
            <a:r>
              <a:rPr sz="1800" dirty="0">
                <a:solidFill>
                  <a:srgbClr val="6FA8DC"/>
                </a:solidFill>
                <a:latin typeface="Consolas"/>
                <a:cs typeface="Consolas"/>
              </a:rPr>
              <a:t>clear</a:t>
            </a:r>
            <a:r>
              <a:rPr sz="1800" spc="100" dirty="0">
                <a:solidFill>
                  <a:srgbClr val="6FA8DC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X</a:t>
            </a:r>
            <a:r>
              <a:rPr sz="1800" spc="-4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удалит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конкретную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переменную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«Х»;</a:t>
            </a:r>
            <a:endParaRPr sz="1800">
              <a:latin typeface="Verdana"/>
              <a:cs typeface="Verdana"/>
            </a:endParaRPr>
          </a:p>
          <a:p>
            <a:pPr marL="753110" lvl="1" indent="-283845" algn="just">
              <a:lnSpc>
                <a:spcPct val="100000"/>
              </a:lnSpc>
              <a:spcBef>
                <a:spcPts val="1055"/>
              </a:spcBef>
              <a:buClr>
                <a:srgbClr val="F5A408"/>
              </a:buClr>
              <a:buSzPct val="77777"/>
              <a:buFont typeface="Lucida Sans Unicode"/>
              <a:buChar char="►"/>
              <a:tabLst>
                <a:tab pos="753110" algn="l"/>
              </a:tabLst>
            </a:pPr>
            <a:r>
              <a:rPr sz="1800" dirty="0">
                <a:solidFill>
                  <a:srgbClr val="6FA8DC"/>
                </a:solidFill>
                <a:latin typeface="Consolas"/>
                <a:cs typeface="Consolas"/>
              </a:rPr>
              <a:t>clear</a:t>
            </a:r>
            <a:r>
              <a:rPr sz="1800" spc="90" dirty="0">
                <a:solidFill>
                  <a:srgbClr val="6FA8DC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93C47D"/>
                </a:solidFill>
                <a:latin typeface="Consolas"/>
                <a:cs typeface="Consolas"/>
              </a:rPr>
              <a:t>all</a:t>
            </a:r>
            <a:r>
              <a:rPr sz="1800" spc="-445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удалит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переменные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загруженные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данные;</a:t>
            </a:r>
            <a:endParaRPr sz="1800">
              <a:latin typeface="Verdana"/>
              <a:cs typeface="Verdana"/>
            </a:endParaRPr>
          </a:p>
          <a:p>
            <a:pPr marL="753110" marR="5715" lvl="1" indent="-283845" algn="just">
              <a:lnSpc>
                <a:spcPct val="101099"/>
              </a:lnSpc>
              <a:spcBef>
                <a:spcPts val="915"/>
              </a:spcBef>
              <a:buClr>
                <a:srgbClr val="F5A408"/>
              </a:buClr>
              <a:buSzPct val="77777"/>
              <a:buFont typeface="Lucida Sans Unicode"/>
              <a:buChar char="►"/>
              <a:tabLst>
                <a:tab pos="755015" algn="l"/>
              </a:tabLst>
            </a:pPr>
            <a:r>
              <a:rPr sz="1800" spc="-5" dirty="0">
                <a:solidFill>
                  <a:srgbClr val="6FA8DC"/>
                </a:solidFill>
                <a:latin typeface="Consolas"/>
                <a:cs typeface="Consolas"/>
              </a:rPr>
              <a:t>clea</a:t>
            </a:r>
            <a:r>
              <a:rPr sz="1800" dirty="0">
                <a:solidFill>
                  <a:srgbClr val="6FA8DC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6FA8D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3C47D"/>
                </a:solidFill>
                <a:latin typeface="Consolas"/>
                <a:cs typeface="Consolas"/>
              </a:rPr>
              <a:t>globa</a:t>
            </a:r>
            <a:r>
              <a:rPr sz="1800" dirty="0">
                <a:solidFill>
                  <a:srgbClr val="93C47D"/>
                </a:solidFill>
                <a:latin typeface="Consolas"/>
                <a:cs typeface="Consolas"/>
              </a:rPr>
              <a:t>l</a:t>
            </a:r>
            <a:r>
              <a:rPr sz="1800" spc="-370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6FA8DC"/>
                </a:solidFill>
                <a:latin typeface="Consolas"/>
                <a:cs typeface="Consolas"/>
              </a:rPr>
              <a:t>clea</a:t>
            </a:r>
            <a:r>
              <a:rPr sz="1800" dirty="0">
                <a:solidFill>
                  <a:srgbClr val="6FA8DC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6FA8DC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93C47D"/>
                </a:solidFill>
                <a:latin typeface="Consolas"/>
                <a:cs typeface="Consolas"/>
              </a:rPr>
              <a:t>globa</a:t>
            </a:r>
            <a:r>
              <a:rPr sz="1800" dirty="0">
                <a:solidFill>
                  <a:srgbClr val="93C47D"/>
                </a:solidFill>
                <a:latin typeface="Consolas"/>
                <a:cs typeface="Consolas"/>
              </a:rPr>
              <a:t>l</a:t>
            </a:r>
            <a:r>
              <a:rPr sz="1800" spc="-5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X</a:t>
            </a:r>
            <a:r>
              <a:rPr sz="1800" spc="-3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удалит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глобальные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переменные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(об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этом</a:t>
            </a:r>
            <a:r>
              <a:rPr sz="1800" spc="165" dirty="0">
                <a:solidFill>
                  <a:srgbClr val="FFFFFF"/>
                </a:solidFill>
                <a:latin typeface="Verdana"/>
                <a:cs typeface="Verdana"/>
              </a:rPr>
              <a:t> 	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1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следующих</a:t>
            </a:r>
            <a:r>
              <a:rPr sz="1800" spc="1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главах)</a:t>
            </a:r>
            <a:r>
              <a:rPr sz="1800" spc="1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1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конкретную</a:t>
            </a:r>
            <a:r>
              <a:rPr sz="1800" spc="1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глобальную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переменную</a:t>
            </a:r>
            <a:r>
              <a:rPr sz="1800" spc="1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«Х».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1139" y="564387"/>
            <a:ext cx="117030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  <a:tabLst>
                <a:tab pos="400050" algn="l"/>
              </a:tabLst>
            </a:pPr>
            <a:r>
              <a:rPr sz="2000" spc="17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двумя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300" y="2674620"/>
            <a:ext cx="8234045" cy="2146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99300"/>
              </a:lnSpc>
              <a:spcBef>
                <a:spcPts val="114"/>
              </a:spcBef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MatLab</a:t>
            </a:r>
            <a:r>
              <a:rPr sz="2000" b="1" spc="-3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(сокращение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от</a:t>
            </a:r>
            <a:r>
              <a:rPr sz="2000" spc="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англ.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«Matrix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Laboratory»)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sz="2000" spc="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пакет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прикладных</a:t>
            </a:r>
            <a:r>
              <a:rPr sz="2000" spc="2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программ</a:t>
            </a:r>
            <a:r>
              <a:rPr sz="2000" spc="2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spc="2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решения</a:t>
            </a:r>
            <a:r>
              <a:rPr sz="2000" spc="29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задач</a:t>
            </a:r>
            <a:r>
              <a:rPr sz="2000" spc="29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технических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вычислений</a:t>
            </a:r>
            <a:r>
              <a:rPr sz="2000" spc="16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16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одноимённый</a:t>
            </a:r>
            <a:r>
              <a:rPr sz="2000" spc="16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язык</a:t>
            </a:r>
            <a:r>
              <a:rPr sz="2000" spc="16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программирования,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используемый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этом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пакете.</a:t>
            </a:r>
            <a:r>
              <a:rPr sz="20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Пакет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используют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более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миллиона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инженерных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научных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работников,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он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работает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большинстве  современных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операционных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систем,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включая </a:t>
            </a:r>
            <a:r>
              <a:rPr sz="2000" b="1" spc="-150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110" dirty="0">
                <a:solidFill>
                  <a:srgbClr val="FFFFFF"/>
                </a:solidFill>
                <a:latin typeface="Tahoma"/>
                <a:cs typeface="Tahoma"/>
              </a:rPr>
              <a:t>Mac</a:t>
            </a:r>
            <a:r>
              <a:rPr sz="20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20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Windows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5553" y="65582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2901695"/>
            <a:ext cx="1670304" cy="15026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859" y="1864867"/>
            <a:ext cx="5022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solidFill>
                  <a:srgbClr val="EBEBEB"/>
                </a:solidFill>
                <a:latin typeface="Verdana"/>
                <a:cs typeface="Verdana"/>
              </a:rPr>
              <a:t>Что</a:t>
            </a:r>
            <a:r>
              <a:rPr sz="4200" spc="-31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25" dirty="0">
                <a:solidFill>
                  <a:srgbClr val="EBEBEB"/>
                </a:solidFill>
                <a:latin typeface="Verdana"/>
                <a:cs typeface="Verdana"/>
              </a:rPr>
              <a:t>такое</a:t>
            </a:r>
            <a:r>
              <a:rPr sz="4200" spc="-3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95" dirty="0">
                <a:solidFill>
                  <a:srgbClr val="EBEBEB"/>
                </a:solidFill>
                <a:latin typeface="Verdana"/>
                <a:cs typeface="Verdana"/>
              </a:rPr>
              <a:t>MatLab?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200" spc="-350" dirty="0">
                <a:solidFill>
                  <a:srgbClr val="EBEBEB"/>
                </a:solidFill>
                <a:latin typeface="Verdana"/>
                <a:cs typeface="Verdana"/>
              </a:rPr>
              <a:t>Что</a:t>
            </a:r>
            <a:r>
              <a:rPr sz="4200" spc="-31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25" dirty="0">
                <a:solidFill>
                  <a:srgbClr val="EBEBEB"/>
                </a:solidFill>
                <a:latin typeface="Verdana"/>
                <a:cs typeface="Verdana"/>
              </a:rPr>
              <a:t>такое</a:t>
            </a:r>
            <a:r>
              <a:rPr sz="4200" spc="-3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325" dirty="0">
                <a:solidFill>
                  <a:srgbClr val="EBEBEB"/>
                </a:solidFill>
                <a:latin typeface="Verdana"/>
                <a:cs typeface="Verdana"/>
              </a:rPr>
              <a:t>цикл: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25" y="1202435"/>
            <a:ext cx="87890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270" dirty="0">
                <a:solidFill>
                  <a:srgbClr val="FFFFFF"/>
                </a:solidFill>
                <a:latin typeface="Verdana"/>
                <a:cs typeface="Verdana"/>
              </a:rPr>
              <a:t>Цикл</a:t>
            </a:r>
            <a:r>
              <a:rPr sz="2000" b="1" spc="210" dirty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sz="2000" spc="484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разновидность</a:t>
            </a:r>
            <a:r>
              <a:rPr sz="2000" spc="484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управляющей</a:t>
            </a:r>
            <a:r>
              <a:rPr sz="2000" spc="484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конструкции</a:t>
            </a:r>
            <a:r>
              <a:rPr sz="2000" spc="49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высокоуровневых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языках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программирования,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предназначенная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для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организации</a:t>
            </a:r>
            <a:r>
              <a:rPr sz="2000" spc="254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многократного</a:t>
            </a:r>
            <a:r>
              <a:rPr sz="2000" spc="2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исполнения</a:t>
            </a:r>
            <a:r>
              <a:rPr sz="2000" spc="254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набора</a:t>
            </a:r>
            <a:r>
              <a:rPr sz="2000" spc="2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инструкций.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Также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циклом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может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называться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любая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многократно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исполняемая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последовательность</a:t>
            </a:r>
            <a:r>
              <a:rPr sz="2000" spc="49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инструкций,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организованная</a:t>
            </a:r>
            <a:r>
              <a:rPr sz="2000" spc="49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любым 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способом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(например,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помощью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условного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перехода).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1288" y="3462527"/>
            <a:ext cx="1840991" cy="25755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200" spc="-90" dirty="0">
                <a:solidFill>
                  <a:srgbClr val="EBEBEB"/>
                </a:solidFill>
                <a:latin typeface="Verdana"/>
                <a:cs typeface="Verdana"/>
              </a:rPr>
              <a:t>Разновидности</a:t>
            </a:r>
            <a:r>
              <a:rPr sz="4200" spc="-24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290" dirty="0">
                <a:solidFill>
                  <a:srgbClr val="EBEBEB"/>
                </a:solidFill>
                <a:latin typeface="Verdana"/>
                <a:cs typeface="Verdana"/>
              </a:rPr>
              <a:t>циклов: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079" y="1757172"/>
            <a:ext cx="6823075" cy="348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42000"/>
              </a:lnSpc>
              <a:spcBef>
                <a:spcPts val="10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926465" algn="l"/>
              </a:tabLst>
            </a:pP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Цикл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Tahoma"/>
                <a:cs typeface="Tahoma"/>
              </a:rPr>
              <a:t>While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(этот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цикл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может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быть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«бесконечным») 	</a:t>
            </a:r>
            <a:r>
              <a:rPr sz="2000" spc="-50" dirty="0">
                <a:solidFill>
                  <a:srgbClr val="E06666"/>
                </a:solidFill>
                <a:latin typeface="Verdana"/>
                <a:cs typeface="Verdana"/>
              </a:rPr>
              <a:t>while</a:t>
            </a:r>
            <a:r>
              <a:rPr sz="2000" spc="-130" dirty="0">
                <a:solidFill>
                  <a:srgbClr val="E06666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&lt;условие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работы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цикла&gt;</a:t>
            </a:r>
            <a:endParaRPr sz="2000">
              <a:latin typeface="Verdana"/>
              <a:cs typeface="Verdana"/>
            </a:endParaRPr>
          </a:p>
          <a:p>
            <a:pPr marL="1840864">
              <a:lnSpc>
                <a:spcPct val="100000"/>
              </a:lnSpc>
              <a:spcBef>
                <a:spcPts val="100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&lt;операторы&gt;</a:t>
            </a:r>
            <a:endParaRPr sz="2000">
              <a:latin typeface="Verdana"/>
              <a:cs typeface="Verdana"/>
            </a:endParaRPr>
          </a:p>
          <a:p>
            <a:pPr marR="5393690" algn="r">
              <a:lnSpc>
                <a:spcPct val="100000"/>
              </a:lnSpc>
              <a:spcBef>
                <a:spcPts val="985"/>
              </a:spcBef>
            </a:pPr>
            <a:r>
              <a:rPr sz="2000" spc="30" dirty="0">
                <a:solidFill>
                  <a:srgbClr val="E06666"/>
                </a:solidFill>
                <a:latin typeface="Verdana"/>
                <a:cs typeface="Verdana"/>
              </a:rPr>
              <a:t>end</a:t>
            </a:r>
            <a:endParaRPr sz="2000">
              <a:latin typeface="Verdana"/>
              <a:cs typeface="Verdana"/>
            </a:endParaRPr>
          </a:p>
          <a:p>
            <a:pPr marL="342265" marR="5398770" indent="-342265" algn="r">
              <a:lnSpc>
                <a:spcPct val="100000"/>
              </a:lnSpc>
              <a:spcBef>
                <a:spcPts val="101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42265" algn="l"/>
              </a:tabLst>
            </a:pP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Цикл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sz="2000" spc="-85" dirty="0">
                <a:solidFill>
                  <a:srgbClr val="E06666"/>
                </a:solidFill>
                <a:latin typeface="Verdana"/>
                <a:cs typeface="Verdana"/>
              </a:rPr>
              <a:t>for</a:t>
            </a:r>
            <a:r>
              <a:rPr sz="2000" spc="-130" dirty="0">
                <a:solidFill>
                  <a:srgbClr val="E06666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&lt;условие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изменения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переменной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цикла&gt;</a:t>
            </a:r>
            <a:endParaRPr sz="2000">
              <a:latin typeface="Verdana"/>
              <a:cs typeface="Verdana"/>
            </a:endParaRPr>
          </a:p>
          <a:p>
            <a:pPr marL="1840864">
              <a:lnSpc>
                <a:spcPct val="100000"/>
              </a:lnSpc>
              <a:spcBef>
                <a:spcPts val="98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&lt;операторы&gt;</a:t>
            </a:r>
            <a:endParaRPr sz="2000">
              <a:latin typeface="Verdana"/>
              <a:cs typeface="Verdana"/>
            </a:endParaRPr>
          </a:p>
          <a:p>
            <a:pPr marL="926465">
              <a:lnSpc>
                <a:spcPct val="100000"/>
              </a:lnSpc>
              <a:spcBef>
                <a:spcPts val="1010"/>
              </a:spcBef>
            </a:pPr>
            <a:r>
              <a:rPr sz="2000" spc="30" dirty="0">
                <a:solidFill>
                  <a:srgbClr val="E06666"/>
                </a:solidFill>
                <a:latin typeface="Verdana"/>
                <a:cs typeface="Verdana"/>
              </a:rPr>
              <a:t>end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25" y="471932"/>
            <a:ext cx="5707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0" dirty="0">
                <a:solidFill>
                  <a:srgbClr val="EBEBEB"/>
                </a:solidFill>
                <a:latin typeface="Verdana"/>
                <a:cs typeface="Verdana"/>
              </a:rPr>
              <a:t>Пример</a:t>
            </a:r>
            <a:r>
              <a:rPr sz="4200" spc="-29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00" dirty="0">
                <a:solidFill>
                  <a:srgbClr val="EBEBEB"/>
                </a:solidFill>
                <a:latin typeface="Verdana"/>
                <a:cs typeface="Verdana"/>
              </a:rPr>
              <a:t>цикла</a:t>
            </a:r>
            <a:r>
              <a:rPr sz="4200" spc="-26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200" dirty="0">
                <a:solidFill>
                  <a:srgbClr val="EBEBEB"/>
                </a:solidFill>
                <a:latin typeface="Verdana"/>
                <a:cs typeface="Verdana"/>
              </a:rPr>
              <a:t>While: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805" y="1333500"/>
            <a:ext cx="1994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Пример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цикла: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755" y="2008968"/>
          <a:ext cx="7416800" cy="208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начальное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значение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суммы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счетчик</a:t>
                      </a:r>
                      <a:r>
                        <a:rPr sz="2000" spc="-8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суммы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2000" spc="-3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sz="2000" spc="-3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цикл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(работает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пока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20)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29615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1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S+i;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подсчитывается</a:t>
                      </a:r>
                      <a:r>
                        <a:rPr sz="2000" spc="-1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сумма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29615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-1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i+1;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увеличивается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счетчик</a:t>
                      </a:r>
                      <a:r>
                        <a:rPr sz="2000" spc="-1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на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spc="-2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конец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цикла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6FA8DC"/>
                          </a:solidFill>
                          <a:latin typeface="Consolas"/>
                          <a:cs typeface="Consolas"/>
                        </a:rPr>
                        <a:t>disp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(S);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отображение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суммы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210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на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экране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6805" y="5067300"/>
            <a:ext cx="9762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Цикл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задать</a:t>
            </a:r>
            <a:r>
              <a:rPr sz="2000" spc="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бесконечным,</a:t>
            </a:r>
            <a:r>
              <a:rPr sz="2000" spc="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прописав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его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виде</a:t>
            </a:r>
            <a:r>
              <a:rPr sz="2000" spc="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93C47D"/>
                </a:solidFill>
                <a:latin typeface="Tahoma"/>
                <a:cs typeface="Tahoma"/>
              </a:rPr>
              <a:t>While</a:t>
            </a:r>
            <a:r>
              <a:rPr sz="2000" b="1" spc="-45" dirty="0">
                <a:solidFill>
                  <a:srgbClr val="93C47D"/>
                </a:solidFill>
                <a:latin typeface="Tahoma"/>
                <a:cs typeface="Tahoma"/>
              </a:rPr>
              <a:t>  </a:t>
            </a:r>
            <a:r>
              <a:rPr sz="2000" b="1" dirty="0">
                <a:solidFill>
                  <a:srgbClr val="93C47D"/>
                </a:solidFill>
                <a:latin typeface="Tahoma"/>
                <a:cs typeface="Tahoma"/>
              </a:rPr>
              <a:t>(1)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0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где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единица</a:t>
            </a:r>
            <a:r>
              <a:rPr sz="20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скобках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есть</a:t>
            </a:r>
            <a:r>
              <a:rPr sz="20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логической</a:t>
            </a:r>
            <a:r>
              <a:rPr sz="200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единицей</a:t>
            </a:r>
            <a:r>
              <a:rPr sz="200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(можно</a:t>
            </a:r>
            <a:r>
              <a:rPr sz="200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подставить</a:t>
            </a:r>
            <a:r>
              <a:rPr sz="20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слово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“true”).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Таким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образом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визуально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отделять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один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цикл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от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другого.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7640" y="1536191"/>
            <a:ext cx="3950207" cy="33131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6407" y="1594103"/>
            <a:ext cx="3837432" cy="31973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9919" y="5321807"/>
            <a:ext cx="801624" cy="7071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200" spc="170" dirty="0">
                <a:solidFill>
                  <a:srgbClr val="EBEBEB"/>
                </a:solidFill>
                <a:latin typeface="Verdana"/>
                <a:cs typeface="Verdana"/>
              </a:rPr>
              <a:t>Пример</a:t>
            </a:r>
            <a:r>
              <a:rPr sz="4200" spc="-29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00" dirty="0">
                <a:solidFill>
                  <a:srgbClr val="EBEBEB"/>
                </a:solidFill>
                <a:latin typeface="Verdana"/>
                <a:cs typeface="Verdana"/>
              </a:rPr>
              <a:t>цикла</a:t>
            </a:r>
            <a:r>
              <a:rPr sz="4200" spc="-26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345" dirty="0">
                <a:solidFill>
                  <a:srgbClr val="EBEBEB"/>
                </a:solidFill>
                <a:latin typeface="Verdana"/>
                <a:cs typeface="Verdana"/>
              </a:rPr>
              <a:t>for: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805" y="1525523"/>
            <a:ext cx="9761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17500" algn="l"/>
                <a:tab pos="1231900" algn="l"/>
                <a:tab pos="1713230" algn="l"/>
                <a:tab pos="2190115" algn="l"/>
                <a:tab pos="3152140" algn="l"/>
                <a:tab pos="4995545" algn="l"/>
                <a:tab pos="6097905" algn="l"/>
                <a:tab pos="7090409" algn="l"/>
                <a:tab pos="7568565" algn="l"/>
                <a:tab pos="8875395" algn="l"/>
                <a:tab pos="9152890" algn="l"/>
              </a:tabLst>
            </a:pP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цикле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не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нужно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использовать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счётчик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цикла,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он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задаётся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виде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конкретного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условия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изменения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цикла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(после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оператора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),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7755" y="2810592"/>
          <a:ext cx="7886700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R="30480" algn="ctr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5"/>
                        </a:lnSpc>
                      </a:pPr>
                      <a:r>
                        <a:rPr sz="2000" spc="-25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18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начальное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значение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суммы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31115" algn="ctr">
                        <a:lnSpc>
                          <a:spcPts val="2085"/>
                        </a:lnSpc>
                      </a:pPr>
                      <a:r>
                        <a:rPr sz="2000" spc="-2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1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10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1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10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цикл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i="1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i="1" spc="-3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меняется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от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до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шагом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1)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1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S+i;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подсчитывается</a:t>
                      </a:r>
                      <a:r>
                        <a:rPr sz="2000" spc="-1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сумма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spc="-2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2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конец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цикла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6FA8DC"/>
                          </a:solidFill>
                          <a:latin typeface="Consolas"/>
                          <a:cs typeface="Consolas"/>
                        </a:rPr>
                        <a:t>disp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(S);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отображение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суммы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210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на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экране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6805" y="5183123"/>
            <a:ext cx="9761855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представленном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цикле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цикла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задавать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только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виде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шага,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но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виде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массива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чисел,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что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делает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такой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цикл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универсальным,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endParaRPr sz="2000">
              <a:latin typeface="Verdana"/>
              <a:cs typeface="Verdana"/>
            </a:endParaRPr>
          </a:p>
          <a:p>
            <a:pPr marL="927100">
              <a:lnSpc>
                <a:spcPts val="2305"/>
              </a:lnSpc>
            </a:pP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for</a:t>
            </a:r>
            <a:r>
              <a:rPr sz="2000" spc="-3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2000" spc="-3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2000" spc="-3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8E7CC3"/>
                </a:solidFill>
                <a:latin typeface="Consolas"/>
                <a:cs typeface="Consolas"/>
              </a:rPr>
              <a:t>6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sz="2000" spc="-50" dirty="0">
                <a:solidFill>
                  <a:srgbClr val="FFFFFF"/>
                </a:solidFill>
                <a:latin typeface="Consolas"/>
                <a:cs typeface="Consolas"/>
              </a:rPr>
              <a:t>…</a:t>
            </a:r>
            <a:endParaRPr sz="2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20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74735" y="1825751"/>
            <a:ext cx="3785870" cy="3895725"/>
            <a:chOff x="8174735" y="1825751"/>
            <a:chExt cx="3785870" cy="38957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735" y="1825751"/>
              <a:ext cx="3785616" cy="33406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599" y="1889759"/>
              <a:ext cx="3642359" cy="31973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9919" y="5010911"/>
              <a:ext cx="801624" cy="710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25" y="471932"/>
            <a:ext cx="74783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10" dirty="0">
                <a:solidFill>
                  <a:srgbClr val="EBEBEB"/>
                </a:solidFill>
                <a:latin typeface="Verdana"/>
                <a:cs typeface="Verdana"/>
              </a:rPr>
              <a:t>Оператор</a:t>
            </a:r>
            <a:r>
              <a:rPr sz="4200" spc="-31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65" dirty="0">
                <a:solidFill>
                  <a:srgbClr val="EBEBEB"/>
                </a:solidFill>
                <a:latin typeface="Verdana"/>
                <a:cs typeface="Verdana"/>
              </a:rPr>
              <a:t>остановки</a:t>
            </a:r>
            <a:r>
              <a:rPr sz="4200" spc="-30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25" dirty="0">
                <a:solidFill>
                  <a:srgbClr val="EBEBEB"/>
                </a:solidFill>
                <a:latin typeface="Verdana"/>
                <a:cs typeface="Verdana"/>
              </a:rPr>
              <a:t>цикла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440" y="1461515"/>
            <a:ext cx="9761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  <a:tab pos="1832610" algn="l"/>
                <a:tab pos="2716530" algn="l"/>
                <a:tab pos="4232275" algn="l"/>
                <a:tab pos="4516120" algn="l"/>
                <a:tab pos="5793740" algn="l"/>
                <a:tab pos="7807959" algn="l"/>
                <a:tab pos="8914130" algn="l"/>
              </a:tabLst>
            </a:pP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Оператор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93C47D"/>
                </a:solidFill>
                <a:latin typeface="Tahoma"/>
                <a:cs typeface="Tahoma"/>
              </a:rPr>
              <a:t>break</a:t>
            </a:r>
            <a:r>
              <a:rPr sz="2000" b="1" dirty="0">
                <a:solidFill>
                  <a:srgbClr val="93C47D"/>
                </a:solidFill>
                <a:latin typeface="Tahoma"/>
                <a:cs typeface="Tahom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(прервать)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33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вызывает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прекращение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работы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цикла,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обычно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используется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прерывания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цикла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условиями.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76555" y="2136984"/>
          <a:ext cx="574040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2000" spc="-1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2000" spc="-1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20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если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&gt;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20,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46150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6FA8DC"/>
                          </a:solidFill>
                          <a:latin typeface="Consolas"/>
                          <a:cs typeface="Consolas"/>
                        </a:rPr>
                        <a:t>break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то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цикл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завершается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spc="-2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конец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цикла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7440" y="3113532"/>
            <a:ext cx="97612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Оператор</a:t>
            </a:r>
            <a:r>
              <a:rPr sz="200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continue</a:t>
            </a:r>
            <a:r>
              <a:rPr sz="2000" b="1" spc="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(пропустить)</a:t>
            </a:r>
            <a:r>
              <a:rPr sz="200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00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начинает</a:t>
            </a:r>
            <a:r>
              <a:rPr sz="20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цикл</a:t>
            </a:r>
            <a:r>
              <a:rPr sz="2000" spc="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заново,</a:t>
            </a:r>
            <a:r>
              <a:rPr sz="20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увеличивая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счетчик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единицу.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Обычно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используется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для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исключения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каких-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либо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операций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подпадающих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под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условие.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76555" y="4093800"/>
          <a:ext cx="7277100" cy="86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2000" spc="-2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==</a:t>
                      </a:r>
                      <a:r>
                        <a:rPr sz="2000" spc="-1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0" dirty="0">
                          <a:solidFill>
                            <a:srgbClr val="8E7CC3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если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индекс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равен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46150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6FA8DC"/>
                          </a:solidFill>
                          <a:latin typeface="Consolas"/>
                          <a:cs typeface="Consolas"/>
                        </a:rPr>
                        <a:t>continue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то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его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не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рассчитываем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в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цикле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spc="-2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конец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цикла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6805" y="5070347"/>
            <a:ext cx="97624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изучения</a:t>
            </a:r>
            <a:r>
              <a:rPr sz="200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циклов</a:t>
            </a:r>
            <a:r>
              <a:rPr sz="2000" spc="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важно</a:t>
            </a:r>
            <a:r>
              <a:rPr sz="2000" spc="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знать</a:t>
            </a:r>
            <a:r>
              <a:rPr sz="200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комбинацию</a:t>
            </a:r>
            <a:r>
              <a:rPr sz="2000" spc="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клавиш</a:t>
            </a:r>
            <a:r>
              <a:rPr sz="200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остановки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выполнения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любых</a:t>
            </a:r>
            <a:r>
              <a:rPr sz="2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действий</a:t>
            </a:r>
            <a:r>
              <a:rPr sz="2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программы.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Эта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комбинация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используется</a:t>
            </a:r>
            <a:r>
              <a:rPr sz="2000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большинстве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сред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программирования,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это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комбинация: </a:t>
            </a:r>
            <a:r>
              <a:rPr sz="2000" b="1" spc="-95" dirty="0">
                <a:solidFill>
                  <a:srgbClr val="93C47D"/>
                </a:solidFill>
                <a:latin typeface="Tahoma"/>
                <a:cs typeface="Tahoma"/>
              </a:rPr>
              <a:t>ctrl</a:t>
            </a:r>
            <a:r>
              <a:rPr sz="2000" b="1" spc="85" dirty="0">
                <a:solidFill>
                  <a:srgbClr val="93C47D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93C47D"/>
                </a:solidFill>
                <a:latin typeface="Tahoma"/>
                <a:cs typeface="Tahoma"/>
              </a:rPr>
              <a:t>+</a:t>
            </a:r>
            <a:r>
              <a:rPr sz="2000" b="1" spc="90" dirty="0">
                <a:solidFill>
                  <a:srgbClr val="93C47D"/>
                </a:solidFill>
                <a:latin typeface="Tahoma"/>
                <a:cs typeface="Tahoma"/>
              </a:rPr>
              <a:t> </a:t>
            </a:r>
            <a:r>
              <a:rPr sz="2000" b="1" spc="210" dirty="0">
                <a:solidFill>
                  <a:srgbClr val="93C47D"/>
                </a:solidFill>
                <a:latin typeface="Tahoma"/>
                <a:cs typeface="Tahoma"/>
              </a:rPr>
              <a:t>C</a:t>
            </a:r>
            <a:r>
              <a:rPr sz="2000" b="1" spc="90" dirty="0">
                <a:solidFill>
                  <a:srgbClr val="93C47D"/>
                </a:solidFill>
                <a:latin typeface="Tahoma"/>
                <a:cs typeface="Tahom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(от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слова</a:t>
            </a: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cancel)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9" y="5117591"/>
            <a:ext cx="801624" cy="7101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25" y="472947"/>
            <a:ext cx="9081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05" dirty="0">
                <a:solidFill>
                  <a:srgbClr val="EBEBEB"/>
                </a:solidFill>
                <a:latin typeface="Verdana"/>
                <a:cs typeface="Verdana"/>
              </a:rPr>
              <a:t>Оператор</a:t>
            </a:r>
            <a:r>
              <a:rPr sz="4000" spc="-28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000" spc="-120" dirty="0">
                <a:solidFill>
                  <a:srgbClr val="EBEBEB"/>
                </a:solidFill>
                <a:latin typeface="Verdana"/>
                <a:cs typeface="Verdana"/>
              </a:rPr>
              <a:t>прерывания</a:t>
            </a:r>
            <a:r>
              <a:rPr sz="4000" spc="-28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000" spc="-330" dirty="0">
                <a:solidFill>
                  <a:srgbClr val="EBEBEB"/>
                </a:solidFill>
                <a:latin typeface="Verdana"/>
                <a:cs typeface="Verdana"/>
              </a:rPr>
              <a:t>для</a:t>
            </a:r>
            <a:r>
              <a:rPr sz="4000" spc="-28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000" spc="-40" dirty="0">
                <a:solidFill>
                  <a:srgbClr val="EBEBEB"/>
                </a:solidFill>
                <a:latin typeface="Verdana"/>
                <a:cs typeface="Verdana"/>
              </a:rPr>
              <a:t>условий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925" y="1096771"/>
            <a:ext cx="976185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условий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часто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используют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оператор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85" dirty="0">
                <a:solidFill>
                  <a:srgbClr val="93C47D"/>
                </a:solidFill>
                <a:latin typeface="Verdana"/>
                <a:cs typeface="Verdana"/>
              </a:rPr>
              <a:t>return</a:t>
            </a:r>
            <a:r>
              <a:rPr sz="1800" b="1" spc="130" dirty="0">
                <a:solidFill>
                  <a:srgbClr val="93C47D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прерывания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работы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программы.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Например,</a:t>
            </a:r>
            <a:r>
              <a:rPr sz="1800" spc="28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когда</a:t>
            </a:r>
            <a:r>
              <a:rPr sz="1800" spc="28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достигнуто</a:t>
            </a:r>
            <a:r>
              <a:rPr sz="1800" spc="28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нужное</a:t>
            </a:r>
            <a:r>
              <a:rPr sz="1800" spc="28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1800" spc="28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программы</a:t>
            </a:r>
            <a:r>
              <a:rPr sz="1800" spc="28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28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дальнейшее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выполнение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программы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не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имеет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смысла.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3324" y="2175764"/>
            <a:ext cx="4275455" cy="194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42595" algn="l"/>
                <a:tab pos="1386840" algn="l"/>
                <a:tab pos="2080895" algn="l"/>
              </a:tabLst>
            </a:pPr>
            <a:r>
              <a:rPr sz="18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цикл,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где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переменная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332105" algn="l"/>
                <a:tab pos="1166495" algn="l"/>
              </a:tabLst>
            </a:pPr>
            <a:r>
              <a:rPr sz="18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вывод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информации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800" spc="1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условие</a:t>
            </a:r>
            <a:r>
              <a:rPr sz="1800" spc="1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когда</a:t>
            </a:r>
            <a:r>
              <a:rPr sz="1800" spc="1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переменная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8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проверяем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срабатывание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условия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1411" y="4105147"/>
            <a:ext cx="527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всей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7724" y="4105147"/>
            <a:ext cx="282130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  <a:tab pos="1818005" algn="l"/>
              </a:tabLst>
            </a:pPr>
            <a:r>
              <a:rPr sz="18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прерываем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работу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onsolas"/>
              <a:cs typeface="Consolas"/>
            </a:endParaRPr>
          </a:p>
          <a:p>
            <a:pPr marL="927100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конец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условия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конец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цикла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925" y="2175764"/>
            <a:ext cx="4435475" cy="3320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781175" indent="91440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E06666"/>
                </a:solidFill>
                <a:latin typeface="Consolas"/>
                <a:cs typeface="Consolas"/>
              </a:rPr>
              <a:t>for</a:t>
            </a:r>
            <a:r>
              <a:rPr sz="1800" spc="-1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1800" spc="-10" dirty="0">
                <a:solidFill>
                  <a:srgbClr val="E06666"/>
                </a:solidFill>
                <a:latin typeface="Consolas"/>
                <a:cs typeface="Consolas"/>
              </a:rPr>
              <a:t>:</a:t>
            </a:r>
            <a:r>
              <a:rPr sz="1800" spc="-10" dirty="0">
                <a:solidFill>
                  <a:srgbClr val="8E7CC3"/>
                </a:solidFill>
                <a:latin typeface="Consolas"/>
                <a:cs typeface="Consolas"/>
              </a:rPr>
              <a:t>20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меняется</a:t>
            </a: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от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1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до</a:t>
            </a:r>
            <a:r>
              <a:rPr sz="18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20ти</a:t>
            </a:r>
            <a:endParaRPr sz="1800">
              <a:latin typeface="Consolas"/>
              <a:cs typeface="Consolas"/>
            </a:endParaRPr>
          </a:p>
          <a:p>
            <a:pPr marL="12700" marR="1530350" indent="1828800">
              <a:lnSpc>
                <a:spcPts val="2110"/>
              </a:lnSpc>
              <a:spcBef>
                <a:spcPts val="160"/>
              </a:spcBef>
            </a:pPr>
            <a:r>
              <a:rPr sz="1800" spc="-1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(i)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о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значении</a:t>
            </a:r>
            <a:r>
              <a:rPr sz="18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переменной</a:t>
            </a:r>
            <a:r>
              <a:rPr sz="18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i="1" spc="-50" dirty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endParaRPr sz="1800">
              <a:latin typeface="Consolas"/>
              <a:cs typeface="Consolas"/>
            </a:endParaRPr>
          </a:p>
          <a:p>
            <a:pPr marL="2755265">
              <a:lnSpc>
                <a:spcPts val="2100"/>
              </a:lnSpc>
            </a:pPr>
            <a:r>
              <a:rPr sz="1800" dirty="0">
                <a:solidFill>
                  <a:srgbClr val="E06666"/>
                </a:solidFill>
                <a:latin typeface="Consolas"/>
                <a:cs typeface="Consolas"/>
              </a:rPr>
              <a:t>if</a:t>
            </a:r>
            <a:r>
              <a:rPr sz="1800" spc="-1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sz="1800" spc="-20" dirty="0">
                <a:solidFill>
                  <a:srgbClr val="E06666"/>
                </a:solidFill>
                <a:latin typeface="Consolas"/>
                <a:cs typeface="Consolas"/>
              </a:rPr>
              <a:t>==</a:t>
            </a:r>
            <a:r>
              <a:rPr sz="1800" spc="-20" dirty="0">
                <a:solidFill>
                  <a:srgbClr val="8E7CC3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равна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 5ти</a:t>
            </a:r>
            <a:endParaRPr sz="1800">
              <a:latin typeface="Consolas"/>
              <a:cs typeface="Consolas"/>
            </a:endParaRPr>
          </a:p>
          <a:p>
            <a:pPr marL="2755265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500" spc="-1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800" spc="-10" dirty="0">
                <a:solidFill>
                  <a:srgbClr val="FFD966"/>
                </a:solidFill>
                <a:latin typeface="Consolas"/>
                <a:cs typeface="Consolas"/>
              </a:rPr>
              <a:t>i=5</a:t>
            </a:r>
            <a:r>
              <a:rPr sz="1500" spc="-1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3669665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6FA8DC"/>
                </a:solidFill>
                <a:latin typeface="Consolas"/>
                <a:cs typeface="Consolas"/>
              </a:rPr>
              <a:t>return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программы</a:t>
            </a:r>
            <a:endParaRPr sz="1800">
              <a:latin typeface="Consolas"/>
              <a:cs typeface="Consolas"/>
            </a:endParaRPr>
          </a:p>
          <a:p>
            <a:pPr marL="2755265">
              <a:lnSpc>
                <a:spcPts val="2135"/>
              </a:lnSpc>
              <a:spcBef>
                <a:spcPts val="25"/>
              </a:spcBef>
            </a:pPr>
            <a:r>
              <a:rPr sz="18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1800">
              <a:latin typeface="Consolas"/>
              <a:cs typeface="Consolas"/>
            </a:endParaRPr>
          </a:p>
          <a:p>
            <a:pPr marL="926465" marR="3124200">
              <a:lnSpc>
                <a:spcPts val="2180"/>
              </a:lnSpc>
              <a:spcBef>
                <a:spcPts val="35"/>
              </a:spcBef>
            </a:pPr>
            <a:r>
              <a:rPr sz="1800" spc="-25" dirty="0">
                <a:solidFill>
                  <a:srgbClr val="E06666"/>
                </a:solidFill>
                <a:latin typeface="Consolas"/>
                <a:cs typeface="Consolas"/>
              </a:rPr>
              <a:t>end 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800" spc="-25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8E7CC3"/>
                </a:solidFill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6524" y="5196332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890" algn="l"/>
              </a:tabLst>
            </a:pPr>
            <a:r>
              <a:rPr sz="18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проверяем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925" y="5476747"/>
            <a:ext cx="976122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действие</a:t>
            </a:r>
            <a:r>
              <a:rPr sz="18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оператора</a:t>
            </a:r>
            <a:r>
              <a:rPr sz="18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sz="1800" i="1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onsolas"/>
                <a:cs typeface="Consolas"/>
              </a:rPr>
              <a:t>–</a:t>
            </a:r>
            <a:r>
              <a:rPr sz="1800" i="1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переменная</a:t>
            </a:r>
            <a:r>
              <a:rPr sz="18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«а»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не</a:t>
            </a:r>
            <a:r>
              <a:rPr sz="18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должна</a:t>
            </a:r>
            <a:r>
              <a:rPr sz="18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создастся</a:t>
            </a:r>
            <a:endParaRPr sz="1800">
              <a:latin typeface="Consolas"/>
              <a:cs typeface="Consolas"/>
            </a:endParaRPr>
          </a:p>
          <a:p>
            <a:pPr marL="12700" marR="5080" algn="just">
              <a:lnSpc>
                <a:spcPct val="102200"/>
              </a:lnSpc>
              <a:spcBef>
                <a:spcPts val="208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Данный</a:t>
            </a:r>
            <a:r>
              <a:rPr sz="1800" spc="2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оператор</a:t>
            </a:r>
            <a:r>
              <a:rPr sz="1800" spc="2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часто</a:t>
            </a:r>
            <a:r>
              <a:rPr sz="1800" spc="2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используется</a:t>
            </a:r>
            <a:r>
              <a:rPr sz="1800" spc="2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r>
              <a:rPr sz="1800" spc="2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создании</a:t>
            </a:r>
            <a:r>
              <a:rPr sz="1800" spc="28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программы</a:t>
            </a:r>
            <a:r>
              <a:rPr sz="1800" spc="28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27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виде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интерфейса,</a:t>
            </a:r>
            <a:r>
              <a:rPr sz="18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где</a:t>
            </a:r>
            <a:r>
              <a:rPr sz="18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весь</a:t>
            </a:r>
            <a:r>
              <a:rPr sz="180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код</a:t>
            </a:r>
            <a:r>
              <a:rPr sz="18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строится</a:t>
            </a:r>
            <a:r>
              <a:rPr sz="18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функциях,</a:t>
            </a:r>
            <a:r>
              <a:rPr sz="18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срабатывающих</a:t>
            </a:r>
            <a:r>
              <a:rPr sz="18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r>
              <a:rPr sz="180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условии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каких-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либо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взаимодействий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пользователя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элементами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интерфейса.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9" y="5565647"/>
            <a:ext cx="801624" cy="7071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200" spc="-300" dirty="0">
                <a:solidFill>
                  <a:srgbClr val="EBEBEB"/>
                </a:solidFill>
                <a:latin typeface="Verdana"/>
                <a:cs typeface="Verdana"/>
              </a:rPr>
              <a:t>Виды</a:t>
            </a:r>
            <a:r>
              <a:rPr sz="4200" spc="-32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65" dirty="0">
                <a:solidFill>
                  <a:srgbClr val="EBEBEB"/>
                </a:solidFill>
                <a:latin typeface="Verdana"/>
                <a:cs typeface="Verdana"/>
              </a:rPr>
              <a:t>условий: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3479" y="1972564"/>
            <a:ext cx="5937250" cy="224790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30"/>
              </a:spcBef>
              <a:buClr>
                <a:srgbClr val="F5A408"/>
              </a:buClr>
              <a:buSzPct val="78571"/>
              <a:buFont typeface="Lucida Sans Unicode"/>
              <a:buChar char="►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2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610" dirty="0">
                <a:solidFill>
                  <a:srgbClr val="93C47D"/>
                </a:solidFill>
                <a:latin typeface="Verdana"/>
                <a:cs typeface="Verdana"/>
              </a:rPr>
              <a:t>If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F5A408"/>
              </a:buClr>
              <a:buSzPct val="78571"/>
              <a:buFont typeface="Lucida Sans Unicode"/>
              <a:buChar char="►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2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340" dirty="0">
                <a:solidFill>
                  <a:srgbClr val="93C47D"/>
                </a:solidFill>
                <a:latin typeface="Verdana"/>
                <a:cs typeface="Verdana"/>
              </a:rPr>
              <a:t>If…elseif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F5A408"/>
              </a:buClr>
              <a:buSzPct val="78571"/>
              <a:buFont typeface="Lucida Sans Unicode"/>
              <a:buChar char="►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310" dirty="0">
                <a:solidFill>
                  <a:srgbClr val="93C47D"/>
                </a:solidFill>
                <a:latin typeface="Verdana"/>
                <a:cs typeface="Verdana"/>
              </a:rPr>
              <a:t>switch,</a:t>
            </a:r>
            <a:r>
              <a:rPr sz="2800" b="1" spc="-140" dirty="0">
                <a:solidFill>
                  <a:srgbClr val="93C47D"/>
                </a:solidFill>
                <a:latin typeface="Verdana"/>
                <a:cs typeface="Verdana"/>
              </a:rPr>
              <a:t> </a:t>
            </a:r>
            <a:r>
              <a:rPr sz="2800" b="1" spc="-145" dirty="0">
                <a:solidFill>
                  <a:srgbClr val="93C47D"/>
                </a:solidFill>
                <a:latin typeface="Verdana"/>
                <a:cs typeface="Verdana"/>
              </a:rPr>
              <a:t>case,</a:t>
            </a:r>
            <a:r>
              <a:rPr sz="2800" b="1" spc="-140" dirty="0">
                <a:solidFill>
                  <a:srgbClr val="93C47D"/>
                </a:solidFill>
                <a:latin typeface="Verdana"/>
                <a:cs typeface="Verdana"/>
              </a:rPr>
              <a:t> </a:t>
            </a:r>
            <a:r>
              <a:rPr sz="2800" b="1" spc="-330" dirty="0">
                <a:solidFill>
                  <a:srgbClr val="93C47D"/>
                </a:solidFill>
                <a:latin typeface="Verdana"/>
                <a:cs typeface="Verdana"/>
              </a:rPr>
              <a:t>otherwise</a:t>
            </a: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F5A408"/>
              </a:buClr>
              <a:buSzPct val="78571"/>
              <a:buFont typeface="Lucida Sans Unicode"/>
              <a:buChar char="►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28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b="1" spc="-350" dirty="0">
                <a:solidFill>
                  <a:srgbClr val="93C47D"/>
                </a:solidFill>
                <a:latin typeface="Verdana"/>
                <a:cs typeface="Verdana"/>
              </a:rPr>
              <a:t>try,</a:t>
            </a:r>
            <a:r>
              <a:rPr sz="2800" b="1" spc="-150" dirty="0">
                <a:solidFill>
                  <a:srgbClr val="93C47D"/>
                </a:solidFill>
                <a:latin typeface="Verdana"/>
                <a:cs typeface="Verdana"/>
              </a:rPr>
              <a:t> </a:t>
            </a:r>
            <a:r>
              <a:rPr sz="2800" b="1" spc="-10" dirty="0">
                <a:solidFill>
                  <a:srgbClr val="93C47D"/>
                </a:solidFill>
                <a:latin typeface="Verdana"/>
                <a:cs typeface="Verdana"/>
              </a:rPr>
              <a:t>catch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25" y="118363"/>
            <a:ext cx="47009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>
                <a:solidFill>
                  <a:srgbClr val="EBEBEB"/>
                </a:solidFill>
                <a:latin typeface="Verdana"/>
                <a:cs typeface="Verdana"/>
              </a:rPr>
              <a:t>Условия</a:t>
            </a:r>
            <a:r>
              <a:rPr sz="4200" spc="-32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30" dirty="0">
                <a:solidFill>
                  <a:srgbClr val="EBEBEB"/>
                </a:solidFill>
                <a:latin typeface="Verdana"/>
                <a:cs typeface="Verdana"/>
              </a:rPr>
              <a:t>if…else</a:t>
            </a:r>
            <a:r>
              <a:rPr sz="4200" spc="-32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445" dirty="0">
                <a:solidFill>
                  <a:srgbClr val="EBEBEB"/>
                </a:solidFill>
                <a:latin typeface="Verdana"/>
                <a:cs typeface="Verdana"/>
              </a:rPr>
              <a:t>if: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759" y="845819"/>
            <a:ext cx="1800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315" dirty="0">
                <a:solidFill>
                  <a:srgbClr val="93C47D"/>
                </a:solidFill>
                <a:latin typeface="Tahoma"/>
                <a:cs typeface="Tahoma"/>
              </a:rPr>
              <a:t>If</a:t>
            </a:r>
            <a:r>
              <a:rPr sz="2000" b="1" spc="10" dirty="0">
                <a:solidFill>
                  <a:srgbClr val="93C47D"/>
                </a:solidFill>
                <a:latin typeface="Tahoma"/>
                <a:cs typeface="Tahoma"/>
              </a:rPr>
              <a:t> 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3075" y="1216488"/>
          <a:ext cx="7861300" cy="147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1885"/>
                        </a:lnSpc>
                      </a:pP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2000" spc="-7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&lt;логическое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выражение&gt;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оператор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условия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45515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&lt;операторы&gt;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действия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spc="-2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5715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оператор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обратного</a:t>
                      </a:r>
                      <a:r>
                        <a:rPr sz="2000" spc="-1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условия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945515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&lt;операторы&gt;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действия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при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82125" y="2662428"/>
            <a:ext cx="353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выполнении</a:t>
            </a:r>
            <a:r>
              <a:rPr sz="2000" spc="-1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обратного</a:t>
            </a:r>
            <a:endParaRPr sz="2000">
              <a:latin typeface="Consolas"/>
              <a:cs typeface="Consolas"/>
            </a:endParaRPr>
          </a:p>
          <a:p>
            <a:pPr marL="253936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условия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924" y="3272028"/>
            <a:ext cx="2120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конец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условия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63075" y="4033047"/>
          <a:ext cx="8064500" cy="12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F5A408"/>
                        </a:buClr>
                        <a:buSzPct val="80000"/>
                        <a:buFont typeface="Lucida Sans Unicode"/>
                        <a:buChar char="►"/>
                        <a:tabLst>
                          <a:tab pos="374650" algn="l"/>
                        </a:tabLst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Условие</a:t>
                      </a:r>
                      <a:r>
                        <a:rPr sz="20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b="1" spc="-130" dirty="0">
                          <a:solidFill>
                            <a:srgbClr val="93C47D"/>
                          </a:solidFill>
                          <a:latin typeface="Tahoma"/>
                          <a:cs typeface="Tahoma"/>
                        </a:rPr>
                        <a:t>If…elseif</a:t>
                      </a:r>
                      <a:r>
                        <a:rPr sz="2000" b="1" spc="30" dirty="0">
                          <a:solidFill>
                            <a:srgbClr val="93C47D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2000" spc="-7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&lt;логическое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выражение&gt;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0">
                        <a:lnSpc>
                          <a:spcPts val="207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оператор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условия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45515">
                        <a:lnSpc>
                          <a:spcPts val="208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&lt;операторы&gt;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92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действия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elseif</a:t>
                      </a:r>
                      <a:r>
                        <a:rPr sz="2000" spc="-95" dirty="0">
                          <a:solidFill>
                            <a:srgbClr val="E06666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&lt;логическое</a:t>
                      </a:r>
                      <a:r>
                        <a:rPr sz="2000" spc="-9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выражение&gt;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2085"/>
                        </a:lnSpc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8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оператор</a:t>
                      </a:r>
                      <a:r>
                        <a:rPr sz="2000" spc="-9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обратного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96524" y="5533644"/>
            <a:ext cx="1562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условия</a:t>
            </a:r>
            <a:endParaRPr sz="20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&lt;операторы&gt;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2924" y="5838444"/>
            <a:ext cx="142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действия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1724" y="6143244"/>
            <a:ext cx="165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2125" y="6143244"/>
            <a:ext cx="1841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конец</a:t>
            </a:r>
            <a:r>
              <a:rPr sz="20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условия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Verdana"/>
                <a:cs typeface="Verdana"/>
              </a:rPr>
              <a:t>Условие</a:t>
            </a:r>
            <a:r>
              <a:rPr sz="4200" spc="-28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55" dirty="0">
                <a:solidFill>
                  <a:srgbClr val="EBEBEB"/>
                </a:solidFill>
                <a:latin typeface="Verdana"/>
                <a:cs typeface="Verdana"/>
              </a:rPr>
              <a:t>switch,</a:t>
            </a:r>
            <a:r>
              <a:rPr sz="4200" spc="-27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dirty="0">
                <a:solidFill>
                  <a:srgbClr val="EBEBEB"/>
                </a:solidFill>
                <a:latin typeface="Verdana"/>
                <a:cs typeface="Verdana"/>
              </a:rPr>
              <a:t>case,</a:t>
            </a:r>
            <a:r>
              <a:rPr sz="4200" spc="-27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25" dirty="0">
                <a:solidFill>
                  <a:srgbClr val="EBEBEB"/>
                </a:solidFill>
                <a:latin typeface="Verdana"/>
                <a:cs typeface="Verdana"/>
              </a:rPr>
              <a:t>otherwise</a:t>
            </a:r>
            <a:r>
              <a:rPr sz="4200" spc="-28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815" dirty="0">
                <a:solidFill>
                  <a:srgbClr val="EBEBEB"/>
                </a:solidFill>
                <a:latin typeface="Verdana"/>
                <a:cs typeface="Verdana"/>
              </a:rPr>
              <a:t>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25" y="1201928"/>
            <a:ext cx="9429115" cy="504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240" dirty="0">
                <a:solidFill>
                  <a:srgbClr val="FFFFFF"/>
                </a:solidFill>
                <a:latin typeface="Verdana"/>
                <a:cs typeface="Verdana"/>
              </a:rPr>
              <a:t>«switch,</a:t>
            </a:r>
            <a:r>
              <a:rPr sz="1500" b="1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FFFFFF"/>
                </a:solidFill>
                <a:latin typeface="Verdana"/>
                <a:cs typeface="Verdana"/>
              </a:rPr>
              <a:t>case,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229" dirty="0">
                <a:solidFill>
                  <a:srgbClr val="FFFFFF"/>
                </a:solidFill>
                <a:latin typeface="Verdana"/>
                <a:cs typeface="Verdana"/>
              </a:rPr>
              <a:t>otherwise»</a:t>
            </a:r>
            <a:r>
              <a:rPr sz="1500" b="1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(ключ,</a:t>
            </a:r>
            <a:r>
              <a:rPr sz="15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состояние)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применяют,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если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определенная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 переменная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может</a:t>
            </a:r>
            <a:r>
              <a:rPr sz="15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принять</a:t>
            </a:r>
            <a:r>
              <a:rPr sz="15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несколько</a:t>
            </a:r>
            <a:r>
              <a:rPr sz="15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определенных</a:t>
            </a:r>
            <a:r>
              <a:rPr sz="15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значений.</a:t>
            </a:r>
            <a:r>
              <a:rPr sz="15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Общий</a:t>
            </a:r>
            <a:r>
              <a:rPr sz="15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синтаксис</a:t>
            </a:r>
            <a:r>
              <a:rPr sz="150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выглядит</a:t>
            </a:r>
            <a:r>
              <a:rPr sz="150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следующим образом:</a:t>
            </a:r>
            <a:endParaRPr sz="1500">
              <a:latin typeface="Verdana"/>
              <a:cs typeface="Verdana"/>
            </a:endParaRPr>
          </a:p>
          <a:p>
            <a:pPr marL="926465">
              <a:lnSpc>
                <a:spcPts val="1705"/>
              </a:lnSpc>
            </a:pPr>
            <a:r>
              <a:rPr sz="1500" dirty="0">
                <a:solidFill>
                  <a:srgbClr val="E06666"/>
                </a:solidFill>
                <a:latin typeface="Consolas"/>
                <a:cs typeface="Consolas"/>
              </a:rPr>
              <a:t>switch</a:t>
            </a:r>
            <a:r>
              <a:rPr sz="1500" spc="-5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&lt;переменная&gt;</a:t>
            </a:r>
            <a:endParaRPr sz="1500">
              <a:latin typeface="Consolas"/>
              <a:cs typeface="Consolas"/>
            </a:endParaRPr>
          </a:p>
          <a:p>
            <a:pPr marL="1840864">
              <a:lnSpc>
                <a:spcPct val="100000"/>
              </a:lnSpc>
            </a:pPr>
            <a:r>
              <a:rPr sz="1500" dirty="0">
                <a:solidFill>
                  <a:srgbClr val="E06666"/>
                </a:solidFill>
                <a:latin typeface="Consolas"/>
                <a:cs typeface="Consolas"/>
              </a:rPr>
              <a:t>case</a:t>
            </a:r>
            <a:r>
              <a:rPr sz="1500" spc="-5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&lt;значение</a:t>
            </a:r>
            <a:r>
              <a:rPr sz="15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№1_принемаемое_переменной&gt;</a:t>
            </a:r>
            <a:endParaRPr sz="1500">
              <a:latin typeface="Consolas"/>
              <a:cs typeface="Consolas"/>
            </a:endParaRPr>
          </a:p>
          <a:p>
            <a:pPr marL="275526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&lt;операторы&gt;</a:t>
            </a:r>
            <a:endParaRPr sz="1500">
              <a:latin typeface="Consolas"/>
              <a:cs typeface="Consolas"/>
            </a:endParaRPr>
          </a:p>
          <a:p>
            <a:pPr marL="1840864">
              <a:lnSpc>
                <a:spcPct val="100000"/>
              </a:lnSpc>
            </a:pPr>
            <a:r>
              <a:rPr sz="1500" dirty="0">
                <a:solidFill>
                  <a:srgbClr val="E06666"/>
                </a:solidFill>
                <a:latin typeface="Consolas"/>
                <a:cs typeface="Consolas"/>
              </a:rPr>
              <a:t>case</a:t>
            </a:r>
            <a:r>
              <a:rPr sz="1500" spc="-5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&lt;значение</a:t>
            </a:r>
            <a:r>
              <a:rPr sz="15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№2_принемаемое_переменной&gt;</a:t>
            </a:r>
            <a:endParaRPr sz="1500">
              <a:latin typeface="Consolas"/>
              <a:cs typeface="Consolas"/>
            </a:endParaRPr>
          </a:p>
          <a:p>
            <a:pPr marL="275526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&lt;операторы&gt;</a:t>
            </a:r>
            <a:endParaRPr sz="15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</a:pPr>
            <a:r>
              <a:rPr sz="1500" spc="-25" dirty="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1500">
              <a:latin typeface="Consolas"/>
              <a:cs typeface="Consolas"/>
            </a:endParaRPr>
          </a:p>
          <a:p>
            <a:pPr marL="1840864">
              <a:lnSpc>
                <a:spcPct val="100000"/>
              </a:lnSpc>
              <a:tabLst>
                <a:tab pos="4584065" algn="l"/>
              </a:tabLst>
            </a:pPr>
            <a:r>
              <a:rPr sz="1500" spc="-10" dirty="0">
                <a:solidFill>
                  <a:srgbClr val="E06666"/>
                </a:solidFill>
                <a:latin typeface="Consolas"/>
                <a:cs typeface="Consolas"/>
              </a:rPr>
              <a:t>otherwise</a:t>
            </a:r>
            <a:r>
              <a:rPr sz="1500" dirty="0">
                <a:solidFill>
                  <a:srgbClr val="E06666"/>
                </a:solidFill>
                <a:latin typeface="Consolas"/>
                <a:cs typeface="Consolas"/>
              </a:rPr>
              <a:t>	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5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если</a:t>
            </a:r>
            <a:r>
              <a:rPr sz="15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ни</a:t>
            </a:r>
            <a:r>
              <a:rPr sz="15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одно</a:t>
            </a:r>
            <a:r>
              <a:rPr sz="15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из</a:t>
            </a:r>
            <a:r>
              <a:rPr sz="15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условий</a:t>
            </a:r>
            <a:r>
              <a:rPr sz="15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выше</a:t>
            </a:r>
            <a:r>
              <a:rPr sz="15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не</a:t>
            </a:r>
            <a:r>
              <a:rPr sz="15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выполнено</a:t>
            </a:r>
            <a:endParaRPr sz="1500">
              <a:latin typeface="Consolas"/>
              <a:cs typeface="Consolas"/>
            </a:endParaRPr>
          </a:p>
          <a:p>
            <a:pPr marL="275526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&lt;операторы&gt;</a:t>
            </a:r>
            <a:endParaRPr sz="15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</a:pPr>
            <a:r>
              <a:rPr sz="15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500">
              <a:latin typeface="Consolas"/>
              <a:cs typeface="Consolas"/>
            </a:endParaRPr>
          </a:p>
          <a:p>
            <a:pPr marL="12700" algn="just">
              <a:lnSpc>
                <a:spcPts val="1750"/>
              </a:lnSpc>
              <a:spcBef>
                <a:spcPts val="5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Напр.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создадим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программу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проверки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числа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dirty="0">
                <a:solidFill>
                  <a:srgbClr val="FFFFFF"/>
                </a:solidFill>
                <a:latin typeface="Verdana"/>
                <a:cs typeface="Verdana"/>
              </a:rPr>
              <a:t>π</a:t>
            </a:r>
            <a:r>
              <a:rPr sz="1500" i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переменной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«р»:</a:t>
            </a:r>
            <a:endParaRPr sz="1500">
              <a:latin typeface="Verdana"/>
              <a:cs typeface="Verdana"/>
            </a:endParaRPr>
          </a:p>
          <a:p>
            <a:pPr marL="2755265" marR="330835" indent="-1828800">
              <a:lnSpc>
                <a:spcPts val="1800"/>
              </a:lnSpc>
              <a:spcBef>
                <a:spcPts val="10"/>
              </a:spcBef>
              <a:tabLst>
                <a:tab pos="4584065" algn="l"/>
              </a:tabLst>
            </a:pP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p</a:t>
            </a:r>
            <a:r>
              <a:rPr sz="1500" spc="-1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3.15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		%</a:t>
            </a:r>
            <a:r>
              <a:rPr sz="15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переменную</a:t>
            </a:r>
            <a:r>
              <a:rPr sz="15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нужно</a:t>
            </a:r>
            <a:r>
              <a:rPr sz="15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изменять,</a:t>
            </a:r>
            <a:r>
              <a:rPr sz="15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чтоб</a:t>
            </a:r>
            <a:r>
              <a:rPr sz="15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проверить 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работу</a:t>
            </a:r>
            <a:r>
              <a:rPr sz="15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nsolas"/>
                <a:cs typeface="Consolas"/>
              </a:rPr>
              <a:t>программы</a:t>
            </a:r>
            <a:endParaRPr sz="1500">
              <a:latin typeface="Consolas"/>
              <a:cs typeface="Consolas"/>
            </a:endParaRPr>
          </a:p>
          <a:p>
            <a:pPr marL="926465">
              <a:lnSpc>
                <a:spcPts val="1739"/>
              </a:lnSpc>
            </a:pPr>
            <a:r>
              <a:rPr sz="1500" dirty="0">
                <a:solidFill>
                  <a:srgbClr val="E06666"/>
                </a:solidFill>
                <a:latin typeface="Consolas"/>
                <a:cs typeface="Consolas"/>
              </a:rPr>
              <a:t>switch</a:t>
            </a:r>
            <a:r>
              <a:rPr sz="1500" spc="-5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onsolas"/>
                <a:cs typeface="Consolas"/>
              </a:rPr>
              <a:t>p</a:t>
            </a:r>
            <a:endParaRPr sz="1500">
              <a:latin typeface="Consolas"/>
              <a:cs typeface="Consolas"/>
            </a:endParaRPr>
          </a:p>
          <a:p>
            <a:pPr marL="1840864">
              <a:lnSpc>
                <a:spcPct val="100000"/>
              </a:lnSpc>
            </a:pPr>
            <a:r>
              <a:rPr sz="1500" dirty="0">
                <a:solidFill>
                  <a:srgbClr val="E06666"/>
                </a:solidFill>
                <a:latin typeface="Consolas"/>
                <a:cs typeface="Consolas"/>
              </a:rPr>
              <a:t>case</a:t>
            </a:r>
            <a:r>
              <a:rPr sz="1500" spc="-3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500" spc="-20" dirty="0">
                <a:solidFill>
                  <a:srgbClr val="8E7CC3"/>
                </a:solidFill>
                <a:latin typeface="Consolas"/>
                <a:cs typeface="Consolas"/>
              </a:rPr>
              <a:t>3.14</a:t>
            </a:r>
            <a:endParaRPr sz="1500">
              <a:latin typeface="Consolas"/>
              <a:cs typeface="Consolas"/>
            </a:endParaRPr>
          </a:p>
          <a:p>
            <a:pPr marL="1840864" marR="4883785" indent="914400">
              <a:lnSpc>
                <a:spcPct val="100000"/>
              </a:lnSpc>
            </a:pPr>
            <a:r>
              <a:rPr sz="150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500" dirty="0">
                <a:solidFill>
                  <a:srgbClr val="FFD966"/>
                </a:solidFill>
                <a:latin typeface="Consolas"/>
                <a:cs typeface="Consolas"/>
              </a:rPr>
              <a:t>'Chislo</a:t>
            </a:r>
            <a:r>
              <a:rPr sz="1500" spc="-100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1500" spc="-20" dirty="0">
                <a:solidFill>
                  <a:srgbClr val="FFD966"/>
                </a:solidFill>
                <a:latin typeface="Consolas"/>
                <a:cs typeface="Consolas"/>
              </a:rPr>
              <a:t>pi'</a:t>
            </a:r>
            <a:r>
              <a:rPr sz="1500" spc="-20" dirty="0">
                <a:solidFill>
                  <a:srgbClr val="FFFFFF"/>
                </a:solidFill>
                <a:latin typeface="Consolas"/>
                <a:cs typeface="Consolas"/>
              </a:rPr>
              <a:t>) </a:t>
            </a:r>
            <a:r>
              <a:rPr sz="1500" spc="-10" dirty="0">
                <a:solidFill>
                  <a:srgbClr val="E06666"/>
                </a:solidFill>
                <a:latin typeface="Consolas"/>
                <a:cs typeface="Consolas"/>
              </a:rPr>
              <a:t>otherwise</a:t>
            </a:r>
            <a:endParaRPr sz="1500">
              <a:latin typeface="Consolas"/>
              <a:cs typeface="Consolas"/>
            </a:endParaRPr>
          </a:p>
          <a:p>
            <a:pPr marL="1840864">
              <a:lnSpc>
                <a:spcPct val="100000"/>
              </a:lnSpc>
            </a:pPr>
            <a:r>
              <a:rPr sz="150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50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500" dirty="0">
                <a:solidFill>
                  <a:srgbClr val="FFD966"/>
                </a:solidFill>
                <a:latin typeface="Consolas"/>
                <a:cs typeface="Consolas"/>
              </a:rPr>
              <a:t>'Peremennaya</a:t>
            </a:r>
            <a:r>
              <a:rPr sz="1500" spc="-60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D966"/>
                </a:solidFill>
                <a:latin typeface="Consolas"/>
                <a:cs typeface="Consolas"/>
              </a:rPr>
              <a:t>"p"</a:t>
            </a:r>
            <a:r>
              <a:rPr sz="1500" spc="-60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D966"/>
                </a:solidFill>
                <a:latin typeface="Consolas"/>
                <a:cs typeface="Consolas"/>
              </a:rPr>
              <a:t>ne</a:t>
            </a:r>
            <a:r>
              <a:rPr sz="1500" spc="-55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FFD966"/>
                </a:solidFill>
                <a:latin typeface="Consolas"/>
                <a:cs typeface="Consolas"/>
              </a:rPr>
              <a:t>chislo</a:t>
            </a:r>
            <a:r>
              <a:rPr sz="1500" spc="-60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1500" spc="-20" dirty="0">
                <a:solidFill>
                  <a:srgbClr val="FFD966"/>
                </a:solidFill>
                <a:latin typeface="Consolas"/>
                <a:cs typeface="Consolas"/>
              </a:rPr>
              <a:t>Pi'</a:t>
            </a:r>
            <a:r>
              <a:rPr sz="1500" spc="-2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15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</a:pPr>
            <a:r>
              <a:rPr sz="15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Verdana"/>
                <a:cs typeface="Verdana"/>
              </a:rPr>
              <a:t>Условие</a:t>
            </a:r>
            <a:r>
              <a:rPr sz="4200" spc="-30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355" dirty="0">
                <a:solidFill>
                  <a:srgbClr val="EBEBEB"/>
                </a:solidFill>
                <a:latin typeface="Verdana"/>
                <a:cs typeface="Verdana"/>
              </a:rPr>
              <a:t>try,</a:t>
            </a:r>
            <a:r>
              <a:rPr sz="4200" spc="-2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204" dirty="0">
                <a:solidFill>
                  <a:srgbClr val="EBEBEB"/>
                </a:solidFill>
                <a:latin typeface="Verdana"/>
                <a:cs typeface="Verdana"/>
              </a:rPr>
              <a:t>catch</a:t>
            </a:r>
            <a:r>
              <a:rPr sz="4200" spc="-29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815" dirty="0">
                <a:solidFill>
                  <a:srgbClr val="EBEBEB"/>
                </a:solidFill>
                <a:latin typeface="Verdana"/>
                <a:cs typeface="Verdana"/>
              </a:rPr>
              <a:t>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125" y="1202435"/>
            <a:ext cx="9928860" cy="229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Условие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04" dirty="0">
                <a:solidFill>
                  <a:srgbClr val="93C47D"/>
                </a:solidFill>
                <a:latin typeface="Tahoma"/>
                <a:cs typeface="Tahoma"/>
              </a:rPr>
              <a:t>«try,</a:t>
            </a:r>
            <a:r>
              <a:rPr sz="2000" b="1" spc="140" dirty="0">
                <a:solidFill>
                  <a:srgbClr val="93C47D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93C47D"/>
                </a:solidFill>
                <a:latin typeface="Tahoma"/>
                <a:cs typeface="Tahoma"/>
              </a:rPr>
              <a:t>catch»</a:t>
            </a:r>
            <a:r>
              <a:rPr sz="2000" b="1" spc="140" dirty="0">
                <a:solidFill>
                  <a:srgbClr val="93C47D"/>
                </a:solidFill>
                <a:latin typeface="Tahoma"/>
                <a:cs typeface="Tahom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(попытка)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является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специфическим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условием,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которое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используется</a:t>
            </a:r>
            <a:r>
              <a:rPr sz="2000" spc="2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если</a:t>
            </a:r>
            <a:r>
              <a:rPr sz="2000" spc="2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существует</a:t>
            </a:r>
            <a:r>
              <a:rPr sz="2000" spc="2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вероятность</a:t>
            </a:r>
            <a:r>
              <a:rPr sz="2000" spc="2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ошибочного</a:t>
            </a:r>
            <a:r>
              <a:rPr sz="2000" spc="2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действия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пользователя.</a:t>
            </a:r>
            <a:r>
              <a:rPr sz="2000" spc="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Функция</a:t>
            </a:r>
            <a:r>
              <a:rPr sz="20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делает</a:t>
            </a:r>
            <a:r>
              <a:rPr sz="2000" spc="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попытку</a:t>
            </a:r>
            <a:r>
              <a:rPr sz="20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выполнить</a:t>
            </a:r>
            <a:r>
              <a:rPr sz="2000" spc="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действие,</a:t>
            </a:r>
            <a:r>
              <a:rPr sz="2000" spc="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вместо</a:t>
            </a:r>
            <a:r>
              <a:rPr sz="20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того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чтоб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выдать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ошибку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windows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выполняет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запрограммированное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действие.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Синтаксис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функции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имеет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следующий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вид:</a:t>
            </a:r>
            <a:endParaRPr sz="2000">
              <a:latin typeface="Verdana"/>
              <a:cs typeface="Verdana"/>
            </a:endParaRPr>
          </a:p>
          <a:p>
            <a:pPr marL="1840864" marR="5780405" indent="-914400">
              <a:lnSpc>
                <a:spcPts val="3000"/>
              </a:lnSpc>
              <a:spcBef>
                <a:spcPts val="5"/>
              </a:spcBef>
            </a:pP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try</a:t>
            </a:r>
            <a:r>
              <a:rPr sz="2000" spc="5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nsolas"/>
                <a:cs typeface="Consolas"/>
              </a:rPr>
              <a:t>&lt;оператор-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попытка&gt;; </a:t>
            </a:r>
            <a:r>
              <a:rPr sz="2000" spc="-10" dirty="0">
                <a:solidFill>
                  <a:srgbClr val="E06666"/>
                </a:solidFill>
                <a:latin typeface="Consolas"/>
                <a:cs typeface="Consolas"/>
              </a:rPr>
              <a:t>catch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0569" y="3552444"/>
            <a:ext cx="585978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59610" algn="l"/>
                <a:tab pos="2789555" algn="l"/>
                <a:tab pos="4318000" algn="l"/>
                <a:tab pos="5567045" algn="l"/>
              </a:tabLst>
            </a:pP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выполняется,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Consolas"/>
                <a:cs typeface="Consolas"/>
              </a:rPr>
              <a:t>если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первичная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попытка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не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000">
              <a:latin typeface="Consolas"/>
              <a:cs typeface="Consolas"/>
            </a:endParaRPr>
          </a:p>
          <a:p>
            <a:pPr marL="143002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конец</a:t>
            </a:r>
            <a:r>
              <a:rPr sz="20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условия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2000">
              <a:latin typeface="Consolas"/>
              <a:cs typeface="Consolas"/>
            </a:endParaRPr>
          </a:p>
          <a:p>
            <a:pPr marL="1430020">
              <a:lnSpc>
                <a:spcPct val="100000"/>
              </a:lnSpc>
              <a:tabLst>
                <a:tab pos="1784985" algn="l"/>
                <a:tab pos="2977515" algn="l"/>
                <a:tab pos="4449445" algn="l"/>
              </a:tabLst>
            </a:pPr>
            <a:r>
              <a:rPr sz="20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попытка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присвоить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переменной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25" y="3552444"/>
            <a:ext cx="382270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0864">
              <a:lnSpc>
                <a:spcPct val="100000"/>
              </a:lnSpc>
              <a:spcBef>
                <a:spcPts val="100"/>
              </a:spcBef>
              <a:tabLst>
                <a:tab pos="3669665" algn="l"/>
              </a:tabLst>
            </a:pP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&lt;оператор&gt;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удалась</a:t>
            </a:r>
            <a:endParaRPr sz="20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0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Напр.:</a:t>
            </a:r>
            <a:endParaRPr sz="20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</a:pP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try</a:t>
            </a:r>
            <a:r>
              <a:rPr sz="2000" spc="-3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«а»</a:t>
            </a:r>
            <a:r>
              <a:rPr sz="2000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значение</a:t>
            </a:r>
            <a:r>
              <a:rPr sz="2000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переменной</a:t>
            </a:r>
            <a:r>
              <a:rPr sz="2000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«b»</a:t>
            </a:r>
            <a:endParaRPr sz="2000">
              <a:latin typeface="Consolas"/>
              <a:cs typeface="Consolas"/>
            </a:endParaRPr>
          </a:p>
          <a:p>
            <a:pPr marL="1840864">
              <a:lnSpc>
                <a:spcPct val="100000"/>
              </a:lnSpc>
            </a:pPr>
            <a:r>
              <a:rPr sz="2000" spc="-10" dirty="0">
                <a:solidFill>
                  <a:srgbClr val="E06666"/>
                </a:solidFill>
                <a:latin typeface="Consolas"/>
                <a:cs typeface="Consolas"/>
              </a:rPr>
              <a:t>catch</a:t>
            </a:r>
            <a:endParaRPr sz="2000">
              <a:latin typeface="Consolas"/>
              <a:cs typeface="Consolas"/>
            </a:endParaRPr>
          </a:p>
          <a:p>
            <a:pPr marL="2755265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4124" y="5838444"/>
            <a:ext cx="5356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250" algn="l"/>
                <a:tab pos="1473835" algn="l"/>
                <a:tab pos="2344420" algn="l"/>
                <a:tab pos="4192904" algn="l"/>
                <a:tab pos="5063490" algn="l"/>
              </a:tabLst>
            </a:pPr>
            <a:r>
              <a:rPr sz="20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так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как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переменная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«b»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не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2125" y="6143244"/>
            <a:ext cx="9385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существует,</a:t>
            </a:r>
            <a:r>
              <a:rPr sz="20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то</a:t>
            </a:r>
            <a:r>
              <a:rPr sz="20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переменной</a:t>
            </a:r>
            <a:r>
              <a:rPr sz="20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«a»</a:t>
            </a:r>
            <a:r>
              <a:rPr sz="20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присваивается</a:t>
            </a:r>
            <a:r>
              <a:rPr sz="20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числовое</a:t>
            </a:r>
            <a:r>
              <a:rPr sz="20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значение</a:t>
            </a:r>
            <a:r>
              <a:rPr sz="2000" spc="-8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нуля. </a:t>
            </a:r>
            <a:r>
              <a:rPr sz="2000" spc="-25" dirty="0">
                <a:solidFill>
                  <a:srgbClr val="E06666"/>
                </a:solidFill>
                <a:latin typeface="Consolas"/>
                <a:cs typeface="Consolas"/>
              </a:rPr>
              <a:t>end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61828" y="564387"/>
            <a:ext cx="4197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5553" y="65582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solidFill>
                  <a:srgbClr val="EBEBEB"/>
                </a:solidFill>
                <a:latin typeface="Verdana"/>
                <a:cs typeface="Verdana"/>
              </a:rPr>
              <a:t>Аналоги</a:t>
            </a:r>
            <a:r>
              <a:rPr sz="4200" spc="-31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90" dirty="0">
                <a:solidFill>
                  <a:srgbClr val="EBEBEB"/>
                </a:solidFill>
                <a:latin typeface="Verdana"/>
                <a:cs typeface="Verdana"/>
              </a:rPr>
              <a:t>MatLab?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1659" y="1354835"/>
            <a:ext cx="8232775" cy="153733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9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Аналогов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MatLab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насчитать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около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десятка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программ,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но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самые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популярные: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1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GNU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Octave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659" y="3781044"/>
            <a:ext cx="919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Scilab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1659" y="5000244"/>
            <a:ext cx="1173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6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FreeLab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263" y="4907279"/>
            <a:ext cx="899160" cy="6370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904" y="3742944"/>
            <a:ext cx="1063752" cy="533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160" y="2304288"/>
            <a:ext cx="902208" cy="90220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65" dirty="0">
                <a:latin typeface="Verdana"/>
                <a:cs typeface="Verdana"/>
              </a:rPr>
              <a:t>Лекция</a:t>
            </a:r>
            <a:r>
              <a:rPr sz="6000" spc="-425" dirty="0">
                <a:latin typeface="Verdana"/>
                <a:cs typeface="Verdana"/>
              </a:rPr>
              <a:t> </a:t>
            </a:r>
            <a:r>
              <a:rPr sz="6000" dirty="0">
                <a:latin typeface="Verdana"/>
                <a:cs typeface="Verdana"/>
              </a:rPr>
              <a:t>по</a:t>
            </a:r>
            <a:r>
              <a:rPr sz="6000" spc="-434" dirty="0">
                <a:latin typeface="Verdana"/>
                <a:cs typeface="Verdana"/>
              </a:rPr>
              <a:t> </a:t>
            </a:r>
            <a:r>
              <a:rPr sz="6000" spc="125" dirty="0">
                <a:latin typeface="Verdana"/>
                <a:cs typeface="Verdana"/>
              </a:rPr>
              <a:t>MatLab</a:t>
            </a:r>
            <a:r>
              <a:rPr sz="6000" spc="-430" dirty="0">
                <a:latin typeface="Verdana"/>
                <a:cs typeface="Verdana"/>
              </a:rPr>
              <a:t> </a:t>
            </a:r>
            <a:r>
              <a:rPr sz="6000" spc="-525" dirty="0">
                <a:latin typeface="Verdana"/>
                <a:cs typeface="Verdana"/>
              </a:rPr>
              <a:t>№3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325" y="3799839"/>
            <a:ext cx="882967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95" dirty="0">
                <a:solidFill>
                  <a:srgbClr val="FF9900"/>
                </a:solidFill>
                <a:latin typeface="Verdana"/>
                <a:cs typeface="Verdana"/>
              </a:rPr>
              <a:t>ФУНКЦИИ</a:t>
            </a:r>
            <a:r>
              <a:rPr sz="3700" spc="-270" dirty="0">
                <a:solidFill>
                  <a:srgbClr val="FF9900"/>
                </a:solidFill>
                <a:latin typeface="Verdana"/>
                <a:cs typeface="Verdana"/>
              </a:rPr>
              <a:t> </a:t>
            </a:r>
            <a:r>
              <a:rPr sz="3700" spc="-60" dirty="0">
                <a:solidFill>
                  <a:srgbClr val="FF9900"/>
                </a:solidFill>
                <a:latin typeface="Verdana"/>
                <a:cs typeface="Verdana"/>
              </a:rPr>
              <a:t>И</a:t>
            </a:r>
            <a:r>
              <a:rPr sz="3700" spc="-270" dirty="0">
                <a:solidFill>
                  <a:srgbClr val="FF9900"/>
                </a:solidFill>
                <a:latin typeface="Verdana"/>
                <a:cs typeface="Verdana"/>
              </a:rPr>
              <a:t> </a:t>
            </a:r>
            <a:r>
              <a:rPr sz="3700" spc="-110" dirty="0">
                <a:solidFill>
                  <a:srgbClr val="FF9900"/>
                </a:solidFill>
                <a:latin typeface="Verdana"/>
                <a:cs typeface="Verdana"/>
              </a:rPr>
              <a:t>ПОСТРОЕНИЕ</a:t>
            </a:r>
            <a:r>
              <a:rPr sz="3700" spc="-265" dirty="0">
                <a:solidFill>
                  <a:srgbClr val="FF9900"/>
                </a:solidFill>
                <a:latin typeface="Verdana"/>
                <a:cs typeface="Verdana"/>
              </a:rPr>
              <a:t> </a:t>
            </a:r>
            <a:r>
              <a:rPr sz="3700" spc="-40" dirty="0">
                <a:solidFill>
                  <a:srgbClr val="FF9900"/>
                </a:solidFill>
                <a:latin typeface="Verdana"/>
                <a:cs typeface="Verdana"/>
              </a:rPr>
              <a:t>ГРАФИКОВ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8871" y="6485128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30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ahoma"/>
                <a:cs typeface="Tahoma"/>
              </a:rPr>
              <a:t>Что</a:t>
            </a:r>
            <a:r>
              <a:rPr spc="-8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такое</a:t>
            </a:r>
            <a:r>
              <a:rPr spc="-7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функция?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36" y="1157732"/>
            <a:ext cx="8789670" cy="4485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1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Функции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MatLab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это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набор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команд,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выполняющие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цели</a:t>
            </a:r>
            <a:r>
              <a:rPr sz="24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программиста,</a:t>
            </a:r>
            <a:r>
              <a:rPr sz="2400" spc="4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которые</a:t>
            </a:r>
            <a:r>
              <a:rPr sz="2400" spc="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находятся</a:t>
            </a:r>
            <a:r>
              <a:rPr sz="24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4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отдельном</a:t>
            </a:r>
            <a:r>
              <a:rPr sz="2400" spc="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файле</a:t>
            </a:r>
            <a:r>
              <a:rPr sz="2400" spc="4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или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вызываются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однострочной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инструкцией.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14199"/>
              </a:lnSpc>
              <a:spcBef>
                <a:spcPts val="103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программе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MatLab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можно создавать свои собственные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функции,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наподобие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функций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fft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sin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cos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115399"/>
              </a:lnSpc>
              <a:spcBef>
                <a:spcPts val="97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Реализация</a:t>
            </a:r>
            <a:r>
              <a:rPr sz="24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своих</a:t>
            </a:r>
            <a:r>
              <a:rPr sz="24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функций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необходима</a:t>
            </a:r>
            <a:r>
              <a:rPr sz="24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удобства,</a:t>
            </a:r>
            <a:r>
              <a:rPr sz="2400" spc="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например,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когда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программа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требует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выполнения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однотипных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операций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в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разных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частях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основного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кода.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Чтоб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не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«захламлять»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основной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код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однотипным</a:t>
            </a: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кодом,</a:t>
            </a: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который</a:t>
            </a:r>
            <a:r>
              <a:rPr sz="2400" spc="26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отвлекает</a:t>
            </a: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внимание,</a:t>
            </a:r>
            <a:r>
              <a:rPr sz="2400" spc="265" dirty="0">
                <a:solidFill>
                  <a:srgbClr val="FFFFFF"/>
                </a:solidFill>
                <a:latin typeface="Calibri"/>
                <a:cs typeface="Calibri"/>
              </a:rPr>
              <a:t> 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лучше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воспользоваться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созданием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функции.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6864" y="806703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31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Синтаксис</a:t>
            </a:r>
            <a:r>
              <a:rPr spc="-95" dirty="0"/>
              <a:t> </a:t>
            </a:r>
            <a:r>
              <a:rPr spc="-10" dirty="0">
                <a:latin typeface="Consolas"/>
                <a:cs typeface="Consolas"/>
              </a:rPr>
              <a:t>function</a:t>
            </a:r>
            <a:r>
              <a:rPr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24" y="1151128"/>
            <a:ext cx="9766935" cy="50120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405"/>
              </a:spcBef>
            </a:pPr>
            <a:r>
              <a:rPr sz="1900" spc="-50" dirty="0">
                <a:solidFill>
                  <a:srgbClr val="FFFFFF"/>
                </a:solidFill>
                <a:latin typeface="Consolas"/>
                <a:cs typeface="Consolas"/>
              </a:rPr>
              <a:t>“Function”</a:t>
            </a:r>
            <a:r>
              <a:rPr sz="1900" spc="-2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19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использовать</a:t>
            </a:r>
            <a:r>
              <a:rPr sz="1900" spc="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9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двух</a:t>
            </a:r>
            <a:r>
              <a:rPr sz="19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вариантах,</a:t>
            </a:r>
            <a:r>
              <a:rPr sz="19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но</a:t>
            </a:r>
            <a:r>
              <a:rPr sz="19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общий</a:t>
            </a:r>
            <a:r>
              <a:rPr sz="19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синтаксис</a:t>
            </a:r>
            <a:r>
              <a:rPr sz="19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создания</a:t>
            </a:r>
            <a:r>
              <a:rPr sz="19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функции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остается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одинаковым,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а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именно: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sz="1900" spc="-1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900" spc="-25" dirty="0">
                <a:solidFill>
                  <a:srgbClr val="76A5AF"/>
                </a:solidFill>
                <a:latin typeface="Consolas"/>
                <a:cs typeface="Consolas"/>
              </a:rPr>
              <a:t>выход_1,</a:t>
            </a:r>
            <a:r>
              <a:rPr sz="1900" spc="-145" dirty="0">
                <a:solidFill>
                  <a:srgbClr val="76A5AF"/>
                </a:solidFill>
                <a:latin typeface="Consolas"/>
                <a:cs typeface="Consolas"/>
              </a:rPr>
              <a:t> </a:t>
            </a:r>
            <a:r>
              <a:rPr sz="1900" spc="-25" dirty="0">
                <a:solidFill>
                  <a:srgbClr val="76A5AF"/>
                </a:solidFill>
                <a:latin typeface="Consolas"/>
                <a:cs typeface="Consolas"/>
              </a:rPr>
              <a:t>выход_2,</a:t>
            </a:r>
            <a:r>
              <a:rPr sz="1900" spc="-145" dirty="0">
                <a:solidFill>
                  <a:srgbClr val="76A5A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76A5AF"/>
                </a:solidFill>
                <a:latin typeface="Consolas"/>
                <a:cs typeface="Consolas"/>
              </a:rPr>
              <a:t>…</a:t>
            </a:r>
            <a:r>
              <a:rPr sz="1900" spc="-145" dirty="0">
                <a:solidFill>
                  <a:srgbClr val="76A5A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76A5AF"/>
                </a:solidFill>
                <a:latin typeface="Consolas"/>
                <a:cs typeface="Consolas"/>
              </a:rPr>
              <a:t>,</a:t>
            </a:r>
            <a:r>
              <a:rPr sz="1900" spc="-150" dirty="0">
                <a:solidFill>
                  <a:srgbClr val="76A5AF"/>
                </a:solidFill>
                <a:latin typeface="Consolas"/>
                <a:cs typeface="Consolas"/>
              </a:rPr>
              <a:t> </a:t>
            </a:r>
            <a:r>
              <a:rPr sz="1900" spc="-25" dirty="0">
                <a:solidFill>
                  <a:srgbClr val="76A5AF"/>
                </a:solidFill>
                <a:latin typeface="Consolas"/>
                <a:cs typeface="Consolas"/>
              </a:rPr>
              <a:t>выход_n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1900" spc="-1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spc="-14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название_функции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(аргументы)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напр.,</a:t>
            </a:r>
            <a:r>
              <a:rPr sz="19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sz="1900" spc="-1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900" spc="-10" dirty="0">
                <a:solidFill>
                  <a:srgbClr val="76A5AF"/>
                </a:solidFill>
                <a:latin typeface="Consolas"/>
                <a:cs typeface="Consolas"/>
              </a:rPr>
              <a:t>y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1900" spc="-1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sin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(x)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ts val="1989"/>
              </a:lnSpc>
              <a:spcBef>
                <a:spcPts val="1030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Использовать</a:t>
            </a:r>
            <a:r>
              <a:rPr sz="19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такую</a:t>
            </a:r>
            <a:r>
              <a:rPr sz="19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созданную</a:t>
            </a:r>
            <a:r>
              <a:rPr sz="19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функцию</a:t>
            </a:r>
            <a:r>
              <a:rPr sz="19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19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обращением</a:t>
            </a:r>
            <a:r>
              <a:rPr sz="19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z="19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названию</a:t>
            </a:r>
            <a:r>
              <a:rPr sz="19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функции,</a:t>
            </a:r>
            <a:r>
              <a:rPr sz="19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задавая 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необходимые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вам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переменные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вход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(аргумент)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выход.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Некоторые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особенности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 правила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пользования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функциями: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SzPct val="78947"/>
              <a:buChar char="●"/>
              <a:tabLst>
                <a:tab pos="354965" algn="l"/>
              </a:tabLst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Входные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выходные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переменные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могут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содержать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массивы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данных;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SzPct val="78947"/>
              <a:buChar char="●"/>
              <a:tabLst>
                <a:tab pos="354965" algn="l"/>
              </a:tabLst>
            </a:pP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Входных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выходных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переменных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может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быть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много;</a:t>
            </a:r>
            <a:endParaRPr sz="1900">
              <a:latin typeface="Calibri"/>
              <a:cs typeface="Calibri"/>
            </a:endParaRPr>
          </a:p>
          <a:p>
            <a:pPr marL="353695" marR="5080" indent="-340995" algn="just">
              <a:lnSpc>
                <a:spcPct val="87700"/>
              </a:lnSpc>
              <a:spcBef>
                <a:spcPts val="1000"/>
              </a:spcBef>
              <a:buSzPct val="78947"/>
              <a:buChar char="●"/>
              <a:tabLst>
                <a:tab pos="355600" algn="l"/>
              </a:tabLst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Переменные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входе</a:t>
            </a:r>
            <a:r>
              <a:rPr sz="1900" spc="4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выходе</a:t>
            </a:r>
            <a:r>
              <a:rPr sz="1900" spc="4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могут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быть</a:t>
            </a:r>
            <a:r>
              <a:rPr sz="1900" spc="4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разными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по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сложности,</a:t>
            </a:r>
            <a:r>
              <a:rPr sz="1900" spc="4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напр., 	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900" i="1" spc="-20" dirty="0">
                <a:solidFill>
                  <a:srgbClr val="76A5AF"/>
                </a:solidFill>
                <a:latin typeface="Consolas"/>
                <a:cs typeface="Consolas"/>
              </a:rPr>
              <a:t>exit_statment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1900" spc="-2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spc="-20" dirty="0">
                <a:solidFill>
                  <a:srgbClr val="6FA8DC"/>
                </a:solidFill>
                <a:latin typeface="Consolas"/>
                <a:cs typeface="Consolas"/>
              </a:rPr>
              <a:t>sin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900" i="1" spc="-20" dirty="0">
                <a:solidFill>
                  <a:srgbClr val="FFFFFF"/>
                </a:solidFill>
                <a:latin typeface="Consolas"/>
                <a:cs typeface="Consolas"/>
              </a:rPr>
              <a:t>enter_statment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9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но</a:t>
            </a:r>
            <a:r>
              <a:rPr sz="1900" spc="18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функция,</a:t>
            </a:r>
            <a:r>
              <a:rPr sz="19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z="1900" spc="18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которой</a:t>
            </a:r>
            <a:r>
              <a:rPr sz="19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идёт</a:t>
            </a:r>
            <a:r>
              <a:rPr sz="19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обращение 	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должна</a:t>
            </a:r>
            <a:r>
              <a:rPr sz="1900" spc="2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быть</a:t>
            </a:r>
            <a:r>
              <a:rPr sz="19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строго</a:t>
            </a:r>
            <a:r>
              <a:rPr sz="1900" spc="2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заданной</a:t>
            </a:r>
            <a:r>
              <a:rPr sz="1900" spc="25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900" spc="2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программы.</a:t>
            </a:r>
            <a:r>
              <a:rPr sz="19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900" spc="2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данном</a:t>
            </a:r>
            <a:r>
              <a:rPr sz="1900" spc="25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случае</a:t>
            </a:r>
            <a:r>
              <a:rPr sz="1900" spc="2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«sin»</a:t>
            </a:r>
            <a:r>
              <a:rPr sz="1900" spc="2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является 	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направляющим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программы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выполнении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инструкций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связанных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этой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функцией;</a:t>
            </a:r>
            <a:endParaRPr sz="1900">
              <a:latin typeface="Calibri"/>
              <a:cs typeface="Calibri"/>
            </a:endParaRPr>
          </a:p>
          <a:p>
            <a:pPr marL="353695" indent="-340995" algn="just">
              <a:lnSpc>
                <a:spcPct val="100000"/>
              </a:lnSpc>
              <a:spcBef>
                <a:spcPts val="720"/>
              </a:spcBef>
              <a:buSzPct val="78947"/>
              <a:buChar char="●"/>
              <a:tabLst>
                <a:tab pos="353695" algn="l"/>
              </a:tabLst>
            </a:pP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Функция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может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не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иметь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выходных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переменных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FFFFFF"/>
                </a:solidFill>
                <a:latin typeface="Calibri"/>
                <a:cs typeface="Calibri"/>
              </a:rPr>
              <a:t>(результатов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работы).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6864" y="806703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32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835" y="474471"/>
            <a:ext cx="53143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Tahoma"/>
                <a:cs typeface="Tahoma"/>
              </a:rPr>
              <a:t>Использование</a:t>
            </a:r>
            <a:r>
              <a:rPr spc="-13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function: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23" y="1056640"/>
            <a:ext cx="10182860" cy="53721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6395" indent="-353695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Font typeface="Calibri"/>
              <a:buChar char="●"/>
              <a:tabLst>
                <a:tab pos="366395" algn="l"/>
              </a:tabLst>
            </a:pPr>
            <a:r>
              <a:rPr sz="1300" b="1" dirty="0">
                <a:solidFill>
                  <a:srgbClr val="93C47D"/>
                </a:solidFill>
                <a:latin typeface="Calibri"/>
                <a:cs typeface="Calibri"/>
              </a:rPr>
              <a:t>Внутри</a:t>
            </a:r>
            <a:r>
              <a:rPr sz="1300" b="1" spc="-40" dirty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93C47D"/>
                </a:solidFill>
                <a:latin typeface="Calibri"/>
                <a:cs typeface="Calibri"/>
              </a:rPr>
              <a:t>исполняемого</a:t>
            </a:r>
            <a:r>
              <a:rPr sz="1300" b="1" spc="-30" dirty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93C47D"/>
                </a:solidFill>
                <a:latin typeface="Calibri"/>
                <a:cs typeface="Calibri"/>
              </a:rPr>
              <a:t>файла</a:t>
            </a:r>
            <a:r>
              <a:rPr sz="1300" b="1" spc="-40" dirty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(Применяется</a:t>
            </a:r>
            <a:r>
              <a:rPr sz="13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очень</a:t>
            </a:r>
            <a:r>
              <a:rPr sz="13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редко)</a:t>
            </a:r>
            <a:endParaRPr sz="1300">
              <a:latin typeface="Calibri"/>
              <a:cs typeface="Calibri"/>
            </a:endParaRPr>
          </a:p>
          <a:p>
            <a:pPr marR="7437755" algn="r">
              <a:lnSpc>
                <a:spcPts val="1380"/>
              </a:lnSpc>
              <a:spcBef>
                <a:spcPts val="745"/>
              </a:spcBef>
            </a:pPr>
            <a:r>
              <a:rPr sz="1300" dirty="0">
                <a:solidFill>
                  <a:srgbClr val="93C47D"/>
                </a:solidFill>
                <a:latin typeface="Consolas"/>
                <a:cs typeface="Consolas"/>
              </a:rPr>
              <a:t>function</a:t>
            </a:r>
            <a:r>
              <a:rPr sz="1300" spc="-40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6FA8DC"/>
                </a:solidFill>
                <a:latin typeface="Consolas"/>
                <a:cs typeface="Consolas"/>
              </a:rPr>
              <a:t>Untitled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(X)</a:t>
            </a:r>
            <a:endParaRPr sz="1300">
              <a:latin typeface="Consolas"/>
              <a:cs typeface="Consolas"/>
            </a:endParaRPr>
          </a:p>
          <a:p>
            <a:pPr marR="7428230" algn="r">
              <a:lnSpc>
                <a:spcPts val="1250"/>
              </a:lnSpc>
            </a:pP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3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3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1300" spc="-15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13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300" spc="-25" dirty="0">
                <a:solidFill>
                  <a:srgbClr val="8E7CC3"/>
                </a:solidFill>
                <a:latin typeface="Consolas"/>
                <a:cs typeface="Consolas"/>
              </a:rPr>
              <a:t>4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1300">
              <a:latin typeface="Consolas"/>
              <a:cs typeface="Consolas"/>
            </a:endParaRPr>
          </a:p>
          <a:p>
            <a:pPr marR="7428230" algn="r">
              <a:lnSpc>
                <a:spcPts val="1250"/>
              </a:lnSpc>
            </a:pP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r>
              <a:rPr sz="13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3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1300" spc="-15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13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300" spc="-25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1300">
              <a:latin typeface="Consolas"/>
              <a:cs typeface="Consolas"/>
            </a:endParaRPr>
          </a:p>
          <a:p>
            <a:pPr marL="1840864">
              <a:lnSpc>
                <a:spcPts val="1250"/>
              </a:lnSpc>
            </a:pPr>
            <a:r>
              <a:rPr sz="1300" spc="-10" dirty="0">
                <a:solidFill>
                  <a:srgbClr val="6FA8DC"/>
                </a:solidFill>
                <a:latin typeface="Consolas"/>
                <a:cs typeface="Consolas"/>
              </a:rPr>
              <a:t>display_my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(A,B)</a:t>
            </a:r>
            <a:endParaRPr sz="1300">
              <a:latin typeface="Consolas"/>
              <a:cs typeface="Consolas"/>
            </a:endParaRPr>
          </a:p>
          <a:p>
            <a:pPr marL="926465">
              <a:lnSpc>
                <a:spcPts val="1250"/>
              </a:lnSpc>
            </a:pPr>
            <a:r>
              <a:rPr sz="1300" spc="-25" dirty="0">
                <a:solidFill>
                  <a:srgbClr val="93C47D"/>
                </a:solidFill>
                <a:latin typeface="Consolas"/>
                <a:cs typeface="Consolas"/>
              </a:rPr>
              <a:t>end</a:t>
            </a:r>
            <a:endParaRPr sz="1300">
              <a:latin typeface="Consolas"/>
              <a:cs typeface="Consolas"/>
            </a:endParaRPr>
          </a:p>
          <a:p>
            <a:pPr marL="1840864" marR="6170930" indent="-914400">
              <a:lnSpc>
                <a:spcPts val="1300"/>
              </a:lnSpc>
              <a:spcBef>
                <a:spcPts val="80"/>
              </a:spcBef>
            </a:pPr>
            <a:r>
              <a:rPr sz="1300" dirty="0">
                <a:solidFill>
                  <a:srgbClr val="93C47D"/>
                </a:solidFill>
                <a:latin typeface="Consolas"/>
                <a:cs typeface="Consolas"/>
              </a:rPr>
              <a:t>function</a:t>
            </a:r>
            <a:r>
              <a:rPr sz="1300" spc="-40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6FA8DC"/>
                </a:solidFill>
                <a:latin typeface="Consolas"/>
                <a:cs typeface="Consolas"/>
              </a:rPr>
              <a:t>display_myu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(first,second) C</a:t>
            </a:r>
            <a:r>
              <a:rPr sz="1300" spc="-1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first+second;</a:t>
            </a:r>
            <a:endParaRPr sz="1300">
              <a:latin typeface="Consolas"/>
              <a:cs typeface="Consolas"/>
            </a:endParaRPr>
          </a:p>
          <a:p>
            <a:pPr marL="1840864">
              <a:lnSpc>
                <a:spcPts val="1065"/>
              </a:lnSpc>
            </a:pPr>
            <a:r>
              <a:rPr sz="1300" spc="-1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(C)</a:t>
            </a:r>
            <a:endParaRPr sz="1300">
              <a:latin typeface="Consolas"/>
              <a:cs typeface="Consolas"/>
            </a:endParaRPr>
          </a:p>
          <a:p>
            <a:pPr marL="926465">
              <a:lnSpc>
                <a:spcPts val="1430"/>
              </a:lnSpc>
            </a:pPr>
            <a:r>
              <a:rPr sz="1300" spc="-25" dirty="0">
                <a:solidFill>
                  <a:srgbClr val="93C47D"/>
                </a:solidFill>
                <a:latin typeface="Consolas"/>
                <a:cs typeface="Consolas"/>
              </a:rPr>
              <a:t>end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При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создании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таких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функций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название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m-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файла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должно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соответствовать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основной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функции,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нашем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случае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«Untitled.m»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300">
              <a:latin typeface="Calibri"/>
              <a:cs typeface="Calibri"/>
            </a:endParaRPr>
          </a:p>
          <a:p>
            <a:pPr marL="366395" indent="-353695">
              <a:lnSpc>
                <a:spcPct val="100000"/>
              </a:lnSpc>
              <a:buFont typeface="Calibri"/>
              <a:buChar char="●"/>
              <a:tabLst>
                <a:tab pos="366395" algn="l"/>
              </a:tabLst>
            </a:pPr>
            <a:r>
              <a:rPr sz="1300" b="1" dirty="0">
                <a:solidFill>
                  <a:srgbClr val="93C47D"/>
                </a:solidFill>
                <a:latin typeface="Calibri"/>
                <a:cs typeface="Calibri"/>
              </a:rPr>
              <a:t>Созданием</a:t>
            </a:r>
            <a:r>
              <a:rPr sz="1300" b="1" spc="-55" dirty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93C47D"/>
                </a:solidFill>
                <a:latin typeface="Calibri"/>
                <a:cs typeface="Calibri"/>
              </a:rPr>
              <a:t>отдельного</a:t>
            </a:r>
            <a:r>
              <a:rPr sz="1300" b="1" spc="-45" dirty="0">
                <a:solidFill>
                  <a:srgbClr val="93C47D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93C47D"/>
                </a:solidFill>
                <a:latin typeface="Calibri"/>
                <a:cs typeface="Calibri"/>
              </a:rPr>
              <a:t>m-</a:t>
            </a:r>
            <a:r>
              <a:rPr sz="1300" b="1" spc="-20" dirty="0">
                <a:solidFill>
                  <a:srgbClr val="93C47D"/>
                </a:solidFill>
                <a:latin typeface="Calibri"/>
                <a:cs typeface="Calibri"/>
              </a:rPr>
              <a:t>файла</a:t>
            </a:r>
            <a:endParaRPr sz="1300">
              <a:latin typeface="Calibri"/>
              <a:cs typeface="Calibri"/>
            </a:endParaRPr>
          </a:p>
          <a:p>
            <a:pPr marL="12700" marR="5715" algn="just">
              <a:lnSpc>
                <a:spcPct val="76900"/>
              </a:lnSpc>
              <a:spcBef>
                <a:spcPts val="1105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Необходимо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нажать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иконку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создания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нового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скрипта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прописать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функцию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выполнением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команд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внутри.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При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этом</a:t>
            </a:r>
            <a:r>
              <a:rPr sz="13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не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нужно</a:t>
            </a:r>
            <a:r>
              <a:rPr sz="13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закрывать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функцию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словом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«end»,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но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файл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должен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быть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назван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также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как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сама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функция!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Создайте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основной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скрипт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(m-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файл)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названием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«my_program»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внесите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туда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код:</a:t>
            </a:r>
            <a:endParaRPr sz="1300">
              <a:latin typeface="Calibri"/>
              <a:cs typeface="Calibri"/>
            </a:endParaRPr>
          </a:p>
          <a:p>
            <a:pPr marL="926465">
              <a:lnSpc>
                <a:spcPts val="1430"/>
              </a:lnSpc>
              <a:spcBef>
                <a:spcPts val="650"/>
              </a:spcBef>
            </a:pP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sz="13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3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1300" spc="-15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13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300" spc="-25" dirty="0">
                <a:solidFill>
                  <a:srgbClr val="8E7CC3"/>
                </a:solidFill>
                <a:latin typeface="Consolas"/>
                <a:cs typeface="Consolas"/>
              </a:rPr>
              <a:t>4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];</a:t>
            </a:r>
            <a:endParaRPr sz="1300">
              <a:latin typeface="Consolas"/>
              <a:cs typeface="Consolas"/>
            </a:endParaRPr>
          </a:p>
          <a:p>
            <a:pPr marL="926465" marR="8342630">
              <a:lnSpc>
                <a:spcPct val="76900"/>
              </a:lnSpc>
              <a:spcBef>
                <a:spcPts val="225"/>
              </a:spcBef>
            </a:pP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B</a:t>
            </a:r>
            <a:r>
              <a:rPr sz="13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3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1300" spc="-15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13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1300" spc="-25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]; 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r>
              <a:rPr sz="1300" spc="-1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A+B;</a:t>
            </a:r>
            <a:endParaRPr sz="1300">
              <a:latin typeface="Consolas"/>
              <a:cs typeface="Consolas"/>
            </a:endParaRPr>
          </a:p>
          <a:p>
            <a:pPr marL="926465">
              <a:lnSpc>
                <a:spcPts val="1200"/>
              </a:lnSpc>
            </a:pPr>
            <a:r>
              <a:rPr sz="1300" dirty="0">
                <a:solidFill>
                  <a:srgbClr val="6FA8DC"/>
                </a:solidFill>
                <a:latin typeface="Consolas"/>
                <a:cs typeface="Consolas"/>
              </a:rPr>
              <a:t>my_disp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(C)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Здесь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идет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обращение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к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нашей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новой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функции,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которая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создается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в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другом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файле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Создайте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m-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файл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названием</a:t>
            </a:r>
            <a:r>
              <a:rPr sz="13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«my_disp»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внесите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туда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код:</a:t>
            </a:r>
            <a:endParaRPr sz="1300">
              <a:latin typeface="Calibri"/>
              <a:cs typeface="Calibri"/>
            </a:endParaRPr>
          </a:p>
          <a:p>
            <a:pPr marL="926465" marR="1375410">
              <a:lnSpc>
                <a:spcPts val="1300"/>
              </a:lnSpc>
              <a:spcBef>
                <a:spcPts val="910"/>
              </a:spcBef>
            </a:pPr>
            <a:r>
              <a:rPr sz="1300" dirty="0">
                <a:solidFill>
                  <a:srgbClr val="93C47D"/>
                </a:solidFill>
                <a:latin typeface="Consolas"/>
                <a:cs typeface="Consolas"/>
              </a:rPr>
              <a:t>function</a:t>
            </a:r>
            <a:r>
              <a:rPr sz="1300" spc="-30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6FA8DC"/>
                </a:solidFill>
                <a:latin typeface="Consolas"/>
                <a:cs typeface="Consolas"/>
              </a:rPr>
              <a:t>my_disp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(X)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функция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имеет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один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входящий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аргумент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и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ноль</a:t>
            </a:r>
            <a:r>
              <a:rPr sz="13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выходящих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результатов </a:t>
            </a:r>
            <a:r>
              <a:rPr sz="1300" spc="-1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(X)</a:t>
            </a:r>
            <a:endParaRPr sz="1300">
              <a:latin typeface="Consolas"/>
              <a:cs typeface="Consolas"/>
            </a:endParaRPr>
          </a:p>
          <a:p>
            <a:pPr marL="12700" marR="5080" algn="just">
              <a:lnSpc>
                <a:spcPct val="80000"/>
              </a:lnSpc>
              <a:spcBef>
                <a:spcPts val="545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Обратите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внимание,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что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внутри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функции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входные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выходные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переменные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используются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локальным</a:t>
            </a:r>
            <a:r>
              <a:rPr sz="13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образом.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Так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переменная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«С»</a:t>
            </a:r>
            <a:r>
              <a:rPr sz="13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3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самой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функции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станет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переменной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«Х». Тоже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самое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происходит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выходными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переменными.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Таким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образом достигается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универсальность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работы функции.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6864" y="806703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33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9" y="2886455"/>
            <a:ext cx="801624" cy="7071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9919" y="5809488"/>
            <a:ext cx="801624" cy="71018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188" y="-98552"/>
            <a:ext cx="655891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Consolas"/>
                <a:cs typeface="Consolas"/>
              </a:rPr>
              <a:t>function</a:t>
            </a:r>
            <a:r>
              <a:rPr spc="-1185" dirty="0">
                <a:latin typeface="Consolas"/>
                <a:cs typeface="Consolas"/>
              </a:rPr>
              <a:t> </a:t>
            </a:r>
            <a:r>
              <a:rPr dirty="0"/>
              <a:t>с</a:t>
            </a:r>
            <a:r>
              <a:rPr spc="5" dirty="0"/>
              <a:t> </a:t>
            </a:r>
            <a:r>
              <a:rPr dirty="0"/>
              <a:t>выходными</a:t>
            </a:r>
            <a:r>
              <a:rPr spc="5" dirty="0"/>
              <a:t> </a:t>
            </a:r>
            <a:r>
              <a:rPr spc="-20" dirty="0"/>
              <a:t>пар-</a:t>
            </a:r>
            <a:r>
              <a:rPr spc="-25" dirty="0"/>
              <a:t>ми: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877" y="629919"/>
            <a:ext cx="6913245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Рассмотрим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пример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выходными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данными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работы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функции.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Используйте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файл</a:t>
            </a:r>
            <a:r>
              <a:rPr sz="1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«my_program»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ввода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основной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программы: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3277" y="1913128"/>
            <a:ext cx="402590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наша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функция;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 err="1">
                <a:solidFill>
                  <a:srgbClr val="FFFFFF"/>
                </a:solidFill>
                <a:latin typeface="Consolas"/>
                <a:cs typeface="Consolas"/>
              </a:rPr>
              <a:t>создается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20" dirty="0" err="1">
                <a:solidFill>
                  <a:srgbClr val="FFFFFF"/>
                </a:solidFill>
                <a:latin typeface="Consolas"/>
                <a:cs typeface="Consolas"/>
              </a:rPr>
              <a:t>ниж</a:t>
            </a:r>
            <a:r>
              <a:rPr lang="ru-RU" sz="1900" spc="-20" dirty="0">
                <a:solidFill>
                  <a:srgbClr val="FFFFFF"/>
                </a:solidFill>
                <a:latin typeface="Consolas"/>
                <a:cs typeface="Consolas"/>
              </a:rPr>
              <a:t>е</a:t>
            </a:r>
            <a:endParaRPr lang="en-GB" sz="1900" dirty="0">
              <a:latin typeface="Consolas"/>
              <a:cs typeface="Consolas"/>
            </a:endParaRPr>
          </a:p>
          <a:p>
            <a:pPr marL="3670300">
              <a:lnSpc>
                <a:spcPct val="100000"/>
              </a:lnSpc>
            </a:pPr>
            <a:r>
              <a:rPr lang="en-GB" sz="19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endParaRPr lang="en-GB" sz="1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900" dirty="0">
              <a:latin typeface="Consolas"/>
              <a:cs typeface="Consolas"/>
            </a:endParaRPr>
          </a:p>
          <a:p>
            <a:pPr marR="71755" algn="r">
              <a:lnSpc>
                <a:spcPct val="100000"/>
              </a:lnSpc>
              <a:tabLst>
                <a:tab pos="389890" algn="l"/>
              </a:tabLst>
            </a:pPr>
            <a:r>
              <a:rPr sz="19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строит</a:t>
            </a:r>
            <a:endParaRPr sz="19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277" y="2202688"/>
            <a:ext cx="1349375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открывает</a:t>
            </a:r>
            <a:endParaRPr sz="19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9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tabLst>
                <a:tab pos="1056640" algn="l"/>
              </a:tabLst>
            </a:pP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график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из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6477" y="3650488"/>
            <a:ext cx="27971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1459865" algn="l"/>
                <a:tab pos="2517140" algn="l"/>
              </a:tabLst>
            </a:pPr>
            <a:r>
              <a:rPr sz="19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строит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график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из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877" y="1327911"/>
            <a:ext cx="5073015" cy="2930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27100" marR="3472179">
              <a:lnSpc>
                <a:spcPct val="101099"/>
              </a:lnSpc>
              <a:spcBef>
                <a:spcPts val="75"/>
              </a:spcBef>
            </a:pP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a1</a:t>
            </a:r>
            <a:r>
              <a:rPr sz="1900" spc="-1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3; a2</a:t>
            </a:r>
            <a:r>
              <a:rPr sz="1900" spc="-1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5;</a:t>
            </a:r>
            <a:endParaRPr sz="1900">
              <a:latin typeface="Consolas"/>
              <a:cs typeface="Consolas"/>
            </a:endParaRPr>
          </a:p>
          <a:p>
            <a:pPr marL="927100" marR="5080">
              <a:lnSpc>
                <a:spcPct val="100000"/>
              </a:lnSpc>
              <a:spcBef>
                <a:spcPts val="20"/>
              </a:spcBef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900" dirty="0">
                <a:solidFill>
                  <a:srgbClr val="76A5AF"/>
                </a:solidFill>
                <a:latin typeface="Consolas"/>
                <a:cs typeface="Consolas"/>
              </a:rPr>
              <a:t>rand1,</a:t>
            </a:r>
            <a:r>
              <a:rPr sz="1900" spc="-65" dirty="0">
                <a:solidFill>
                  <a:srgbClr val="76A5A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76A5AF"/>
                </a:solidFill>
                <a:latin typeface="Consolas"/>
                <a:cs typeface="Consolas"/>
              </a:rPr>
              <a:t>rand2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19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dirty="0">
                <a:solidFill>
                  <a:srgbClr val="6FA8DC"/>
                </a:solidFill>
                <a:latin typeface="Consolas"/>
                <a:cs typeface="Consolas"/>
              </a:rPr>
              <a:t>my_rand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(a1,</a:t>
            </a:r>
            <a:r>
              <a:rPr sz="1900" spc="-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a2); </a:t>
            </a: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figure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(1)</a:t>
            </a:r>
            <a:endParaRPr sz="1900">
              <a:latin typeface="Consolas"/>
              <a:cs typeface="Consolas"/>
            </a:endParaRPr>
          </a:p>
          <a:p>
            <a:pPr marL="927100" marR="1185545" indent="-914400">
              <a:lnSpc>
                <a:spcPts val="2300"/>
              </a:lnSpc>
              <a:spcBef>
                <a:spcPts val="85"/>
              </a:spcBef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окно</a:t>
            </a:r>
            <a:r>
              <a:rPr sz="1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для</a:t>
            </a:r>
            <a:r>
              <a:rPr sz="1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графических</a:t>
            </a:r>
            <a:r>
              <a:rPr sz="1900" spc="-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операций </a:t>
            </a: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plot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(rand1)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ts val="2130"/>
              </a:lnSpc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массива</a:t>
            </a:r>
            <a:r>
              <a:rPr sz="19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rand1</a:t>
            </a:r>
            <a:endParaRPr sz="1900">
              <a:latin typeface="Consolas"/>
              <a:cs typeface="Consolas"/>
            </a:endParaRPr>
          </a:p>
          <a:p>
            <a:pPr marL="927100" marR="2672080">
              <a:lnSpc>
                <a:spcPct val="100000"/>
              </a:lnSpc>
              <a:spcBef>
                <a:spcPts val="25"/>
              </a:spcBef>
            </a:pP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figure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(2) </a:t>
            </a: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plot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(rand2)</a:t>
            </a:r>
            <a:endParaRPr sz="1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массива</a:t>
            </a:r>
            <a:r>
              <a:rPr sz="19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rand2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877" y="4351528"/>
            <a:ext cx="1102550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Создайте</a:t>
            </a:r>
            <a:r>
              <a:rPr sz="19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файл</a:t>
            </a:r>
            <a:r>
              <a:rPr sz="19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«my_rand»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9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соответствующей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функцией,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которая</a:t>
            </a:r>
            <a:r>
              <a:rPr sz="19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будет</a:t>
            </a:r>
            <a:r>
              <a:rPr sz="19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создавать</a:t>
            </a:r>
            <a:r>
              <a:rPr sz="19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массивы</a:t>
            </a:r>
            <a:r>
              <a:rPr sz="19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случайных чисел:</a:t>
            </a:r>
            <a:endParaRPr sz="19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30"/>
              </a:spcBef>
            </a:pPr>
            <a:r>
              <a:rPr sz="1900" dirty="0">
                <a:solidFill>
                  <a:srgbClr val="93C47D"/>
                </a:solidFill>
                <a:latin typeface="Consolas"/>
                <a:cs typeface="Consolas"/>
              </a:rPr>
              <a:t>function</a:t>
            </a:r>
            <a:r>
              <a:rPr sz="1900" spc="-30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900" dirty="0">
                <a:solidFill>
                  <a:srgbClr val="76A5AF"/>
                </a:solidFill>
                <a:latin typeface="Consolas"/>
                <a:cs typeface="Consolas"/>
              </a:rPr>
              <a:t>y1,</a:t>
            </a:r>
            <a:r>
              <a:rPr sz="1900" spc="-30" dirty="0">
                <a:solidFill>
                  <a:srgbClr val="76A5AF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76A5AF"/>
                </a:solidFill>
                <a:latin typeface="Consolas"/>
                <a:cs typeface="Consolas"/>
              </a:rPr>
              <a:t>y2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1900" spc="-1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my_rand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(x1,x2)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6477" y="5354320"/>
            <a:ext cx="27965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1495" algn="l"/>
                <a:tab pos="1850389" algn="l"/>
              </a:tabLst>
            </a:pPr>
            <a:r>
              <a:rPr sz="1900" spc="-50" dirty="0">
                <a:solidFill>
                  <a:srgbClr val="FFFFFF"/>
                </a:solidFill>
                <a:latin typeface="Consolas"/>
                <a:cs typeface="Consolas"/>
              </a:rPr>
              <a:t>%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создает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вектор-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877" y="5354320"/>
            <a:ext cx="3072765" cy="1470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914400">
              <a:lnSpc>
                <a:spcPct val="101099"/>
              </a:lnSpc>
              <a:spcBef>
                <a:spcPts val="75"/>
              </a:spcBef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y1</a:t>
            </a:r>
            <a:r>
              <a:rPr sz="19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dirty="0">
                <a:solidFill>
                  <a:srgbClr val="6FA8DC"/>
                </a:solidFill>
                <a:latin typeface="Consolas"/>
                <a:cs typeface="Consolas"/>
              </a:rPr>
              <a:t>randn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(1,</a:t>
            </a:r>
            <a:r>
              <a:rPr sz="19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x1);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массив</a:t>
            </a:r>
            <a:r>
              <a:rPr sz="19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случайных</a:t>
            </a:r>
            <a:r>
              <a:rPr sz="19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чисел</a:t>
            </a:r>
            <a:endParaRPr sz="1900">
              <a:latin typeface="Consolas"/>
              <a:cs typeface="Consolas"/>
            </a:endParaRPr>
          </a:p>
          <a:p>
            <a:pPr marL="927100" marR="5080">
              <a:lnSpc>
                <a:spcPct val="98900"/>
              </a:lnSpc>
              <a:spcBef>
                <a:spcPts val="25"/>
              </a:spcBef>
            </a:pP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y2</a:t>
            </a:r>
            <a:r>
              <a:rPr sz="19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1900" dirty="0">
                <a:solidFill>
                  <a:srgbClr val="6FA8DC"/>
                </a:solidFill>
                <a:latin typeface="Consolas"/>
                <a:cs typeface="Consolas"/>
              </a:rPr>
              <a:t>randn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(1,</a:t>
            </a:r>
            <a:r>
              <a:rPr sz="19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onsolas"/>
                <a:cs typeface="Consolas"/>
              </a:rPr>
              <a:t>x2); </a:t>
            </a: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(y1) </a:t>
            </a:r>
            <a:r>
              <a:rPr sz="1900" spc="-10" dirty="0">
                <a:solidFill>
                  <a:srgbClr val="6FA8DC"/>
                </a:solidFill>
                <a:latin typeface="Consolas"/>
                <a:cs typeface="Consolas"/>
              </a:rPr>
              <a:t>disp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(y2)</a:t>
            </a:r>
            <a:endParaRPr sz="19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6864" y="806703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34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Функция</a:t>
            </a:r>
            <a:r>
              <a:rPr spc="-35" dirty="0"/>
              <a:t> </a:t>
            </a:r>
            <a:r>
              <a:rPr spc="-10" dirty="0"/>
              <a:t>«figure»: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650" y="1189735"/>
            <a:ext cx="10119995" cy="5006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715" algn="just">
              <a:lnSpc>
                <a:spcPts val="2500"/>
              </a:lnSpc>
              <a:spcBef>
                <a:spcPts val="200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Программирование</a:t>
            </a:r>
            <a:r>
              <a:rPr sz="21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всегда</a:t>
            </a:r>
            <a:r>
              <a:rPr sz="2100" spc="4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является</a:t>
            </a:r>
            <a:r>
              <a:rPr sz="2100" spc="5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последовательностью</a:t>
            </a:r>
            <a:r>
              <a:rPr sz="21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действий.</a:t>
            </a:r>
            <a:r>
              <a:rPr sz="21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Перед</a:t>
            </a:r>
            <a:r>
              <a:rPr sz="21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тем</a:t>
            </a:r>
            <a:r>
              <a:rPr sz="2100" spc="5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как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создать</a:t>
            </a:r>
            <a:r>
              <a:rPr sz="21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график</a:t>
            </a:r>
            <a:r>
              <a:rPr sz="2100" spc="1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или</a:t>
            </a:r>
            <a:r>
              <a:rPr sz="2100" spc="11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интерфейс</a:t>
            </a:r>
            <a:r>
              <a:rPr sz="21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программы</a:t>
            </a:r>
            <a:r>
              <a:rPr sz="21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необходимо</a:t>
            </a:r>
            <a:r>
              <a:rPr sz="2100" spc="11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создать</a:t>
            </a:r>
            <a:r>
              <a:rPr sz="21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основное</a:t>
            </a:r>
            <a:r>
              <a:rPr sz="21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окно</a:t>
            </a:r>
            <a:r>
              <a:rPr sz="21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100" spc="-50" dirty="0">
                <a:solidFill>
                  <a:srgbClr val="FFFFFF"/>
                </a:solidFill>
                <a:latin typeface="Calibri"/>
                <a:cs typeface="Calibri"/>
              </a:rPr>
              <a:t>с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помощью</a:t>
            </a:r>
            <a:r>
              <a:rPr sz="2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команды</a:t>
            </a:r>
            <a:r>
              <a:rPr sz="2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«figure()».</a:t>
            </a:r>
            <a:r>
              <a:rPr sz="2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Синтаксис</a:t>
            </a:r>
            <a:r>
              <a:rPr sz="21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этой</a:t>
            </a:r>
            <a:r>
              <a:rPr sz="2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команды</a:t>
            </a:r>
            <a:r>
              <a:rPr sz="2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имеет</a:t>
            </a:r>
            <a:r>
              <a:rPr sz="2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следующий</a:t>
            </a:r>
            <a:r>
              <a:rPr sz="2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вид:</a:t>
            </a:r>
            <a:endParaRPr sz="2100">
              <a:latin typeface="Calibri"/>
              <a:cs typeface="Calibri"/>
            </a:endParaRPr>
          </a:p>
          <a:p>
            <a:pPr marL="1072515">
              <a:lnSpc>
                <a:spcPct val="100000"/>
              </a:lnSpc>
              <a:spcBef>
                <a:spcPts val="894"/>
              </a:spcBef>
            </a:pPr>
            <a:r>
              <a:rPr sz="2100" dirty="0">
                <a:solidFill>
                  <a:srgbClr val="6FA8DC"/>
                </a:solidFill>
                <a:latin typeface="Consolas"/>
                <a:cs typeface="Consolas"/>
              </a:rPr>
              <a:t>figure</a:t>
            </a:r>
            <a:r>
              <a:rPr sz="210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100" dirty="0">
                <a:solidFill>
                  <a:srgbClr val="93C47D"/>
                </a:solidFill>
                <a:latin typeface="Consolas"/>
                <a:cs typeface="Consolas"/>
              </a:rPr>
              <a:t>'Name'</a:t>
            </a:r>
            <a:r>
              <a:rPr sz="21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100" dirty="0">
                <a:solidFill>
                  <a:srgbClr val="FFD966"/>
                </a:solidFill>
                <a:latin typeface="Consolas"/>
                <a:cs typeface="Consolas"/>
              </a:rPr>
              <a:t>'Моё</a:t>
            </a:r>
            <a:r>
              <a:rPr sz="2100" spc="-95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00" spc="-10" dirty="0">
                <a:solidFill>
                  <a:srgbClr val="FFD966"/>
                </a:solidFill>
                <a:latin typeface="Consolas"/>
                <a:cs typeface="Consolas"/>
              </a:rPr>
              <a:t>окно'</a:t>
            </a:r>
            <a:r>
              <a:rPr sz="2100" spc="-1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93C47D"/>
                </a:solidFill>
                <a:latin typeface="Consolas"/>
                <a:cs typeface="Consolas"/>
              </a:rPr>
              <a:t>'NumberTitle'</a:t>
            </a:r>
            <a:r>
              <a:rPr sz="2100" spc="-1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FFD966"/>
                </a:solidFill>
                <a:latin typeface="Consolas"/>
                <a:cs typeface="Consolas"/>
              </a:rPr>
              <a:t>'off'</a:t>
            </a:r>
            <a:r>
              <a:rPr sz="21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2100">
              <a:latin typeface="Consolas"/>
              <a:cs typeface="Consolas"/>
            </a:endParaRPr>
          </a:p>
          <a:p>
            <a:pPr marL="12700" marR="5080" algn="just">
              <a:lnSpc>
                <a:spcPct val="100000"/>
              </a:lnSpc>
              <a:spcBef>
                <a:spcPts val="985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Аргументы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93C47D"/>
                </a:solidFill>
                <a:latin typeface="Consolas"/>
                <a:cs typeface="Consolas"/>
              </a:rPr>
              <a:t>'Name'</a:t>
            </a:r>
            <a:r>
              <a:rPr sz="2100" spc="-260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21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93C47D"/>
                </a:solidFill>
                <a:latin typeface="Consolas"/>
                <a:cs typeface="Consolas"/>
              </a:rPr>
              <a:t>'NumberTitle'</a:t>
            </a:r>
            <a:r>
              <a:rPr sz="2100" spc="-270" dirty="0">
                <a:solidFill>
                  <a:srgbClr val="93C47D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являются</a:t>
            </a:r>
            <a:r>
              <a:rPr sz="21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свойствами</a:t>
            </a:r>
            <a:r>
              <a:rPr sz="21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(Properties)</a:t>
            </a:r>
            <a:r>
              <a:rPr sz="21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2100" spc="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создания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окна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Так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как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окно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является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объектом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(который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создается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основе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встроенных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Calibri"/>
                <a:cs typeface="Calibri"/>
              </a:rPr>
              <a:t>в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операционную систему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команд,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функций,</a:t>
            </a:r>
            <a:r>
              <a:rPr sz="2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визуализаций),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то</a:t>
            </a:r>
            <a:r>
              <a:rPr sz="21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оно</a:t>
            </a:r>
            <a:r>
              <a:rPr sz="21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содержит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ряд</a:t>
            </a:r>
            <a:r>
              <a:rPr sz="21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свойств.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Если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присвоить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наш</a:t>
            </a:r>
            <a:r>
              <a:rPr sz="2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объект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некой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переменной,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то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обращаться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к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свойствам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этого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объекта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будущем,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например:</a:t>
            </a:r>
            <a:endParaRPr sz="21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985"/>
              </a:spcBef>
            </a:pPr>
            <a:r>
              <a:rPr sz="2100" dirty="0">
                <a:solidFill>
                  <a:srgbClr val="FFFFFF"/>
                </a:solidFill>
                <a:latin typeface="Consolas"/>
                <a:cs typeface="Consolas"/>
              </a:rPr>
              <a:t>h</a:t>
            </a:r>
            <a:r>
              <a:rPr sz="21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21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100" dirty="0">
                <a:solidFill>
                  <a:srgbClr val="6FA8DC"/>
                </a:solidFill>
                <a:latin typeface="Consolas"/>
                <a:cs typeface="Consolas"/>
              </a:rPr>
              <a:t>figure</a:t>
            </a:r>
            <a:r>
              <a:rPr sz="210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100" dirty="0">
                <a:solidFill>
                  <a:srgbClr val="93C47D"/>
                </a:solidFill>
                <a:latin typeface="Consolas"/>
                <a:cs typeface="Consolas"/>
              </a:rPr>
              <a:t>'Name'</a:t>
            </a:r>
            <a:r>
              <a:rPr sz="21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100" dirty="0">
                <a:solidFill>
                  <a:srgbClr val="FFD966"/>
                </a:solidFill>
                <a:latin typeface="Consolas"/>
                <a:cs typeface="Consolas"/>
              </a:rPr>
              <a:t>'Моё</a:t>
            </a:r>
            <a:r>
              <a:rPr sz="2100" spc="-35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00" spc="-10" dirty="0">
                <a:solidFill>
                  <a:srgbClr val="FFD966"/>
                </a:solidFill>
                <a:latin typeface="Consolas"/>
                <a:cs typeface="Consolas"/>
              </a:rPr>
              <a:t>окно'</a:t>
            </a:r>
            <a:r>
              <a:rPr sz="2100" spc="-1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93C47D"/>
                </a:solidFill>
                <a:latin typeface="Consolas"/>
                <a:cs typeface="Consolas"/>
              </a:rPr>
              <a:t>'NumberTitle'</a:t>
            </a:r>
            <a:r>
              <a:rPr sz="2100" spc="-1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100" spc="-10" dirty="0">
                <a:solidFill>
                  <a:srgbClr val="FFD966"/>
                </a:solidFill>
                <a:latin typeface="Consolas"/>
                <a:cs typeface="Consolas"/>
              </a:rPr>
              <a:t>'off'</a:t>
            </a:r>
            <a:r>
              <a:rPr sz="2100" spc="-10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  <a:endParaRPr sz="21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1080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где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«h»</a:t>
            </a:r>
            <a:r>
              <a:rPr sz="2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содержит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все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данные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созданном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объекте</a:t>
            </a:r>
            <a:r>
              <a:rPr sz="21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i="1" spc="-10" dirty="0">
                <a:solidFill>
                  <a:srgbClr val="FFFFFF"/>
                </a:solidFill>
                <a:latin typeface="Calibri"/>
                <a:cs typeface="Calibri"/>
              </a:rPr>
              <a:t>figure.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12700" marR="5715" algn="just">
              <a:lnSpc>
                <a:spcPts val="2500"/>
              </a:lnSpc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быстро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создания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окон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figure</a:t>
            </a:r>
            <a:r>
              <a:rPr sz="21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использовать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команду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6FA8DC"/>
                </a:solidFill>
                <a:latin typeface="Calibri"/>
                <a:cs typeface="Calibri"/>
              </a:rPr>
              <a:t>figure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100" dirty="0">
                <a:solidFill>
                  <a:srgbClr val="8E7CC3"/>
                </a:solidFill>
                <a:latin typeface="Calibri"/>
                <a:cs typeface="Calibri"/>
              </a:rPr>
              <a:t>1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),</a:t>
            </a:r>
            <a:r>
              <a:rPr sz="21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меняя</a:t>
            </a:r>
            <a:r>
              <a:rPr sz="21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цифру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внутри</a:t>
            </a:r>
            <a:r>
              <a:rPr sz="2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функции.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6864" y="806703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35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2695" y="5940551"/>
            <a:ext cx="801624" cy="70713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Функция</a:t>
            </a:r>
            <a:r>
              <a:rPr spc="-75" dirty="0"/>
              <a:t> </a:t>
            </a:r>
            <a:r>
              <a:rPr spc="-20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01" y="1187196"/>
            <a:ext cx="1026096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1175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Функция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20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основная</a:t>
            </a:r>
            <a:r>
              <a:rPr sz="20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функция</a:t>
            </a:r>
            <a:r>
              <a:rPr sz="20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20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построения</a:t>
            </a:r>
            <a:r>
              <a:rPr sz="20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графиков</a:t>
            </a:r>
            <a:r>
              <a:rPr sz="20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0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Matlab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Общий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синтаксис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данной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функции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имеет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следующий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вид: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6FA8DC"/>
                </a:solidFill>
                <a:latin typeface="Consolas"/>
                <a:cs typeface="Consolas"/>
              </a:rPr>
              <a:t>plot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(x,</a:t>
            </a:r>
            <a:r>
              <a:rPr sz="20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y,</a:t>
            </a:r>
            <a:r>
              <a:rPr sz="20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D966"/>
                </a:solidFill>
                <a:latin typeface="Consolas"/>
                <a:cs typeface="Consolas"/>
              </a:rPr>
              <a:t>'setup'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20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массивы</a:t>
            </a:r>
            <a:r>
              <a:rPr sz="2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точек</a:t>
            </a:r>
            <a:r>
              <a:rPr sz="20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графика,</a:t>
            </a:r>
            <a:r>
              <a:rPr sz="20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которые</a:t>
            </a:r>
            <a:r>
              <a:rPr sz="20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должны</a:t>
            </a:r>
            <a:r>
              <a:rPr sz="20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соответствовать</a:t>
            </a:r>
            <a:r>
              <a:rPr sz="2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множеству</a:t>
            </a:r>
            <a:r>
              <a:rPr sz="20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точек</a:t>
            </a:r>
            <a:r>
              <a:rPr sz="20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рисунка, напр.: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6FA8DC"/>
                </a:solidFill>
                <a:latin typeface="Consolas"/>
                <a:cs typeface="Consolas"/>
              </a:rPr>
              <a:t>plot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([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2000" spc="-35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2000" spc="-3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],</a:t>
            </a:r>
            <a:r>
              <a:rPr sz="20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2000" spc="-3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2000" spc="-3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Возможность</a:t>
            </a:r>
            <a:r>
              <a:rPr sz="2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нарисовать</a:t>
            </a:r>
            <a:r>
              <a:rPr sz="2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несколько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графиков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одном</a:t>
            </a:r>
            <a:r>
              <a:rPr sz="2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окне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2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реализовать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следующим образом: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6FA8DC"/>
                </a:solidFill>
                <a:latin typeface="Consolas"/>
                <a:cs typeface="Consolas"/>
              </a:rPr>
              <a:t>plot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(x1,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y1,</a:t>
            </a:r>
            <a:r>
              <a:rPr sz="20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D966"/>
                </a:solidFill>
                <a:latin typeface="Consolas"/>
                <a:cs typeface="Consolas"/>
              </a:rPr>
              <a:t>'setup1'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x2,</a:t>
            </a:r>
            <a:r>
              <a:rPr sz="2000" spc="-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y2,</a:t>
            </a:r>
            <a:r>
              <a:rPr sz="2000" spc="-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D966"/>
                </a:solidFill>
                <a:latin typeface="Consolas"/>
                <a:cs typeface="Consolas"/>
              </a:rPr>
              <a:t>'setup2'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…)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985"/>
              </a:spcBef>
              <a:tabLst>
                <a:tab pos="936625" algn="l"/>
                <a:tab pos="2403475" algn="l"/>
                <a:tab pos="4100829" algn="l"/>
                <a:tab pos="5556885" algn="l"/>
                <a:tab pos="6707505" algn="l"/>
                <a:tab pos="7442834" algn="l"/>
                <a:tab pos="7960995" algn="l"/>
                <a:tab pos="8818245" algn="l"/>
                <a:tab pos="918464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Также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существует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возможность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“наслоить”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графики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друг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друга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помощью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задерживающей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функции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hold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Изучите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ее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использование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самостоятельно.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Заметьте,</a:t>
            </a:r>
            <a:r>
              <a:rPr sz="2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что</a:t>
            </a:r>
            <a:r>
              <a:rPr sz="20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рисование</a:t>
            </a:r>
            <a:r>
              <a:rPr sz="20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графиков</a:t>
            </a:r>
            <a:r>
              <a:rPr sz="2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происходит</a:t>
            </a:r>
            <a:r>
              <a:rPr sz="2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0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виде</a:t>
            </a:r>
            <a:r>
              <a:rPr sz="2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линии,</a:t>
            </a:r>
            <a:r>
              <a:rPr sz="2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хотя</a:t>
            </a:r>
            <a:r>
              <a:rPr sz="2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указываются</a:t>
            </a:r>
            <a:r>
              <a:rPr sz="2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точечные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значения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000" spc="1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массивах.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2000" spc="1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построения</a:t>
            </a:r>
            <a:r>
              <a:rPr sz="2000" spc="1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только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точек</a:t>
            </a:r>
            <a:r>
              <a:rPr sz="2000" spc="1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нужно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произвести</a:t>
            </a:r>
            <a:r>
              <a:rPr sz="20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настройки</a:t>
            </a:r>
            <a:r>
              <a:rPr sz="2000" spc="1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(см.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следующий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слайд)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6864" y="806703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36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0983" y="3739896"/>
            <a:ext cx="801624" cy="710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0983" y="5617463"/>
            <a:ext cx="801624" cy="71018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835" y="459231"/>
            <a:ext cx="664972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Настройки</a:t>
            </a:r>
            <a:r>
              <a:rPr spc="-85" dirty="0"/>
              <a:t> </a:t>
            </a:r>
            <a:r>
              <a:rPr dirty="0"/>
              <a:t>(setup)</a:t>
            </a:r>
            <a:r>
              <a:rPr spc="-70" dirty="0"/>
              <a:t> </a:t>
            </a:r>
            <a:r>
              <a:rPr dirty="0"/>
              <a:t>в</a:t>
            </a:r>
            <a:r>
              <a:rPr spc="-70" dirty="0"/>
              <a:t> </a:t>
            </a:r>
            <a:r>
              <a:rPr dirty="0"/>
              <a:t>функции</a:t>
            </a:r>
            <a:r>
              <a:rPr spc="-80" dirty="0"/>
              <a:t> </a:t>
            </a:r>
            <a:r>
              <a:rPr spc="-20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23" y="1074927"/>
            <a:ext cx="9338310" cy="51155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Вместо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'setup'</a:t>
            </a:r>
            <a:r>
              <a:rPr sz="1900" spc="-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установить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разные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настройки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рисунка,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напр.:</a:t>
            </a:r>
            <a:endParaRPr sz="1900" dirty="0">
              <a:latin typeface="Calibri"/>
              <a:cs typeface="Calibri"/>
            </a:endParaRPr>
          </a:p>
          <a:p>
            <a:pPr marL="381635" indent="-368935">
              <a:lnSpc>
                <a:spcPct val="100000"/>
              </a:lnSpc>
              <a:spcBef>
                <a:spcPts val="505"/>
              </a:spcBef>
              <a:buChar char="●"/>
              <a:tabLst>
                <a:tab pos="381635" algn="l"/>
              </a:tabLst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D966"/>
                </a:solidFill>
                <a:latin typeface="Calibri"/>
                <a:cs typeface="Calibri"/>
              </a:rPr>
              <a:t>-</a:t>
            </a:r>
            <a:r>
              <a:rPr sz="1900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D966"/>
                </a:solidFill>
                <a:latin typeface="Calibri"/>
                <a:cs typeface="Calibri"/>
              </a:rPr>
              <a:t>-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 err="1">
                <a:solidFill>
                  <a:srgbClr val="FFFFFF"/>
                </a:solidFill>
                <a:latin typeface="Calibri"/>
                <a:cs typeface="Calibri"/>
              </a:rPr>
              <a:t>рисует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 err="1">
                <a:solidFill>
                  <a:srgbClr val="FFFFFF"/>
                </a:solidFill>
                <a:latin typeface="Calibri"/>
                <a:cs typeface="Calibri"/>
              </a:rPr>
              <a:t>штрих</a:t>
            </a:r>
            <a:r>
              <a:rPr lang="ru-RU" sz="1900" dirty="0" err="1">
                <a:solidFill>
                  <a:srgbClr val="FFFFFF"/>
                </a:solidFill>
                <a:latin typeface="Calibri"/>
                <a:cs typeface="Calibri"/>
              </a:rPr>
              <a:t>овую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линию</a:t>
            </a:r>
            <a:endParaRPr sz="1900" dirty="0">
              <a:latin typeface="Calibri"/>
              <a:cs typeface="Calibri"/>
            </a:endParaRPr>
          </a:p>
          <a:p>
            <a:pPr marL="381635" indent="-368935">
              <a:lnSpc>
                <a:spcPct val="100000"/>
              </a:lnSpc>
              <a:spcBef>
                <a:spcPts val="530"/>
              </a:spcBef>
              <a:buChar char="●"/>
              <a:tabLst>
                <a:tab pos="381635" algn="l"/>
              </a:tabLst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spc="-10" dirty="0">
                <a:solidFill>
                  <a:srgbClr val="FFD966"/>
                </a:solidFill>
                <a:latin typeface="Consolas"/>
                <a:cs typeface="Consolas"/>
              </a:rPr>
              <a:t>'-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.'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рисует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линию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точку</a:t>
            </a:r>
            <a:endParaRPr sz="1900" dirty="0">
              <a:latin typeface="Calibri"/>
              <a:cs typeface="Calibri"/>
            </a:endParaRPr>
          </a:p>
          <a:p>
            <a:pPr marL="381635" indent="-368935">
              <a:lnSpc>
                <a:spcPct val="100000"/>
              </a:lnSpc>
              <a:spcBef>
                <a:spcPts val="525"/>
              </a:spcBef>
              <a:buChar char="●"/>
              <a:tabLst>
                <a:tab pos="381635" algn="l"/>
              </a:tabLst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i="1" dirty="0">
                <a:solidFill>
                  <a:srgbClr val="FFD966"/>
                </a:solidFill>
                <a:latin typeface="Calibri"/>
                <a:cs typeface="Calibri"/>
              </a:rPr>
              <a:t>o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рисует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точки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графика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виде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круга</a:t>
            </a:r>
            <a:endParaRPr sz="1900" dirty="0">
              <a:latin typeface="Calibri"/>
              <a:cs typeface="Calibri"/>
            </a:endParaRPr>
          </a:p>
          <a:p>
            <a:pPr marL="381635" indent="-368935">
              <a:lnSpc>
                <a:spcPct val="100000"/>
              </a:lnSpc>
              <a:spcBef>
                <a:spcPts val="605"/>
              </a:spcBef>
              <a:buChar char="●"/>
              <a:tabLst>
                <a:tab pos="381635" algn="l"/>
              </a:tabLst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D966"/>
                </a:solidFill>
                <a:latin typeface="Calibri"/>
                <a:cs typeface="Calibri"/>
              </a:rPr>
              <a:t>*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рисует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точки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графика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виде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звездочек</a:t>
            </a:r>
            <a:endParaRPr sz="1900" dirty="0">
              <a:latin typeface="Calibri"/>
              <a:cs typeface="Calibri"/>
            </a:endParaRPr>
          </a:p>
          <a:p>
            <a:pPr marL="381635" indent="-368935">
              <a:lnSpc>
                <a:spcPct val="100000"/>
              </a:lnSpc>
              <a:spcBef>
                <a:spcPts val="525"/>
              </a:spcBef>
              <a:buChar char="●"/>
              <a:tabLst>
                <a:tab pos="381635" algn="l"/>
              </a:tabLst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i="1" dirty="0">
                <a:solidFill>
                  <a:srgbClr val="FFD966"/>
                </a:solidFill>
                <a:latin typeface="Calibri"/>
                <a:cs typeface="Calibri"/>
              </a:rPr>
              <a:t>s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рисует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точки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графика</a:t>
            </a:r>
            <a:r>
              <a:rPr sz="1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виде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квадратов</a:t>
            </a:r>
            <a:endParaRPr sz="19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400"/>
              </a:lnSpc>
              <a:spcBef>
                <a:spcPts val="975"/>
              </a:spcBef>
              <a:buChar char="●"/>
              <a:tabLst>
                <a:tab pos="355600" algn="l"/>
                <a:tab pos="379095" algn="l"/>
              </a:tabLst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	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i="1" dirty="0">
                <a:solidFill>
                  <a:srgbClr val="FFD966"/>
                </a:solidFill>
                <a:latin typeface="Calibri"/>
                <a:cs typeface="Calibri"/>
              </a:rPr>
              <a:t>r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1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рисует</a:t>
            </a:r>
            <a:r>
              <a:rPr sz="1900" spc="1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график</a:t>
            </a:r>
            <a:r>
              <a:rPr sz="19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красным</a:t>
            </a:r>
            <a:r>
              <a:rPr sz="19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(red)</a:t>
            </a:r>
            <a:r>
              <a:rPr sz="1900" spc="1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светом.</a:t>
            </a:r>
            <a:r>
              <a:rPr sz="1900" spc="1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Также</a:t>
            </a:r>
            <a:r>
              <a:rPr sz="19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1900" spc="1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использовать</a:t>
            </a:r>
            <a:r>
              <a:rPr sz="1900" spc="12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другие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сокращения</a:t>
            </a:r>
            <a:r>
              <a:rPr sz="1900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цветов</a:t>
            </a:r>
            <a:r>
              <a:rPr sz="1900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i="1" dirty="0">
                <a:solidFill>
                  <a:srgbClr val="FFD966"/>
                </a:solidFill>
                <a:latin typeface="Calibri"/>
                <a:cs typeface="Calibri"/>
              </a:rPr>
              <a:t>y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49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(желтый)</a:t>
            </a:r>
            <a:r>
              <a:rPr sz="1900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i="1" dirty="0">
                <a:solidFill>
                  <a:srgbClr val="FFD966"/>
                </a:solidFill>
                <a:latin typeface="Calibri"/>
                <a:cs typeface="Calibri"/>
              </a:rPr>
              <a:t>k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(черный)</a:t>
            </a:r>
            <a:r>
              <a:rPr sz="1900" spc="49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i="1" dirty="0">
                <a:solidFill>
                  <a:srgbClr val="FFD966"/>
                </a:solidFill>
                <a:latin typeface="Calibri"/>
                <a:cs typeface="Calibri"/>
              </a:rPr>
              <a:t>w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(белый).</a:t>
            </a:r>
            <a:r>
              <a:rPr sz="1900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При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использовании</a:t>
            </a:r>
            <a:r>
              <a:rPr sz="19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нескольких</a:t>
            </a:r>
            <a:r>
              <a:rPr sz="19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свойств</a:t>
            </a:r>
            <a:r>
              <a:rPr sz="19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нужно</a:t>
            </a:r>
            <a:r>
              <a:rPr sz="19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указывать</a:t>
            </a:r>
            <a:r>
              <a:rPr sz="19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отдельно</a:t>
            </a:r>
            <a:r>
              <a:rPr sz="19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свойство</a:t>
            </a:r>
            <a:r>
              <a:rPr sz="19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цвета</a:t>
            </a:r>
            <a:r>
              <a:rPr sz="19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как: </a:t>
            </a:r>
            <a:r>
              <a:rPr sz="1900" dirty="0">
                <a:solidFill>
                  <a:srgbClr val="6FA8DC"/>
                </a:solidFill>
                <a:latin typeface="Consolas"/>
                <a:cs typeface="Consolas"/>
              </a:rPr>
              <a:t>plot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(…,</a:t>
            </a:r>
            <a:r>
              <a:rPr sz="1900" spc="-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93C47D"/>
                </a:solidFill>
                <a:latin typeface="Consolas"/>
                <a:cs typeface="Consolas"/>
              </a:rPr>
              <a:t>'Color'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FFD966"/>
                </a:solidFill>
                <a:latin typeface="Consolas"/>
                <a:cs typeface="Consolas"/>
              </a:rPr>
              <a:t>'r'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1900" spc="-6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или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6FA8DC"/>
                </a:solidFill>
                <a:latin typeface="Consolas"/>
                <a:cs typeface="Consolas"/>
              </a:rPr>
              <a:t>plot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(…,</a:t>
            </a:r>
            <a:r>
              <a:rPr sz="1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dirty="0">
                <a:solidFill>
                  <a:srgbClr val="93C47D"/>
                </a:solidFill>
                <a:latin typeface="Consolas"/>
                <a:cs typeface="Consolas"/>
              </a:rPr>
              <a:t>'Color'</a:t>
            </a:r>
            <a:r>
              <a:rPr sz="19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9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900" spc="-10" dirty="0">
                <a:solidFill>
                  <a:srgbClr val="FFD966"/>
                </a:solidFill>
                <a:latin typeface="Consolas"/>
                <a:cs typeface="Consolas"/>
              </a:rPr>
              <a:t>'red'</a:t>
            </a:r>
            <a:r>
              <a:rPr sz="19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19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900" dirty="0">
              <a:latin typeface="Consolas"/>
              <a:cs typeface="Consolas"/>
            </a:endParaRPr>
          </a:p>
          <a:p>
            <a:pPr marL="12700" marR="5080" algn="just">
              <a:lnSpc>
                <a:spcPct val="81100"/>
              </a:lnSpc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9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быстрой</a:t>
            </a:r>
            <a:r>
              <a:rPr sz="19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настройки</a:t>
            </a:r>
            <a:r>
              <a:rPr sz="19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графика</a:t>
            </a:r>
            <a:r>
              <a:rPr sz="19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9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месте</a:t>
            </a:r>
            <a:r>
              <a:rPr sz="19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ввода</a:t>
            </a:r>
            <a:r>
              <a:rPr sz="19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r>
              <a:rPr sz="19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19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использовать</a:t>
            </a:r>
            <a:r>
              <a:rPr sz="19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сокращенные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указания,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напр: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«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D966"/>
                </a:solidFill>
                <a:latin typeface="Calibri"/>
                <a:cs typeface="Calibri"/>
              </a:rPr>
              <a:t>-</a:t>
            </a:r>
            <a:r>
              <a:rPr sz="1900" spc="4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D966"/>
                </a:solidFill>
                <a:latin typeface="Calibri"/>
                <a:cs typeface="Calibri"/>
              </a:rPr>
              <a:t>-</a:t>
            </a:r>
            <a:r>
              <a:rPr sz="1900" spc="4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D966"/>
                </a:solidFill>
                <a:latin typeface="Calibri"/>
                <a:cs typeface="Calibri"/>
              </a:rPr>
              <a:t>s</a:t>
            </a:r>
            <a:r>
              <a:rPr sz="1900" spc="4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D966"/>
                </a:solidFill>
                <a:latin typeface="Calibri"/>
                <a:cs typeface="Calibri"/>
              </a:rPr>
              <a:t>r</a:t>
            </a:r>
            <a:r>
              <a:rPr sz="1900" dirty="0">
                <a:solidFill>
                  <a:srgbClr val="FFD966"/>
                </a:solidFill>
                <a:latin typeface="Consolas"/>
                <a:cs typeface="Consolas"/>
              </a:rPr>
              <a:t>'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»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построит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alibri"/>
                <a:cs typeface="Calibri"/>
              </a:rPr>
              <a:t>штрих-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пунктирный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красный</a:t>
            </a:r>
            <a:r>
              <a:rPr sz="1900" spc="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график</a:t>
            </a:r>
            <a:r>
              <a:rPr sz="1900" spc="4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900" spc="4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кругами</a:t>
            </a:r>
            <a:r>
              <a:rPr sz="19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в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ключевых</a:t>
            </a:r>
            <a:r>
              <a:rPr sz="19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точках.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Более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подробный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перечень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свойств</a:t>
            </a:r>
            <a:r>
              <a:rPr sz="1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функции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19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найти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’е.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6864" y="806703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37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9" y="4706111"/>
            <a:ext cx="801624" cy="7071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Настройка</a:t>
            </a:r>
            <a:r>
              <a:rPr spc="-60" dirty="0"/>
              <a:t> </a:t>
            </a:r>
            <a:r>
              <a:rPr dirty="0"/>
              <a:t>окна</a:t>
            </a:r>
            <a:r>
              <a:rPr spc="-60" dirty="0"/>
              <a:t> </a:t>
            </a:r>
            <a:r>
              <a:rPr spc="-10" dirty="0"/>
              <a:t>графика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607" y="1176020"/>
            <a:ext cx="9848850" cy="44176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8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верного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построения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любого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графика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нужно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произвести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настройку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обозначений.</a:t>
            </a:r>
            <a:r>
              <a:rPr sz="2400" spc="1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400" spc="1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основном</a:t>
            </a:r>
            <a:r>
              <a:rPr sz="2400" spc="19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могут</a:t>
            </a:r>
            <a:r>
              <a:rPr sz="2400" spc="1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потребоваться</a:t>
            </a:r>
            <a:r>
              <a:rPr sz="2400" spc="20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следующие</a:t>
            </a:r>
            <a:r>
              <a:rPr sz="2400" spc="19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элементы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настройки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графика,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которые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выполняются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как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отдельные</a:t>
            </a:r>
            <a:r>
              <a:rPr sz="24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функции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коде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программы: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SzPct val="66666"/>
              <a:buFont typeface="Calibri"/>
              <a:buChar char="●"/>
              <a:tabLst>
                <a:tab pos="355600" algn="l"/>
              </a:tabLst>
            </a:pPr>
            <a:r>
              <a:rPr sz="2400" dirty="0">
                <a:solidFill>
                  <a:srgbClr val="6FA8DC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FFD966"/>
                </a:solidFill>
                <a:latin typeface="Consolas"/>
                <a:cs typeface="Consolas"/>
              </a:rPr>
              <a:t>'Graph</a:t>
            </a:r>
            <a:r>
              <a:rPr sz="2400" spc="-135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FFD966"/>
                </a:solidFill>
                <a:latin typeface="Consolas"/>
                <a:cs typeface="Consolas"/>
              </a:rPr>
              <a:t>name'</a:t>
            </a:r>
            <a:r>
              <a:rPr sz="24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2400" spc="-7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подпись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названия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графика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(над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ним)</a:t>
            </a:r>
            <a:endParaRPr sz="2400">
              <a:latin typeface="Calibri"/>
              <a:cs typeface="Calibri"/>
            </a:endParaRPr>
          </a:p>
          <a:p>
            <a:pPr marL="355600" indent="-342900" algn="just">
              <a:lnSpc>
                <a:spcPts val="2845"/>
              </a:lnSpc>
              <a:spcBef>
                <a:spcPts val="25"/>
              </a:spcBef>
              <a:buClr>
                <a:srgbClr val="FFFFFF"/>
              </a:buClr>
              <a:buSzPct val="66666"/>
              <a:buFont typeface="Calibri"/>
              <a:buChar char="●"/>
              <a:tabLst>
                <a:tab pos="355600" algn="l"/>
              </a:tabLst>
            </a:pPr>
            <a:r>
              <a:rPr sz="2400" dirty="0">
                <a:solidFill>
                  <a:srgbClr val="6FA8DC"/>
                </a:solidFill>
                <a:latin typeface="Consolas"/>
                <a:cs typeface="Consolas"/>
              </a:rPr>
              <a:t>xlabel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FFD966"/>
                </a:solidFill>
                <a:latin typeface="Consolas"/>
                <a:cs typeface="Consolas"/>
              </a:rPr>
              <a:t>'text'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),</a:t>
            </a:r>
            <a:r>
              <a:rPr sz="2400" spc="-12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FA8DC"/>
                </a:solidFill>
                <a:latin typeface="Consolas"/>
                <a:cs typeface="Consolas"/>
              </a:rPr>
              <a:t>ylabel</a:t>
            </a:r>
            <a:r>
              <a:rPr sz="2400" spc="-1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FFD966"/>
                </a:solidFill>
                <a:latin typeface="Consolas"/>
                <a:cs typeface="Consolas"/>
              </a:rPr>
              <a:t>'text'</a:t>
            </a:r>
            <a:r>
              <a:rPr sz="24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2400" spc="-7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обозначение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осей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графика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ts val="2900"/>
              </a:lnSpc>
              <a:spcBef>
                <a:spcPts val="45"/>
              </a:spcBef>
              <a:buClr>
                <a:srgbClr val="FFFFFF"/>
              </a:buClr>
              <a:buSzPct val="66666"/>
              <a:buFont typeface="Calibri"/>
              <a:buChar char="●"/>
              <a:tabLst>
                <a:tab pos="354965" algn="l"/>
                <a:tab pos="5584825" algn="l"/>
                <a:tab pos="7425690" algn="l"/>
                <a:tab pos="8470900" algn="l"/>
                <a:tab pos="9689465" algn="l"/>
              </a:tabLst>
            </a:pPr>
            <a:r>
              <a:rPr sz="2400" dirty="0">
                <a:solidFill>
                  <a:srgbClr val="6FA8DC"/>
                </a:solidFill>
                <a:latin typeface="Consolas"/>
                <a:cs typeface="Consolas"/>
              </a:rPr>
              <a:t>xlim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([x1</a:t>
            </a:r>
            <a:r>
              <a:rPr sz="2400" spc="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x2]),</a:t>
            </a:r>
            <a:r>
              <a:rPr sz="2400" spc="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D9EEB"/>
                </a:solidFill>
                <a:latin typeface="Consolas"/>
                <a:cs typeface="Consolas"/>
              </a:rPr>
              <a:t>ylim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([y1</a:t>
            </a:r>
            <a:r>
              <a:rPr sz="2400" spc="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y2])</a:t>
            </a:r>
            <a:r>
              <a:rPr sz="2400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ограничение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показа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графика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в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окне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по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осям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785"/>
              </a:lnSpc>
              <a:buClr>
                <a:srgbClr val="FFFFFF"/>
              </a:buClr>
              <a:buSzPct val="66666"/>
              <a:buFont typeface="Calibri"/>
              <a:buChar char="●"/>
              <a:tabLst>
                <a:tab pos="354965" algn="l"/>
                <a:tab pos="2976245" algn="l"/>
                <a:tab pos="4572000" algn="l"/>
                <a:tab pos="5142230" algn="l"/>
                <a:tab pos="6644640" algn="l"/>
                <a:tab pos="8545195" algn="l"/>
              </a:tabLst>
            </a:pPr>
            <a:r>
              <a:rPr sz="2400" spc="-10" dirty="0">
                <a:solidFill>
                  <a:srgbClr val="6FA8DC"/>
                </a:solidFill>
                <a:latin typeface="Consolas"/>
                <a:cs typeface="Consolas"/>
              </a:rPr>
              <a:t>legend</a:t>
            </a:r>
            <a:r>
              <a:rPr sz="2400" spc="-1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FFD966"/>
                </a:solidFill>
                <a:latin typeface="Consolas"/>
                <a:cs typeface="Consolas"/>
              </a:rPr>
              <a:t>'sin'</a:t>
            </a:r>
            <a:r>
              <a:rPr sz="2400" spc="-1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400" spc="-10" dirty="0">
                <a:solidFill>
                  <a:srgbClr val="FFD966"/>
                </a:solidFill>
                <a:latin typeface="Consolas"/>
                <a:cs typeface="Consolas"/>
              </a:rPr>
              <a:t>'cos'</a:t>
            </a:r>
            <a:r>
              <a:rPr sz="2400" spc="-10" dirty="0">
                <a:solidFill>
                  <a:srgbClr val="FFFFFF"/>
                </a:solidFill>
                <a:latin typeface="Consolas"/>
                <a:cs typeface="Consolas"/>
              </a:rPr>
              <a:t>…)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подпись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нескольких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графиков,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построенных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одном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окне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ts val="2810"/>
              </a:lnSpc>
              <a:spcBef>
                <a:spcPts val="180"/>
              </a:spcBef>
              <a:buClr>
                <a:srgbClr val="FFFFFF"/>
              </a:buClr>
              <a:buSzPct val="66666"/>
              <a:buFont typeface="Calibri"/>
              <a:buChar char="●"/>
              <a:tabLst>
                <a:tab pos="354965" algn="l"/>
                <a:tab pos="4530090" algn="l"/>
                <a:tab pos="6005195" algn="l"/>
                <a:tab pos="7676515" algn="l"/>
                <a:tab pos="9689465" algn="l"/>
              </a:tabLst>
            </a:pPr>
            <a:r>
              <a:rPr sz="2400" dirty="0">
                <a:solidFill>
                  <a:srgbClr val="6FA8DC"/>
                </a:solidFill>
                <a:latin typeface="Consolas"/>
                <a:cs typeface="Consolas"/>
              </a:rPr>
              <a:t>text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(x,</a:t>
            </a:r>
            <a:r>
              <a:rPr sz="2400" spc="3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y,</a:t>
            </a:r>
            <a:r>
              <a:rPr sz="2400" spc="3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D966"/>
                </a:solidFill>
                <a:latin typeface="Consolas"/>
                <a:cs typeface="Consolas"/>
              </a:rPr>
              <a:t>'message'</a:t>
            </a:r>
            <a:r>
              <a:rPr sz="240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2400" spc="19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текстовое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сообщение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размещенное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в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определенной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точке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графика.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Можно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заменить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функцией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gtext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6864" y="806703"/>
            <a:ext cx="209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ADADAD"/>
                </a:solidFill>
                <a:latin typeface="Tahoma"/>
                <a:cs typeface="Tahoma"/>
              </a:rPr>
              <a:t>38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300" y="1269491"/>
            <a:ext cx="565531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Решения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основе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MatLab:</a:t>
            </a:r>
            <a:endParaRPr sz="2000">
              <a:latin typeface="Verdana"/>
              <a:cs typeface="Verdana"/>
            </a:endParaRPr>
          </a:p>
          <a:p>
            <a:pPr marL="165735" indent="-153035">
              <a:lnSpc>
                <a:spcPct val="100000"/>
              </a:lnSpc>
              <a:buChar char="-"/>
              <a:tabLst>
                <a:tab pos="16573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обработка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больших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массивов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данных;</a:t>
            </a:r>
            <a:endParaRPr sz="2000">
              <a:latin typeface="Verdana"/>
              <a:cs typeface="Verdana"/>
            </a:endParaRPr>
          </a:p>
          <a:p>
            <a:pPr marL="165735" indent="-153035">
              <a:lnSpc>
                <a:spcPct val="100000"/>
              </a:lnSpc>
              <a:buChar char="-"/>
              <a:tabLst>
                <a:tab pos="165735" algn="l"/>
              </a:tabLst>
            </a:pP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машинное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обучение;</a:t>
            </a:r>
            <a:endParaRPr sz="2000">
              <a:latin typeface="Verdana"/>
              <a:cs typeface="Verdana"/>
            </a:endParaRPr>
          </a:p>
          <a:p>
            <a:pPr marL="165735" indent="-153035">
              <a:lnSpc>
                <a:spcPct val="100000"/>
              </a:lnSpc>
              <a:buChar char="-"/>
              <a:tabLst>
                <a:tab pos="165735" algn="l"/>
              </a:tabLst>
            </a:pP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интернет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вещей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(IoT):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arduino,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Raspberry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Pi;</a:t>
            </a:r>
            <a:endParaRPr sz="2000">
              <a:latin typeface="Verdana"/>
              <a:cs typeface="Verdana"/>
            </a:endParaRPr>
          </a:p>
          <a:p>
            <a:pPr marL="165735" indent="-153035">
              <a:lnSpc>
                <a:spcPct val="100000"/>
              </a:lnSpc>
              <a:buChar char="-"/>
              <a:tabLst>
                <a:tab pos="16573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моделирование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систем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комплексов;</a:t>
            </a:r>
            <a:endParaRPr sz="2000">
              <a:latin typeface="Verdana"/>
              <a:cs typeface="Verdana"/>
            </a:endParaRPr>
          </a:p>
          <a:p>
            <a:pPr marL="165735" indent="-153035">
              <a:lnSpc>
                <a:spcPct val="100000"/>
              </a:lnSpc>
              <a:buChar char="-"/>
              <a:tabLst>
                <a:tab pos="16573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обработка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сигналов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изображений;</a:t>
            </a:r>
            <a:endParaRPr sz="2000">
              <a:latin typeface="Verdana"/>
              <a:cs typeface="Verdana"/>
            </a:endParaRPr>
          </a:p>
          <a:p>
            <a:pPr marL="165735" indent="-153035">
              <a:lnSpc>
                <a:spcPct val="100000"/>
              </a:lnSpc>
              <a:buChar char="-"/>
              <a:tabLst>
                <a:tab pos="165735" algn="l"/>
              </a:tabLst>
            </a:pP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Front-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end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разработка;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300" y="3403092"/>
            <a:ext cx="2251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многое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другое!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5553" y="65582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EBEBEB"/>
                </a:solidFill>
                <a:latin typeface="Verdana"/>
                <a:cs typeface="Verdana"/>
              </a:rPr>
              <a:t>Возможности</a:t>
            </a:r>
            <a:r>
              <a:rPr sz="4200" spc="-27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90" dirty="0">
                <a:solidFill>
                  <a:srgbClr val="EBEBEB"/>
                </a:solidFill>
                <a:latin typeface="Verdana"/>
                <a:cs typeface="Verdana"/>
              </a:rPr>
              <a:t>MatLab?</a:t>
            </a:r>
            <a:endParaRPr sz="42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608" y="3992879"/>
            <a:ext cx="993648" cy="10881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73299" y="3550411"/>
            <a:ext cx="203771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75" dirty="0">
                <a:solidFill>
                  <a:srgbClr val="EBEBEB"/>
                </a:solidFill>
                <a:latin typeface="Verdana"/>
                <a:cs typeface="Verdana"/>
              </a:rPr>
              <a:t>MatLab</a:t>
            </a:r>
            <a:endParaRPr sz="4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167" y="5071871"/>
            <a:ext cx="1158240" cy="11582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0847" y="5111495"/>
            <a:ext cx="1155192" cy="1152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50314" y="5130291"/>
            <a:ext cx="261429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495">
              <a:lnSpc>
                <a:spcPts val="3150"/>
              </a:lnSpc>
              <a:spcBef>
                <a:spcPts val="100"/>
              </a:spcBef>
            </a:pPr>
            <a:r>
              <a:rPr sz="2800" spc="-10" dirty="0">
                <a:solidFill>
                  <a:srgbClr val="EBEBEB"/>
                </a:solidFill>
                <a:latin typeface="Verdana"/>
                <a:cs typeface="Verdana"/>
              </a:rPr>
              <a:t>MATLAB</a:t>
            </a:r>
            <a:endParaRPr sz="2800">
              <a:latin typeface="Verdana"/>
              <a:cs typeface="Verdana"/>
            </a:endParaRPr>
          </a:p>
          <a:p>
            <a:pPr marL="635" algn="ctr">
              <a:lnSpc>
                <a:spcPts val="2140"/>
              </a:lnSpc>
            </a:pPr>
            <a:r>
              <a:rPr sz="2000" spc="-20" dirty="0">
                <a:solidFill>
                  <a:srgbClr val="EBEBEB"/>
                </a:solidFill>
                <a:latin typeface="Verdana"/>
                <a:cs typeface="Verdana"/>
              </a:rPr>
              <a:t>Язык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2350"/>
              </a:lnSpc>
            </a:pPr>
            <a:r>
              <a:rPr sz="2000" spc="-10" dirty="0">
                <a:solidFill>
                  <a:srgbClr val="EBEBEB"/>
                </a:solidFill>
                <a:latin typeface="Verdana"/>
                <a:cs typeface="Verdana"/>
              </a:rPr>
              <a:t>программирования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3800" y="5130291"/>
            <a:ext cx="248412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>
              <a:lnSpc>
                <a:spcPts val="3290"/>
              </a:lnSpc>
              <a:spcBef>
                <a:spcPts val="100"/>
              </a:spcBef>
            </a:pPr>
            <a:r>
              <a:rPr sz="2800" spc="-295" dirty="0">
                <a:solidFill>
                  <a:srgbClr val="EBEBEB"/>
                </a:solidFill>
                <a:latin typeface="Verdana"/>
                <a:cs typeface="Verdana"/>
              </a:rPr>
              <a:t>SIMULINK</a:t>
            </a:r>
            <a:endParaRPr sz="2800">
              <a:latin typeface="Verdana"/>
              <a:cs typeface="Verdana"/>
            </a:endParaRPr>
          </a:p>
          <a:p>
            <a:pPr marL="655320" marR="5080" indent="-643255">
              <a:lnSpc>
                <a:spcPts val="2300"/>
              </a:lnSpc>
              <a:spcBef>
                <a:spcPts val="90"/>
              </a:spcBef>
            </a:pPr>
            <a:r>
              <a:rPr sz="2000" spc="110" dirty="0">
                <a:solidFill>
                  <a:srgbClr val="EBEBEB"/>
                </a:solidFill>
                <a:latin typeface="Verdana"/>
                <a:cs typeface="Verdana"/>
              </a:rPr>
              <a:t>Среда</a:t>
            </a:r>
            <a:r>
              <a:rPr sz="2000" spc="-15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EBEBEB"/>
                </a:solidFill>
                <a:latin typeface="Verdana"/>
                <a:cs typeface="Verdana"/>
              </a:rPr>
              <a:t>разработки </a:t>
            </a:r>
            <a:r>
              <a:rPr sz="2000" spc="50" dirty="0">
                <a:solidFill>
                  <a:srgbClr val="EBEBEB"/>
                </a:solidFill>
                <a:latin typeface="Verdana"/>
                <a:cs typeface="Verdana"/>
              </a:rPr>
              <a:t>моделей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2280" y="4032503"/>
            <a:ext cx="1005840" cy="1085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EBEBEB"/>
                </a:solidFill>
                <a:latin typeface="Verdana"/>
                <a:cs typeface="Verdana"/>
              </a:rPr>
              <a:t>Почему</a:t>
            </a:r>
            <a:r>
              <a:rPr sz="4200" spc="-35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90" dirty="0">
                <a:solidFill>
                  <a:srgbClr val="EBEBEB"/>
                </a:solidFill>
                <a:latin typeface="Verdana"/>
                <a:cs typeface="Verdana"/>
              </a:rPr>
              <a:t>MatLab?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334" y="1199388"/>
            <a:ext cx="8790305" cy="519493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4965" marR="5715" indent="-342265" algn="just">
              <a:lnSpc>
                <a:spcPts val="2300"/>
              </a:lnSpc>
              <a:spcBef>
                <a:spcPts val="259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нём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множество</a:t>
            </a:r>
            <a:r>
              <a:rPr sz="200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готовых,</a:t>
            </a:r>
            <a:r>
              <a:rPr sz="20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встроенных</a:t>
            </a:r>
            <a:r>
              <a:rPr sz="2000" spc="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функций,</a:t>
            </a:r>
            <a:r>
              <a:rPr sz="20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несложных</a:t>
            </a:r>
            <a:r>
              <a:rPr sz="20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15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обращении</a:t>
            </a:r>
            <a:endParaRPr sz="2000">
              <a:latin typeface="Verdana"/>
              <a:cs typeface="Verdana"/>
            </a:endParaRPr>
          </a:p>
          <a:p>
            <a:pPr marL="354965" marR="5080" indent="-342265" algn="just">
              <a:lnSpc>
                <a:spcPct val="99000"/>
              </a:lnSpc>
              <a:spcBef>
                <a:spcPts val="6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Нет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необходимости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объявлять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переменную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её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тип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заголовке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программы: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все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переменные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создаются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заполняются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по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FFFFFF"/>
                </a:solidFill>
                <a:latin typeface="Verdana"/>
                <a:cs typeface="Verdana"/>
              </a:rPr>
              <a:t>мере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работы</a:t>
            </a:r>
            <a:r>
              <a:rPr sz="2000" spc="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программы.</a:t>
            </a:r>
            <a:r>
              <a:rPr sz="2000" spc="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Это</a:t>
            </a:r>
            <a:r>
              <a:rPr sz="2000" spc="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упрощает</a:t>
            </a:r>
            <a:r>
              <a:rPr sz="2000" spc="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создание</a:t>
            </a:r>
            <a:r>
              <a:rPr sz="2000" spc="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переменных</a:t>
            </a:r>
            <a:r>
              <a:rPr sz="2000" spc="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контроль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за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типом</a:t>
            </a:r>
            <a:r>
              <a:rPr sz="20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этих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переменных,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но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пропадает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контроль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за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уникальностью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создаваемых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переменных</a:t>
            </a:r>
            <a:endParaRPr sz="2000">
              <a:latin typeface="Verdana"/>
              <a:cs typeface="Verdana"/>
            </a:endParaRPr>
          </a:p>
          <a:p>
            <a:pPr marL="354965" marR="5080" indent="-342265" algn="just">
              <a:lnSpc>
                <a:spcPct val="98000"/>
              </a:lnSpc>
              <a:spcBef>
                <a:spcPts val="14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Есть</a:t>
            </a:r>
            <a:r>
              <a:rPr sz="2000" spc="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возможность</a:t>
            </a:r>
            <a:r>
              <a:rPr sz="20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создания</a:t>
            </a:r>
            <a:r>
              <a:rPr sz="200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как</a:t>
            </a:r>
            <a:r>
              <a:rPr sz="2000" spc="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консольных</a:t>
            </a:r>
            <a:r>
              <a:rPr sz="200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программ,</a:t>
            </a:r>
            <a:r>
              <a:rPr sz="20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так</a:t>
            </a:r>
            <a:r>
              <a:rPr sz="20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программ</a:t>
            </a:r>
            <a:r>
              <a:rPr sz="20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интерфейсом,</a:t>
            </a:r>
            <a:r>
              <a:rPr sz="20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2000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также</a:t>
            </a:r>
            <a:r>
              <a:rPr sz="2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их</a:t>
            </a:r>
            <a:r>
              <a:rPr sz="2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«запаковки»</a:t>
            </a:r>
            <a:r>
              <a:rPr sz="2000" spc="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145" dirty="0">
                <a:solidFill>
                  <a:srgbClr val="FFFFFF"/>
                </a:solidFill>
                <a:latin typeface="Verdana"/>
                <a:cs typeface="Verdana"/>
              </a:rPr>
              <a:t> формат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приложения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(*.exe)</a:t>
            </a:r>
            <a:endParaRPr sz="2000">
              <a:latin typeface="Verdana"/>
              <a:cs typeface="Verdana"/>
            </a:endParaRPr>
          </a:p>
          <a:p>
            <a:pPr marL="354965" marR="6350" indent="-342265" algn="just">
              <a:lnSpc>
                <a:spcPts val="2300"/>
              </a:lnSpc>
              <a:spcBef>
                <a:spcPts val="254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Мощная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110" dirty="0">
                <a:solidFill>
                  <a:srgbClr val="FFFFFF"/>
                </a:solidFill>
                <a:latin typeface="Verdana"/>
                <a:cs typeface="Verdana"/>
              </a:rPr>
              <a:t>система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помощника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готовых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решений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другими пользователями</a:t>
            </a:r>
            <a:endParaRPr sz="2000">
              <a:latin typeface="Verdana"/>
              <a:cs typeface="Verdana"/>
            </a:endParaRPr>
          </a:p>
          <a:p>
            <a:pPr marL="354965" marR="5715" indent="-342265" algn="just">
              <a:lnSpc>
                <a:spcPct val="99000"/>
              </a:lnSpc>
              <a:spcBef>
                <a:spcPts val="6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Существуют</a:t>
            </a:r>
            <a:r>
              <a:rPr sz="2000" spc="17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целые</a:t>
            </a:r>
            <a:r>
              <a:rPr sz="2000" spc="17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программные</a:t>
            </a:r>
            <a:r>
              <a:rPr sz="2000" spc="17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блоки</a:t>
            </a:r>
            <a:r>
              <a:rPr sz="2000" spc="170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(ToolBox)</a:t>
            </a:r>
            <a:r>
              <a:rPr sz="2000" spc="175" dirty="0">
                <a:solidFill>
                  <a:srgbClr val="FFFFFF"/>
                </a:solidFill>
                <a:latin typeface="Verdana"/>
                <a:cs typeface="Verdana"/>
              </a:rPr>
              <a:t>  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для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подключения</a:t>
            </a:r>
            <a:r>
              <a:rPr sz="2000" spc="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разнообразной</a:t>
            </a:r>
            <a:r>
              <a:rPr sz="2000" spc="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аппаратной</a:t>
            </a:r>
            <a:r>
              <a:rPr sz="2000" spc="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периферии,</a:t>
            </a:r>
            <a:r>
              <a:rPr sz="2000" spc="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2000" spc="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также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работы</a:t>
            </a:r>
            <a:r>
              <a:rPr sz="2000" spc="15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1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разными</a:t>
            </a:r>
            <a:r>
              <a:rPr sz="2000" spc="1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задачами</a:t>
            </a:r>
            <a:r>
              <a:rPr sz="2000" spc="1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(моделирование,</a:t>
            </a:r>
            <a:r>
              <a:rPr sz="2000" spc="16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экономика, статистика,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нейронные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сети,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обработка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сигналов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картинок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т.д.)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0074" y="56438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40" dirty="0">
                <a:solidFill>
                  <a:srgbClr val="EBEBEB"/>
                </a:solidFill>
                <a:latin typeface="Verdana"/>
                <a:cs typeface="Verdana"/>
              </a:rPr>
              <a:t>Интерфейс</a:t>
            </a:r>
            <a:r>
              <a:rPr sz="4200" spc="-30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140" dirty="0">
                <a:solidFill>
                  <a:srgbClr val="EBEBEB"/>
                </a:solidFill>
                <a:latin typeface="Verdana"/>
                <a:cs typeface="Verdana"/>
              </a:rPr>
              <a:t>программы</a:t>
            </a:r>
            <a:r>
              <a:rPr sz="4200" spc="-30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0" dirty="0">
                <a:solidFill>
                  <a:srgbClr val="EBEBEB"/>
                </a:solidFill>
                <a:latin typeface="Verdana"/>
                <a:cs typeface="Verdana"/>
              </a:rPr>
              <a:t>MatLab: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5299" y="1623059"/>
            <a:ext cx="8790940" cy="268033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Интерфейс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состоит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из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следующих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основных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частей:</a:t>
            </a:r>
            <a:endParaRPr sz="2000">
              <a:latin typeface="Verdana"/>
              <a:cs typeface="Verdana"/>
            </a:endParaRPr>
          </a:p>
          <a:p>
            <a:pPr marL="355600" marR="5080" indent="-342265" algn="just">
              <a:lnSpc>
                <a:spcPts val="2300"/>
              </a:lnSpc>
              <a:spcBef>
                <a:spcPts val="126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Workspace</a:t>
            </a:r>
            <a:r>
              <a:rPr sz="2000" b="1" spc="38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000" spc="2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отображаются</a:t>
            </a:r>
            <a:r>
              <a:rPr sz="2000" spc="26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созданные</a:t>
            </a:r>
            <a:r>
              <a:rPr sz="2000" spc="2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переменные</a:t>
            </a:r>
            <a:r>
              <a:rPr sz="2000" spc="2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27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их значения;</a:t>
            </a:r>
            <a:endParaRPr sz="2000">
              <a:latin typeface="Verdana"/>
              <a:cs typeface="Verdana"/>
            </a:endParaRPr>
          </a:p>
          <a:p>
            <a:pPr marL="355600" marR="5080" indent="-342265" algn="just">
              <a:lnSpc>
                <a:spcPct val="98000"/>
              </a:lnSpc>
              <a:spcBef>
                <a:spcPts val="110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sz="2000" b="1" spc="3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2000" b="1" spc="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Tahoma"/>
                <a:cs typeface="Tahoma"/>
              </a:rPr>
              <a:t>Window</a:t>
            </a:r>
            <a:r>
              <a:rPr sz="2000" b="1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окно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команд,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где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отображаются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результаты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работы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скриптов,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также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где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составить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программу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проверить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некоторые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команды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напрямую;</a:t>
            </a:r>
            <a:endParaRPr sz="2000">
              <a:latin typeface="Verdana"/>
              <a:cs typeface="Verdana"/>
            </a:endParaRPr>
          </a:p>
          <a:p>
            <a:pPr marL="356235" indent="-342900" algn="just">
              <a:lnSpc>
                <a:spcPct val="100000"/>
              </a:lnSpc>
              <a:spcBef>
                <a:spcPts val="98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6235" algn="l"/>
              </a:tabLst>
            </a:pPr>
            <a:r>
              <a:rPr sz="2000" b="1" spc="-120" dirty="0">
                <a:solidFill>
                  <a:srgbClr val="FFFFFF"/>
                </a:solidFill>
                <a:latin typeface="Tahoma"/>
                <a:cs typeface="Tahoma"/>
              </a:rPr>
              <a:t>Editor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окно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написания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скрипта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«консольной»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части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программы.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0074" y="56438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99" y="471932"/>
            <a:ext cx="54902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>
                <a:solidFill>
                  <a:srgbClr val="EBEBEB"/>
                </a:solidFill>
                <a:latin typeface="Verdana"/>
                <a:cs typeface="Verdana"/>
              </a:rPr>
              <a:t>Ввод</a:t>
            </a:r>
            <a:r>
              <a:rPr sz="4200" spc="-30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10" dirty="0">
                <a:solidFill>
                  <a:srgbClr val="EBEBEB"/>
                </a:solidFill>
                <a:latin typeface="Verdana"/>
                <a:cs typeface="Verdana"/>
              </a:rPr>
              <a:t>и</a:t>
            </a:r>
            <a:r>
              <a:rPr sz="4200" spc="-30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315" dirty="0">
                <a:solidFill>
                  <a:srgbClr val="EBEBEB"/>
                </a:solidFill>
                <a:latin typeface="Verdana"/>
                <a:cs typeface="Verdana"/>
              </a:rPr>
              <a:t>вывод</a:t>
            </a:r>
            <a:r>
              <a:rPr sz="4200" spc="-30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45" dirty="0">
                <a:solidFill>
                  <a:srgbClr val="EBEBEB"/>
                </a:solidFill>
                <a:latin typeface="Verdana"/>
                <a:cs typeface="Verdana"/>
              </a:rPr>
              <a:t>данных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949" y="1200403"/>
            <a:ext cx="8379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240" algn="l"/>
                <a:tab pos="1814195" algn="l"/>
                <a:tab pos="3742690" algn="l"/>
                <a:tab pos="5043170" algn="l"/>
                <a:tab pos="6851015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задания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определенных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значений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переменным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используется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0500" y="1200403"/>
            <a:ext cx="117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FFFF"/>
                </a:solidFill>
                <a:latin typeface="Verdana"/>
                <a:cs typeface="Verdana"/>
              </a:rPr>
              <a:t>оператор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949" y="1468628"/>
            <a:ext cx="9765030" cy="496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45" dirty="0">
                <a:solidFill>
                  <a:srgbClr val="FFFFFF"/>
                </a:solidFill>
                <a:latin typeface="Verdana"/>
                <a:cs typeface="Verdana"/>
              </a:rPr>
              <a:t>присваивания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вводимый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знаком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равенства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Имя_переменной</a:t>
            </a:r>
            <a:r>
              <a:rPr sz="18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84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Выражение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</a:pP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time</a:t>
            </a:r>
            <a:r>
              <a:rPr sz="18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8E7CC3"/>
                </a:solidFill>
                <a:latin typeface="Consolas"/>
                <a:cs typeface="Consolas"/>
              </a:rPr>
              <a:t>3.56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этом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дробные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числа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вводятся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только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через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точку!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99400"/>
              </a:lnSpc>
              <a:spcBef>
                <a:spcPts val="2175"/>
              </a:spcBef>
              <a:buFont typeface="Lucida Sans Unicode"/>
              <a:buChar char="►"/>
              <a:tabLst>
                <a:tab pos="354965" algn="l"/>
                <a:tab pos="367665" algn="l"/>
              </a:tabLst>
            </a:pPr>
            <a:r>
              <a:rPr sz="1800" dirty="0">
                <a:solidFill>
                  <a:srgbClr val="F5A408"/>
                </a:solidFill>
                <a:latin typeface="Verdana"/>
                <a:cs typeface="Verdana"/>
              </a:rPr>
              <a:t>	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Имя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любой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переменной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должно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быть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уникальным.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Имя</a:t>
            </a:r>
            <a:r>
              <a:rPr sz="1800" spc="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должно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начинаться</a:t>
            </a:r>
            <a:r>
              <a:rPr sz="18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Verdana"/>
                <a:cs typeface="Verdana"/>
              </a:rPr>
              <a:t>с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буквы,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может</a:t>
            </a:r>
            <a:r>
              <a:rPr sz="1800" spc="22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содержать</a:t>
            </a:r>
            <a:r>
              <a:rPr sz="1800" spc="22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буквы,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цифры</a:t>
            </a:r>
            <a:r>
              <a:rPr sz="1800" spc="2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22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символ</a:t>
            </a:r>
            <a:r>
              <a:rPr sz="1800" spc="229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подчеркивания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(_).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Недопустимо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включать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имена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пробелы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специальные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знаки.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00400"/>
              </a:lnSpc>
              <a:spcBef>
                <a:spcPts val="15"/>
              </a:spcBef>
              <a:buFont typeface="Lucida Sans Unicode"/>
              <a:buChar char="►"/>
              <a:tabLst>
                <a:tab pos="354965" algn="l"/>
                <a:tab pos="367665" algn="l"/>
              </a:tabLst>
            </a:pPr>
            <a:r>
              <a:rPr sz="1800" dirty="0">
                <a:solidFill>
                  <a:srgbClr val="F5A408"/>
                </a:solidFill>
                <a:latin typeface="Verdana"/>
                <a:cs typeface="Verdana"/>
              </a:rPr>
              <a:t>	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языке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MATLAB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нет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Verdana"/>
                <a:cs typeface="Verdana"/>
              </a:rPr>
              <a:t>явных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операторов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ввода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вывода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данных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режиме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диалога.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180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вывода</a:t>
            </a:r>
            <a:r>
              <a:rPr sz="1800" spc="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нет</a:t>
            </a:r>
            <a:r>
              <a:rPr sz="180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Verdana"/>
                <a:cs typeface="Verdana"/>
              </a:rPr>
              <a:t>необходимости</a:t>
            </a:r>
            <a:r>
              <a:rPr sz="180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после</a:t>
            </a:r>
            <a:r>
              <a:rPr sz="1800" spc="5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математического</a:t>
            </a:r>
            <a:r>
              <a:rPr sz="1800" spc="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выражения</a:t>
            </a:r>
            <a:r>
              <a:rPr sz="180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ставить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символ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точку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запятой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(;).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Но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если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она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будет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стоять,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то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window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будет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выводится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все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промежуточные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расчеты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программы.</a:t>
            </a:r>
            <a:endParaRPr sz="1800">
              <a:latin typeface="Verdana"/>
              <a:cs typeface="Verdana"/>
            </a:endParaRPr>
          </a:p>
          <a:p>
            <a:pPr marL="368300" indent="-355600" algn="just">
              <a:lnSpc>
                <a:spcPts val="2110"/>
              </a:lnSpc>
              <a:buClr>
                <a:srgbClr val="F5A408"/>
              </a:buClr>
              <a:buFont typeface="Lucida Sans Unicode"/>
              <a:buChar char="►"/>
              <a:tabLst>
                <a:tab pos="368300" algn="l"/>
              </a:tabLst>
            </a:pP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системным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константам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относятся: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pi</a:t>
            </a: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3,1415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2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число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“ПИ”;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  <a:spcBef>
                <a:spcPts val="45"/>
              </a:spcBef>
            </a:pP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6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18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мнимые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единицы;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</a:pP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NaN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неопределенность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виде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0/0;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Inf</a:t>
            </a:r>
            <a:r>
              <a:rPr sz="18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бесконечность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типа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а/0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35"/>
              </a:lnSpc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ans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результат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последней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операции.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0074" y="56438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7664" y="2938272"/>
            <a:ext cx="804672" cy="7071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7664" y="5480303"/>
            <a:ext cx="804672" cy="707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" dirty="0">
                <a:solidFill>
                  <a:srgbClr val="EBEBEB"/>
                </a:solidFill>
                <a:latin typeface="Verdana"/>
                <a:cs typeface="Verdana"/>
              </a:rPr>
              <a:t>Создание</a:t>
            </a:r>
            <a:r>
              <a:rPr sz="4200" spc="-30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120" dirty="0">
                <a:solidFill>
                  <a:srgbClr val="EBEBEB"/>
                </a:solidFill>
                <a:latin typeface="Verdana"/>
                <a:cs typeface="Verdana"/>
              </a:rPr>
              <a:t>массивов</a:t>
            </a:r>
            <a:r>
              <a:rPr sz="4200" spc="-30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155" dirty="0">
                <a:solidFill>
                  <a:srgbClr val="EBEBEB"/>
                </a:solidFill>
                <a:latin typeface="Verdana"/>
                <a:cs typeface="Verdana"/>
              </a:rPr>
              <a:t>(векторов)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699" y="1199388"/>
            <a:ext cx="8790940" cy="555180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55600" marR="5080" indent="-342265" algn="just">
              <a:lnSpc>
                <a:spcPct val="98000"/>
              </a:lnSpc>
              <a:spcBef>
                <a:spcPts val="14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</a:tabLst>
            </a:pP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создания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вектора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значений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шагом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MATLAB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необходимо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использовать</a:t>
            </a:r>
            <a:r>
              <a:rPr sz="20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оператор</a:t>
            </a:r>
            <a:r>
              <a:rPr sz="20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Verdana"/>
                <a:cs typeface="Verdana"/>
              </a:rPr>
              <a:t>двоеточие</a:t>
            </a:r>
            <a:r>
              <a:rPr sz="2000" i="1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spc="-235" dirty="0">
                <a:solidFill>
                  <a:srgbClr val="E06666"/>
                </a:solidFill>
                <a:latin typeface="Verdana"/>
                <a:cs typeface="Verdana"/>
              </a:rPr>
              <a:t>:</a:t>
            </a:r>
            <a:r>
              <a:rPr sz="2000" spc="-235" dirty="0">
                <a:solidFill>
                  <a:srgbClr val="FFFFFF"/>
                </a:solidFill>
                <a:latin typeface="Verdana"/>
                <a:cs typeface="Verdana"/>
              </a:rPr>
              <a:t>),</a:t>
            </a:r>
            <a:r>
              <a:rPr sz="20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который</a:t>
            </a:r>
            <a:r>
              <a:rPr sz="2000" spc="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представляется</a:t>
            </a:r>
            <a:r>
              <a:rPr sz="20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следующим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образом:</a:t>
            </a:r>
            <a:endParaRPr sz="2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X </a:t>
            </a:r>
            <a:r>
              <a:rPr sz="2000" b="1" spc="-445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i="1" spc="-200" dirty="0">
                <a:solidFill>
                  <a:srgbClr val="FFFFFF"/>
                </a:solidFill>
                <a:latin typeface="Verdana"/>
                <a:cs typeface="Verdana"/>
              </a:rPr>
              <a:t>Начальное_значение</a:t>
            </a:r>
            <a:r>
              <a:rPr sz="2000" b="1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i="1" spc="-250" dirty="0">
                <a:solidFill>
                  <a:srgbClr val="FFFFFF"/>
                </a:solidFill>
                <a:latin typeface="Verdana"/>
                <a:cs typeface="Verdana"/>
              </a:rPr>
              <a:t>Шаг</a:t>
            </a:r>
            <a:r>
              <a:rPr sz="20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i="1" spc="-195" dirty="0">
                <a:solidFill>
                  <a:srgbClr val="FFFFFF"/>
                </a:solidFill>
                <a:latin typeface="Verdana"/>
                <a:cs typeface="Verdana"/>
              </a:rPr>
              <a:t>Конечное_значение</a:t>
            </a:r>
            <a:r>
              <a:rPr sz="2000" b="1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endParaRPr sz="20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time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0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:</a:t>
            </a:r>
            <a:r>
              <a:rPr sz="2000" spc="-5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8E7CC3"/>
                </a:solidFill>
                <a:latin typeface="Consolas"/>
                <a:cs typeface="Consolas"/>
              </a:rPr>
              <a:t>60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980"/>
              </a:spcBef>
            </a:pP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Вывод: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переменной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содержится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массив: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8E7CC3"/>
                </a:solidFill>
                <a:latin typeface="Verdana"/>
                <a:cs typeface="Verdana"/>
              </a:rPr>
              <a:t>0,</a:t>
            </a:r>
            <a:r>
              <a:rPr sz="2000" spc="-120" dirty="0">
                <a:solidFill>
                  <a:srgbClr val="8E7CC3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8E7CC3"/>
                </a:solidFill>
                <a:latin typeface="Verdana"/>
                <a:cs typeface="Verdana"/>
              </a:rPr>
              <a:t>1,</a:t>
            </a:r>
            <a:r>
              <a:rPr sz="2000" spc="-120" dirty="0">
                <a:solidFill>
                  <a:srgbClr val="8E7CC3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8E7CC3"/>
                </a:solidFill>
                <a:latin typeface="Verdana"/>
                <a:cs typeface="Verdana"/>
              </a:rPr>
              <a:t>2,</a:t>
            </a:r>
            <a:r>
              <a:rPr sz="2000" spc="-120" dirty="0">
                <a:solidFill>
                  <a:srgbClr val="8E7CC3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8E7CC3"/>
                </a:solidFill>
                <a:latin typeface="Verdana"/>
                <a:cs typeface="Verdana"/>
              </a:rPr>
              <a:t>3,</a:t>
            </a:r>
            <a:r>
              <a:rPr sz="2000" spc="-125" dirty="0">
                <a:solidFill>
                  <a:srgbClr val="8E7CC3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8E7CC3"/>
                </a:solidFill>
                <a:latin typeface="Verdana"/>
                <a:cs typeface="Verdana"/>
              </a:rPr>
              <a:t>4</a:t>
            </a:r>
            <a:r>
              <a:rPr sz="2000" spc="-110" dirty="0">
                <a:solidFill>
                  <a:srgbClr val="8E7CC3"/>
                </a:solidFill>
                <a:latin typeface="Verdana"/>
                <a:cs typeface="Verdana"/>
              </a:rPr>
              <a:t> </a:t>
            </a:r>
            <a:r>
              <a:rPr sz="2000" spc="360" dirty="0">
                <a:solidFill>
                  <a:srgbClr val="8E7CC3"/>
                </a:solidFill>
                <a:latin typeface="Verdana"/>
                <a:cs typeface="Verdana"/>
              </a:rPr>
              <a:t>…</a:t>
            </a:r>
            <a:r>
              <a:rPr sz="2000" spc="-114" dirty="0">
                <a:solidFill>
                  <a:srgbClr val="8E7CC3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8E7CC3"/>
                </a:solidFill>
                <a:latin typeface="Verdana"/>
                <a:cs typeface="Verdana"/>
              </a:rPr>
              <a:t>60</a:t>
            </a:r>
            <a:endParaRPr sz="2000">
              <a:latin typeface="Verdana"/>
              <a:cs typeface="Verdana"/>
            </a:endParaRPr>
          </a:p>
          <a:p>
            <a:pPr marL="355600" marR="5080" indent="-342265">
              <a:lnSpc>
                <a:spcPts val="2300"/>
              </a:lnSpc>
              <a:spcBef>
                <a:spcPts val="1265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  <a:tab pos="2139315" algn="l"/>
                <a:tab pos="3817620" algn="l"/>
                <a:tab pos="5365115" algn="l"/>
                <a:tab pos="7421245" algn="l"/>
              </a:tabLst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Создание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105" dirty="0">
                <a:solidFill>
                  <a:srgbClr val="FFFFFF"/>
                </a:solidFill>
                <a:latin typeface="Verdana"/>
                <a:cs typeface="Verdana"/>
              </a:rPr>
              <a:t>массива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вручную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выполняется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благодаря 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операторам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квадратных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скобок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[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Verdana"/>
                <a:cs typeface="Verdana"/>
              </a:rPr>
              <a:t>],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следующим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образом: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7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i="1" spc="-185" dirty="0">
                <a:solidFill>
                  <a:srgbClr val="FFFFFF"/>
                </a:solidFill>
                <a:latin typeface="Verdana"/>
                <a:cs typeface="Verdana"/>
              </a:rPr>
              <a:t>значение1</a:t>
            </a:r>
            <a:r>
              <a:rPr sz="2000" b="1" spc="-18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i="1" spc="-185" dirty="0">
                <a:solidFill>
                  <a:srgbClr val="FFFFFF"/>
                </a:solidFill>
                <a:latin typeface="Verdana"/>
                <a:cs typeface="Verdana"/>
              </a:rPr>
              <a:t>значение2</a:t>
            </a:r>
            <a:r>
              <a:rPr sz="2000" b="1" spc="-18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…</a:t>
            </a:r>
            <a:r>
              <a:rPr sz="2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0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i="1" spc="-185" dirty="0">
                <a:solidFill>
                  <a:srgbClr val="FFFFFF"/>
                </a:solidFill>
                <a:latin typeface="Verdana"/>
                <a:cs typeface="Verdana"/>
              </a:rPr>
              <a:t>значениеN</a:t>
            </a:r>
            <a:r>
              <a:rPr sz="2000" b="1" i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ahoma"/>
                <a:cs typeface="Tahoma"/>
              </a:rPr>
              <a:t>];</a:t>
            </a:r>
            <a:endParaRPr sz="2000">
              <a:latin typeface="Tahoma"/>
              <a:cs typeface="Tahoma"/>
            </a:endParaRPr>
          </a:p>
          <a:p>
            <a:pPr marL="12700" marR="1988820">
              <a:lnSpc>
                <a:spcPts val="3410"/>
              </a:lnSpc>
              <a:spcBef>
                <a:spcPts val="259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При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/>
                <a:cs typeface="Verdana"/>
              </a:rPr>
              <a:t>этом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вместо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запятой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можно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оставлять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пробелы.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time</a:t>
            </a:r>
            <a:r>
              <a:rPr sz="2000" spc="-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0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2000" spc="-5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time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0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2000" spc="-15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Создание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матриц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выполняется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следующей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командой: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b="1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275" dirty="0">
                <a:solidFill>
                  <a:srgbClr val="FFFFFF"/>
                </a:solidFill>
                <a:latin typeface="Tahoma"/>
                <a:cs typeface="Tahoma"/>
              </a:rPr>
              <a:t>[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i="1" spc="-204" dirty="0">
                <a:solidFill>
                  <a:srgbClr val="FFFFFF"/>
                </a:solidFill>
                <a:latin typeface="Verdana"/>
                <a:cs typeface="Verdana"/>
              </a:rPr>
              <a:t>значения_первого_рядка</a:t>
            </a:r>
            <a:r>
              <a:rPr sz="2000" b="1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i="1" spc="-195" dirty="0">
                <a:solidFill>
                  <a:srgbClr val="FFFFFF"/>
                </a:solidFill>
                <a:latin typeface="Verdana"/>
                <a:cs typeface="Verdana"/>
              </a:rPr>
              <a:t>значения_второго_рядка</a:t>
            </a:r>
            <a:r>
              <a:rPr sz="2000" b="1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325" dirty="0">
                <a:solidFill>
                  <a:srgbClr val="FFFFFF"/>
                </a:solidFill>
                <a:latin typeface="Tahoma"/>
                <a:cs typeface="Tahoma"/>
              </a:rPr>
              <a:t>]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Напр.: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time</a:t>
            </a:r>
            <a:r>
              <a:rPr sz="2000" spc="-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1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4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5</a:t>
            </a:r>
            <a:r>
              <a:rPr sz="2000" spc="-15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6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7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8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8E7CC3"/>
                </a:solidFill>
                <a:latin typeface="Consolas"/>
                <a:cs typeface="Consolas"/>
              </a:rPr>
              <a:t>9</a:t>
            </a:r>
            <a:r>
              <a:rPr sz="2000" spc="-25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0074" y="56438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499" y="471932"/>
            <a:ext cx="7168515" cy="13030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15"/>
              </a:spcBef>
            </a:pPr>
            <a:r>
              <a:rPr sz="4200" spc="185" dirty="0">
                <a:solidFill>
                  <a:srgbClr val="EBEBEB"/>
                </a:solidFill>
                <a:latin typeface="Verdana"/>
                <a:cs typeface="Verdana"/>
              </a:rPr>
              <a:t>Обращение</a:t>
            </a:r>
            <a:r>
              <a:rPr sz="4200" spc="-31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-400" dirty="0">
                <a:solidFill>
                  <a:srgbClr val="EBEBEB"/>
                </a:solidFill>
                <a:latin typeface="Verdana"/>
                <a:cs typeface="Verdana"/>
              </a:rPr>
              <a:t>к</a:t>
            </a:r>
            <a:r>
              <a:rPr sz="4200" spc="-30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4200" spc="180" dirty="0">
                <a:solidFill>
                  <a:srgbClr val="EBEBEB"/>
                </a:solidFill>
                <a:latin typeface="Verdana"/>
                <a:cs typeface="Verdana"/>
              </a:rPr>
              <a:t>элементам </a:t>
            </a:r>
            <a:r>
              <a:rPr sz="4200" spc="229" dirty="0">
                <a:solidFill>
                  <a:srgbClr val="EBEBEB"/>
                </a:solidFill>
                <a:latin typeface="Verdana"/>
                <a:cs typeface="Verdana"/>
              </a:rPr>
              <a:t>массива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699" y="1632203"/>
            <a:ext cx="8789670" cy="38481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Обращение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Verdana"/>
                <a:cs typeface="Verdana"/>
              </a:rPr>
              <a:t>элементам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массива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делается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двух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случаях:</a:t>
            </a:r>
            <a:endParaRPr sz="2000">
              <a:latin typeface="Verdana"/>
              <a:cs typeface="Verdana"/>
            </a:endParaRPr>
          </a:p>
          <a:p>
            <a:pPr marL="355600" marR="5080" indent="-342265">
              <a:lnSpc>
                <a:spcPts val="2300"/>
              </a:lnSpc>
              <a:spcBef>
                <a:spcPts val="126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5600" algn="l"/>
                <a:tab pos="1102995" algn="l"/>
                <a:tab pos="2895600" algn="l"/>
                <a:tab pos="3832860" algn="l"/>
                <a:tab pos="5644515" algn="l"/>
                <a:tab pos="7183120" algn="l"/>
                <a:tab pos="8640445" algn="l"/>
              </a:tabLst>
            </a:pPr>
            <a:r>
              <a:rPr sz="2000" b="1" spc="-305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обращения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ради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считывания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текущего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значения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b="1" spc="-335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2000" b="1" spc="-85" dirty="0">
                <a:solidFill>
                  <a:srgbClr val="FFFFFF"/>
                </a:solidFill>
                <a:latin typeface="Verdana"/>
                <a:cs typeface="Verdana"/>
              </a:rPr>
              <a:t>массиве</a:t>
            </a:r>
            <a:r>
              <a:rPr sz="2000" b="1" spc="-8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FFFFFF"/>
                </a:solidFill>
                <a:latin typeface="Verdana"/>
                <a:cs typeface="Verdana"/>
              </a:rPr>
              <a:t>чтоб</a:t>
            </a:r>
            <a:r>
              <a:rPr sz="20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Verdana"/>
                <a:cs typeface="Verdana"/>
              </a:rPr>
              <a:t>использовать</a:t>
            </a:r>
            <a:r>
              <a:rPr sz="20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Verdana"/>
                <a:cs typeface="Verdana"/>
              </a:rPr>
              <a:t>его</a:t>
            </a:r>
            <a:r>
              <a:rPr sz="20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20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ознакомиться</a:t>
            </a:r>
            <a:r>
              <a:rPr sz="2000" b="1" spc="-7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 marR="1194435">
              <a:lnSpc>
                <a:spcPts val="2300"/>
              </a:lnSpc>
              <a:spcBef>
                <a:spcPts val="1185"/>
              </a:spcBef>
            </a:pP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Напр.,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обращение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25" dirty="0">
                <a:solidFill>
                  <a:srgbClr val="FFFFFF"/>
                </a:solidFill>
                <a:latin typeface="Verdana"/>
                <a:cs typeface="Verdana"/>
              </a:rPr>
              <a:t>3-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му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элементу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массива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следует 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производить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следующим</a:t>
            </a: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образом: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time(</a:t>
            </a:r>
            <a:r>
              <a:rPr sz="2000" spc="-10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 marR="479425">
              <a:lnSpc>
                <a:spcPts val="2300"/>
              </a:lnSpc>
              <a:spcBef>
                <a:spcPts val="1210"/>
              </a:spcBef>
            </a:pP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элемента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матрицы</a:t>
            </a:r>
            <a:r>
              <a:rPr sz="2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во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втором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столбике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третьем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рядке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это </a:t>
            </a:r>
            <a:r>
              <a:rPr sz="2000" spc="-190" dirty="0">
                <a:solidFill>
                  <a:srgbClr val="FFFFFF"/>
                </a:solidFill>
                <a:latin typeface="Verdana"/>
                <a:cs typeface="Verdana"/>
              </a:rPr>
              <a:t>выглядит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так:</a:t>
            </a: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time(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2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spc="-70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2000" spc="-7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Запятая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данном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случае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обязательна!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50"/>
              </a:spcBef>
              <a:buClr>
                <a:srgbClr val="F5A408"/>
              </a:buClr>
              <a:buSzPct val="80000"/>
              <a:buFont typeface="Lucida Sans Unicode"/>
              <a:buChar char="►"/>
              <a:tabLst>
                <a:tab pos="354965" algn="l"/>
              </a:tabLst>
            </a:pPr>
            <a:r>
              <a:rPr sz="2000" b="1" spc="-280" dirty="0">
                <a:solidFill>
                  <a:srgbClr val="FFFFFF"/>
                </a:solidFill>
                <a:latin typeface="Verdana"/>
                <a:cs typeface="Verdana"/>
              </a:rPr>
              <a:t>Для</a:t>
            </a:r>
            <a:r>
              <a:rPr sz="20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10" dirty="0">
                <a:solidFill>
                  <a:srgbClr val="FFFFFF"/>
                </a:solidFill>
                <a:latin typeface="Verdana"/>
                <a:cs typeface="Verdana"/>
              </a:rPr>
              <a:t>изменения</a:t>
            </a:r>
            <a:r>
              <a:rPr sz="20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Verdana"/>
                <a:cs typeface="Verdana"/>
              </a:rPr>
              <a:t>элемента</a:t>
            </a:r>
            <a:r>
              <a:rPr sz="20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Verdana"/>
                <a:cs typeface="Verdana"/>
              </a:rPr>
              <a:t>массива</a:t>
            </a:r>
            <a:r>
              <a:rPr sz="2000" b="1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 marR="379095">
              <a:lnSpc>
                <a:spcPts val="2300"/>
              </a:lnSpc>
              <a:spcBef>
                <a:spcPts val="1240"/>
              </a:spcBef>
            </a:pP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Напр.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Чтобы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Verdana"/>
                <a:cs typeface="Verdana"/>
              </a:rPr>
              <a:t>присвоить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третьему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элементу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массива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новое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число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необходимо</a:t>
            </a: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сделать</a:t>
            </a:r>
            <a:r>
              <a:rPr sz="2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следующий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запрос: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time(</a:t>
            </a:r>
            <a:r>
              <a:rPr sz="2000" dirty="0">
                <a:solidFill>
                  <a:srgbClr val="8E7CC3"/>
                </a:solidFill>
                <a:latin typeface="Consolas"/>
                <a:cs typeface="Consolas"/>
              </a:rPr>
              <a:t>3</a:t>
            </a:r>
            <a:r>
              <a:rPr sz="200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2000" spc="1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06666"/>
                </a:solidFill>
                <a:latin typeface="Consolas"/>
                <a:cs typeface="Consolas"/>
              </a:rPr>
              <a:t>=</a:t>
            </a:r>
            <a:r>
              <a:rPr sz="2000" spc="150" dirty="0">
                <a:solidFill>
                  <a:srgbClr val="E06666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8E7CC3"/>
                </a:solidFill>
                <a:latin typeface="Consolas"/>
                <a:cs typeface="Consolas"/>
              </a:rPr>
              <a:t>34.3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0074" y="564387"/>
            <a:ext cx="222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4000</Words>
  <Application>Microsoft Office PowerPoint</Application>
  <PresentationFormat>Widescreen</PresentationFormat>
  <Paragraphs>459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Consolas</vt:lpstr>
      <vt:lpstr>Lucida Sans Unicode</vt:lpstr>
      <vt:lpstr>Tahoma</vt:lpstr>
      <vt:lpstr>Times New Roman</vt:lpstr>
      <vt:lpstr>Verdana</vt:lpstr>
      <vt:lpstr>Office Theme</vt:lpstr>
      <vt:lpstr>Лекция по MatLab №1</vt:lpstr>
      <vt:lpstr>Что такое MatLab?</vt:lpstr>
      <vt:lpstr>Аналоги MatLab?</vt:lpstr>
      <vt:lpstr>Возможности MatLab?</vt:lpstr>
      <vt:lpstr>Почему MatLab?</vt:lpstr>
      <vt:lpstr>Интерфейс программы MatLab:</vt:lpstr>
      <vt:lpstr>Ввод и вывод данных</vt:lpstr>
      <vt:lpstr>Создание массивов (векторов)</vt:lpstr>
      <vt:lpstr>Обращение к элементам массива</vt:lpstr>
      <vt:lpstr>Математические операции с массивами и матрицами</vt:lpstr>
      <vt:lpstr>Математические операции с массивами и матрицами</vt:lpstr>
      <vt:lpstr>Логические операции</vt:lpstr>
      <vt:lpstr>Операторы отношения</vt:lpstr>
      <vt:lpstr>Логические операторы</vt:lpstr>
      <vt:lpstr>Использование Help</vt:lpstr>
      <vt:lpstr>Особенности создания скрипта</vt:lpstr>
      <vt:lpstr>Особенности создания скрипта</vt:lpstr>
      <vt:lpstr>Лекция по MatLab №2</vt:lpstr>
      <vt:lpstr>Перед началом…</vt:lpstr>
      <vt:lpstr>Что такое цикл:</vt:lpstr>
      <vt:lpstr>Разновидности циклов:</vt:lpstr>
      <vt:lpstr>Пример цикла While:</vt:lpstr>
      <vt:lpstr>Пример цикла for:</vt:lpstr>
      <vt:lpstr>Оператор остановки цикла</vt:lpstr>
      <vt:lpstr>Оператор прерывания для условий</vt:lpstr>
      <vt:lpstr>Виды условий:</vt:lpstr>
      <vt:lpstr>Условия if…else if:</vt:lpstr>
      <vt:lpstr>Условие switch, case, otherwise :</vt:lpstr>
      <vt:lpstr>Условие try, catch :</vt:lpstr>
      <vt:lpstr>Лекция по MatLab №3</vt:lpstr>
      <vt:lpstr>Что такое функция?</vt:lpstr>
      <vt:lpstr>Синтаксис function:</vt:lpstr>
      <vt:lpstr>Использование function:</vt:lpstr>
      <vt:lpstr>function с выходными пар-ми:</vt:lpstr>
      <vt:lpstr>Функция «figure»:</vt:lpstr>
      <vt:lpstr>Функция plot</vt:lpstr>
      <vt:lpstr>Настройки (setup) в функции plot</vt:lpstr>
      <vt:lpstr>Настройка окна графика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Ivan Kholodilin</cp:lastModifiedBy>
  <cp:revision>4</cp:revision>
  <dcterms:created xsi:type="dcterms:W3CDTF">2024-06-24T06:09:25Z</dcterms:created>
  <dcterms:modified xsi:type="dcterms:W3CDTF">2024-06-24T07:40:06Z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LastSaved">
    <vt:filetime>2024-06-24T00:00:00Z</vt:filetime>
  </property>
  <property fmtid="{D5CDD505-2E9C-101B-9397-08002B2CF9AE}" pid="4" name="Producer">
    <vt:lpwstr>macOS Version 10.15.7 (Build 19H2) Quartz PDFContext</vt:lpwstr>
  </property>
</Properties>
</file>