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77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1204467"/>
            <a:ext cx="442214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040" y="125475"/>
            <a:ext cx="8370570" cy="23665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7715" y="6448256"/>
            <a:ext cx="2571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jpg"/><Relationship Id="rId5" Type="http://schemas.openxmlformats.org/officeDocument/2006/relationships/image" Target="../media/image54.jp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950" y="2372868"/>
            <a:ext cx="6386195" cy="2040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35" algn="ctr">
              <a:lnSpc>
                <a:spcPct val="100200"/>
              </a:lnSpc>
              <a:spcBef>
                <a:spcPts val="90"/>
              </a:spcBef>
            </a:pPr>
            <a:r>
              <a:rPr sz="4400" dirty="0"/>
              <a:t>Описание</a:t>
            </a:r>
            <a:r>
              <a:rPr sz="4400" spc="-135" dirty="0"/>
              <a:t> </a:t>
            </a:r>
            <a:r>
              <a:rPr sz="4400" spc="-10" dirty="0"/>
              <a:t>координат</a:t>
            </a:r>
            <a:r>
              <a:rPr sz="4400" spc="-140" dirty="0"/>
              <a:t> </a:t>
            </a:r>
            <a:r>
              <a:rPr sz="4400" spc="-50" dirty="0"/>
              <a:t>в </a:t>
            </a:r>
            <a:r>
              <a:rPr sz="4400" dirty="0"/>
              <a:t>пространстве</a:t>
            </a:r>
            <a:r>
              <a:rPr sz="4400" spc="-130" dirty="0"/>
              <a:t> </a:t>
            </a:r>
            <a:r>
              <a:rPr sz="4400" spc="-50" dirty="0"/>
              <a:t>и </a:t>
            </a:r>
            <a:r>
              <a:rPr sz="4400" dirty="0"/>
              <a:t>преобразования</a:t>
            </a:r>
            <a:r>
              <a:rPr sz="4400" spc="-135" dirty="0"/>
              <a:t> </a:t>
            </a:r>
            <a:r>
              <a:rPr sz="4400" dirty="0"/>
              <a:t>над</a:t>
            </a:r>
            <a:r>
              <a:rPr sz="4400" spc="-140" dirty="0"/>
              <a:t> </a:t>
            </a:r>
            <a:r>
              <a:rPr sz="4400" spc="-20" dirty="0"/>
              <a:t>ними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04467"/>
            <a:ext cx="1620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C00000"/>
                </a:solidFill>
              </a:rPr>
              <a:t>Поворот</a:t>
            </a:r>
            <a:endParaRPr b="1" spc="-1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FB965-2624-4038-8F44-91C032DEE5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3" b="33803"/>
          <a:stretch/>
        </p:blipFill>
        <p:spPr>
          <a:xfrm>
            <a:off x="965200" y="3441533"/>
            <a:ext cx="7213600" cy="2859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E034FD-8AED-44F1-A60F-3492B2068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06617"/>
            <a:ext cx="5052060" cy="2590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C27FBA-636C-48C1-89E6-9E3EB3902988}"/>
              </a:ext>
            </a:extLst>
          </p:cNvPr>
          <p:cNvSpPr/>
          <p:nvPr/>
        </p:nvSpPr>
        <p:spPr>
          <a:xfrm>
            <a:off x="965200" y="5756402"/>
            <a:ext cx="3683000" cy="544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E9F944-A6FD-406D-8030-3536A91C6E53}"/>
              </a:ext>
            </a:extLst>
          </p:cNvPr>
          <p:cNvSpPr/>
          <p:nvPr/>
        </p:nvSpPr>
        <p:spPr>
          <a:xfrm>
            <a:off x="489585" y="4975965"/>
            <a:ext cx="3427095" cy="1579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9664" y="576743"/>
            <a:ext cx="4464335" cy="54060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939" y="725931"/>
            <a:ext cx="1263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Пример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839" y="1156715"/>
            <a:ext cx="5019040" cy="7632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latin typeface="Calibri"/>
                <a:cs typeface="Calibri"/>
              </a:rPr>
              <a:t>{B}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повернуто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относительно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{A}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Calibri"/>
                <a:cs typeface="Calibri"/>
              </a:rPr>
              <a:t>вокруг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оси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градусов.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Дано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1950" baseline="25641" dirty="0">
                <a:latin typeface="Calibri"/>
                <a:cs typeface="Calibri"/>
              </a:rPr>
              <a:t>В</a:t>
            </a:r>
            <a:r>
              <a:rPr sz="2000" dirty="0">
                <a:latin typeface="Calibri"/>
                <a:cs typeface="Calibri"/>
              </a:rPr>
              <a:t>Р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Найти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1950" spc="-37" baseline="25641" dirty="0">
                <a:latin typeface="Calibri"/>
                <a:cs typeface="Calibri"/>
              </a:rPr>
              <a:t>А</a:t>
            </a:r>
            <a:r>
              <a:rPr sz="2000" spc="-25" dirty="0">
                <a:latin typeface="Calibri"/>
                <a:cs typeface="Calibri"/>
              </a:rPr>
              <a:t>Р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4349" y="348284"/>
            <a:ext cx="8854440" cy="6022975"/>
            <a:chOff x="294349" y="348284"/>
            <a:chExt cx="8854440" cy="60229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112" y="2037385"/>
              <a:ext cx="4664074" cy="42973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92851" y="353047"/>
              <a:ext cx="4451350" cy="1214120"/>
            </a:xfrm>
            <a:custGeom>
              <a:avLst/>
              <a:gdLst/>
              <a:ahLst/>
              <a:cxnLst/>
              <a:rect l="l" t="t" r="r" b="b"/>
              <a:pathLst>
                <a:path w="4451350" h="1214120">
                  <a:moveTo>
                    <a:pt x="0" y="0"/>
                  </a:moveTo>
                  <a:lnTo>
                    <a:pt x="4451148" y="0"/>
                  </a:lnTo>
                  <a:lnTo>
                    <a:pt x="4451148" y="1213782"/>
                  </a:lnTo>
                  <a:lnTo>
                    <a:pt x="0" y="1213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2851" y="353047"/>
              <a:ext cx="4451350" cy="1214120"/>
            </a:xfrm>
            <a:custGeom>
              <a:avLst/>
              <a:gdLst/>
              <a:ahLst/>
              <a:cxnLst/>
              <a:rect l="l" t="t" r="r" b="b"/>
              <a:pathLst>
                <a:path w="4451350" h="1214120">
                  <a:moveTo>
                    <a:pt x="0" y="0"/>
                  </a:moveTo>
                  <a:lnTo>
                    <a:pt x="4451148" y="0"/>
                  </a:lnTo>
                </a:path>
                <a:path w="4451350" h="1214120">
                  <a:moveTo>
                    <a:pt x="4451148" y="1213783"/>
                  </a:moveTo>
                  <a:lnTo>
                    <a:pt x="0" y="1213783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92851" y="2976365"/>
              <a:ext cx="4451350" cy="452755"/>
            </a:xfrm>
            <a:custGeom>
              <a:avLst/>
              <a:gdLst/>
              <a:ahLst/>
              <a:cxnLst/>
              <a:rect l="l" t="t" r="r" b="b"/>
              <a:pathLst>
                <a:path w="4451350" h="452754">
                  <a:moveTo>
                    <a:pt x="0" y="0"/>
                  </a:moveTo>
                  <a:lnTo>
                    <a:pt x="4451148" y="0"/>
                  </a:lnTo>
                </a:path>
                <a:path w="4451350" h="452754">
                  <a:moveTo>
                    <a:pt x="4451148" y="452634"/>
                  </a:moveTo>
                  <a:lnTo>
                    <a:pt x="0" y="45263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9664" y="4494179"/>
              <a:ext cx="4464685" cy="452755"/>
            </a:xfrm>
            <a:custGeom>
              <a:avLst/>
              <a:gdLst/>
              <a:ahLst/>
              <a:cxnLst/>
              <a:rect l="l" t="t" r="r" b="b"/>
              <a:pathLst>
                <a:path w="4464684" h="452754">
                  <a:moveTo>
                    <a:pt x="0" y="0"/>
                  </a:moveTo>
                  <a:lnTo>
                    <a:pt x="4464335" y="0"/>
                  </a:lnTo>
                </a:path>
                <a:path w="4464684" h="452754">
                  <a:moveTo>
                    <a:pt x="4464335" y="452634"/>
                  </a:moveTo>
                  <a:lnTo>
                    <a:pt x="0" y="45263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112" y="5810763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5472380" y="0"/>
                  </a:moveTo>
                  <a:lnTo>
                    <a:pt x="0" y="0"/>
                  </a:lnTo>
                  <a:lnTo>
                    <a:pt x="0" y="555610"/>
                  </a:lnTo>
                  <a:lnTo>
                    <a:pt x="5472380" y="555610"/>
                  </a:lnTo>
                  <a:lnTo>
                    <a:pt x="5472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112" y="5810763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0" y="0"/>
                  </a:moveTo>
                  <a:lnTo>
                    <a:pt x="5472380" y="0"/>
                  </a:lnTo>
                  <a:lnTo>
                    <a:pt x="5472380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8796CD-26CF-44EF-B3DE-E0F73BB89B0C}"/>
              </a:ext>
            </a:extLst>
          </p:cNvPr>
          <p:cNvSpPr/>
          <p:nvPr/>
        </p:nvSpPr>
        <p:spPr>
          <a:xfrm>
            <a:off x="3657600" y="2802409"/>
            <a:ext cx="2381594" cy="93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514A1-DDCB-4CB0-AD94-49FF136238FF}"/>
              </a:ext>
            </a:extLst>
          </p:cNvPr>
          <p:cNvSpPr/>
          <p:nvPr/>
        </p:nvSpPr>
        <p:spPr>
          <a:xfrm>
            <a:off x="4867447" y="4346226"/>
            <a:ext cx="2381594" cy="931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16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Смещение</a:t>
            </a:r>
            <a:r>
              <a:rPr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и</a:t>
            </a:r>
            <a:r>
              <a:rPr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поворот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087" y="1814512"/>
            <a:ext cx="8247380" cy="5043805"/>
            <a:chOff x="446087" y="1814512"/>
            <a:chExt cx="8247380" cy="5043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813" y="1914525"/>
              <a:ext cx="4848224" cy="838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7312" y="2463800"/>
              <a:ext cx="6065837" cy="4394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0850" y="1819275"/>
              <a:ext cx="5561330" cy="1250315"/>
            </a:xfrm>
            <a:custGeom>
              <a:avLst/>
              <a:gdLst/>
              <a:ahLst/>
              <a:cxnLst/>
              <a:rect l="l" t="t" r="r" b="b"/>
              <a:pathLst>
                <a:path w="5561330" h="1250314">
                  <a:moveTo>
                    <a:pt x="5561249" y="0"/>
                  </a:moveTo>
                  <a:lnTo>
                    <a:pt x="0" y="0"/>
                  </a:lnTo>
                  <a:lnTo>
                    <a:pt x="0" y="1249700"/>
                  </a:lnTo>
                  <a:lnTo>
                    <a:pt x="5561249" y="1249700"/>
                  </a:lnTo>
                  <a:lnTo>
                    <a:pt x="5561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850" y="1819275"/>
              <a:ext cx="5561330" cy="1250315"/>
            </a:xfrm>
            <a:custGeom>
              <a:avLst/>
              <a:gdLst/>
              <a:ahLst/>
              <a:cxnLst/>
              <a:rect l="l" t="t" r="r" b="b"/>
              <a:pathLst>
                <a:path w="5561330" h="1250314">
                  <a:moveTo>
                    <a:pt x="0" y="0"/>
                  </a:moveTo>
                  <a:lnTo>
                    <a:pt x="5561250" y="0"/>
                  </a:lnTo>
                  <a:lnTo>
                    <a:pt x="5561250" y="1249700"/>
                  </a:lnTo>
                  <a:lnTo>
                    <a:pt x="0" y="1249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31954" y="6230272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5472379" y="0"/>
                  </a:moveTo>
                  <a:lnTo>
                    <a:pt x="0" y="0"/>
                  </a:lnTo>
                  <a:lnTo>
                    <a:pt x="0" y="555609"/>
                  </a:lnTo>
                  <a:lnTo>
                    <a:pt x="5472379" y="555609"/>
                  </a:lnTo>
                  <a:lnTo>
                    <a:pt x="5472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31954" y="6230272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0" y="0"/>
                  </a:moveTo>
                  <a:lnTo>
                    <a:pt x="5472380" y="0"/>
                  </a:lnTo>
                  <a:lnTo>
                    <a:pt x="5472380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16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Смещение</a:t>
            </a:r>
            <a:r>
              <a:rPr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и</a:t>
            </a:r>
            <a:r>
              <a:rPr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поворот</a:t>
            </a:r>
            <a:r>
              <a:rPr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(матрица</a:t>
            </a:r>
            <a:r>
              <a:rPr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перехода)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712" y="1822450"/>
            <a:ext cx="5924550" cy="3619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06656" y="2337424"/>
            <a:ext cx="6398895" cy="744220"/>
            <a:chOff x="1706656" y="2337424"/>
            <a:chExt cx="6398895" cy="7442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4712" y="2400299"/>
              <a:ext cx="4895850" cy="5619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1418" y="2342187"/>
              <a:ext cx="6389370" cy="734695"/>
            </a:xfrm>
            <a:custGeom>
              <a:avLst/>
              <a:gdLst/>
              <a:ahLst/>
              <a:cxnLst/>
              <a:rect l="l" t="t" r="r" b="b"/>
              <a:pathLst>
                <a:path w="6389370" h="734694">
                  <a:moveTo>
                    <a:pt x="6388825" y="0"/>
                  </a:moveTo>
                  <a:lnTo>
                    <a:pt x="0" y="0"/>
                  </a:lnTo>
                  <a:lnTo>
                    <a:pt x="0" y="734387"/>
                  </a:lnTo>
                  <a:lnTo>
                    <a:pt x="6388825" y="734387"/>
                  </a:lnTo>
                  <a:lnTo>
                    <a:pt x="6388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1418" y="2342187"/>
              <a:ext cx="6389370" cy="734695"/>
            </a:xfrm>
            <a:custGeom>
              <a:avLst/>
              <a:gdLst/>
              <a:ahLst/>
              <a:cxnLst/>
              <a:rect l="l" t="t" r="r" b="b"/>
              <a:pathLst>
                <a:path w="6389370" h="734694">
                  <a:moveTo>
                    <a:pt x="0" y="0"/>
                  </a:moveTo>
                  <a:lnTo>
                    <a:pt x="6388825" y="0"/>
                  </a:lnTo>
                  <a:lnTo>
                    <a:pt x="6388825" y="734388"/>
                  </a:lnTo>
                  <a:lnTo>
                    <a:pt x="0" y="73438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766524" y="3206750"/>
            <a:ext cx="6642734" cy="1452880"/>
            <a:chOff x="1766524" y="3206750"/>
            <a:chExt cx="6642734" cy="14528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5987" y="3778250"/>
              <a:ext cx="4905375" cy="838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8225" y="3206750"/>
              <a:ext cx="5295900" cy="3619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71286" y="3569635"/>
              <a:ext cx="6633209" cy="1085215"/>
            </a:xfrm>
            <a:custGeom>
              <a:avLst/>
              <a:gdLst/>
              <a:ahLst/>
              <a:cxnLst/>
              <a:rect l="l" t="t" r="r" b="b"/>
              <a:pathLst>
                <a:path w="6633209" h="1085214">
                  <a:moveTo>
                    <a:pt x="6632938" y="0"/>
                  </a:moveTo>
                  <a:lnTo>
                    <a:pt x="0" y="0"/>
                  </a:lnTo>
                  <a:lnTo>
                    <a:pt x="0" y="1084912"/>
                  </a:lnTo>
                  <a:lnTo>
                    <a:pt x="6632938" y="1084912"/>
                  </a:lnTo>
                  <a:lnTo>
                    <a:pt x="6632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1286" y="3569635"/>
              <a:ext cx="6633209" cy="1085215"/>
            </a:xfrm>
            <a:custGeom>
              <a:avLst/>
              <a:gdLst/>
              <a:ahLst/>
              <a:cxnLst/>
              <a:rect l="l" t="t" r="r" b="b"/>
              <a:pathLst>
                <a:path w="6633209" h="1085214">
                  <a:moveTo>
                    <a:pt x="0" y="0"/>
                  </a:moveTo>
                  <a:lnTo>
                    <a:pt x="6632938" y="0"/>
                  </a:lnTo>
                  <a:lnTo>
                    <a:pt x="6632938" y="1084913"/>
                  </a:lnTo>
                  <a:lnTo>
                    <a:pt x="0" y="10849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3850" y="4773612"/>
            <a:ext cx="6734175" cy="79057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20699" y="5661734"/>
            <a:ext cx="7928609" cy="1161415"/>
            <a:chOff x="620699" y="5661734"/>
            <a:chExt cx="7928609" cy="116141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4325" y="5781674"/>
              <a:ext cx="6924675" cy="609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24217" y="5666496"/>
              <a:ext cx="7219950" cy="690245"/>
            </a:xfrm>
            <a:custGeom>
              <a:avLst/>
              <a:gdLst/>
              <a:ahLst/>
              <a:cxnLst/>
              <a:rect l="l" t="t" r="r" b="b"/>
              <a:pathLst>
                <a:path w="7219950" h="690245">
                  <a:moveTo>
                    <a:pt x="7219950" y="0"/>
                  </a:moveTo>
                  <a:lnTo>
                    <a:pt x="0" y="0"/>
                  </a:lnTo>
                  <a:lnTo>
                    <a:pt x="0" y="689852"/>
                  </a:lnTo>
                  <a:lnTo>
                    <a:pt x="7219950" y="689852"/>
                  </a:lnTo>
                  <a:lnTo>
                    <a:pt x="7219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4217" y="5666496"/>
              <a:ext cx="7219950" cy="690245"/>
            </a:xfrm>
            <a:custGeom>
              <a:avLst/>
              <a:gdLst/>
              <a:ahLst/>
              <a:cxnLst/>
              <a:rect l="l" t="t" r="r" b="b"/>
              <a:pathLst>
                <a:path w="7219950" h="690245">
                  <a:moveTo>
                    <a:pt x="0" y="0"/>
                  </a:moveTo>
                  <a:lnTo>
                    <a:pt x="7219950" y="0"/>
                  </a:lnTo>
                  <a:lnTo>
                    <a:pt x="7219950" y="689853"/>
                  </a:lnTo>
                  <a:lnTo>
                    <a:pt x="0" y="68985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462" y="5733339"/>
              <a:ext cx="6633209" cy="1085215"/>
            </a:xfrm>
            <a:custGeom>
              <a:avLst/>
              <a:gdLst/>
              <a:ahLst/>
              <a:cxnLst/>
              <a:rect l="l" t="t" r="r" b="b"/>
              <a:pathLst>
                <a:path w="6633209" h="1085215">
                  <a:moveTo>
                    <a:pt x="6632937" y="0"/>
                  </a:moveTo>
                  <a:lnTo>
                    <a:pt x="0" y="0"/>
                  </a:lnTo>
                  <a:lnTo>
                    <a:pt x="0" y="1084912"/>
                  </a:lnTo>
                  <a:lnTo>
                    <a:pt x="6632937" y="1084912"/>
                  </a:lnTo>
                  <a:lnTo>
                    <a:pt x="6632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462" y="5733339"/>
              <a:ext cx="6633209" cy="1085215"/>
            </a:xfrm>
            <a:custGeom>
              <a:avLst/>
              <a:gdLst/>
              <a:ahLst/>
              <a:cxnLst/>
              <a:rect l="l" t="t" r="r" b="b"/>
              <a:pathLst>
                <a:path w="6633209" h="1085215">
                  <a:moveTo>
                    <a:pt x="0" y="0"/>
                  </a:moveTo>
                  <a:lnTo>
                    <a:pt x="6632938" y="0"/>
                  </a:lnTo>
                  <a:lnTo>
                    <a:pt x="6632938" y="1084913"/>
                  </a:lnTo>
                  <a:lnTo>
                    <a:pt x="0" y="10849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227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869"/>
              </a:spcBef>
            </a:pPr>
            <a:r>
              <a:rPr b="1" spc="-10" dirty="0">
                <a:latin typeface="Calibri"/>
                <a:cs typeface="Calibri"/>
              </a:rPr>
              <a:t>Пример</a:t>
            </a:r>
          </a:p>
          <a:p>
            <a:pPr marL="38100" marR="30480">
              <a:lnSpc>
                <a:spcPts val="2110"/>
              </a:lnSpc>
              <a:spcBef>
                <a:spcPts val="610"/>
              </a:spcBef>
            </a:pPr>
            <a:r>
              <a:rPr sz="1800" dirty="0"/>
              <a:t>{B}</a:t>
            </a:r>
            <a:r>
              <a:rPr sz="1800" spc="-45" dirty="0"/>
              <a:t> </a:t>
            </a:r>
            <a:r>
              <a:rPr sz="1800" dirty="0"/>
              <a:t>повернуто</a:t>
            </a:r>
            <a:r>
              <a:rPr sz="1800" spc="-35" dirty="0"/>
              <a:t> </a:t>
            </a:r>
            <a:r>
              <a:rPr sz="1800" spc="-10" dirty="0"/>
              <a:t>относительно</a:t>
            </a:r>
            <a:r>
              <a:rPr sz="1800" spc="-35" dirty="0"/>
              <a:t> </a:t>
            </a:r>
            <a:r>
              <a:rPr sz="1800" dirty="0"/>
              <a:t>{A}</a:t>
            </a:r>
            <a:r>
              <a:rPr sz="1800" spc="-45" dirty="0"/>
              <a:t> </a:t>
            </a:r>
            <a:r>
              <a:rPr sz="1800" dirty="0"/>
              <a:t>вокруг</a:t>
            </a:r>
            <a:r>
              <a:rPr sz="1800" spc="-35" dirty="0"/>
              <a:t> </a:t>
            </a:r>
            <a:r>
              <a:rPr sz="1800" dirty="0"/>
              <a:t>Z</a:t>
            </a:r>
            <a:r>
              <a:rPr sz="1800" baseline="-13888" dirty="0"/>
              <a:t>A</a:t>
            </a:r>
            <a:r>
              <a:rPr sz="1800" spc="165" baseline="-13888" dirty="0"/>
              <a:t> </a:t>
            </a:r>
            <a:r>
              <a:rPr sz="1800" dirty="0"/>
              <a:t>на</a:t>
            </a:r>
            <a:r>
              <a:rPr sz="1800" spc="-40" dirty="0"/>
              <a:t> </a:t>
            </a:r>
            <a:r>
              <a:rPr sz="1800" dirty="0"/>
              <a:t>30</a:t>
            </a:r>
            <a:r>
              <a:rPr sz="1800" spc="-35" dirty="0"/>
              <a:t> </a:t>
            </a:r>
            <a:r>
              <a:rPr sz="1800" dirty="0"/>
              <a:t>градусов,</a:t>
            </a:r>
            <a:r>
              <a:rPr sz="1800" spc="-40" dirty="0"/>
              <a:t> </a:t>
            </a:r>
            <a:r>
              <a:rPr sz="1800" dirty="0"/>
              <a:t>и</a:t>
            </a:r>
            <a:r>
              <a:rPr sz="1800" spc="-35" dirty="0"/>
              <a:t> </a:t>
            </a:r>
            <a:r>
              <a:rPr sz="1800" dirty="0"/>
              <a:t>смещено</a:t>
            </a:r>
            <a:r>
              <a:rPr sz="1800" spc="-35" dirty="0"/>
              <a:t> </a:t>
            </a:r>
            <a:r>
              <a:rPr sz="1800" dirty="0"/>
              <a:t>на</a:t>
            </a:r>
            <a:r>
              <a:rPr sz="1800" spc="-40" dirty="0"/>
              <a:t> </a:t>
            </a:r>
            <a:r>
              <a:rPr sz="1800" dirty="0"/>
              <a:t>10</a:t>
            </a:r>
            <a:r>
              <a:rPr sz="1800" spc="-35" dirty="0"/>
              <a:t> </a:t>
            </a:r>
            <a:r>
              <a:rPr sz="1800" dirty="0"/>
              <a:t>единиц</a:t>
            </a:r>
            <a:r>
              <a:rPr sz="1800" spc="-35" dirty="0"/>
              <a:t> </a:t>
            </a:r>
            <a:r>
              <a:rPr sz="1800" spc="-25" dirty="0"/>
              <a:t>по </a:t>
            </a:r>
            <a:r>
              <a:rPr sz="1800" dirty="0"/>
              <a:t>X</a:t>
            </a:r>
            <a:r>
              <a:rPr sz="1800" baseline="-13888" dirty="0"/>
              <a:t>A</a:t>
            </a:r>
            <a:r>
              <a:rPr sz="1800" spc="172" baseline="-13888" dirty="0"/>
              <a:t> </a:t>
            </a:r>
            <a:r>
              <a:rPr sz="1800" dirty="0"/>
              <a:t>и</a:t>
            </a:r>
            <a:r>
              <a:rPr sz="1800" spc="-25" dirty="0"/>
              <a:t> </a:t>
            </a:r>
            <a:r>
              <a:rPr sz="1800" dirty="0"/>
              <a:t>на</a:t>
            </a:r>
            <a:r>
              <a:rPr sz="1800" spc="-35" dirty="0"/>
              <a:t> </a:t>
            </a:r>
            <a:r>
              <a:rPr sz="1800" dirty="0"/>
              <a:t>5</a:t>
            </a:r>
            <a:r>
              <a:rPr sz="1800" spc="-25" dirty="0"/>
              <a:t> </a:t>
            </a:r>
            <a:r>
              <a:rPr sz="1800" dirty="0"/>
              <a:t>единиц</a:t>
            </a:r>
            <a:r>
              <a:rPr sz="1800" spc="-30" dirty="0"/>
              <a:t> </a:t>
            </a:r>
            <a:r>
              <a:rPr sz="1800" dirty="0"/>
              <a:t>по</a:t>
            </a:r>
            <a:r>
              <a:rPr sz="1800" spc="-25" dirty="0"/>
              <a:t> </a:t>
            </a:r>
            <a:r>
              <a:rPr sz="1800" spc="-20" dirty="0"/>
              <a:t>Y</a:t>
            </a:r>
            <a:r>
              <a:rPr sz="1800" spc="-30" baseline="-13888" dirty="0"/>
              <a:t>A</a:t>
            </a:r>
            <a:r>
              <a:rPr sz="1800" spc="-20" dirty="0"/>
              <a:t>.</a:t>
            </a:r>
            <a:r>
              <a:rPr sz="1800" spc="-30" dirty="0"/>
              <a:t> </a:t>
            </a:r>
            <a:r>
              <a:rPr sz="1800" baseline="23148" dirty="0"/>
              <a:t>В</a:t>
            </a:r>
            <a:r>
              <a:rPr sz="1800" dirty="0"/>
              <a:t>P</a:t>
            </a:r>
            <a:r>
              <a:rPr sz="1800" spc="-35" dirty="0"/>
              <a:t> </a:t>
            </a:r>
            <a:r>
              <a:rPr sz="1800" dirty="0"/>
              <a:t>равен</a:t>
            </a:r>
            <a:r>
              <a:rPr sz="1800" spc="-25" dirty="0"/>
              <a:t> </a:t>
            </a:r>
            <a:r>
              <a:rPr sz="1800" dirty="0"/>
              <a:t>[3.0,</a:t>
            </a:r>
            <a:r>
              <a:rPr sz="1800" spc="-25" dirty="0"/>
              <a:t> </a:t>
            </a:r>
            <a:r>
              <a:rPr sz="1800" dirty="0"/>
              <a:t>7.0,</a:t>
            </a:r>
            <a:r>
              <a:rPr sz="1800" spc="-30" dirty="0"/>
              <a:t> </a:t>
            </a:r>
            <a:r>
              <a:rPr sz="1800" dirty="0"/>
              <a:t>0.0].</a:t>
            </a:r>
            <a:r>
              <a:rPr sz="1800" spc="-30" dirty="0"/>
              <a:t> </a:t>
            </a:r>
            <a:r>
              <a:rPr sz="1800" dirty="0"/>
              <a:t>Найти</a:t>
            </a:r>
            <a:r>
              <a:rPr sz="1800" spc="-30" dirty="0"/>
              <a:t> </a:t>
            </a:r>
            <a:r>
              <a:rPr sz="1800" spc="-37" baseline="23148" dirty="0"/>
              <a:t>А</a:t>
            </a:r>
            <a:r>
              <a:rPr sz="1800" spc="-25" dirty="0"/>
              <a:t>P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38" y="1901877"/>
            <a:ext cx="7240006" cy="475950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16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Решение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5682" y="1828907"/>
            <a:ext cx="8668385" cy="4305300"/>
            <a:chOff x="135682" y="1828907"/>
            <a:chExt cx="8668385" cy="4305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368" y="2015865"/>
              <a:ext cx="8557294" cy="41181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3730" y="1833670"/>
              <a:ext cx="3240405" cy="443865"/>
            </a:xfrm>
            <a:custGeom>
              <a:avLst/>
              <a:gdLst/>
              <a:ahLst/>
              <a:cxnLst/>
              <a:rect l="l" t="t" r="r" b="b"/>
              <a:pathLst>
                <a:path w="3240404" h="443864">
                  <a:moveTo>
                    <a:pt x="3240224" y="0"/>
                  </a:moveTo>
                  <a:lnTo>
                    <a:pt x="0" y="0"/>
                  </a:lnTo>
                  <a:lnTo>
                    <a:pt x="0" y="443249"/>
                  </a:lnTo>
                  <a:lnTo>
                    <a:pt x="3240224" y="443249"/>
                  </a:lnTo>
                  <a:lnTo>
                    <a:pt x="3240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3730" y="1833670"/>
              <a:ext cx="3240405" cy="443865"/>
            </a:xfrm>
            <a:custGeom>
              <a:avLst/>
              <a:gdLst/>
              <a:ahLst/>
              <a:cxnLst/>
              <a:rect l="l" t="t" r="r" b="b"/>
              <a:pathLst>
                <a:path w="3240404" h="443864">
                  <a:moveTo>
                    <a:pt x="0" y="0"/>
                  </a:moveTo>
                  <a:lnTo>
                    <a:pt x="3240225" y="0"/>
                  </a:lnTo>
                  <a:lnTo>
                    <a:pt x="3240225" y="443250"/>
                  </a:lnTo>
                  <a:lnTo>
                    <a:pt x="0" y="443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444" y="3661568"/>
              <a:ext cx="1839595" cy="631825"/>
            </a:xfrm>
            <a:custGeom>
              <a:avLst/>
              <a:gdLst/>
              <a:ahLst/>
              <a:cxnLst/>
              <a:rect l="l" t="t" r="r" b="b"/>
              <a:pathLst>
                <a:path w="1839595" h="631825">
                  <a:moveTo>
                    <a:pt x="1839375" y="0"/>
                  </a:moveTo>
                  <a:lnTo>
                    <a:pt x="0" y="0"/>
                  </a:lnTo>
                  <a:lnTo>
                    <a:pt x="0" y="631490"/>
                  </a:lnTo>
                  <a:lnTo>
                    <a:pt x="1839375" y="631490"/>
                  </a:lnTo>
                  <a:lnTo>
                    <a:pt x="1839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444" y="3661568"/>
              <a:ext cx="1839595" cy="631825"/>
            </a:xfrm>
            <a:custGeom>
              <a:avLst/>
              <a:gdLst/>
              <a:ahLst/>
              <a:cxnLst/>
              <a:rect l="l" t="t" r="r" b="b"/>
              <a:pathLst>
                <a:path w="1839595" h="631825">
                  <a:moveTo>
                    <a:pt x="0" y="0"/>
                  </a:moveTo>
                  <a:lnTo>
                    <a:pt x="1839376" y="0"/>
                  </a:lnTo>
                  <a:lnTo>
                    <a:pt x="1839376" y="631491"/>
                  </a:lnTo>
                  <a:lnTo>
                    <a:pt x="0" y="6314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374" y="4691040"/>
              <a:ext cx="6389370" cy="443865"/>
            </a:xfrm>
            <a:custGeom>
              <a:avLst/>
              <a:gdLst/>
              <a:ahLst/>
              <a:cxnLst/>
              <a:rect l="l" t="t" r="r" b="b"/>
              <a:pathLst>
                <a:path w="6389370" h="443864">
                  <a:moveTo>
                    <a:pt x="6388825" y="0"/>
                  </a:moveTo>
                  <a:lnTo>
                    <a:pt x="0" y="0"/>
                  </a:lnTo>
                  <a:lnTo>
                    <a:pt x="0" y="443250"/>
                  </a:lnTo>
                  <a:lnTo>
                    <a:pt x="6388825" y="443250"/>
                  </a:lnTo>
                  <a:lnTo>
                    <a:pt x="6388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374" y="4691040"/>
              <a:ext cx="6389370" cy="443865"/>
            </a:xfrm>
            <a:custGeom>
              <a:avLst/>
              <a:gdLst/>
              <a:ahLst/>
              <a:cxnLst/>
              <a:rect l="l" t="t" r="r" b="b"/>
              <a:pathLst>
                <a:path w="6389370" h="443864">
                  <a:moveTo>
                    <a:pt x="0" y="0"/>
                  </a:moveTo>
                  <a:lnTo>
                    <a:pt x="6388825" y="0"/>
                  </a:lnTo>
                  <a:lnTo>
                    <a:pt x="6388825" y="443250"/>
                  </a:lnTo>
                  <a:lnTo>
                    <a:pt x="0" y="4432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564" y="980829"/>
            <a:ext cx="8816975" cy="5779770"/>
            <a:chOff x="203564" y="980829"/>
            <a:chExt cx="8816975" cy="57797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41" y="5299191"/>
              <a:ext cx="8534675" cy="14608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374" y="1269662"/>
              <a:ext cx="7107237" cy="4043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400" y="1925299"/>
              <a:ext cx="2651125" cy="498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3050" y="3789024"/>
              <a:ext cx="2400300" cy="5365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3125" y="4535150"/>
              <a:ext cx="4337050" cy="7032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400" y="2006262"/>
              <a:ext cx="2651125" cy="4984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136" y="1282362"/>
              <a:ext cx="490538" cy="3762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4202" y="1175804"/>
              <a:ext cx="6000115" cy="452755"/>
            </a:xfrm>
            <a:custGeom>
              <a:avLst/>
              <a:gdLst/>
              <a:ahLst/>
              <a:cxnLst/>
              <a:rect l="l" t="t" r="r" b="b"/>
              <a:pathLst>
                <a:path w="6000115" h="452755">
                  <a:moveTo>
                    <a:pt x="5999572" y="0"/>
                  </a:moveTo>
                  <a:lnTo>
                    <a:pt x="0" y="0"/>
                  </a:lnTo>
                  <a:lnTo>
                    <a:pt x="0" y="452634"/>
                  </a:lnTo>
                  <a:lnTo>
                    <a:pt x="5999572" y="452634"/>
                  </a:lnTo>
                  <a:lnTo>
                    <a:pt x="5999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02" y="1175804"/>
              <a:ext cx="6000115" cy="452755"/>
            </a:xfrm>
            <a:custGeom>
              <a:avLst/>
              <a:gdLst/>
              <a:ahLst/>
              <a:cxnLst/>
              <a:rect l="l" t="t" r="r" b="b"/>
              <a:pathLst>
                <a:path w="6000115" h="452755">
                  <a:moveTo>
                    <a:pt x="0" y="0"/>
                  </a:moveTo>
                  <a:lnTo>
                    <a:pt x="5999573" y="0"/>
                  </a:lnTo>
                  <a:lnTo>
                    <a:pt x="5999573" y="452634"/>
                  </a:lnTo>
                  <a:lnTo>
                    <a:pt x="0" y="45263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2853" y="2976364"/>
              <a:ext cx="4314825" cy="515620"/>
            </a:xfrm>
            <a:custGeom>
              <a:avLst/>
              <a:gdLst/>
              <a:ahLst/>
              <a:cxnLst/>
              <a:rect l="l" t="t" r="r" b="b"/>
              <a:pathLst>
                <a:path w="4314825" h="515620">
                  <a:moveTo>
                    <a:pt x="4314824" y="0"/>
                  </a:moveTo>
                  <a:lnTo>
                    <a:pt x="0" y="0"/>
                  </a:lnTo>
                  <a:lnTo>
                    <a:pt x="0" y="515459"/>
                  </a:lnTo>
                  <a:lnTo>
                    <a:pt x="4314824" y="515459"/>
                  </a:lnTo>
                  <a:lnTo>
                    <a:pt x="4314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92853" y="2976364"/>
              <a:ext cx="4314825" cy="515620"/>
            </a:xfrm>
            <a:custGeom>
              <a:avLst/>
              <a:gdLst/>
              <a:ahLst/>
              <a:cxnLst/>
              <a:rect l="l" t="t" r="r" b="b"/>
              <a:pathLst>
                <a:path w="4314825" h="515620">
                  <a:moveTo>
                    <a:pt x="0" y="0"/>
                  </a:moveTo>
                  <a:lnTo>
                    <a:pt x="4314826" y="0"/>
                  </a:lnTo>
                  <a:lnTo>
                    <a:pt x="4314826" y="515459"/>
                  </a:lnTo>
                  <a:lnTo>
                    <a:pt x="0" y="5154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326" y="980829"/>
              <a:ext cx="5179188" cy="43655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95387" y="4567125"/>
              <a:ext cx="7442200" cy="746125"/>
            </a:xfrm>
            <a:custGeom>
              <a:avLst/>
              <a:gdLst/>
              <a:ahLst/>
              <a:cxnLst/>
              <a:rect l="l" t="t" r="r" b="b"/>
              <a:pathLst>
                <a:path w="7442200" h="746125">
                  <a:moveTo>
                    <a:pt x="7441971" y="0"/>
                  </a:moveTo>
                  <a:lnTo>
                    <a:pt x="0" y="0"/>
                  </a:lnTo>
                  <a:lnTo>
                    <a:pt x="0" y="745900"/>
                  </a:lnTo>
                  <a:lnTo>
                    <a:pt x="7441971" y="745900"/>
                  </a:lnTo>
                  <a:lnTo>
                    <a:pt x="7441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95387" y="4567125"/>
              <a:ext cx="7442200" cy="746125"/>
            </a:xfrm>
            <a:custGeom>
              <a:avLst/>
              <a:gdLst/>
              <a:ahLst/>
              <a:cxnLst/>
              <a:rect l="l" t="t" r="r" b="b"/>
              <a:pathLst>
                <a:path w="7442200" h="746125">
                  <a:moveTo>
                    <a:pt x="0" y="0"/>
                  </a:moveTo>
                  <a:lnTo>
                    <a:pt x="7441971" y="0"/>
                  </a:lnTo>
                  <a:lnTo>
                    <a:pt x="7441971" y="745900"/>
                  </a:lnTo>
                  <a:lnTo>
                    <a:pt x="0" y="7459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8326" y="5216987"/>
              <a:ext cx="2491740" cy="555625"/>
            </a:xfrm>
            <a:custGeom>
              <a:avLst/>
              <a:gdLst/>
              <a:ahLst/>
              <a:cxnLst/>
              <a:rect l="l" t="t" r="r" b="b"/>
              <a:pathLst>
                <a:path w="2491740" h="555625">
                  <a:moveTo>
                    <a:pt x="2491543" y="0"/>
                  </a:moveTo>
                  <a:lnTo>
                    <a:pt x="0" y="0"/>
                  </a:lnTo>
                  <a:lnTo>
                    <a:pt x="0" y="555610"/>
                  </a:lnTo>
                  <a:lnTo>
                    <a:pt x="2491543" y="555610"/>
                  </a:lnTo>
                  <a:lnTo>
                    <a:pt x="24915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8326" y="5216987"/>
              <a:ext cx="2491740" cy="555625"/>
            </a:xfrm>
            <a:custGeom>
              <a:avLst/>
              <a:gdLst/>
              <a:ahLst/>
              <a:cxnLst/>
              <a:rect l="l" t="t" r="r" b="b"/>
              <a:pathLst>
                <a:path w="2491740" h="555625">
                  <a:moveTo>
                    <a:pt x="0" y="0"/>
                  </a:moveTo>
                  <a:lnTo>
                    <a:pt x="2491543" y="0"/>
                  </a:lnTo>
                  <a:lnTo>
                    <a:pt x="2491543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108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Смещение</a:t>
            </a:r>
            <a:r>
              <a:rPr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и</a:t>
            </a:r>
            <a:r>
              <a:rPr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поворот</a:t>
            </a:r>
            <a:r>
              <a:rPr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(матрица</a:t>
            </a:r>
            <a:r>
              <a:rPr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перехода)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C00000"/>
                </a:solidFill>
                <a:latin typeface="Calibri"/>
                <a:cs typeface="Calibri"/>
              </a:rPr>
              <a:t>Поворот</a:t>
            </a:r>
            <a:endParaRPr b="1" spc="-1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324" y="2304583"/>
            <a:ext cx="8574405" cy="3671570"/>
            <a:chOff x="60324" y="2304583"/>
            <a:chExt cx="8574405" cy="3671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161" y="2304583"/>
              <a:ext cx="4545781" cy="34081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3512" y="4414837"/>
              <a:ext cx="3390900" cy="12382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086" y="5415666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5472379" y="0"/>
                  </a:moveTo>
                  <a:lnTo>
                    <a:pt x="0" y="0"/>
                  </a:lnTo>
                  <a:lnTo>
                    <a:pt x="0" y="555609"/>
                  </a:lnTo>
                  <a:lnTo>
                    <a:pt x="5472379" y="555609"/>
                  </a:lnTo>
                  <a:lnTo>
                    <a:pt x="5472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086" y="5415666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0" y="0"/>
                  </a:moveTo>
                  <a:lnTo>
                    <a:pt x="5472380" y="0"/>
                  </a:lnTo>
                  <a:lnTo>
                    <a:pt x="5472380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6412" y="2757487"/>
            <a:ext cx="1485900" cy="3143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3875" y="3508375"/>
            <a:ext cx="1971675" cy="3143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06052" y="1688084"/>
            <a:ext cx="563181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«Фиксированная</a:t>
            </a:r>
            <a:r>
              <a:rPr sz="1800" i="1" spc="-7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система</a:t>
            </a:r>
            <a:r>
              <a:rPr sz="1800" i="1" spc="-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координат,</a:t>
            </a:r>
            <a:r>
              <a:rPr sz="1800" i="1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объект</a:t>
            </a:r>
            <a:r>
              <a:rPr sz="1800" i="1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вращается </a:t>
            </a:r>
            <a:r>
              <a:rPr sz="1800" i="1" dirty="0">
                <a:solidFill>
                  <a:srgbClr val="0070C0"/>
                </a:solidFill>
                <a:latin typeface="Times New Roman"/>
                <a:cs typeface="Times New Roman"/>
              </a:rPr>
              <a:t>вокруг</a:t>
            </a:r>
            <a:r>
              <a:rPr sz="1800" i="1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1800" i="1" spc="-10" dirty="0">
                <a:solidFill>
                  <a:srgbClr val="0070C0"/>
                </a:solidFill>
                <a:latin typeface="Times New Roman"/>
                <a:cs typeface="Times New Roman"/>
              </a:rPr>
              <a:t>вектора»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929" y="2636837"/>
            <a:ext cx="8615680" cy="3985260"/>
            <a:chOff x="267929" y="2636837"/>
            <a:chExt cx="8615680" cy="3985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900" y="3963137"/>
              <a:ext cx="8315167" cy="26587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0" y="2674937"/>
              <a:ext cx="3581400" cy="247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7812" y="2944812"/>
              <a:ext cx="6657975" cy="1095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199" y="2636837"/>
              <a:ext cx="7355205" cy="285750"/>
            </a:xfrm>
            <a:custGeom>
              <a:avLst/>
              <a:gdLst/>
              <a:ahLst/>
              <a:cxnLst/>
              <a:rect l="l" t="t" r="r" b="b"/>
              <a:pathLst>
                <a:path w="7355205" h="285750">
                  <a:moveTo>
                    <a:pt x="7355024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7355024" y="285750"/>
                  </a:lnTo>
                  <a:lnTo>
                    <a:pt x="7355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691" y="3903662"/>
              <a:ext cx="2499360" cy="285750"/>
            </a:xfrm>
            <a:custGeom>
              <a:avLst/>
              <a:gdLst/>
              <a:ahLst/>
              <a:cxnLst/>
              <a:rect l="l" t="t" r="r" b="b"/>
              <a:pathLst>
                <a:path w="2499360" h="285750">
                  <a:moveTo>
                    <a:pt x="2499183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499183" y="285750"/>
                  </a:lnTo>
                  <a:lnTo>
                    <a:pt x="24991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691" y="3903662"/>
              <a:ext cx="2499360" cy="285750"/>
            </a:xfrm>
            <a:custGeom>
              <a:avLst/>
              <a:gdLst/>
              <a:ahLst/>
              <a:cxnLst/>
              <a:rect l="l" t="t" r="r" b="b"/>
              <a:pathLst>
                <a:path w="2499360" h="285750">
                  <a:moveTo>
                    <a:pt x="0" y="0"/>
                  </a:moveTo>
                  <a:lnTo>
                    <a:pt x="2499183" y="0"/>
                  </a:lnTo>
                  <a:lnTo>
                    <a:pt x="2499183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013" y="5170487"/>
              <a:ext cx="2499360" cy="490855"/>
            </a:xfrm>
            <a:custGeom>
              <a:avLst/>
              <a:gdLst/>
              <a:ahLst/>
              <a:cxnLst/>
              <a:rect l="l" t="t" r="r" b="b"/>
              <a:pathLst>
                <a:path w="2499360" h="490854">
                  <a:moveTo>
                    <a:pt x="0" y="0"/>
                  </a:moveTo>
                  <a:lnTo>
                    <a:pt x="2499183" y="0"/>
                  </a:lnTo>
                  <a:lnTo>
                    <a:pt x="2499183" y="490537"/>
                  </a:lnTo>
                  <a:lnTo>
                    <a:pt x="0" y="49053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Пример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288290" y="1791715"/>
            <a:ext cx="836231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5400" marR="177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На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предыдущем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слайде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показан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вектор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aseline="23148" dirty="0">
                <a:latin typeface="Calibri"/>
                <a:cs typeface="Calibri"/>
              </a:rPr>
              <a:t>А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baseline="-13888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Найти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результирующий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вектор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aseline="23148" dirty="0">
                <a:latin typeface="Calibri"/>
                <a:cs typeface="Calibri"/>
              </a:rPr>
              <a:t>А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baseline="-13888" dirty="0">
                <a:latin typeface="Calibri"/>
                <a:cs typeface="Calibri"/>
              </a:rPr>
              <a:t>2</a:t>
            </a:r>
            <a:r>
              <a:rPr sz="1800" spc="345" baseline="-13888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после </a:t>
            </a:r>
            <a:r>
              <a:rPr sz="1800" dirty="0">
                <a:latin typeface="Calibri"/>
                <a:cs typeface="Calibri"/>
              </a:rPr>
              <a:t>поворота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aseline="23148" dirty="0">
                <a:latin typeface="Calibri"/>
                <a:cs typeface="Calibri"/>
              </a:rPr>
              <a:t>А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baseline="-13888" dirty="0">
                <a:latin typeface="Calibri"/>
                <a:cs typeface="Calibri"/>
              </a:rPr>
              <a:t>1</a:t>
            </a:r>
            <a:r>
              <a:rPr sz="1800" spc="337" baseline="-13888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градусов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относительно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Z.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5650" y="1844675"/>
            <a:ext cx="6774180" cy="4895850"/>
            <a:chOff x="755650" y="1844675"/>
            <a:chExt cx="6774180" cy="4895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3568" y="2016125"/>
              <a:ext cx="5601617" cy="4724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650" y="1844675"/>
              <a:ext cx="2771775" cy="381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0612" y="2225675"/>
              <a:ext cx="1733550" cy="419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82518" y="6271678"/>
              <a:ext cx="6442710" cy="450215"/>
            </a:xfrm>
            <a:custGeom>
              <a:avLst/>
              <a:gdLst/>
              <a:ahLst/>
              <a:cxnLst/>
              <a:rect l="l" t="t" r="r" b="b"/>
              <a:pathLst>
                <a:path w="6442709" h="450215">
                  <a:moveTo>
                    <a:pt x="6442230" y="0"/>
                  </a:moveTo>
                  <a:lnTo>
                    <a:pt x="0" y="0"/>
                  </a:lnTo>
                  <a:lnTo>
                    <a:pt x="0" y="449795"/>
                  </a:lnTo>
                  <a:lnTo>
                    <a:pt x="6442230" y="449795"/>
                  </a:lnTo>
                  <a:lnTo>
                    <a:pt x="64422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518" y="6271678"/>
              <a:ext cx="6442710" cy="450215"/>
            </a:xfrm>
            <a:custGeom>
              <a:avLst/>
              <a:gdLst/>
              <a:ahLst/>
              <a:cxnLst/>
              <a:rect l="l" t="t" r="r" b="b"/>
              <a:pathLst>
                <a:path w="6442709" h="450215">
                  <a:moveTo>
                    <a:pt x="0" y="0"/>
                  </a:moveTo>
                  <a:lnTo>
                    <a:pt x="6442231" y="0"/>
                  </a:lnTo>
                  <a:lnTo>
                    <a:pt x="6442231" y="449796"/>
                  </a:lnTo>
                  <a:lnTo>
                    <a:pt x="0" y="44979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16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Операторы</a:t>
            </a:r>
            <a:r>
              <a:rPr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преобразования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B59B1-5145-458C-BD29-0D5C2460A9F0}"/>
              </a:ext>
            </a:extLst>
          </p:cNvPr>
          <p:cNvSpPr/>
          <p:nvPr/>
        </p:nvSpPr>
        <p:spPr>
          <a:xfrm>
            <a:off x="499110" y="1752600"/>
            <a:ext cx="3158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4028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Описание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позиции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объекта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в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простанстве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2977" y="2393937"/>
            <a:ext cx="5481955" cy="3611879"/>
            <a:chOff x="822977" y="2393937"/>
            <a:chExt cx="5481955" cy="36118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0291" y="2393937"/>
              <a:ext cx="4464089" cy="35782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7739" y="5445140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5472379" y="0"/>
                  </a:moveTo>
                  <a:lnTo>
                    <a:pt x="0" y="0"/>
                  </a:lnTo>
                  <a:lnTo>
                    <a:pt x="0" y="555609"/>
                  </a:lnTo>
                  <a:lnTo>
                    <a:pt x="5472379" y="555609"/>
                  </a:lnTo>
                  <a:lnTo>
                    <a:pt x="5472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739" y="5445140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0" y="0"/>
                  </a:moveTo>
                  <a:lnTo>
                    <a:pt x="5472380" y="0"/>
                  </a:lnTo>
                  <a:lnTo>
                    <a:pt x="5472380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59487" y="3240087"/>
            <a:ext cx="1628775" cy="1066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212" y="4039167"/>
            <a:ext cx="8124190" cy="2597785"/>
            <a:chOff x="260212" y="4039167"/>
            <a:chExt cx="8124190" cy="2597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381" y="4120837"/>
              <a:ext cx="7482528" cy="25160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1084" y="4043930"/>
              <a:ext cx="7355205" cy="285750"/>
            </a:xfrm>
            <a:custGeom>
              <a:avLst/>
              <a:gdLst/>
              <a:ahLst/>
              <a:cxnLst/>
              <a:rect l="l" t="t" r="r" b="b"/>
              <a:pathLst>
                <a:path w="7355205" h="285750">
                  <a:moveTo>
                    <a:pt x="0" y="0"/>
                  </a:moveTo>
                  <a:lnTo>
                    <a:pt x="7355025" y="0"/>
                  </a:lnTo>
                  <a:lnTo>
                    <a:pt x="7355025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974" y="5341541"/>
              <a:ext cx="7355205" cy="285750"/>
            </a:xfrm>
            <a:custGeom>
              <a:avLst/>
              <a:gdLst/>
              <a:ahLst/>
              <a:cxnLst/>
              <a:rect l="l" t="t" r="r" b="b"/>
              <a:pathLst>
                <a:path w="7355205" h="285750">
                  <a:moveTo>
                    <a:pt x="7355025" y="0"/>
                  </a:moveTo>
                  <a:lnTo>
                    <a:pt x="0" y="0"/>
                  </a:lnTo>
                  <a:lnTo>
                    <a:pt x="0" y="285749"/>
                  </a:lnTo>
                  <a:lnTo>
                    <a:pt x="7355025" y="285749"/>
                  </a:lnTo>
                  <a:lnTo>
                    <a:pt x="7355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974" y="5341541"/>
              <a:ext cx="7355205" cy="285750"/>
            </a:xfrm>
            <a:custGeom>
              <a:avLst/>
              <a:gdLst/>
              <a:ahLst/>
              <a:cxnLst/>
              <a:rect l="l" t="t" r="r" b="b"/>
              <a:pathLst>
                <a:path w="7355205" h="285750">
                  <a:moveTo>
                    <a:pt x="0" y="0"/>
                  </a:moveTo>
                  <a:lnTo>
                    <a:pt x="7355025" y="0"/>
                  </a:lnTo>
                  <a:lnTo>
                    <a:pt x="7355025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Операторы</a:t>
            </a:r>
            <a:r>
              <a:rPr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преобразования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507" y="2564938"/>
            <a:ext cx="6301739" cy="12706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7124" y="1752091"/>
            <a:ext cx="836231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 marR="177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На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предыдущем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слайде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показан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вектор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aseline="23148" dirty="0">
                <a:latin typeface="Calibri"/>
                <a:cs typeface="Calibri"/>
              </a:rPr>
              <a:t>А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baseline="-13888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Найти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результирующий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вектор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aseline="23148" dirty="0">
                <a:latin typeface="Calibri"/>
                <a:cs typeface="Calibri"/>
              </a:rPr>
              <a:t>А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baseline="-13888" dirty="0">
                <a:latin typeface="Calibri"/>
                <a:cs typeface="Calibri"/>
              </a:rPr>
              <a:t>2</a:t>
            </a:r>
            <a:r>
              <a:rPr sz="1800" spc="345" baseline="-13888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после </a:t>
            </a:r>
            <a:r>
              <a:rPr sz="1800" dirty="0">
                <a:latin typeface="Calibri"/>
                <a:cs typeface="Calibri"/>
              </a:rPr>
              <a:t>поворота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aseline="23148" dirty="0">
                <a:latin typeface="Calibri"/>
                <a:cs typeface="Calibri"/>
              </a:rPr>
              <a:t>А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baseline="-13888" dirty="0">
                <a:latin typeface="Calibri"/>
                <a:cs typeface="Calibri"/>
              </a:rPr>
              <a:t>1</a:t>
            </a:r>
            <a:r>
              <a:rPr sz="1800" spc="359" baseline="-13888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градусов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относительно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смещения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по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Х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единиц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5 </a:t>
            </a:r>
            <a:r>
              <a:rPr sz="1800" dirty="0">
                <a:latin typeface="Calibri"/>
                <a:cs typeface="Calibri"/>
              </a:rPr>
              <a:t>единиц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по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14" dirty="0">
                <a:latin typeface="Calibri"/>
                <a:cs typeface="Calibri"/>
              </a:rPr>
              <a:t>Y.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aseline="23148" dirty="0">
                <a:latin typeface="Calibri"/>
                <a:cs typeface="Calibri"/>
              </a:rPr>
              <a:t>А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baseline="-13888" dirty="0">
                <a:latin typeface="Calibri"/>
                <a:cs typeface="Calibri"/>
              </a:rPr>
              <a:t>1</a:t>
            </a:r>
            <a:r>
              <a:rPr sz="1800" spc="172" baseline="-13888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равен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[3.0,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7.0,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0.0]</a:t>
            </a:r>
            <a:r>
              <a:rPr sz="1800" spc="-15" baseline="23148" dirty="0">
                <a:latin typeface="Calibri"/>
                <a:cs typeface="Calibri"/>
              </a:rPr>
              <a:t>Т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16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Составные</a:t>
            </a:r>
            <a:r>
              <a:rPr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преобразования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985" y="1905635"/>
            <a:ext cx="7774305" cy="4196715"/>
            <a:chOff x="402985" y="1905635"/>
            <a:chExt cx="7774305" cy="4196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310" y="1905635"/>
              <a:ext cx="7466647" cy="41405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7747" y="5626307"/>
              <a:ext cx="7764780" cy="471805"/>
            </a:xfrm>
            <a:custGeom>
              <a:avLst/>
              <a:gdLst/>
              <a:ahLst/>
              <a:cxnLst/>
              <a:rect l="l" t="t" r="r" b="b"/>
              <a:pathLst>
                <a:path w="7764780" h="471804">
                  <a:moveTo>
                    <a:pt x="7764700" y="0"/>
                  </a:moveTo>
                  <a:lnTo>
                    <a:pt x="0" y="0"/>
                  </a:lnTo>
                  <a:lnTo>
                    <a:pt x="0" y="471279"/>
                  </a:lnTo>
                  <a:lnTo>
                    <a:pt x="7764700" y="471279"/>
                  </a:lnTo>
                  <a:lnTo>
                    <a:pt x="7764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747" y="5626307"/>
              <a:ext cx="7764780" cy="471805"/>
            </a:xfrm>
            <a:custGeom>
              <a:avLst/>
              <a:gdLst/>
              <a:ahLst/>
              <a:cxnLst/>
              <a:rect l="l" t="t" r="r" b="b"/>
              <a:pathLst>
                <a:path w="7764780" h="471804">
                  <a:moveTo>
                    <a:pt x="0" y="0"/>
                  </a:moveTo>
                  <a:lnTo>
                    <a:pt x="7764701" y="0"/>
                  </a:lnTo>
                  <a:lnTo>
                    <a:pt x="7764701" y="471280"/>
                  </a:lnTo>
                  <a:lnTo>
                    <a:pt x="0" y="4712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7635" y="6202171"/>
            <a:ext cx="176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Дано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44" baseline="23148" dirty="0">
                <a:latin typeface="Calibri"/>
                <a:cs typeface="Calibri"/>
              </a:rPr>
              <a:t>С</a:t>
            </a:r>
            <a:r>
              <a:rPr sz="1800" spc="-30" dirty="0">
                <a:latin typeface="Calibri"/>
                <a:cs typeface="Calibri"/>
              </a:rPr>
              <a:t>P.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Найти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37" baseline="23148" dirty="0">
                <a:latin typeface="Calibri"/>
                <a:cs typeface="Calibri"/>
              </a:rPr>
              <a:t>А</a:t>
            </a:r>
            <a:r>
              <a:rPr sz="1800" spc="-25" dirty="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16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Составные</a:t>
            </a:r>
            <a:r>
              <a:rPr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преобразования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438" y="2049462"/>
            <a:ext cx="8844280" cy="1172845"/>
            <a:chOff x="71438" y="2049462"/>
            <a:chExt cx="8844280" cy="1172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3" y="2115885"/>
              <a:ext cx="8814758" cy="110621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01" y="2054225"/>
              <a:ext cx="8834755" cy="636905"/>
            </a:xfrm>
            <a:custGeom>
              <a:avLst/>
              <a:gdLst/>
              <a:ahLst/>
              <a:cxnLst/>
              <a:rect l="l" t="t" r="r" b="b"/>
              <a:pathLst>
                <a:path w="8834755" h="636905">
                  <a:moveTo>
                    <a:pt x="8834436" y="0"/>
                  </a:moveTo>
                  <a:lnTo>
                    <a:pt x="0" y="0"/>
                  </a:lnTo>
                  <a:lnTo>
                    <a:pt x="0" y="636587"/>
                  </a:lnTo>
                  <a:lnTo>
                    <a:pt x="8834436" y="636587"/>
                  </a:lnTo>
                  <a:lnTo>
                    <a:pt x="8834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1" y="2054225"/>
              <a:ext cx="8834755" cy="636905"/>
            </a:xfrm>
            <a:custGeom>
              <a:avLst/>
              <a:gdLst/>
              <a:ahLst/>
              <a:cxnLst/>
              <a:rect l="l" t="t" r="r" b="b"/>
              <a:pathLst>
                <a:path w="8834755" h="636905">
                  <a:moveTo>
                    <a:pt x="0" y="0"/>
                  </a:moveTo>
                  <a:lnTo>
                    <a:pt x="8834437" y="0"/>
                  </a:lnTo>
                  <a:lnTo>
                    <a:pt x="8834437" y="636588"/>
                  </a:lnTo>
                  <a:lnTo>
                    <a:pt x="0" y="63658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9375" y="3376840"/>
            <a:ext cx="8793480" cy="828675"/>
            <a:chOff x="79375" y="3376840"/>
            <a:chExt cx="8793480" cy="828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53" y="3384901"/>
              <a:ext cx="8706930" cy="8201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4137" y="3381602"/>
              <a:ext cx="7355205" cy="285750"/>
            </a:xfrm>
            <a:custGeom>
              <a:avLst/>
              <a:gdLst/>
              <a:ahLst/>
              <a:cxnLst/>
              <a:rect l="l" t="t" r="r" b="b"/>
              <a:pathLst>
                <a:path w="7355205" h="285750">
                  <a:moveTo>
                    <a:pt x="735502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7355025" y="285750"/>
                  </a:lnTo>
                  <a:lnTo>
                    <a:pt x="7355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37" y="3381602"/>
              <a:ext cx="7355205" cy="285750"/>
            </a:xfrm>
            <a:custGeom>
              <a:avLst/>
              <a:gdLst/>
              <a:ahLst/>
              <a:cxnLst/>
              <a:rect l="l" t="t" r="r" b="b"/>
              <a:pathLst>
                <a:path w="7355205" h="285750">
                  <a:moveTo>
                    <a:pt x="0" y="0"/>
                  </a:moveTo>
                  <a:lnTo>
                    <a:pt x="7355025" y="0"/>
                  </a:lnTo>
                  <a:lnTo>
                    <a:pt x="7355025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86150" y="4387850"/>
            <a:ext cx="5438775" cy="36195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1438" y="4815794"/>
            <a:ext cx="8793480" cy="650240"/>
            <a:chOff x="71438" y="4815794"/>
            <a:chExt cx="8793480" cy="6502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950" y="4887736"/>
              <a:ext cx="8756840" cy="5778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201" y="4820556"/>
              <a:ext cx="7355205" cy="285750"/>
            </a:xfrm>
            <a:custGeom>
              <a:avLst/>
              <a:gdLst/>
              <a:ahLst/>
              <a:cxnLst/>
              <a:rect l="l" t="t" r="r" b="b"/>
              <a:pathLst>
                <a:path w="7355205" h="285750">
                  <a:moveTo>
                    <a:pt x="7355024" y="0"/>
                  </a:moveTo>
                  <a:lnTo>
                    <a:pt x="0" y="0"/>
                  </a:lnTo>
                  <a:lnTo>
                    <a:pt x="0" y="285749"/>
                  </a:lnTo>
                  <a:lnTo>
                    <a:pt x="7355024" y="285749"/>
                  </a:lnTo>
                  <a:lnTo>
                    <a:pt x="7355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01" y="4820556"/>
              <a:ext cx="7355205" cy="285750"/>
            </a:xfrm>
            <a:custGeom>
              <a:avLst/>
              <a:gdLst/>
              <a:ahLst/>
              <a:cxnLst/>
              <a:rect l="l" t="t" r="r" b="b"/>
              <a:pathLst>
                <a:path w="7355205" h="285750">
                  <a:moveTo>
                    <a:pt x="0" y="0"/>
                  </a:moveTo>
                  <a:lnTo>
                    <a:pt x="7355025" y="0"/>
                  </a:lnTo>
                  <a:lnTo>
                    <a:pt x="7355025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00225" y="5673725"/>
            <a:ext cx="7124700" cy="7905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0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Уравнения</a:t>
            </a:r>
            <a:r>
              <a:rPr spc="-100" dirty="0"/>
              <a:t> </a:t>
            </a:r>
            <a:r>
              <a:rPr spc="-10" dirty="0"/>
              <a:t>преобразования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962" y="1797394"/>
            <a:ext cx="5481955" cy="5001260"/>
            <a:chOff x="461962" y="1797394"/>
            <a:chExt cx="5481955" cy="5001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645" y="1797394"/>
              <a:ext cx="4784167" cy="48233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6725" y="6238005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5472380" y="0"/>
                  </a:moveTo>
                  <a:lnTo>
                    <a:pt x="0" y="0"/>
                  </a:lnTo>
                  <a:lnTo>
                    <a:pt x="0" y="555610"/>
                  </a:lnTo>
                  <a:lnTo>
                    <a:pt x="5472380" y="555610"/>
                  </a:lnTo>
                  <a:lnTo>
                    <a:pt x="5472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6725" y="6238005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0" y="0"/>
                  </a:moveTo>
                  <a:lnTo>
                    <a:pt x="5472380" y="0"/>
                  </a:lnTo>
                  <a:lnTo>
                    <a:pt x="5472380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4250" y="2233612"/>
            <a:ext cx="1428750" cy="914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3125" y="4110037"/>
            <a:ext cx="1752600" cy="27622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648450" y="3344862"/>
            <a:ext cx="338455" cy="601980"/>
            <a:chOff x="6648450" y="3344862"/>
            <a:chExt cx="338455" cy="601980"/>
          </a:xfrm>
        </p:grpSpPr>
        <p:sp>
          <p:nvSpPr>
            <p:cNvPr id="10" name="object 10"/>
            <p:cNvSpPr/>
            <p:nvPr/>
          </p:nvSpPr>
          <p:spPr>
            <a:xfrm>
              <a:off x="6661150" y="3357562"/>
              <a:ext cx="313055" cy="576580"/>
            </a:xfrm>
            <a:custGeom>
              <a:avLst/>
              <a:gdLst/>
              <a:ahLst/>
              <a:cxnLst/>
              <a:rect l="l" t="t" r="r" b="b"/>
              <a:pathLst>
                <a:path w="313054" h="576579">
                  <a:moveTo>
                    <a:pt x="234553" y="0"/>
                  </a:moveTo>
                  <a:lnTo>
                    <a:pt x="78185" y="0"/>
                  </a:lnTo>
                  <a:lnTo>
                    <a:pt x="78185" y="419336"/>
                  </a:lnTo>
                  <a:lnTo>
                    <a:pt x="0" y="419336"/>
                  </a:lnTo>
                  <a:lnTo>
                    <a:pt x="156370" y="576262"/>
                  </a:lnTo>
                  <a:lnTo>
                    <a:pt x="312737" y="419336"/>
                  </a:lnTo>
                  <a:lnTo>
                    <a:pt x="234553" y="419336"/>
                  </a:lnTo>
                  <a:lnTo>
                    <a:pt x="23455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1150" y="3357562"/>
              <a:ext cx="313055" cy="576580"/>
            </a:xfrm>
            <a:custGeom>
              <a:avLst/>
              <a:gdLst/>
              <a:ahLst/>
              <a:cxnLst/>
              <a:rect l="l" t="t" r="r" b="b"/>
              <a:pathLst>
                <a:path w="313054" h="576579">
                  <a:moveTo>
                    <a:pt x="0" y="419336"/>
                  </a:moveTo>
                  <a:lnTo>
                    <a:pt x="78184" y="419336"/>
                  </a:lnTo>
                  <a:lnTo>
                    <a:pt x="78184" y="0"/>
                  </a:lnTo>
                  <a:lnTo>
                    <a:pt x="234553" y="0"/>
                  </a:lnTo>
                  <a:lnTo>
                    <a:pt x="234553" y="419336"/>
                  </a:lnTo>
                  <a:lnTo>
                    <a:pt x="312738" y="419336"/>
                  </a:lnTo>
                  <a:lnTo>
                    <a:pt x="156369" y="576262"/>
                  </a:lnTo>
                  <a:lnTo>
                    <a:pt x="0" y="419336"/>
                  </a:lnTo>
                  <a:close/>
                </a:path>
              </a:pathLst>
            </a:custGeom>
            <a:ln w="25400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4212" y="5437187"/>
            <a:ext cx="2152650" cy="28575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661150" y="4568825"/>
            <a:ext cx="338455" cy="600075"/>
            <a:chOff x="6661150" y="4568825"/>
            <a:chExt cx="338455" cy="600075"/>
          </a:xfrm>
        </p:grpSpPr>
        <p:sp>
          <p:nvSpPr>
            <p:cNvPr id="14" name="object 14"/>
            <p:cNvSpPr/>
            <p:nvPr/>
          </p:nvSpPr>
          <p:spPr>
            <a:xfrm>
              <a:off x="6673850" y="4581525"/>
              <a:ext cx="313055" cy="574675"/>
            </a:xfrm>
            <a:custGeom>
              <a:avLst/>
              <a:gdLst/>
              <a:ahLst/>
              <a:cxnLst/>
              <a:rect l="l" t="t" r="r" b="b"/>
              <a:pathLst>
                <a:path w="313054" h="574675">
                  <a:moveTo>
                    <a:pt x="234552" y="0"/>
                  </a:moveTo>
                  <a:lnTo>
                    <a:pt x="78183" y="0"/>
                  </a:lnTo>
                  <a:lnTo>
                    <a:pt x="78183" y="418184"/>
                  </a:lnTo>
                  <a:lnTo>
                    <a:pt x="0" y="418184"/>
                  </a:lnTo>
                  <a:lnTo>
                    <a:pt x="156368" y="574675"/>
                  </a:lnTo>
                  <a:lnTo>
                    <a:pt x="312737" y="418184"/>
                  </a:lnTo>
                  <a:lnTo>
                    <a:pt x="234552" y="418184"/>
                  </a:lnTo>
                  <a:lnTo>
                    <a:pt x="23455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73850" y="4581525"/>
              <a:ext cx="313055" cy="574675"/>
            </a:xfrm>
            <a:custGeom>
              <a:avLst/>
              <a:gdLst/>
              <a:ahLst/>
              <a:cxnLst/>
              <a:rect l="l" t="t" r="r" b="b"/>
              <a:pathLst>
                <a:path w="313054" h="574675">
                  <a:moveTo>
                    <a:pt x="0" y="418184"/>
                  </a:moveTo>
                  <a:lnTo>
                    <a:pt x="78184" y="418184"/>
                  </a:lnTo>
                  <a:lnTo>
                    <a:pt x="78184" y="0"/>
                  </a:lnTo>
                  <a:lnTo>
                    <a:pt x="234553" y="0"/>
                  </a:lnTo>
                  <a:lnTo>
                    <a:pt x="234553" y="418184"/>
                  </a:lnTo>
                  <a:lnTo>
                    <a:pt x="312738" y="418184"/>
                  </a:lnTo>
                  <a:lnTo>
                    <a:pt x="156369" y="574675"/>
                  </a:lnTo>
                  <a:lnTo>
                    <a:pt x="0" y="418184"/>
                  </a:lnTo>
                  <a:close/>
                </a:path>
              </a:pathLst>
            </a:custGeom>
            <a:ln w="25400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94867"/>
            <a:ext cx="4237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Уравнения</a:t>
            </a:r>
            <a:r>
              <a:rPr spc="-100" dirty="0"/>
              <a:t> </a:t>
            </a:r>
            <a:r>
              <a:rPr spc="-10" dirty="0"/>
              <a:t>преобразования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4467"/>
            <a:ext cx="1263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Пример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7850" y="1878012"/>
            <a:ext cx="5429250" cy="4695825"/>
            <a:chOff x="577850" y="1878012"/>
            <a:chExt cx="5429250" cy="4695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850" y="1878012"/>
              <a:ext cx="5429250" cy="4695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21284" y="2851635"/>
              <a:ext cx="407670" cy="2044700"/>
            </a:xfrm>
            <a:custGeom>
              <a:avLst/>
              <a:gdLst/>
              <a:ahLst/>
              <a:cxnLst/>
              <a:rect l="l" t="t" r="r" b="b"/>
              <a:pathLst>
                <a:path w="407670" h="2044700">
                  <a:moveTo>
                    <a:pt x="12506" y="0"/>
                  </a:moveTo>
                  <a:lnTo>
                    <a:pt x="0" y="2205"/>
                  </a:lnTo>
                  <a:lnTo>
                    <a:pt x="8823" y="52233"/>
                  </a:lnTo>
                  <a:lnTo>
                    <a:pt x="21330" y="50027"/>
                  </a:lnTo>
                  <a:lnTo>
                    <a:pt x="12506" y="0"/>
                  </a:lnTo>
                  <a:close/>
                </a:path>
                <a:path w="407670" h="2044700">
                  <a:moveTo>
                    <a:pt x="27948" y="87548"/>
                  </a:moveTo>
                  <a:lnTo>
                    <a:pt x="15441" y="89754"/>
                  </a:lnTo>
                  <a:lnTo>
                    <a:pt x="17647" y="102261"/>
                  </a:lnTo>
                  <a:lnTo>
                    <a:pt x="30154" y="100055"/>
                  </a:lnTo>
                  <a:lnTo>
                    <a:pt x="27948" y="87548"/>
                  </a:lnTo>
                  <a:close/>
                </a:path>
                <a:path w="407670" h="2044700">
                  <a:moveTo>
                    <a:pt x="36772" y="137576"/>
                  </a:moveTo>
                  <a:lnTo>
                    <a:pt x="24265" y="139782"/>
                  </a:lnTo>
                  <a:lnTo>
                    <a:pt x="33089" y="189810"/>
                  </a:lnTo>
                  <a:lnTo>
                    <a:pt x="45596" y="187604"/>
                  </a:lnTo>
                  <a:lnTo>
                    <a:pt x="36772" y="137576"/>
                  </a:lnTo>
                  <a:close/>
                </a:path>
                <a:path w="407670" h="2044700">
                  <a:moveTo>
                    <a:pt x="52214" y="225125"/>
                  </a:moveTo>
                  <a:lnTo>
                    <a:pt x="39707" y="227331"/>
                  </a:lnTo>
                  <a:lnTo>
                    <a:pt x="41913" y="239838"/>
                  </a:lnTo>
                  <a:lnTo>
                    <a:pt x="54420" y="237632"/>
                  </a:lnTo>
                  <a:lnTo>
                    <a:pt x="52214" y="225125"/>
                  </a:lnTo>
                  <a:close/>
                </a:path>
                <a:path w="407670" h="2044700">
                  <a:moveTo>
                    <a:pt x="61038" y="275153"/>
                  </a:moveTo>
                  <a:lnTo>
                    <a:pt x="48531" y="277359"/>
                  </a:lnTo>
                  <a:lnTo>
                    <a:pt x="57355" y="327386"/>
                  </a:lnTo>
                  <a:lnTo>
                    <a:pt x="69862" y="325180"/>
                  </a:lnTo>
                  <a:lnTo>
                    <a:pt x="61038" y="275153"/>
                  </a:lnTo>
                  <a:close/>
                </a:path>
                <a:path w="407670" h="2044700">
                  <a:moveTo>
                    <a:pt x="76480" y="362701"/>
                  </a:moveTo>
                  <a:lnTo>
                    <a:pt x="63973" y="364907"/>
                  </a:lnTo>
                  <a:lnTo>
                    <a:pt x="66179" y="377414"/>
                  </a:lnTo>
                  <a:lnTo>
                    <a:pt x="78686" y="375208"/>
                  </a:lnTo>
                  <a:lnTo>
                    <a:pt x="76480" y="362701"/>
                  </a:lnTo>
                  <a:close/>
                </a:path>
                <a:path w="407670" h="2044700">
                  <a:moveTo>
                    <a:pt x="85304" y="412729"/>
                  </a:moveTo>
                  <a:lnTo>
                    <a:pt x="72797" y="414935"/>
                  </a:lnTo>
                  <a:lnTo>
                    <a:pt x="81621" y="464962"/>
                  </a:lnTo>
                  <a:lnTo>
                    <a:pt x="94128" y="462757"/>
                  </a:lnTo>
                  <a:lnTo>
                    <a:pt x="85304" y="412729"/>
                  </a:lnTo>
                  <a:close/>
                </a:path>
                <a:path w="407670" h="2044700">
                  <a:moveTo>
                    <a:pt x="100746" y="500278"/>
                  </a:moveTo>
                  <a:lnTo>
                    <a:pt x="88239" y="502483"/>
                  </a:lnTo>
                  <a:lnTo>
                    <a:pt x="90445" y="514990"/>
                  </a:lnTo>
                  <a:lnTo>
                    <a:pt x="102952" y="512784"/>
                  </a:lnTo>
                  <a:lnTo>
                    <a:pt x="100746" y="500278"/>
                  </a:lnTo>
                  <a:close/>
                </a:path>
                <a:path w="407670" h="2044700">
                  <a:moveTo>
                    <a:pt x="109569" y="550304"/>
                  </a:moveTo>
                  <a:lnTo>
                    <a:pt x="97062" y="552510"/>
                  </a:lnTo>
                  <a:lnTo>
                    <a:pt x="105886" y="602538"/>
                  </a:lnTo>
                  <a:lnTo>
                    <a:pt x="118393" y="600332"/>
                  </a:lnTo>
                  <a:lnTo>
                    <a:pt x="109569" y="550304"/>
                  </a:lnTo>
                  <a:close/>
                </a:path>
                <a:path w="407670" h="2044700">
                  <a:moveTo>
                    <a:pt x="125011" y="637853"/>
                  </a:moveTo>
                  <a:lnTo>
                    <a:pt x="112504" y="640059"/>
                  </a:lnTo>
                  <a:lnTo>
                    <a:pt x="114710" y="652566"/>
                  </a:lnTo>
                  <a:lnTo>
                    <a:pt x="127217" y="650360"/>
                  </a:lnTo>
                  <a:lnTo>
                    <a:pt x="125011" y="637853"/>
                  </a:lnTo>
                  <a:close/>
                </a:path>
                <a:path w="407670" h="2044700">
                  <a:moveTo>
                    <a:pt x="133835" y="687881"/>
                  </a:moveTo>
                  <a:lnTo>
                    <a:pt x="121328" y="690087"/>
                  </a:lnTo>
                  <a:lnTo>
                    <a:pt x="130152" y="740115"/>
                  </a:lnTo>
                  <a:lnTo>
                    <a:pt x="142659" y="737909"/>
                  </a:lnTo>
                  <a:lnTo>
                    <a:pt x="133835" y="687881"/>
                  </a:lnTo>
                  <a:close/>
                </a:path>
                <a:path w="407670" h="2044700">
                  <a:moveTo>
                    <a:pt x="149277" y="775430"/>
                  </a:moveTo>
                  <a:lnTo>
                    <a:pt x="136770" y="777636"/>
                  </a:lnTo>
                  <a:lnTo>
                    <a:pt x="138976" y="790143"/>
                  </a:lnTo>
                  <a:lnTo>
                    <a:pt x="151483" y="787937"/>
                  </a:lnTo>
                  <a:lnTo>
                    <a:pt x="149277" y="775430"/>
                  </a:lnTo>
                  <a:close/>
                </a:path>
                <a:path w="407670" h="2044700">
                  <a:moveTo>
                    <a:pt x="158101" y="825458"/>
                  </a:moveTo>
                  <a:lnTo>
                    <a:pt x="145594" y="827664"/>
                  </a:lnTo>
                  <a:lnTo>
                    <a:pt x="154418" y="877691"/>
                  </a:lnTo>
                  <a:lnTo>
                    <a:pt x="166924" y="875485"/>
                  </a:lnTo>
                  <a:lnTo>
                    <a:pt x="158101" y="825458"/>
                  </a:lnTo>
                  <a:close/>
                </a:path>
                <a:path w="407670" h="2044700">
                  <a:moveTo>
                    <a:pt x="173542" y="913006"/>
                  </a:moveTo>
                  <a:lnTo>
                    <a:pt x="161035" y="915212"/>
                  </a:lnTo>
                  <a:lnTo>
                    <a:pt x="163241" y="927719"/>
                  </a:lnTo>
                  <a:lnTo>
                    <a:pt x="175748" y="925513"/>
                  </a:lnTo>
                  <a:lnTo>
                    <a:pt x="173542" y="913006"/>
                  </a:lnTo>
                  <a:close/>
                </a:path>
                <a:path w="407670" h="2044700">
                  <a:moveTo>
                    <a:pt x="182366" y="963034"/>
                  </a:moveTo>
                  <a:lnTo>
                    <a:pt x="169859" y="965240"/>
                  </a:lnTo>
                  <a:lnTo>
                    <a:pt x="178683" y="1015268"/>
                  </a:lnTo>
                  <a:lnTo>
                    <a:pt x="191190" y="1013062"/>
                  </a:lnTo>
                  <a:lnTo>
                    <a:pt x="182366" y="963034"/>
                  </a:lnTo>
                  <a:close/>
                </a:path>
                <a:path w="407670" h="2044700">
                  <a:moveTo>
                    <a:pt x="197808" y="1050583"/>
                  </a:moveTo>
                  <a:lnTo>
                    <a:pt x="185301" y="1052789"/>
                  </a:lnTo>
                  <a:lnTo>
                    <a:pt x="187507" y="1065296"/>
                  </a:lnTo>
                  <a:lnTo>
                    <a:pt x="200014" y="1063090"/>
                  </a:lnTo>
                  <a:lnTo>
                    <a:pt x="197808" y="1050583"/>
                  </a:lnTo>
                  <a:close/>
                </a:path>
                <a:path w="407670" h="2044700">
                  <a:moveTo>
                    <a:pt x="206632" y="1100611"/>
                  </a:moveTo>
                  <a:lnTo>
                    <a:pt x="194125" y="1102817"/>
                  </a:lnTo>
                  <a:lnTo>
                    <a:pt x="202948" y="1152845"/>
                  </a:lnTo>
                  <a:lnTo>
                    <a:pt x="215455" y="1150639"/>
                  </a:lnTo>
                  <a:lnTo>
                    <a:pt x="206632" y="1100611"/>
                  </a:lnTo>
                  <a:close/>
                </a:path>
                <a:path w="407670" h="2044700">
                  <a:moveTo>
                    <a:pt x="222073" y="1188159"/>
                  </a:moveTo>
                  <a:lnTo>
                    <a:pt x="209566" y="1190365"/>
                  </a:lnTo>
                  <a:lnTo>
                    <a:pt x="211772" y="1202872"/>
                  </a:lnTo>
                  <a:lnTo>
                    <a:pt x="224279" y="1200666"/>
                  </a:lnTo>
                  <a:lnTo>
                    <a:pt x="222073" y="1188159"/>
                  </a:lnTo>
                  <a:close/>
                </a:path>
                <a:path w="407670" h="2044700">
                  <a:moveTo>
                    <a:pt x="230897" y="1238187"/>
                  </a:moveTo>
                  <a:lnTo>
                    <a:pt x="218390" y="1240393"/>
                  </a:lnTo>
                  <a:lnTo>
                    <a:pt x="227214" y="1290421"/>
                  </a:lnTo>
                  <a:lnTo>
                    <a:pt x="239721" y="1288215"/>
                  </a:lnTo>
                  <a:lnTo>
                    <a:pt x="230897" y="1238187"/>
                  </a:lnTo>
                  <a:close/>
                </a:path>
                <a:path w="407670" h="2044700">
                  <a:moveTo>
                    <a:pt x="246339" y="1325736"/>
                  </a:moveTo>
                  <a:lnTo>
                    <a:pt x="233832" y="1327942"/>
                  </a:lnTo>
                  <a:lnTo>
                    <a:pt x="236038" y="1340449"/>
                  </a:lnTo>
                  <a:lnTo>
                    <a:pt x="248545" y="1338243"/>
                  </a:lnTo>
                  <a:lnTo>
                    <a:pt x="246339" y="1325736"/>
                  </a:lnTo>
                  <a:close/>
                </a:path>
                <a:path w="407670" h="2044700">
                  <a:moveTo>
                    <a:pt x="255163" y="1375764"/>
                  </a:moveTo>
                  <a:lnTo>
                    <a:pt x="242656" y="1377970"/>
                  </a:lnTo>
                  <a:lnTo>
                    <a:pt x="251480" y="1427998"/>
                  </a:lnTo>
                  <a:lnTo>
                    <a:pt x="263987" y="1425792"/>
                  </a:lnTo>
                  <a:lnTo>
                    <a:pt x="255163" y="1375764"/>
                  </a:lnTo>
                  <a:close/>
                </a:path>
                <a:path w="407670" h="2044700">
                  <a:moveTo>
                    <a:pt x="270605" y="1463313"/>
                  </a:moveTo>
                  <a:lnTo>
                    <a:pt x="258098" y="1465519"/>
                  </a:lnTo>
                  <a:lnTo>
                    <a:pt x="260304" y="1478026"/>
                  </a:lnTo>
                  <a:lnTo>
                    <a:pt x="272811" y="1475820"/>
                  </a:lnTo>
                  <a:lnTo>
                    <a:pt x="270605" y="1463313"/>
                  </a:lnTo>
                  <a:close/>
                </a:path>
                <a:path w="407670" h="2044700">
                  <a:moveTo>
                    <a:pt x="279429" y="1513340"/>
                  </a:moveTo>
                  <a:lnTo>
                    <a:pt x="266922" y="1515546"/>
                  </a:lnTo>
                  <a:lnTo>
                    <a:pt x="275746" y="1565574"/>
                  </a:lnTo>
                  <a:lnTo>
                    <a:pt x="288253" y="1563368"/>
                  </a:lnTo>
                  <a:lnTo>
                    <a:pt x="279429" y="1513340"/>
                  </a:lnTo>
                  <a:close/>
                </a:path>
                <a:path w="407670" h="2044700">
                  <a:moveTo>
                    <a:pt x="294871" y="1600889"/>
                  </a:moveTo>
                  <a:lnTo>
                    <a:pt x="282364" y="1603095"/>
                  </a:lnTo>
                  <a:lnTo>
                    <a:pt x="284570" y="1615602"/>
                  </a:lnTo>
                  <a:lnTo>
                    <a:pt x="297077" y="1613396"/>
                  </a:lnTo>
                  <a:lnTo>
                    <a:pt x="294871" y="1600889"/>
                  </a:lnTo>
                  <a:close/>
                </a:path>
                <a:path w="407670" h="2044700">
                  <a:moveTo>
                    <a:pt x="303695" y="1650917"/>
                  </a:moveTo>
                  <a:lnTo>
                    <a:pt x="291188" y="1653123"/>
                  </a:lnTo>
                  <a:lnTo>
                    <a:pt x="300010" y="1703151"/>
                  </a:lnTo>
                  <a:lnTo>
                    <a:pt x="312517" y="1700945"/>
                  </a:lnTo>
                  <a:lnTo>
                    <a:pt x="303695" y="1650917"/>
                  </a:lnTo>
                  <a:close/>
                </a:path>
                <a:path w="407670" h="2044700">
                  <a:moveTo>
                    <a:pt x="319135" y="1738466"/>
                  </a:moveTo>
                  <a:lnTo>
                    <a:pt x="306628" y="1740672"/>
                  </a:lnTo>
                  <a:lnTo>
                    <a:pt x="308834" y="1753179"/>
                  </a:lnTo>
                  <a:lnTo>
                    <a:pt x="321341" y="1750973"/>
                  </a:lnTo>
                  <a:lnTo>
                    <a:pt x="319135" y="1738466"/>
                  </a:lnTo>
                  <a:close/>
                </a:path>
                <a:path w="407670" h="2044700">
                  <a:moveTo>
                    <a:pt x="327959" y="1788494"/>
                  </a:moveTo>
                  <a:lnTo>
                    <a:pt x="315452" y="1790699"/>
                  </a:lnTo>
                  <a:lnTo>
                    <a:pt x="324276" y="1840726"/>
                  </a:lnTo>
                  <a:lnTo>
                    <a:pt x="336783" y="1838520"/>
                  </a:lnTo>
                  <a:lnTo>
                    <a:pt x="327959" y="1788494"/>
                  </a:lnTo>
                  <a:close/>
                </a:path>
                <a:path w="407670" h="2044700">
                  <a:moveTo>
                    <a:pt x="343401" y="1876041"/>
                  </a:moveTo>
                  <a:lnTo>
                    <a:pt x="330894" y="1878247"/>
                  </a:lnTo>
                  <a:lnTo>
                    <a:pt x="333100" y="1890754"/>
                  </a:lnTo>
                  <a:lnTo>
                    <a:pt x="345607" y="1888548"/>
                  </a:lnTo>
                  <a:lnTo>
                    <a:pt x="343401" y="1876041"/>
                  </a:lnTo>
                  <a:close/>
                </a:path>
                <a:path w="407670" h="2044700">
                  <a:moveTo>
                    <a:pt x="282021" y="1930175"/>
                  </a:moveTo>
                  <a:lnTo>
                    <a:pt x="366615" y="2044214"/>
                  </a:lnTo>
                  <a:lnTo>
                    <a:pt x="388604" y="1970275"/>
                  </a:lnTo>
                  <a:lnTo>
                    <a:pt x="347126" y="1970275"/>
                  </a:lnTo>
                  <a:lnTo>
                    <a:pt x="346244" y="1965273"/>
                  </a:lnTo>
                  <a:lnTo>
                    <a:pt x="282021" y="1930175"/>
                  </a:lnTo>
                  <a:close/>
                </a:path>
                <a:path w="407670" h="2044700">
                  <a:moveTo>
                    <a:pt x="346244" y="1965273"/>
                  </a:moveTo>
                  <a:lnTo>
                    <a:pt x="347126" y="1970275"/>
                  </a:lnTo>
                  <a:lnTo>
                    <a:pt x="353378" y="1969172"/>
                  </a:lnTo>
                  <a:lnTo>
                    <a:pt x="346244" y="1965273"/>
                  </a:lnTo>
                  <a:close/>
                </a:path>
                <a:path w="407670" h="2044700">
                  <a:moveTo>
                    <a:pt x="407090" y="1908115"/>
                  </a:moveTo>
                  <a:lnTo>
                    <a:pt x="358751" y="1963067"/>
                  </a:lnTo>
                  <a:lnTo>
                    <a:pt x="359633" y="1968069"/>
                  </a:lnTo>
                  <a:lnTo>
                    <a:pt x="347126" y="1970275"/>
                  </a:lnTo>
                  <a:lnTo>
                    <a:pt x="388604" y="1970275"/>
                  </a:lnTo>
                  <a:lnTo>
                    <a:pt x="407090" y="1908115"/>
                  </a:lnTo>
                  <a:close/>
                </a:path>
                <a:path w="407670" h="2044700">
                  <a:moveTo>
                    <a:pt x="353379" y="1969172"/>
                  </a:moveTo>
                  <a:close/>
                </a:path>
                <a:path w="407670" h="2044700">
                  <a:moveTo>
                    <a:pt x="352225" y="1926069"/>
                  </a:moveTo>
                  <a:lnTo>
                    <a:pt x="339718" y="1928275"/>
                  </a:lnTo>
                  <a:lnTo>
                    <a:pt x="346244" y="1965273"/>
                  </a:lnTo>
                  <a:lnTo>
                    <a:pt x="353380" y="1969172"/>
                  </a:lnTo>
                  <a:lnTo>
                    <a:pt x="358751" y="1963067"/>
                  </a:lnTo>
                  <a:lnTo>
                    <a:pt x="352225" y="1926069"/>
                  </a:lnTo>
                  <a:close/>
                </a:path>
                <a:path w="407670" h="2044700">
                  <a:moveTo>
                    <a:pt x="358751" y="1963067"/>
                  </a:moveTo>
                  <a:lnTo>
                    <a:pt x="353380" y="1969172"/>
                  </a:lnTo>
                  <a:lnTo>
                    <a:pt x="359633" y="1968069"/>
                  </a:lnTo>
                  <a:lnTo>
                    <a:pt x="358751" y="19630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087" y="4743450"/>
            <a:ext cx="2133600" cy="371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50740" y="3364483"/>
            <a:ext cx="167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0632" y="6180946"/>
            <a:ext cx="5481955" cy="565150"/>
            <a:chOff x="850632" y="6180946"/>
            <a:chExt cx="5481955" cy="565150"/>
          </a:xfrm>
        </p:grpSpPr>
        <p:sp>
          <p:nvSpPr>
            <p:cNvPr id="10" name="object 10"/>
            <p:cNvSpPr/>
            <p:nvPr/>
          </p:nvSpPr>
          <p:spPr>
            <a:xfrm>
              <a:off x="855395" y="6185708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5472379" y="0"/>
                  </a:moveTo>
                  <a:lnTo>
                    <a:pt x="0" y="0"/>
                  </a:lnTo>
                  <a:lnTo>
                    <a:pt x="0" y="555609"/>
                  </a:lnTo>
                  <a:lnTo>
                    <a:pt x="5472379" y="555609"/>
                  </a:lnTo>
                  <a:lnTo>
                    <a:pt x="5472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5395" y="6185708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0" y="0"/>
                  </a:moveTo>
                  <a:lnTo>
                    <a:pt x="5472380" y="0"/>
                  </a:lnTo>
                  <a:lnTo>
                    <a:pt x="5472380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94867"/>
            <a:ext cx="2828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Порядок</a:t>
            </a:r>
            <a:r>
              <a:rPr spc="-95" dirty="0"/>
              <a:t> </a:t>
            </a:r>
            <a:r>
              <a:rPr spc="-10" dirty="0"/>
              <a:t>поворота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3452"/>
            <a:ext cx="108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Пример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0212" y="2281005"/>
            <a:ext cx="7633970" cy="3310254"/>
            <a:chOff x="430212" y="2281005"/>
            <a:chExt cx="7633970" cy="33102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5538" y="2281005"/>
              <a:ext cx="5578320" cy="33099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4975" y="3933825"/>
              <a:ext cx="2192655" cy="969010"/>
            </a:xfrm>
            <a:custGeom>
              <a:avLst/>
              <a:gdLst/>
              <a:ahLst/>
              <a:cxnLst/>
              <a:rect l="l" t="t" r="r" b="b"/>
              <a:pathLst>
                <a:path w="2192655" h="969010">
                  <a:moveTo>
                    <a:pt x="1707885" y="730250"/>
                  </a:moveTo>
                  <a:lnTo>
                    <a:pt x="1195519" y="730250"/>
                  </a:lnTo>
                  <a:lnTo>
                    <a:pt x="2192351" y="968800"/>
                  </a:lnTo>
                  <a:lnTo>
                    <a:pt x="1707885" y="730250"/>
                  </a:lnTo>
                  <a:close/>
                </a:path>
                <a:path w="2192655" h="969010">
                  <a:moveTo>
                    <a:pt x="1927752" y="0"/>
                  </a:moveTo>
                  <a:lnTo>
                    <a:pt x="121710" y="0"/>
                  </a:lnTo>
                  <a:lnTo>
                    <a:pt x="74335" y="9564"/>
                  </a:lnTo>
                  <a:lnTo>
                    <a:pt x="35648" y="35648"/>
                  </a:lnTo>
                  <a:lnTo>
                    <a:pt x="9564" y="74335"/>
                  </a:lnTo>
                  <a:lnTo>
                    <a:pt x="0" y="121710"/>
                  </a:lnTo>
                  <a:lnTo>
                    <a:pt x="0" y="608542"/>
                  </a:lnTo>
                  <a:lnTo>
                    <a:pt x="9564" y="655914"/>
                  </a:lnTo>
                  <a:lnTo>
                    <a:pt x="35648" y="694601"/>
                  </a:lnTo>
                  <a:lnTo>
                    <a:pt x="74335" y="720685"/>
                  </a:lnTo>
                  <a:lnTo>
                    <a:pt x="121710" y="730250"/>
                  </a:lnTo>
                  <a:lnTo>
                    <a:pt x="1927752" y="730250"/>
                  </a:lnTo>
                  <a:lnTo>
                    <a:pt x="1975127" y="720685"/>
                  </a:lnTo>
                  <a:lnTo>
                    <a:pt x="2013814" y="694601"/>
                  </a:lnTo>
                  <a:lnTo>
                    <a:pt x="2039898" y="655914"/>
                  </a:lnTo>
                  <a:lnTo>
                    <a:pt x="2049461" y="608542"/>
                  </a:lnTo>
                  <a:lnTo>
                    <a:pt x="2049462" y="121710"/>
                  </a:lnTo>
                  <a:lnTo>
                    <a:pt x="2039898" y="74335"/>
                  </a:lnTo>
                  <a:lnTo>
                    <a:pt x="2013814" y="35648"/>
                  </a:lnTo>
                  <a:lnTo>
                    <a:pt x="1975127" y="9564"/>
                  </a:lnTo>
                  <a:lnTo>
                    <a:pt x="1927752" y="0"/>
                  </a:lnTo>
                  <a:close/>
                </a:path>
              </a:pathLst>
            </a:custGeom>
            <a:solidFill>
              <a:srgbClr val="FC98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975" y="3933825"/>
              <a:ext cx="2192655" cy="969010"/>
            </a:xfrm>
            <a:custGeom>
              <a:avLst/>
              <a:gdLst/>
              <a:ahLst/>
              <a:cxnLst/>
              <a:rect l="l" t="t" r="r" b="b"/>
              <a:pathLst>
                <a:path w="2192655" h="969010">
                  <a:moveTo>
                    <a:pt x="0" y="121710"/>
                  </a:moveTo>
                  <a:lnTo>
                    <a:pt x="9564" y="74335"/>
                  </a:lnTo>
                  <a:lnTo>
                    <a:pt x="35648" y="35648"/>
                  </a:lnTo>
                  <a:lnTo>
                    <a:pt x="74335" y="9564"/>
                  </a:lnTo>
                  <a:lnTo>
                    <a:pt x="121710" y="0"/>
                  </a:lnTo>
                  <a:lnTo>
                    <a:pt x="1195520" y="0"/>
                  </a:lnTo>
                  <a:lnTo>
                    <a:pt x="1707886" y="0"/>
                  </a:lnTo>
                  <a:lnTo>
                    <a:pt x="1927753" y="0"/>
                  </a:lnTo>
                  <a:lnTo>
                    <a:pt x="1975127" y="9564"/>
                  </a:lnTo>
                  <a:lnTo>
                    <a:pt x="2013814" y="35648"/>
                  </a:lnTo>
                  <a:lnTo>
                    <a:pt x="2039898" y="74335"/>
                  </a:lnTo>
                  <a:lnTo>
                    <a:pt x="2049463" y="121710"/>
                  </a:lnTo>
                  <a:lnTo>
                    <a:pt x="2049463" y="425979"/>
                  </a:lnTo>
                  <a:lnTo>
                    <a:pt x="2049463" y="608541"/>
                  </a:lnTo>
                  <a:lnTo>
                    <a:pt x="2039898" y="655914"/>
                  </a:lnTo>
                  <a:lnTo>
                    <a:pt x="2013814" y="694601"/>
                  </a:lnTo>
                  <a:lnTo>
                    <a:pt x="1975127" y="720685"/>
                  </a:lnTo>
                  <a:lnTo>
                    <a:pt x="1927753" y="730250"/>
                  </a:lnTo>
                  <a:lnTo>
                    <a:pt x="1707886" y="730250"/>
                  </a:lnTo>
                  <a:lnTo>
                    <a:pt x="2192352" y="968800"/>
                  </a:lnTo>
                  <a:lnTo>
                    <a:pt x="1195520" y="730250"/>
                  </a:lnTo>
                  <a:lnTo>
                    <a:pt x="121710" y="730250"/>
                  </a:lnTo>
                  <a:lnTo>
                    <a:pt x="74335" y="720685"/>
                  </a:lnTo>
                  <a:lnTo>
                    <a:pt x="35648" y="694601"/>
                  </a:lnTo>
                  <a:lnTo>
                    <a:pt x="9564" y="655914"/>
                  </a:lnTo>
                  <a:lnTo>
                    <a:pt x="0" y="608539"/>
                  </a:lnTo>
                  <a:lnTo>
                    <a:pt x="0" y="425979"/>
                  </a:lnTo>
                  <a:lnTo>
                    <a:pt x="0" y="1217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9363" y="4001516"/>
            <a:ext cx="162433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Microsoft Sans Serif"/>
                <a:cs typeface="Microsoft Sans Serif"/>
              </a:rPr>
              <a:t>Порядок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имеет </a:t>
            </a:r>
            <a:r>
              <a:rPr sz="1800" spc="-10" dirty="0">
                <a:latin typeface="Microsoft Sans Serif"/>
                <a:cs typeface="Microsoft Sans Serif"/>
              </a:rPr>
              <a:t>значение!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9040" y="574154"/>
            <a:ext cx="5435072" cy="3308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0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dirty="0"/>
              <a:t>Порядок</a:t>
            </a:r>
            <a:r>
              <a:rPr spc="-95" dirty="0"/>
              <a:t> </a:t>
            </a:r>
            <a:r>
              <a:rPr spc="-10" dirty="0"/>
              <a:t>поворота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30624" y="5666580"/>
            <a:ext cx="4914900" cy="1123950"/>
            <a:chOff x="2130624" y="5666580"/>
            <a:chExt cx="4914900" cy="1123950"/>
          </a:xfrm>
        </p:grpSpPr>
        <p:sp>
          <p:nvSpPr>
            <p:cNvPr id="5" name="object 5"/>
            <p:cNvSpPr/>
            <p:nvPr/>
          </p:nvSpPr>
          <p:spPr>
            <a:xfrm>
              <a:off x="4592637" y="6765925"/>
              <a:ext cx="1800225" cy="1905"/>
            </a:xfrm>
            <a:custGeom>
              <a:avLst/>
              <a:gdLst/>
              <a:ahLst/>
              <a:cxnLst/>
              <a:rect l="l" t="t" r="r" b="b"/>
              <a:pathLst>
                <a:path w="1800225" h="1904">
                  <a:moveTo>
                    <a:pt x="0" y="0"/>
                  </a:moveTo>
                  <a:lnTo>
                    <a:pt x="1800225" y="1588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0624" y="5666580"/>
              <a:ext cx="4914900" cy="112394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4149" y="4158456"/>
            <a:ext cx="6257924" cy="14287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641581" y="3493308"/>
            <a:ext cx="5481955" cy="565150"/>
            <a:chOff x="3641581" y="3493308"/>
            <a:chExt cx="5481955" cy="565150"/>
          </a:xfrm>
        </p:grpSpPr>
        <p:sp>
          <p:nvSpPr>
            <p:cNvPr id="9" name="object 9"/>
            <p:cNvSpPr/>
            <p:nvPr/>
          </p:nvSpPr>
          <p:spPr>
            <a:xfrm>
              <a:off x="3646344" y="3498071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5472380" y="0"/>
                  </a:moveTo>
                  <a:lnTo>
                    <a:pt x="0" y="0"/>
                  </a:lnTo>
                  <a:lnTo>
                    <a:pt x="0" y="555609"/>
                  </a:lnTo>
                  <a:lnTo>
                    <a:pt x="5472380" y="555609"/>
                  </a:lnTo>
                  <a:lnTo>
                    <a:pt x="5472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46344" y="3498071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0" y="0"/>
                  </a:moveTo>
                  <a:lnTo>
                    <a:pt x="5472380" y="0"/>
                  </a:lnTo>
                  <a:lnTo>
                    <a:pt x="5472380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4028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Описание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ориентации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объекта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в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простанстве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1047" y="2295525"/>
            <a:ext cx="5770245" cy="4562475"/>
            <a:chOff x="1831047" y="2295525"/>
            <a:chExt cx="5770245" cy="4562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6625" y="2295525"/>
              <a:ext cx="4895850" cy="45624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35810" y="6396635"/>
              <a:ext cx="5760720" cy="365125"/>
            </a:xfrm>
            <a:custGeom>
              <a:avLst/>
              <a:gdLst/>
              <a:ahLst/>
              <a:cxnLst/>
              <a:rect l="l" t="t" r="r" b="b"/>
              <a:pathLst>
                <a:path w="5760720" h="365125">
                  <a:moveTo>
                    <a:pt x="5760399" y="0"/>
                  </a:moveTo>
                  <a:lnTo>
                    <a:pt x="0" y="0"/>
                  </a:lnTo>
                  <a:lnTo>
                    <a:pt x="0" y="365124"/>
                  </a:lnTo>
                  <a:lnTo>
                    <a:pt x="5760399" y="365124"/>
                  </a:lnTo>
                  <a:lnTo>
                    <a:pt x="57603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810" y="6396635"/>
              <a:ext cx="5760720" cy="365125"/>
            </a:xfrm>
            <a:custGeom>
              <a:avLst/>
              <a:gdLst/>
              <a:ahLst/>
              <a:cxnLst/>
              <a:rect l="l" t="t" r="r" b="b"/>
              <a:pathLst>
                <a:path w="5760720" h="365125">
                  <a:moveTo>
                    <a:pt x="0" y="0"/>
                  </a:moveTo>
                  <a:lnTo>
                    <a:pt x="5760400" y="0"/>
                  </a:lnTo>
                  <a:lnTo>
                    <a:pt x="5760400" y="365125"/>
                  </a:lnTo>
                  <a:lnTo>
                    <a:pt x="0" y="36512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788" y="485139"/>
            <a:ext cx="7944484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dirty="0"/>
              <a:t>Обозначим</a:t>
            </a:r>
            <a:r>
              <a:rPr spc="-85" dirty="0"/>
              <a:t> </a:t>
            </a:r>
            <a:r>
              <a:rPr dirty="0"/>
              <a:t>единичные</a:t>
            </a:r>
            <a:r>
              <a:rPr spc="-80" dirty="0"/>
              <a:t> </a:t>
            </a:r>
            <a:r>
              <a:rPr dirty="0"/>
              <a:t>векторы,</a:t>
            </a:r>
            <a:r>
              <a:rPr spc="-75" dirty="0"/>
              <a:t> </a:t>
            </a:r>
            <a:r>
              <a:rPr dirty="0"/>
              <a:t>задающие</a:t>
            </a:r>
            <a:r>
              <a:rPr spc="-85" dirty="0"/>
              <a:t> </a:t>
            </a:r>
            <a:r>
              <a:rPr spc="-10" dirty="0"/>
              <a:t>главные </a:t>
            </a:r>
            <a:r>
              <a:rPr dirty="0"/>
              <a:t>направления</a:t>
            </a:r>
            <a:r>
              <a:rPr spc="-90" dirty="0"/>
              <a:t> </a:t>
            </a:r>
            <a:r>
              <a:rPr dirty="0"/>
              <a:t>системы</a:t>
            </a:r>
            <a:r>
              <a:rPr spc="-90" dirty="0"/>
              <a:t> </a:t>
            </a:r>
            <a:r>
              <a:rPr spc="-10" dirty="0"/>
              <a:t>координат</a:t>
            </a:r>
            <a:r>
              <a:rPr spc="-85" dirty="0"/>
              <a:t> </a:t>
            </a:r>
            <a:r>
              <a:rPr dirty="0"/>
              <a:t>{B},</a:t>
            </a:r>
            <a:r>
              <a:rPr spc="-85" dirty="0"/>
              <a:t> </a:t>
            </a:r>
            <a:r>
              <a:rPr spc="-25" dirty="0"/>
              <a:t>как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788" y="1932939"/>
            <a:ext cx="7983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По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отношению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{A},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они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будут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иметь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следующи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вид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9423" y="1047605"/>
            <a:ext cx="1800225" cy="3143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724" y="2571602"/>
            <a:ext cx="2339979" cy="3330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68653" y="3090052"/>
            <a:ext cx="4836795" cy="3636645"/>
            <a:chOff x="1568653" y="3090052"/>
            <a:chExt cx="4836795" cy="36366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8653" y="3090052"/>
              <a:ext cx="4836318" cy="34488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67840" y="5949174"/>
              <a:ext cx="3600450" cy="772795"/>
            </a:xfrm>
            <a:custGeom>
              <a:avLst/>
              <a:gdLst/>
              <a:ahLst/>
              <a:cxnLst/>
              <a:rect l="l" t="t" r="r" b="b"/>
              <a:pathLst>
                <a:path w="3600450" h="772795">
                  <a:moveTo>
                    <a:pt x="3600249" y="0"/>
                  </a:moveTo>
                  <a:lnTo>
                    <a:pt x="0" y="0"/>
                  </a:lnTo>
                  <a:lnTo>
                    <a:pt x="0" y="772300"/>
                  </a:lnTo>
                  <a:lnTo>
                    <a:pt x="3600249" y="772300"/>
                  </a:lnTo>
                  <a:lnTo>
                    <a:pt x="3600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7840" y="5949174"/>
              <a:ext cx="3600450" cy="772795"/>
            </a:xfrm>
            <a:custGeom>
              <a:avLst/>
              <a:gdLst/>
              <a:ahLst/>
              <a:cxnLst/>
              <a:rect l="l" t="t" r="r" b="b"/>
              <a:pathLst>
                <a:path w="3600450" h="772795">
                  <a:moveTo>
                    <a:pt x="0" y="0"/>
                  </a:moveTo>
                  <a:lnTo>
                    <a:pt x="3600250" y="0"/>
                  </a:lnTo>
                  <a:lnTo>
                    <a:pt x="3600250" y="772300"/>
                  </a:lnTo>
                  <a:lnTo>
                    <a:pt x="0" y="772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7678" rIns="0" bIns="0" rtlCol="0">
            <a:spAutoFit/>
          </a:bodyPr>
          <a:lstStyle/>
          <a:p>
            <a:pPr marL="243204" marR="5080">
              <a:lnSpc>
                <a:spcPct val="101400"/>
              </a:lnSpc>
              <a:spcBef>
                <a:spcPts val="50"/>
              </a:spcBef>
            </a:pPr>
            <a:r>
              <a:rPr dirty="0"/>
              <a:t>Сложив</a:t>
            </a:r>
            <a:r>
              <a:rPr spc="-60" dirty="0"/>
              <a:t> </a:t>
            </a:r>
            <a:r>
              <a:rPr dirty="0"/>
              <a:t>эти</a:t>
            </a:r>
            <a:r>
              <a:rPr spc="-60" dirty="0"/>
              <a:t> </a:t>
            </a:r>
            <a:r>
              <a:rPr dirty="0"/>
              <a:t>три</a:t>
            </a:r>
            <a:r>
              <a:rPr spc="-60" dirty="0"/>
              <a:t> </a:t>
            </a:r>
            <a:r>
              <a:rPr dirty="0"/>
              <a:t>вектора</a:t>
            </a:r>
            <a:r>
              <a:rPr spc="-60" dirty="0"/>
              <a:t> </a:t>
            </a:r>
            <a:r>
              <a:rPr dirty="0"/>
              <a:t>вместе</a:t>
            </a:r>
            <a:r>
              <a:rPr spc="-6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получим</a:t>
            </a:r>
            <a:r>
              <a:rPr spc="-60" dirty="0"/>
              <a:t>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матрицу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поворота</a:t>
            </a:r>
            <a:r>
              <a:rPr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5" dirty="0"/>
              <a:t>3x3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84827"/>
            <a:ext cx="6598284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i="1" dirty="0">
                <a:latin typeface="Calibri"/>
                <a:cs typeface="Calibri"/>
              </a:rPr>
              <a:t>r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ij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—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проекция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этого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вектора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единичные </a:t>
            </a:r>
            <a:r>
              <a:rPr sz="2800" dirty="0">
                <a:latin typeface="Calibri"/>
                <a:cs typeface="Calibri"/>
              </a:rPr>
              <a:t>направления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системы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отсчета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3712" y="2498725"/>
            <a:ext cx="5435600" cy="1092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6823" y="5104913"/>
            <a:ext cx="6437089" cy="99915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476500" y="4630737"/>
            <a:ext cx="76200" cy="288925"/>
          </a:xfrm>
          <a:custGeom>
            <a:avLst/>
            <a:gdLst/>
            <a:ahLst/>
            <a:cxnLst/>
            <a:rect l="l" t="t" r="r" b="b"/>
            <a:pathLst>
              <a:path w="76200" h="288925">
                <a:moveTo>
                  <a:pt x="76200" y="0"/>
                </a:moveTo>
                <a:lnTo>
                  <a:pt x="0" y="0"/>
                </a:lnTo>
                <a:lnTo>
                  <a:pt x="0" y="288925"/>
                </a:lnTo>
                <a:lnTo>
                  <a:pt x="76200" y="288925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770"/>
              </a:spcBef>
            </a:pPr>
            <a:r>
              <a:rPr b="1" dirty="0">
                <a:solidFill>
                  <a:srgbClr val="C00000"/>
                </a:solidFill>
                <a:latin typeface="Calibri"/>
                <a:cs typeface="Calibri"/>
              </a:rPr>
              <a:t>Описание</a:t>
            </a:r>
            <a:r>
              <a:rPr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C00000"/>
                </a:solidFill>
                <a:latin typeface="Calibri"/>
                <a:cs typeface="Calibri"/>
              </a:rPr>
              <a:t>{B}</a:t>
            </a:r>
          </a:p>
          <a:p>
            <a:pPr marL="271145" marR="5080">
              <a:lnSpc>
                <a:spcPct val="100899"/>
              </a:lnSpc>
              <a:spcBef>
                <a:spcPts val="505"/>
              </a:spcBef>
            </a:pPr>
            <a:r>
              <a:rPr sz="2200" spc="-45" dirty="0"/>
              <a:t>Точка</a:t>
            </a:r>
            <a:r>
              <a:rPr sz="2200" spc="-35" dirty="0"/>
              <a:t> </a:t>
            </a:r>
            <a:r>
              <a:rPr sz="2200" spc="-10" dirty="0"/>
              <a:t>принадляжащая</a:t>
            </a:r>
            <a:r>
              <a:rPr sz="2200" spc="-40" dirty="0"/>
              <a:t> </a:t>
            </a:r>
            <a:r>
              <a:rPr sz="2200" dirty="0"/>
              <a:t>{B},</a:t>
            </a:r>
            <a:r>
              <a:rPr sz="2200" spc="-30" dirty="0"/>
              <a:t> </a:t>
            </a:r>
            <a:r>
              <a:rPr sz="2200" spc="-10" dirty="0"/>
              <a:t>положение</a:t>
            </a:r>
            <a:r>
              <a:rPr sz="2200" spc="-30" dirty="0"/>
              <a:t> </a:t>
            </a:r>
            <a:r>
              <a:rPr sz="2200" spc="-10" dirty="0"/>
              <a:t>которой</a:t>
            </a:r>
            <a:r>
              <a:rPr sz="2200" spc="-30" dirty="0"/>
              <a:t> </a:t>
            </a:r>
            <a:r>
              <a:rPr sz="2200" dirty="0"/>
              <a:t>мы</a:t>
            </a:r>
            <a:r>
              <a:rPr sz="2200" spc="-35" dirty="0"/>
              <a:t> </a:t>
            </a:r>
            <a:r>
              <a:rPr sz="2200" spc="-10" dirty="0"/>
              <a:t>описываем, </a:t>
            </a:r>
            <a:r>
              <a:rPr sz="2200" dirty="0"/>
              <a:t>может</a:t>
            </a:r>
            <a:r>
              <a:rPr sz="2200" spc="-55" dirty="0"/>
              <a:t> </a:t>
            </a:r>
            <a:r>
              <a:rPr sz="2200" dirty="0"/>
              <a:t>быть</a:t>
            </a:r>
            <a:r>
              <a:rPr sz="2200" spc="-45" dirty="0"/>
              <a:t> </a:t>
            </a:r>
            <a:r>
              <a:rPr sz="2200" dirty="0"/>
              <a:t>выбрана</a:t>
            </a:r>
            <a:r>
              <a:rPr sz="2200" spc="-60" dirty="0"/>
              <a:t> </a:t>
            </a:r>
            <a:r>
              <a:rPr sz="2200" spc="-10" dirty="0"/>
              <a:t>произвольно,</a:t>
            </a:r>
            <a:r>
              <a:rPr sz="2200" spc="-50" dirty="0"/>
              <a:t> </a:t>
            </a:r>
            <a:r>
              <a:rPr sz="2200" spc="-10" dirty="0"/>
              <a:t>однако</a:t>
            </a:r>
            <a:r>
              <a:rPr sz="2200" spc="-50" dirty="0"/>
              <a:t> </a:t>
            </a:r>
            <a:r>
              <a:rPr sz="2200" dirty="0"/>
              <a:t>для</a:t>
            </a:r>
            <a:r>
              <a:rPr sz="2200" spc="-55" dirty="0"/>
              <a:t> </a:t>
            </a:r>
            <a:r>
              <a:rPr sz="2200" spc="-10" dirty="0"/>
              <a:t>удобства</a:t>
            </a:r>
            <a:r>
              <a:rPr sz="2200" spc="-55" dirty="0"/>
              <a:t> </a:t>
            </a:r>
            <a:r>
              <a:rPr sz="2200" spc="-10" dirty="0"/>
              <a:t>точка, положение</a:t>
            </a:r>
            <a:r>
              <a:rPr sz="2200" spc="-45" dirty="0"/>
              <a:t> </a:t>
            </a:r>
            <a:r>
              <a:rPr sz="2200" spc="-10" dirty="0"/>
              <a:t>которой</a:t>
            </a:r>
            <a:r>
              <a:rPr sz="2200" spc="-50" dirty="0"/>
              <a:t> </a:t>
            </a:r>
            <a:r>
              <a:rPr sz="2200" dirty="0"/>
              <a:t>мы</a:t>
            </a:r>
            <a:r>
              <a:rPr sz="2200" spc="-45" dirty="0"/>
              <a:t> </a:t>
            </a:r>
            <a:r>
              <a:rPr sz="2200" spc="-20" dirty="0"/>
              <a:t>будем</a:t>
            </a:r>
            <a:r>
              <a:rPr sz="2200" spc="-50" dirty="0"/>
              <a:t> </a:t>
            </a:r>
            <a:r>
              <a:rPr sz="2200" dirty="0"/>
              <a:t>описывать,</a:t>
            </a:r>
            <a:r>
              <a:rPr sz="2200" spc="-45" dirty="0"/>
              <a:t> </a:t>
            </a:r>
            <a:r>
              <a:rPr sz="2200" dirty="0"/>
              <a:t>выбрана</a:t>
            </a:r>
            <a:r>
              <a:rPr sz="2200" spc="-50" dirty="0"/>
              <a:t> </a:t>
            </a:r>
            <a:r>
              <a:rPr sz="2200" dirty="0"/>
              <a:t>в</a:t>
            </a:r>
            <a:r>
              <a:rPr sz="2200" spc="-55" dirty="0"/>
              <a:t> </a:t>
            </a:r>
            <a:r>
              <a:rPr sz="2200" spc="-10" dirty="0"/>
              <a:t>качестве </a:t>
            </a:r>
            <a:r>
              <a:rPr sz="2200" dirty="0"/>
              <a:t>начала</a:t>
            </a:r>
            <a:r>
              <a:rPr sz="2200" spc="-70" dirty="0"/>
              <a:t> </a:t>
            </a:r>
            <a:r>
              <a:rPr sz="2200" dirty="0"/>
              <a:t>отсчета,</a:t>
            </a:r>
            <a:r>
              <a:rPr sz="2200" spc="-65" dirty="0"/>
              <a:t> </a:t>
            </a:r>
            <a:r>
              <a:rPr sz="2200" dirty="0"/>
              <a:t>связанного</a:t>
            </a:r>
            <a:r>
              <a:rPr sz="2200" spc="-60" dirty="0"/>
              <a:t> </a:t>
            </a:r>
            <a:r>
              <a:rPr sz="2200" dirty="0"/>
              <a:t>с</a:t>
            </a:r>
            <a:r>
              <a:rPr sz="2200" spc="-70" dirty="0"/>
              <a:t> </a:t>
            </a:r>
            <a:r>
              <a:rPr sz="2200" spc="-20" dirty="0"/>
              <a:t>{B}.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325" y="2492935"/>
            <a:ext cx="4721336" cy="36117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16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Смещение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67643" y="1787523"/>
            <a:ext cx="7200107" cy="5027402"/>
            <a:chOff x="1467643" y="1787523"/>
            <a:chExt cx="7200107" cy="5027402"/>
          </a:xfrm>
        </p:grpSpPr>
        <p:pic>
          <p:nvPicPr>
            <p:cNvPr id="4" name="object 4"/>
            <p:cNvPicPr/>
            <p:nvPr/>
          </p:nvPicPr>
          <p:blipFill rotWithShape="1">
            <a:blip r:embed="rId2" cstate="print"/>
            <a:srcRect b="4462"/>
            <a:stretch/>
          </p:blipFill>
          <p:spPr>
            <a:xfrm>
              <a:off x="1467643" y="1787523"/>
              <a:ext cx="6557961" cy="46607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5229225"/>
              <a:ext cx="2800350" cy="5429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44804" y="6259300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0" y="0"/>
                  </a:moveTo>
                  <a:lnTo>
                    <a:pt x="5472380" y="0"/>
                  </a:lnTo>
                  <a:lnTo>
                    <a:pt x="5472380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40" y="125475"/>
            <a:ext cx="8370570" cy="1533240"/>
          </a:xfrm>
          <a:prstGeom prst="rect">
            <a:avLst/>
          </a:prstGeom>
        </p:spPr>
        <p:txBody>
          <a:bodyPr vert="horz" wrap="square" lIns="0" tIns="1091692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C00000"/>
                </a:solidFill>
                <a:latin typeface="Calibri"/>
                <a:cs typeface="Calibri"/>
              </a:rPr>
              <a:t>Поворот</a:t>
            </a:r>
            <a:endParaRPr b="1" spc="-1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3216" y="1852612"/>
            <a:ext cx="5481955" cy="4873625"/>
            <a:chOff x="1073216" y="1852612"/>
            <a:chExt cx="5481955" cy="4873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7825" y="1852612"/>
              <a:ext cx="4495800" cy="46767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7979" y="6165865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5472379" y="0"/>
                  </a:moveTo>
                  <a:lnTo>
                    <a:pt x="0" y="0"/>
                  </a:lnTo>
                  <a:lnTo>
                    <a:pt x="0" y="555610"/>
                  </a:lnTo>
                  <a:lnTo>
                    <a:pt x="5472379" y="555610"/>
                  </a:lnTo>
                  <a:lnTo>
                    <a:pt x="5472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79" y="6165865"/>
              <a:ext cx="5472430" cy="555625"/>
            </a:xfrm>
            <a:custGeom>
              <a:avLst/>
              <a:gdLst/>
              <a:ahLst/>
              <a:cxnLst/>
              <a:rect l="l" t="t" r="r" b="b"/>
              <a:pathLst>
                <a:path w="5472430" h="555625">
                  <a:moveTo>
                    <a:pt x="0" y="0"/>
                  </a:moveTo>
                  <a:lnTo>
                    <a:pt x="5472380" y="0"/>
                  </a:lnTo>
                  <a:lnTo>
                    <a:pt x="5472380" y="555610"/>
                  </a:lnTo>
                  <a:lnTo>
                    <a:pt x="0" y="5556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2250" y="2794000"/>
            <a:ext cx="2171700" cy="1524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04467"/>
            <a:ext cx="1620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b="1" spc="-10" dirty="0">
                <a:solidFill>
                  <a:srgbClr val="C00000"/>
                </a:solidFill>
              </a:rPr>
              <a:t>Поворот</a:t>
            </a:r>
            <a:endParaRPr b="1" spc="-1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2145284"/>
            <a:ext cx="5500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Компоненты</a:t>
            </a:r>
            <a:r>
              <a:rPr sz="2400" spc="-390" dirty="0">
                <a:latin typeface="Calibri"/>
                <a:cs typeface="Calibri"/>
              </a:rPr>
              <a:t> </a:t>
            </a:r>
            <a:r>
              <a:rPr sz="1800" spc="-247" baseline="53240" dirty="0">
                <a:latin typeface="Calibri"/>
                <a:cs typeface="Calibri"/>
              </a:rPr>
              <a:t>А</a:t>
            </a:r>
            <a:r>
              <a:rPr sz="2400" spc="-165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могут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быть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рассчитаны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как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42892"/>
            <a:ext cx="6995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(2.13)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можно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записать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компактно,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используя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матрицу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ru-RU" sz="2400" spc="-10" dirty="0">
                <a:latin typeface="Calibri"/>
                <a:cs typeface="Calibri"/>
              </a:rPr>
              <a:t>поворота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2700337"/>
            <a:ext cx="6362700" cy="15240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86505" y="4705350"/>
            <a:ext cx="7258050" cy="1676400"/>
            <a:chOff x="1886505" y="4705350"/>
            <a:chExt cx="7258050" cy="1676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505" y="4705350"/>
              <a:ext cx="6219824" cy="542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1637" y="4705350"/>
              <a:ext cx="4932362" cy="16763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332</Words>
  <Application>Microsoft Office PowerPoint</Application>
  <PresentationFormat>On-screen Show (4:3)</PresentationFormat>
  <Paragraphs>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Microsoft Sans Serif</vt:lpstr>
      <vt:lpstr>Times New Roman</vt:lpstr>
      <vt:lpstr>Office Theme</vt:lpstr>
      <vt:lpstr>Описание координат в пространстве и преобразования над ними</vt:lpstr>
      <vt:lpstr>Описание позиции объекта в простанстве</vt:lpstr>
      <vt:lpstr>Описание ориентации объекта в простанстве</vt:lpstr>
      <vt:lpstr>Обозначим единичные векторы, задающие главные направления системы координат {B}, как</vt:lpstr>
      <vt:lpstr>Сложив эти три вектора вместе – получим матрицу поворота 3x3</vt:lpstr>
      <vt:lpstr>Описание {B} Точка принадляжащая {B}, положение которой мы описываем, может быть выбрана произвольно, однако для удобства точка, положение которой мы будем описывать, выбрана в качестве начала отсчета, связанного с {B}.</vt:lpstr>
      <vt:lpstr>Смещение</vt:lpstr>
      <vt:lpstr>Поворот</vt:lpstr>
      <vt:lpstr>Поворот</vt:lpstr>
      <vt:lpstr>Поворот</vt:lpstr>
      <vt:lpstr>Пример</vt:lpstr>
      <vt:lpstr>Смещение и поворот</vt:lpstr>
      <vt:lpstr>Смещение и поворот (матрица перехода)</vt:lpstr>
      <vt:lpstr>Пример {B} повернуто относительно {A} вокруг ZA на 30 градусов, и смещено на 10 единиц по XA и на 5 единиц по YA. ВP равен [3.0, 7.0, 0.0]. Найти АP</vt:lpstr>
      <vt:lpstr>Решение</vt:lpstr>
      <vt:lpstr>Смещение и поворот (матрица перехода)</vt:lpstr>
      <vt:lpstr>Поворот</vt:lpstr>
      <vt:lpstr>Пример</vt:lpstr>
      <vt:lpstr>Операторы преобразования</vt:lpstr>
      <vt:lpstr>Операторы преобразования</vt:lpstr>
      <vt:lpstr>Составные преобразования</vt:lpstr>
      <vt:lpstr>Составные преобразования</vt:lpstr>
      <vt:lpstr>Уравнения преобразования</vt:lpstr>
      <vt:lpstr>Уравнения преобразования</vt:lpstr>
      <vt:lpstr>Порядок поворота</vt:lpstr>
      <vt:lpstr>Порядок поворота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координат в пространстве и преобразования над ними</dc:title>
  <cp:lastModifiedBy>Ivan Kholodilin</cp:lastModifiedBy>
  <cp:revision>8</cp:revision>
  <dcterms:created xsi:type="dcterms:W3CDTF">2024-06-24T09:36:50Z</dcterms:created>
  <dcterms:modified xsi:type="dcterms:W3CDTF">2024-06-24T12:30:10Z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2022-11-05T00:00:00Z</vt:filetime>
  </property>
  <property fmtid="{D5CDD505-2E9C-101B-9397-08002B2CF9AE}" pid="3" name="LastSaved">
    <vt:filetime>2024-06-24T00:00:00Z</vt:filetime>
  </property>
  <property fmtid="{D5CDD505-2E9C-101B-9397-08002B2CF9AE}" pid="4" name="Producer">
    <vt:lpwstr>macOS Version 10.15.7 (Build 19H2) Quartz PDFContext</vt:lpwstr>
  </property>
</Properties>
</file>