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6"/>
  </p:notesMasterIdLst>
  <p:sldIdLst>
    <p:sldId id="256" r:id="rId2"/>
    <p:sldId id="260" r:id="rId3"/>
    <p:sldId id="261" r:id="rId4"/>
    <p:sldId id="259" r:id="rId5"/>
    <p:sldId id="262" r:id="rId6"/>
    <p:sldId id="263" r:id="rId7"/>
    <p:sldId id="264" r:id="rId8"/>
    <p:sldId id="265" r:id="rId9"/>
    <p:sldId id="266" r:id="rId10"/>
    <p:sldId id="270" r:id="rId11"/>
    <p:sldId id="268" r:id="rId12"/>
    <p:sldId id="269" r:id="rId13"/>
    <p:sldId id="271" r:id="rId14"/>
    <p:sldId id="273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0"/>
  </p:normalViewPr>
  <p:slideViewPr>
    <p:cSldViewPr snapToGrid="0">
      <p:cViewPr>
        <p:scale>
          <a:sx n="96" d="100"/>
          <a:sy n="96" d="100"/>
        </p:scale>
        <p:origin x="496" y="29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R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8A3550-AC56-A343-837E-B7278BA0AC39}" type="datetimeFigureOut">
              <a:rPr lang="en-RS" smtClean="0"/>
              <a:t>13.12.24.</a:t>
            </a:fld>
            <a:endParaRPr lang="en-R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R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8DA977-9AE9-1F44-9DE0-99882945742D}" type="slidenum">
              <a:rPr lang="en-RS" smtClean="0"/>
              <a:t>‹#›</a:t>
            </a:fld>
            <a:endParaRPr lang="en-RS"/>
          </a:p>
        </p:txBody>
      </p:sp>
    </p:spTree>
    <p:extLst>
      <p:ext uri="{BB962C8B-B14F-4D97-AF65-F5344CB8AC3E}">
        <p14:creationId xmlns:p14="http://schemas.microsoft.com/office/powerpoint/2010/main" val="701225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F56F6C-EF74-D0A6-A308-4C681F58BA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2E13B80-3522-6122-6D5E-6BAFB07C049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87253AA-2B28-87F5-1169-D5FD131657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2F5ADF-BCB8-ED37-43C8-33165610D0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8DA977-9AE9-1F44-9DE0-99882945742D}" type="slidenum">
              <a:rPr lang="en-RS" smtClean="0"/>
              <a:t>2</a:t>
            </a:fld>
            <a:endParaRPr lang="en-RS"/>
          </a:p>
        </p:txBody>
      </p:sp>
    </p:spTree>
    <p:extLst>
      <p:ext uri="{BB962C8B-B14F-4D97-AF65-F5344CB8AC3E}">
        <p14:creationId xmlns:p14="http://schemas.microsoft.com/office/powerpoint/2010/main" val="3827719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D0A8E3-5ED1-F5CE-335B-036BAD8BCD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89AFB62-1FC0-3ADD-B265-49D869D39B5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8BB37D4-5A7E-5BE8-C64F-DB4D0FC958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A7170E-95A8-4564-4F37-DA3102AE37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8DA977-9AE9-1F44-9DE0-99882945742D}" type="slidenum">
              <a:rPr lang="en-RS" smtClean="0"/>
              <a:t>3</a:t>
            </a:fld>
            <a:endParaRPr lang="en-RS"/>
          </a:p>
        </p:txBody>
      </p:sp>
    </p:spTree>
    <p:extLst>
      <p:ext uri="{BB962C8B-B14F-4D97-AF65-F5344CB8AC3E}">
        <p14:creationId xmlns:p14="http://schemas.microsoft.com/office/powerpoint/2010/main" val="40997933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8DA977-9AE9-1F44-9DE0-99882945742D}" type="slidenum">
              <a:rPr lang="en-RS" smtClean="0"/>
              <a:t>4</a:t>
            </a:fld>
            <a:endParaRPr lang="en-RS"/>
          </a:p>
        </p:txBody>
      </p:sp>
    </p:spTree>
    <p:extLst>
      <p:ext uri="{BB962C8B-B14F-4D97-AF65-F5344CB8AC3E}">
        <p14:creationId xmlns:p14="http://schemas.microsoft.com/office/powerpoint/2010/main" val="11450985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29CCA9-52AE-3784-3454-6E492FD18F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6B0FF88-4F91-2A38-28EF-67D9A9A093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D78EB1D-92D7-69C0-05BE-5161323992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B27A3B-A2FD-0D98-03CC-578F4B8C294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8DA977-9AE9-1F44-9DE0-99882945742D}" type="slidenum">
              <a:rPr lang="en-RS" smtClean="0"/>
              <a:t>5</a:t>
            </a:fld>
            <a:endParaRPr lang="en-RS"/>
          </a:p>
        </p:txBody>
      </p:sp>
    </p:spTree>
    <p:extLst>
      <p:ext uri="{BB962C8B-B14F-4D97-AF65-F5344CB8AC3E}">
        <p14:creationId xmlns:p14="http://schemas.microsoft.com/office/powerpoint/2010/main" val="2641040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7B4705CA-9729-4244-9AC4-F74CD5AFE66F}" type="datetimeFigureOut">
              <a:rPr lang="en-RS" smtClean="0"/>
              <a:t>13.12.24.</a:t>
            </a:fld>
            <a:endParaRPr lang="e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R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F0307FAC-DE4B-0E46-A3F2-F747225BAF0A}" type="slidenum">
              <a:rPr lang="en-RS" smtClean="0"/>
              <a:t>‹#›</a:t>
            </a:fld>
            <a:endParaRPr lang="en-RS"/>
          </a:p>
        </p:txBody>
      </p:sp>
    </p:spTree>
    <p:extLst>
      <p:ext uri="{BB962C8B-B14F-4D97-AF65-F5344CB8AC3E}">
        <p14:creationId xmlns:p14="http://schemas.microsoft.com/office/powerpoint/2010/main" val="1134899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05CA-9729-4244-9AC4-F74CD5AFE66F}" type="datetimeFigureOut">
              <a:rPr lang="en-RS" smtClean="0"/>
              <a:t>13.12.24.</a:t>
            </a:fld>
            <a:endParaRPr lang="e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07FAC-DE4B-0E46-A3F2-F747225BAF0A}" type="slidenum">
              <a:rPr lang="en-RS" smtClean="0"/>
              <a:t>‹#›</a:t>
            </a:fld>
            <a:endParaRPr lang="en-RS"/>
          </a:p>
        </p:txBody>
      </p:sp>
    </p:spTree>
    <p:extLst>
      <p:ext uri="{BB962C8B-B14F-4D97-AF65-F5344CB8AC3E}">
        <p14:creationId xmlns:p14="http://schemas.microsoft.com/office/powerpoint/2010/main" val="1322087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05CA-9729-4244-9AC4-F74CD5AFE66F}" type="datetimeFigureOut">
              <a:rPr lang="en-RS" smtClean="0"/>
              <a:t>13.12.24.</a:t>
            </a:fld>
            <a:endParaRPr lang="e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07FAC-DE4B-0E46-A3F2-F747225BAF0A}" type="slidenum">
              <a:rPr lang="en-RS" smtClean="0"/>
              <a:t>‹#›</a:t>
            </a:fld>
            <a:endParaRPr lang="en-RS"/>
          </a:p>
        </p:txBody>
      </p:sp>
    </p:spTree>
    <p:extLst>
      <p:ext uri="{BB962C8B-B14F-4D97-AF65-F5344CB8AC3E}">
        <p14:creationId xmlns:p14="http://schemas.microsoft.com/office/powerpoint/2010/main" val="41080464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05CA-9729-4244-9AC4-F74CD5AFE66F}" type="datetimeFigureOut">
              <a:rPr lang="en-RS" smtClean="0"/>
              <a:t>13.12.24.</a:t>
            </a:fld>
            <a:endParaRPr lang="e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07FAC-DE4B-0E46-A3F2-F747225BAF0A}" type="slidenum">
              <a:rPr lang="en-RS" smtClean="0"/>
              <a:t>‹#›</a:t>
            </a:fld>
            <a:endParaRPr lang="en-RS"/>
          </a:p>
        </p:txBody>
      </p:sp>
    </p:spTree>
    <p:extLst>
      <p:ext uri="{BB962C8B-B14F-4D97-AF65-F5344CB8AC3E}">
        <p14:creationId xmlns:p14="http://schemas.microsoft.com/office/powerpoint/2010/main" val="25797086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05CA-9729-4244-9AC4-F74CD5AFE66F}" type="datetimeFigureOut">
              <a:rPr lang="en-RS" smtClean="0"/>
              <a:t>13.12.24.</a:t>
            </a:fld>
            <a:endParaRPr lang="e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07FAC-DE4B-0E46-A3F2-F747225BAF0A}" type="slidenum">
              <a:rPr lang="en-RS" smtClean="0"/>
              <a:t>‹#›</a:t>
            </a:fld>
            <a:endParaRPr lang="en-RS"/>
          </a:p>
        </p:txBody>
      </p:sp>
    </p:spTree>
    <p:extLst>
      <p:ext uri="{BB962C8B-B14F-4D97-AF65-F5344CB8AC3E}">
        <p14:creationId xmlns:p14="http://schemas.microsoft.com/office/powerpoint/2010/main" val="38069678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05CA-9729-4244-9AC4-F74CD5AFE66F}" type="datetimeFigureOut">
              <a:rPr lang="en-RS" smtClean="0"/>
              <a:t>13.12.24.</a:t>
            </a:fld>
            <a:endParaRPr lang="en-R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07FAC-DE4B-0E46-A3F2-F747225BAF0A}" type="slidenum">
              <a:rPr lang="en-RS" smtClean="0"/>
              <a:t>‹#›</a:t>
            </a:fld>
            <a:endParaRPr lang="en-RS"/>
          </a:p>
        </p:txBody>
      </p:sp>
    </p:spTree>
    <p:extLst>
      <p:ext uri="{BB962C8B-B14F-4D97-AF65-F5344CB8AC3E}">
        <p14:creationId xmlns:p14="http://schemas.microsoft.com/office/powerpoint/2010/main" val="6426243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05CA-9729-4244-9AC4-F74CD5AFE66F}" type="datetimeFigureOut">
              <a:rPr lang="en-RS" smtClean="0"/>
              <a:t>13.12.24.</a:t>
            </a:fld>
            <a:endParaRPr lang="en-R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R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07FAC-DE4B-0E46-A3F2-F747225BAF0A}" type="slidenum">
              <a:rPr lang="en-RS" smtClean="0"/>
              <a:t>‹#›</a:t>
            </a:fld>
            <a:endParaRPr lang="en-RS"/>
          </a:p>
        </p:txBody>
      </p:sp>
    </p:spTree>
    <p:extLst>
      <p:ext uri="{BB962C8B-B14F-4D97-AF65-F5344CB8AC3E}">
        <p14:creationId xmlns:p14="http://schemas.microsoft.com/office/powerpoint/2010/main" val="1999595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7B4705CA-9729-4244-9AC4-F74CD5AFE66F}" type="datetimeFigureOut">
              <a:rPr lang="en-RS" smtClean="0"/>
              <a:t>13.12.24.</a:t>
            </a:fld>
            <a:endParaRPr lang="e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07FAC-DE4B-0E46-A3F2-F747225BAF0A}" type="slidenum">
              <a:rPr lang="en-RS" smtClean="0"/>
              <a:t>‹#›</a:t>
            </a:fld>
            <a:endParaRPr lang="en-RS"/>
          </a:p>
        </p:txBody>
      </p:sp>
    </p:spTree>
    <p:extLst>
      <p:ext uri="{BB962C8B-B14F-4D97-AF65-F5344CB8AC3E}">
        <p14:creationId xmlns:p14="http://schemas.microsoft.com/office/powerpoint/2010/main" val="22350234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7B4705CA-9729-4244-9AC4-F74CD5AFE66F}" type="datetimeFigureOut">
              <a:rPr lang="en-RS" smtClean="0"/>
              <a:t>13.12.24.</a:t>
            </a:fld>
            <a:endParaRPr lang="e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07FAC-DE4B-0E46-A3F2-F747225BAF0A}" type="slidenum">
              <a:rPr lang="en-RS" smtClean="0"/>
              <a:t>‹#›</a:t>
            </a:fld>
            <a:endParaRPr lang="en-RS"/>
          </a:p>
        </p:txBody>
      </p:sp>
    </p:spTree>
    <p:extLst>
      <p:ext uri="{BB962C8B-B14F-4D97-AF65-F5344CB8AC3E}">
        <p14:creationId xmlns:p14="http://schemas.microsoft.com/office/powerpoint/2010/main" val="657647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05CA-9729-4244-9AC4-F74CD5AFE66F}" type="datetimeFigureOut">
              <a:rPr lang="en-RS" smtClean="0"/>
              <a:t>13.12.24.</a:t>
            </a:fld>
            <a:endParaRPr lang="e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07FAC-DE4B-0E46-A3F2-F747225BAF0A}" type="slidenum">
              <a:rPr lang="en-RS" smtClean="0"/>
              <a:t>‹#›</a:t>
            </a:fld>
            <a:endParaRPr lang="en-RS"/>
          </a:p>
        </p:txBody>
      </p:sp>
    </p:spTree>
    <p:extLst>
      <p:ext uri="{BB962C8B-B14F-4D97-AF65-F5344CB8AC3E}">
        <p14:creationId xmlns:p14="http://schemas.microsoft.com/office/powerpoint/2010/main" val="941149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05CA-9729-4244-9AC4-F74CD5AFE66F}" type="datetimeFigureOut">
              <a:rPr lang="en-RS" smtClean="0"/>
              <a:t>13.12.24.</a:t>
            </a:fld>
            <a:endParaRPr lang="e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07FAC-DE4B-0E46-A3F2-F747225BAF0A}" type="slidenum">
              <a:rPr lang="en-RS" smtClean="0"/>
              <a:t>‹#›</a:t>
            </a:fld>
            <a:endParaRPr lang="en-RS"/>
          </a:p>
        </p:txBody>
      </p:sp>
    </p:spTree>
    <p:extLst>
      <p:ext uri="{BB962C8B-B14F-4D97-AF65-F5344CB8AC3E}">
        <p14:creationId xmlns:p14="http://schemas.microsoft.com/office/powerpoint/2010/main" val="251951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05CA-9729-4244-9AC4-F74CD5AFE66F}" type="datetimeFigureOut">
              <a:rPr lang="en-RS" smtClean="0"/>
              <a:t>13.12.24.</a:t>
            </a:fld>
            <a:endParaRPr lang="e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07FAC-DE4B-0E46-A3F2-F747225BAF0A}" type="slidenum">
              <a:rPr lang="en-RS" smtClean="0"/>
              <a:t>‹#›</a:t>
            </a:fld>
            <a:endParaRPr lang="en-RS"/>
          </a:p>
        </p:txBody>
      </p:sp>
    </p:spTree>
    <p:extLst>
      <p:ext uri="{BB962C8B-B14F-4D97-AF65-F5344CB8AC3E}">
        <p14:creationId xmlns:p14="http://schemas.microsoft.com/office/powerpoint/2010/main" val="274598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05CA-9729-4244-9AC4-F74CD5AFE66F}" type="datetimeFigureOut">
              <a:rPr lang="en-RS" smtClean="0"/>
              <a:t>13.12.24.</a:t>
            </a:fld>
            <a:endParaRPr lang="en-R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07FAC-DE4B-0E46-A3F2-F747225BAF0A}" type="slidenum">
              <a:rPr lang="en-RS" smtClean="0"/>
              <a:t>‹#›</a:t>
            </a:fld>
            <a:endParaRPr lang="en-RS"/>
          </a:p>
        </p:txBody>
      </p:sp>
    </p:spTree>
    <p:extLst>
      <p:ext uri="{BB962C8B-B14F-4D97-AF65-F5344CB8AC3E}">
        <p14:creationId xmlns:p14="http://schemas.microsoft.com/office/powerpoint/2010/main" val="1309543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05CA-9729-4244-9AC4-F74CD5AFE66F}" type="datetimeFigureOut">
              <a:rPr lang="en-RS" smtClean="0"/>
              <a:t>13.12.24.</a:t>
            </a:fld>
            <a:endParaRPr lang="en-R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07FAC-DE4B-0E46-A3F2-F747225BAF0A}" type="slidenum">
              <a:rPr lang="en-RS" smtClean="0"/>
              <a:t>‹#›</a:t>
            </a:fld>
            <a:endParaRPr lang="en-RS"/>
          </a:p>
        </p:txBody>
      </p:sp>
    </p:spTree>
    <p:extLst>
      <p:ext uri="{BB962C8B-B14F-4D97-AF65-F5344CB8AC3E}">
        <p14:creationId xmlns:p14="http://schemas.microsoft.com/office/powerpoint/2010/main" val="2353009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05CA-9729-4244-9AC4-F74CD5AFE66F}" type="datetimeFigureOut">
              <a:rPr lang="en-RS" smtClean="0"/>
              <a:t>13.12.24.</a:t>
            </a:fld>
            <a:endParaRPr lang="en-R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07FAC-DE4B-0E46-A3F2-F747225BAF0A}" type="slidenum">
              <a:rPr lang="en-RS" smtClean="0"/>
              <a:t>‹#›</a:t>
            </a:fld>
            <a:endParaRPr lang="en-RS"/>
          </a:p>
        </p:txBody>
      </p:sp>
    </p:spTree>
    <p:extLst>
      <p:ext uri="{BB962C8B-B14F-4D97-AF65-F5344CB8AC3E}">
        <p14:creationId xmlns:p14="http://schemas.microsoft.com/office/powerpoint/2010/main" val="1839393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05CA-9729-4244-9AC4-F74CD5AFE66F}" type="datetimeFigureOut">
              <a:rPr lang="en-RS" smtClean="0"/>
              <a:t>13.12.24.</a:t>
            </a:fld>
            <a:endParaRPr lang="e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07FAC-DE4B-0E46-A3F2-F747225BAF0A}" type="slidenum">
              <a:rPr lang="en-RS" smtClean="0"/>
              <a:t>‹#›</a:t>
            </a:fld>
            <a:endParaRPr lang="en-RS"/>
          </a:p>
        </p:txBody>
      </p:sp>
    </p:spTree>
    <p:extLst>
      <p:ext uri="{BB962C8B-B14F-4D97-AF65-F5344CB8AC3E}">
        <p14:creationId xmlns:p14="http://schemas.microsoft.com/office/powerpoint/2010/main" val="1614660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05CA-9729-4244-9AC4-F74CD5AFE66F}" type="datetimeFigureOut">
              <a:rPr lang="en-RS" smtClean="0"/>
              <a:t>13.12.24.</a:t>
            </a:fld>
            <a:endParaRPr lang="e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07FAC-DE4B-0E46-A3F2-F747225BAF0A}" type="slidenum">
              <a:rPr lang="en-RS" smtClean="0"/>
              <a:t>‹#›</a:t>
            </a:fld>
            <a:endParaRPr lang="en-RS"/>
          </a:p>
        </p:txBody>
      </p:sp>
    </p:spTree>
    <p:extLst>
      <p:ext uri="{BB962C8B-B14F-4D97-AF65-F5344CB8AC3E}">
        <p14:creationId xmlns:p14="http://schemas.microsoft.com/office/powerpoint/2010/main" val="2476211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B4705CA-9729-4244-9AC4-F74CD5AFE66F}" type="datetimeFigureOut">
              <a:rPr lang="en-RS" smtClean="0"/>
              <a:t>13.12.24.</a:t>
            </a:fld>
            <a:endParaRPr lang="e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R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F0307FAC-DE4B-0E46-A3F2-F747225BAF0A}" type="slidenum">
              <a:rPr lang="en-RS" smtClean="0"/>
              <a:t>‹#›</a:t>
            </a:fld>
            <a:endParaRPr lang="en-RS"/>
          </a:p>
        </p:txBody>
      </p:sp>
    </p:spTree>
    <p:extLst>
      <p:ext uri="{BB962C8B-B14F-4D97-AF65-F5344CB8AC3E}">
        <p14:creationId xmlns:p14="http://schemas.microsoft.com/office/powerpoint/2010/main" val="2370744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mailto:a.kholodov@me.com" TargetMode="Externa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linkedin.com/in/a-kholodov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F8187-F663-7FC3-69DC-667B72C7C6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RS" dirty="0"/>
              <a:t>Predicting Flight Arrival Delay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A5F102-6EBD-C68A-7D9C-23427F3656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RS" dirty="0"/>
              <a:t>A Data-Driven Appoach to Enchance Travel Planning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17BF23-8F4C-5EF6-E31C-866525D84F3E}"/>
              </a:ext>
            </a:extLst>
          </p:cNvPr>
          <p:cNvSpPr txBox="1"/>
          <p:nvPr/>
        </p:nvSpPr>
        <p:spPr>
          <a:xfrm>
            <a:off x="4867939" y="5486399"/>
            <a:ext cx="245612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RS" sz="2400" dirty="0">
                <a:solidFill>
                  <a:schemeClr val="bg2"/>
                </a:solidFill>
              </a:rPr>
              <a:t>Alexey </a:t>
            </a:r>
            <a:r>
              <a:rPr lang="en-RS" sz="2000" dirty="0">
                <a:solidFill>
                  <a:schemeClr val="bg2"/>
                </a:solidFill>
              </a:rPr>
              <a:t>Kholodov</a:t>
            </a:r>
            <a:endParaRPr lang="en-RS" sz="2400" dirty="0">
              <a:solidFill>
                <a:schemeClr val="bg2"/>
              </a:solidFill>
            </a:endParaRPr>
          </a:p>
          <a:p>
            <a:pPr algn="ctr"/>
            <a:r>
              <a:rPr lang="en-RS" dirty="0">
                <a:solidFill>
                  <a:schemeClr val="bg2"/>
                </a:solidFill>
              </a:rPr>
              <a:t>13 December, 2024</a:t>
            </a:r>
          </a:p>
        </p:txBody>
      </p:sp>
    </p:spTree>
    <p:extLst>
      <p:ext uri="{BB962C8B-B14F-4D97-AF65-F5344CB8AC3E}">
        <p14:creationId xmlns:p14="http://schemas.microsoft.com/office/powerpoint/2010/main" val="24656238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CF0832-81A3-93ED-AC9F-B7E6B7AAAA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DF1E9664-24FA-6E6D-3489-4DF9BD0E7149}"/>
              </a:ext>
            </a:extLst>
          </p:cNvPr>
          <p:cNvSpPr txBox="1">
            <a:spLocks/>
          </p:cNvSpPr>
          <p:nvPr/>
        </p:nvSpPr>
        <p:spPr bwMode="gray">
          <a:xfrm>
            <a:off x="1170710" y="615860"/>
            <a:ext cx="4177867" cy="13916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RS" dirty="0"/>
              <a:t>Key Challenges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C1F8723-4D38-C947-C5CB-27F77C5FD3C6}"/>
              </a:ext>
            </a:extLst>
          </p:cNvPr>
          <p:cNvSpPr txBox="1">
            <a:spLocks/>
          </p:cNvSpPr>
          <p:nvPr/>
        </p:nvSpPr>
        <p:spPr>
          <a:xfrm>
            <a:off x="561110" y="2590248"/>
            <a:ext cx="4787467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ts val="800"/>
              </a:spcAft>
            </a:pPr>
            <a:r>
              <a:rPr lang="en-RS" sz="1500" kern="100" dirty="0">
                <a:ea typeface="Aptos" panose="020B0004020202020204" pitchFamily="34" charset="0"/>
                <a:cs typeface="Times New Roman" panose="02020603050405020304" pitchFamily="18" charset="0"/>
              </a:rPr>
              <a:t>Predictive features lacked strong relationships with target.</a:t>
            </a:r>
          </a:p>
          <a:p>
            <a:pPr>
              <a:lnSpc>
                <a:spcPct val="90000"/>
              </a:lnSpc>
              <a:spcAft>
                <a:spcPts val="800"/>
              </a:spcAft>
            </a:pPr>
            <a:r>
              <a:rPr lang="en-RS" sz="1500" kern="100" dirty="0">
                <a:ea typeface="Aptos" panose="020B0004020202020204" pitchFamily="34" charset="0"/>
                <a:cs typeface="Times New Roman" panose="02020603050405020304" pitchFamily="18" charset="0"/>
              </a:rPr>
              <a:t>Significant external factors (e.g., weather, maintenance) were missing.</a:t>
            </a:r>
          </a:p>
          <a:p>
            <a:pPr>
              <a:lnSpc>
                <a:spcPct val="90000"/>
              </a:lnSpc>
              <a:spcAft>
                <a:spcPts val="800"/>
              </a:spcAft>
            </a:pPr>
            <a:r>
              <a:rPr lang="en-RS" sz="1500" kern="100" dirty="0">
                <a:ea typeface="Aptos" panose="020B0004020202020204" pitchFamily="34" charset="0"/>
                <a:cs typeface="Times New Roman" panose="02020603050405020304" pitchFamily="18" charset="0"/>
              </a:rPr>
              <a:t>Imbalanced class distribution limited classification effectiveness.</a:t>
            </a:r>
          </a:p>
          <a:p>
            <a:pPr marL="0" indent="0">
              <a:lnSpc>
                <a:spcPct val="90000"/>
              </a:lnSpc>
              <a:spcAft>
                <a:spcPts val="800"/>
              </a:spcAft>
              <a:buFont typeface="Wingdings 3" charset="2"/>
              <a:buNone/>
            </a:pPr>
            <a:endParaRPr lang="en-RS" sz="1500" kern="100" dirty="0"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spcAft>
                <a:spcPts val="800"/>
              </a:spcAft>
              <a:buFont typeface="Wingdings 3" charset="2"/>
              <a:buNone/>
            </a:pPr>
            <a:r>
              <a:rPr lang="en-GB" b="1" kern="100" dirty="0">
                <a:solidFill>
                  <a:schemeClr val="accent1"/>
                </a:solidFill>
                <a:ea typeface="Aptos" panose="020B0004020202020204" pitchFamily="34" charset="0"/>
                <a:cs typeface="Times New Roman" panose="02020603050405020304" pitchFamily="18" charset="0"/>
              </a:rPr>
              <a:t>Under these circumstances, arrival delay predictions can be estimated using the actual distribution of arrival delays.</a:t>
            </a:r>
            <a:endParaRPr lang="en-RS" b="1" kern="100" dirty="0">
              <a:solidFill>
                <a:schemeClr val="accent1"/>
              </a:solidFill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2C14300-1F35-6004-7049-DF3EA4F7E0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3401" y="1311706"/>
            <a:ext cx="5265171" cy="4638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9535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1E2224-0648-2CD6-AE6C-AE2B812798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4DBB4-E9AE-118A-3C0B-527B5F7E8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S" dirty="0"/>
              <a:t>Lessons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72A84B-770A-1D68-9EE5-94111235FE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9632316" cy="1623943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RS" sz="1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Data quality and feature selection are critical for predictive power.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RS" sz="1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Understanding domain-specific complexities (e.g., airline operations) is essential.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RS" sz="1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Modeling frameworks must align with data characteristics</a:t>
            </a:r>
            <a:r>
              <a:rPr lang="en-RS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952874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44FA19-4ED7-0342-EC9E-62D26D653F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D0E5C-9A1E-4124-CE44-5848DCC7F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S" dirty="0"/>
              <a:t>Future Directions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9C29E-6D71-53A0-6855-4F8E08DFB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9632316" cy="3651526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en-GB" b="1" i="0" u="none" strike="noStrike" dirty="0">
                <a:solidFill>
                  <a:schemeClr val="accent1"/>
                </a:solidFill>
                <a:effectLst/>
              </a:rPr>
              <a:t>Enhance Data: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Incorporate weather, maintenance, and air traffic data to improve predictions, though this may limit the model's applicability to business or professional users.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Add real-time variables for dynamic predictions, further limiting applicability and potentially shortening the forecast period.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GB" b="0" i="0" u="none" strike="noStrike" dirty="0">
              <a:solidFill>
                <a:srgbClr val="000000"/>
              </a:solidFill>
              <a:effectLst/>
            </a:endParaRPr>
          </a:p>
          <a:p>
            <a:pPr marL="0" indent="0">
              <a:buNone/>
            </a:pPr>
            <a:r>
              <a:rPr lang="en-GB" b="1" i="0" u="none" strike="noStrike" dirty="0">
                <a:solidFill>
                  <a:schemeClr val="accent1"/>
                </a:solidFill>
                <a:effectLst/>
              </a:rPr>
              <a:t>Advanced Techniques: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Explore Gradient Boosting, Neural Networks, or Time-Series Models to improve performance.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Mitigate class imbalance using oversampling or cost-sensitive learning techniques.</a:t>
            </a:r>
          </a:p>
        </p:txBody>
      </p:sp>
    </p:spTree>
    <p:extLst>
      <p:ext uri="{BB962C8B-B14F-4D97-AF65-F5344CB8AC3E}">
        <p14:creationId xmlns:p14="http://schemas.microsoft.com/office/powerpoint/2010/main" val="36025144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4E43EB-867C-4B35-9A5C-E435157C7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C0F5DA-B59F-4F13-8BB8-FFD8F2C57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RS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9CEA1DEC-CC9E-4776-9E08-048A15BFA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en-R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CE399CF-F4B8-4832-A8CB-B93F6B1E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RS"/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1F23E73A-FDC8-462C-83C1-3AA896144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R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89A84A-40D9-E263-A004-D81183839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087" y="1130603"/>
            <a:ext cx="3342442" cy="4596794"/>
          </a:xfrm>
        </p:spPr>
        <p:txBody>
          <a:bodyPr anchor="ctr">
            <a:normAutofit/>
          </a:bodyPr>
          <a:lstStyle/>
          <a:p>
            <a:r>
              <a:rPr lang="en-RS" sz="3200">
                <a:solidFill>
                  <a:srgbClr val="EBEBEB"/>
                </a:solidFill>
              </a:rPr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E2DAD2-9383-AAA7-3627-A64E9C8404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0077" y="437513"/>
            <a:ext cx="5502614" cy="595432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RS" sz="2000" b="1" dirty="0">
                <a:solidFill>
                  <a:schemeClr val="accent1"/>
                </a:solidFill>
              </a:rPr>
              <a:t>Summary:</a:t>
            </a:r>
          </a:p>
          <a:p>
            <a:pPr marL="342900" lvl="1" indent="-342900"/>
            <a:r>
              <a:rPr lang="en-GB" sz="1800" dirty="0">
                <a:solidFill>
                  <a:schemeClr val="tx1"/>
                </a:solidFill>
              </a:rPr>
              <a:t>Predicting flight delays is complex due to multifaceted influences.</a:t>
            </a:r>
          </a:p>
          <a:p>
            <a:pPr marL="342900" lvl="1" indent="-342900"/>
            <a:r>
              <a:rPr lang="en-GB" sz="1800" dirty="0">
                <a:solidFill>
                  <a:schemeClr val="tx1"/>
                </a:solidFill>
              </a:rPr>
              <a:t>Current models showed limited success due to data constraints.</a:t>
            </a:r>
            <a:endParaRPr lang="en-GB" sz="2000" b="1" dirty="0">
              <a:solidFill>
                <a:schemeClr val="tx1"/>
              </a:solidFill>
            </a:endParaRPr>
          </a:p>
          <a:p>
            <a:pPr marL="342900" lvl="1" indent="-342900"/>
            <a:endParaRPr lang="en-GB" sz="2000" b="1" dirty="0">
              <a:solidFill>
                <a:schemeClr val="tx1"/>
              </a:solidFill>
            </a:endParaRPr>
          </a:p>
          <a:p>
            <a:pPr marL="0" indent="0">
              <a:lnSpc>
                <a:spcPct val="115000"/>
              </a:lnSpc>
              <a:buNone/>
            </a:pPr>
            <a:r>
              <a:rPr lang="en-RS" sz="2000" b="1" dirty="0">
                <a:solidFill>
                  <a:schemeClr val="accent1"/>
                </a:solidFill>
              </a:rPr>
              <a:t>Impact:</a:t>
            </a:r>
          </a:p>
          <a:p>
            <a:pPr marL="342900" lvl="1" indent="-342900">
              <a:lnSpc>
                <a:spcPct val="115000"/>
              </a:lnSpc>
            </a:pPr>
            <a:r>
              <a:rPr lang="en-RS" sz="1800" dirty="0">
                <a:solidFill>
                  <a:schemeClr val="tx1"/>
                </a:solidFill>
              </a:rPr>
              <a:t>Insights inform data acquisition and methodology for future projects.</a:t>
            </a:r>
          </a:p>
          <a:p>
            <a:pPr marL="0" lvl="1" indent="0">
              <a:buNone/>
            </a:pPr>
            <a:endParaRPr lang="en-GB" sz="2000" b="1" dirty="0">
              <a:solidFill>
                <a:schemeClr val="tx1"/>
              </a:solidFill>
            </a:endParaRPr>
          </a:p>
          <a:p>
            <a:pPr marL="0" lvl="1" indent="0">
              <a:buNone/>
            </a:pPr>
            <a:endParaRPr lang="en-GB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92070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305875B-1F60-7D7E-F92A-37E4A23CEE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 2054">
            <a:extLst>
              <a:ext uri="{FF2B5EF4-FFF2-40B4-BE49-F238E27FC236}">
                <a16:creationId xmlns:a16="http://schemas.microsoft.com/office/drawing/2014/main" id="{643780CE-2BE5-46F6-97B2-60DF30217E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RS"/>
          </a:p>
        </p:txBody>
      </p:sp>
      <p:sp>
        <p:nvSpPr>
          <p:cNvPr id="2057" name="Freeform: Shape 2056">
            <a:extLst>
              <a:ext uri="{FF2B5EF4-FFF2-40B4-BE49-F238E27FC236}">
                <a16:creationId xmlns:a16="http://schemas.microsoft.com/office/drawing/2014/main" id="{61A87A49-68E6-459E-A5A6-46229FF421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RS"/>
          </a:p>
        </p:txBody>
      </p:sp>
      <p:sp>
        <p:nvSpPr>
          <p:cNvPr id="2059" name="Freeform 5">
            <a:extLst>
              <a:ext uri="{FF2B5EF4-FFF2-40B4-BE49-F238E27FC236}">
                <a16:creationId xmlns:a16="http://schemas.microsoft.com/office/drawing/2014/main" id="{F6ACD5FC-CAFE-48EB-B765-60EED2E0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R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D5E799-EA3A-F07E-7447-41B0C04C9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2942210" cy="1020232"/>
          </a:xfrm>
        </p:spPr>
        <p:txBody>
          <a:bodyPr>
            <a:normAutofit/>
          </a:bodyPr>
          <a:lstStyle/>
          <a:p>
            <a:r>
              <a:rPr lang="en-RS">
                <a:solidFill>
                  <a:srgbClr val="EBEBEB"/>
                </a:solidFill>
              </a:rPr>
              <a:t>Thank you!</a:t>
            </a:r>
          </a:p>
        </p:txBody>
      </p:sp>
      <p:pic>
        <p:nvPicPr>
          <p:cNvPr id="2050" name="Picture 2" descr="Dave Granlund on the Southwest Airlines pilot error. | Editorial ...">
            <a:extLst>
              <a:ext uri="{FF2B5EF4-FFF2-40B4-BE49-F238E27FC236}">
                <a16:creationId xmlns:a16="http://schemas.microsoft.com/office/drawing/2014/main" id="{21BB9A73-B00E-BF47-13A4-D8D7C640F5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94607" y="1056143"/>
            <a:ext cx="6391533" cy="4745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61" name="Rectangle 2060">
            <a:extLst>
              <a:ext uri="{FF2B5EF4-FFF2-40B4-BE49-F238E27FC236}">
                <a16:creationId xmlns:a16="http://schemas.microsoft.com/office/drawing/2014/main" id="{9F33B405-D785-4738-B1C0-6A0AA5E98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RS"/>
          </a:p>
        </p:txBody>
      </p:sp>
      <p:sp>
        <p:nvSpPr>
          <p:cNvPr id="2063" name="Oval 2062">
            <a:extLst>
              <a:ext uri="{FF2B5EF4-FFF2-40B4-BE49-F238E27FC236}">
                <a16:creationId xmlns:a16="http://schemas.microsoft.com/office/drawing/2014/main" id="{4233DC0E-DE6C-4FB6-A529-51B162641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RS"/>
          </a:p>
        </p:txBody>
      </p:sp>
      <p:sp>
        <p:nvSpPr>
          <p:cNvPr id="2065" name="Oval 2064">
            <a:extLst>
              <a:ext uri="{FF2B5EF4-FFF2-40B4-BE49-F238E27FC236}">
                <a16:creationId xmlns:a16="http://schemas.microsoft.com/office/drawing/2014/main" id="{3870477F-E451-4BC3-863F-0E2FC5728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R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0776AC-8F63-C9BF-B31A-6C34B852C6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5201" y="2323056"/>
            <a:ext cx="3865346" cy="38989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RS" b="1" dirty="0">
                <a:solidFill>
                  <a:srgbClr val="FFFFFF"/>
                </a:solidFill>
              </a:rPr>
              <a:t>Contact information:</a:t>
            </a:r>
          </a:p>
          <a:p>
            <a:pPr marL="0" lvl="1" indent="0">
              <a:buNone/>
            </a:pPr>
            <a:r>
              <a:rPr lang="en-GB" b="1" dirty="0">
                <a:solidFill>
                  <a:srgbClr val="FFFFFF"/>
                </a:solidFill>
              </a:rPr>
              <a:t>Alexey Kholodov</a:t>
            </a:r>
          </a:p>
          <a:p>
            <a:pPr marL="0" lvl="1" indent="0">
              <a:buNone/>
            </a:pPr>
            <a:endParaRPr lang="en-GB" dirty="0">
              <a:solidFill>
                <a:srgbClr val="FFFFFF"/>
              </a:solidFill>
            </a:endParaRPr>
          </a:p>
          <a:p>
            <a:pPr marL="0" lvl="1" indent="0">
              <a:buNone/>
            </a:pPr>
            <a:r>
              <a:rPr lang="en-GB" dirty="0">
                <a:solidFill>
                  <a:srgbClr val="FFFFFF"/>
                </a:solidFill>
              </a:rPr>
              <a:t>Email: </a:t>
            </a:r>
            <a:r>
              <a:rPr lang="en-GB" dirty="0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a.kholodov@me.com</a:t>
            </a:r>
            <a:endParaRPr lang="en-GB" dirty="0">
              <a:solidFill>
                <a:srgbClr val="FFFFFF"/>
              </a:solidFill>
            </a:endParaRPr>
          </a:p>
          <a:p>
            <a:pPr marL="0" lvl="1" indent="0">
              <a:buNone/>
            </a:pPr>
            <a:r>
              <a:rPr lang="en-GB" dirty="0">
                <a:solidFill>
                  <a:srgbClr val="FFFFFF"/>
                </a:solidFill>
              </a:rPr>
              <a:t>LinkedIn: 	</a:t>
            </a:r>
            <a:r>
              <a:rPr lang="en-GB" dirty="0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linkedin.com/in/a-kholodov</a:t>
            </a:r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2067" name="Freeform 5">
            <a:extLst>
              <a:ext uri="{FF2B5EF4-FFF2-40B4-BE49-F238E27FC236}">
                <a16:creationId xmlns:a16="http://schemas.microsoft.com/office/drawing/2014/main" id="{B4A81DE1-E2BC-4A31-99EE-71350421B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en-RS"/>
          </a:p>
        </p:txBody>
      </p:sp>
    </p:spTree>
    <p:extLst>
      <p:ext uri="{BB962C8B-B14F-4D97-AF65-F5344CB8AC3E}">
        <p14:creationId xmlns:p14="http://schemas.microsoft.com/office/powerpoint/2010/main" val="8389233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5B123C0-21A5-6E38-0CA0-129D4429A0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93F2532-6024-4FD7-1D90-D1648F9C4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055" y="-59354"/>
            <a:ext cx="4597747" cy="161620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Project Overview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C3AD599-A99C-159E-02C9-3A89BB0AF411}"/>
              </a:ext>
            </a:extLst>
          </p:cNvPr>
          <p:cNvSpPr txBox="1">
            <a:spLocks/>
          </p:cNvSpPr>
          <p:nvPr/>
        </p:nvSpPr>
        <p:spPr>
          <a:xfrm>
            <a:off x="929700" y="2414207"/>
            <a:ext cx="4781986" cy="353602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solidFill>
                  <a:schemeClr val="accent1"/>
                </a:solidFill>
              </a:rPr>
              <a:t>Problem Statement: </a:t>
            </a:r>
            <a:r>
              <a:rPr lang="en-US" sz="1800" dirty="0"/>
              <a:t>Flight delays impact travel plans, causing missed connections and financial costs.</a:t>
            </a:r>
            <a:endParaRPr lang="en-US" sz="1800" b="1" dirty="0"/>
          </a:p>
          <a:p>
            <a:r>
              <a:rPr lang="en-US" sz="1800" b="1" dirty="0">
                <a:solidFill>
                  <a:schemeClr val="accent1"/>
                </a:solidFill>
              </a:rPr>
              <a:t>Key Question:</a:t>
            </a:r>
            <a:r>
              <a:rPr lang="en-US" sz="1800" dirty="0">
                <a:solidFill>
                  <a:schemeClr val="accent1"/>
                </a:solidFill>
              </a:rPr>
              <a:t> </a:t>
            </a:r>
            <a:r>
              <a:rPr lang="en-US" sz="1800" dirty="0"/>
              <a:t>How can </a:t>
            </a:r>
            <a:r>
              <a:rPr lang="en-US" sz="1800" dirty="0" err="1"/>
              <a:t>travellers</a:t>
            </a:r>
            <a:r>
              <a:rPr lang="en-US" sz="1800" dirty="0"/>
              <a:t> predict the likelihood and duration of flight delays with sufficient accuracy?</a:t>
            </a:r>
          </a:p>
          <a:p>
            <a:r>
              <a:rPr lang="en-US" sz="1800" b="1" dirty="0">
                <a:solidFill>
                  <a:schemeClr val="accent1"/>
                </a:solidFill>
              </a:rPr>
              <a:t>Data Source:</a:t>
            </a:r>
            <a:r>
              <a:rPr lang="en-US" sz="1800" dirty="0">
                <a:solidFill>
                  <a:schemeClr val="accent1"/>
                </a:solidFill>
              </a:rPr>
              <a:t> </a:t>
            </a:r>
            <a:r>
              <a:rPr lang="en-US" sz="1800" dirty="0"/>
              <a:t>U.S. Domestic Flights Delay (2014-2018) dataset from the U.S. Bureau of Transportation Statistics.</a:t>
            </a:r>
          </a:p>
          <a:p>
            <a:r>
              <a:rPr lang="en-US" sz="1800" b="1" dirty="0">
                <a:solidFill>
                  <a:schemeClr val="accent1"/>
                </a:solidFill>
              </a:rPr>
              <a:t>Goal:</a:t>
            </a:r>
            <a:r>
              <a:rPr lang="en-US" sz="1800" dirty="0">
                <a:solidFill>
                  <a:schemeClr val="accent1"/>
                </a:solidFill>
              </a:rPr>
              <a:t> </a:t>
            </a:r>
            <a:r>
              <a:rPr lang="en-US" sz="1800" dirty="0"/>
              <a:t>Build predictive models to estimate the likelihood and extent of delays.</a:t>
            </a:r>
          </a:p>
          <a:p>
            <a:endParaRPr lang="en-US" sz="1800" dirty="0"/>
          </a:p>
        </p:txBody>
      </p:sp>
      <p:pic>
        <p:nvPicPr>
          <p:cNvPr id="1026" name="Picture 2" descr="Cancelled flight illustration concept | Free Vector">
            <a:extLst>
              <a:ext uri="{FF2B5EF4-FFF2-40B4-BE49-F238E27FC236}">
                <a16:creationId xmlns:a16="http://schemas.microsoft.com/office/drawing/2014/main" id="{3D2D58F2-83D3-980C-C323-962EA571D2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31137" y="867064"/>
            <a:ext cx="5048790" cy="5048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5457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1A03580-6E5A-67EF-F823-BC5CADD1C5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1F63F87-FD2B-B66A-C97F-1ECAA8DA5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919" y="907407"/>
            <a:ext cx="8761413" cy="706964"/>
          </a:xfrm>
        </p:spPr>
        <p:txBody>
          <a:bodyPr/>
          <a:lstStyle/>
          <a:p>
            <a:r>
              <a:rPr lang="en-RS" dirty="0">
                <a:solidFill>
                  <a:schemeClr val="bg1"/>
                </a:solidFill>
              </a:rPr>
              <a:t>Data Overview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B8C9DD3-41E3-B603-5303-56E976433E25}"/>
              </a:ext>
            </a:extLst>
          </p:cNvPr>
          <p:cNvSpPr txBox="1">
            <a:spLocks/>
          </p:cNvSpPr>
          <p:nvPr/>
        </p:nvSpPr>
        <p:spPr>
          <a:xfrm>
            <a:off x="994542" y="2597427"/>
            <a:ext cx="4714461" cy="19348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RS" sz="1800" b="1" dirty="0">
                <a:solidFill>
                  <a:schemeClr val="accent1"/>
                </a:solidFill>
              </a:rPr>
              <a:t>Key Features:</a:t>
            </a:r>
          </a:p>
          <a:p>
            <a:r>
              <a:rPr lang="en-RS" sz="1800" dirty="0"/>
              <a:t>Flight month, Weekday</a:t>
            </a:r>
          </a:p>
          <a:p>
            <a:r>
              <a:rPr lang="en-RS" sz="1800" dirty="0"/>
              <a:t>Departure and Arrival Time Block</a:t>
            </a:r>
          </a:p>
          <a:p>
            <a:r>
              <a:rPr lang="en-RS" sz="1800" dirty="0"/>
              <a:t>Airports of origin and destination</a:t>
            </a:r>
          </a:p>
          <a:p>
            <a:r>
              <a:rPr lang="en-RS" sz="1800" dirty="0"/>
              <a:t>Airlines 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B3AC6927-6C1C-75DA-9248-93A09EA82D54}"/>
              </a:ext>
            </a:extLst>
          </p:cNvPr>
          <p:cNvSpPr/>
          <p:nvPr/>
        </p:nvSpPr>
        <p:spPr>
          <a:xfrm>
            <a:off x="9041525" y="2458708"/>
            <a:ext cx="2312275" cy="153451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RS" dirty="0"/>
              <a:t>30 million records and 110 features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57291EE3-D557-ED0A-D959-F8CE851F57C7}"/>
              </a:ext>
            </a:extLst>
          </p:cNvPr>
          <p:cNvSpPr/>
          <p:nvPr/>
        </p:nvSpPr>
        <p:spPr>
          <a:xfrm>
            <a:off x="6482998" y="2458708"/>
            <a:ext cx="2312275" cy="153451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US D</a:t>
            </a:r>
            <a:r>
              <a:rPr lang="en-RS" dirty="0"/>
              <a:t>omestic Flight from </a:t>
            </a:r>
            <a:br>
              <a:rPr lang="en-RS" dirty="0"/>
            </a:br>
            <a:r>
              <a:rPr lang="en-RS" dirty="0"/>
              <a:t>2014-2018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3CC7B598-DA7D-8F29-CD4B-03F36714EB33}"/>
              </a:ext>
            </a:extLst>
          </p:cNvPr>
          <p:cNvSpPr/>
          <p:nvPr/>
        </p:nvSpPr>
        <p:spPr>
          <a:xfrm>
            <a:off x="6482998" y="4265061"/>
            <a:ext cx="2312275" cy="153451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RS" dirty="0"/>
              <a:t>20 features selected</a:t>
            </a:r>
          </a:p>
          <a:p>
            <a:pPr algn="ctr"/>
            <a:r>
              <a:rPr lang="en-RS" dirty="0"/>
              <a:t>12 features engineered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3188E5B2-BEEB-ED57-0DDA-F69184BC1694}"/>
              </a:ext>
            </a:extLst>
          </p:cNvPr>
          <p:cNvSpPr/>
          <p:nvPr/>
        </p:nvSpPr>
        <p:spPr>
          <a:xfrm>
            <a:off x="9041525" y="4260821"/>
            <a:ext cx="2312275" cy="153451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RS" dirty="0"/>
              <a:t>Dateset reduced from 81 GB to under 3 GB</a:t>
            </a:r>
          </a:p>
        </p:txBody>
      </p:sp>
    </p:spTree>
    <p:extLst>
      <p:ext uri="{BB962C8B-B14F-4D97-AF65-F5344CB8AC3E}">
        <p14:creationId xmlns:p14="http://schemas.microsoft.com/office/powerpoint/2010/main" val="3092260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E51ED-55D5-2092-3CCE-241910D5B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484" y="326662"/>
            <a:ext cx="3702580" cy="1616203"/>
          </a:xfrm>
        </p:spPr>
        <p:txBody>
          <a:bodyPr anchor="b">
            <a:normAutofit/>
          </a:bodyPr>
          <a:lstStyle/>
          <a:p>
            <a:r>
              <a:rPr lang="en-GB" sz="3200" dirty="0">
                <a:solidFill>
                  <a:srgbClr val="FFFFFF"/>
                </a:solidFill>
              </a:rPr>
              <a:t>Data Cleaning</a:t>
            </a:r>
            <a:endParaRPr lang="en-RS" sz="32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F7946-6D91-763D-1AFD-5516AC859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484" y="2459116"/>
            <a:ext cx="3702579" cy="4193475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Addressed data inconsistencies: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dirty="0">
                <a:solidFill>
                  <a:schemeClr val="tx1"/>
                </a:solidFill>
              </a:rPr>
              <a:t>Time zone adjustments and standardization to UTC.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dirty="0">
                <a:solidFill>
                  <a:schemeClr val="tx1"/>
                </a:solidFill>
              </a:rPr>
              <a:t>Eliminated severe mismatches and outliers (&lt;2% of data).</a:t>
            </a:r>
          </a:p>
          <a:p>
            <a:r>
              <a:rPr lang="en-GB" dirty="0">
                <a:solidFill>
                  <a:schemeClr val="tx1"/>
                </a:solidFill>
              </a:rPr>
              <a:t>Optimized memory usage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dirty="0">
                <a:solidFill>
                  <a:schemeClr val="tx1"/>
                </a:solidFill>
              </a:rPr>
              <a:t>Converted object data types to datetime or categorical</a:t>
            </a:r>
          </a:p>
          <a:p>
            <a:pPr marL="0" indent="0">
              <a:buNone/>
            </a:pPr>
            <a:endParaRPr lang="en-RS" dirty="0">
              <a:solidFill>
                <a:schemeClr val="tx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3DB12EB-52EE-5A74-3B37-4C36EF4B00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4591" y="1134763"/>
            <a:ext cx="5582298" cy="5062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33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E91EF45-079B-727A-32BE-84E8B62559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C39A406-7382-DEED-056C-4203769CD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2584" y="501651"/>
            <a:ext cx="4434720" cy="1716255"/>
          </a:xfrm>
        </p:spPr>
        <p:txBody>
          <a:bodyPr anchor="b">
            <a:normAutofit fontScale="90000"/>
          </a:bodyPr>
          <a:lstStyle/>
          <a:p>
            <a:r>
              <a:rPr lang="en-RS" sz="5600"/>
              <a:t>Exploratoty Data Analysis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44B7ACE-9CC5-E33F-7386-AA0D750DBF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2584" y="2917256"/>
            <a:ext cx="5548862" cy="323917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RS" b="1" dirty="0">
                <a:solidFill>
                  <a:schemeClr val="accent1"/>
                </a:solidFill>
              </a:rPr>
              <a:t>Insights: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RS" dirty="0">
                <a:solidFill>
                  <a:schemeClr val="tx1"/>
                </a:solidFill>
              </a:rPr>
              <a:t>Graphs indicated a relationship between delays and months, weekdays, and departure/arrival time blocks.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RS" dirty="0">
                <a:solidFill>
                  <a:schemeClr val="tx1"/>
                </a:solidFill>
              </a:rPr>
              <a:t>Statistical significance was confirmed only for the relationship between delays and departure/arrival time blocks.</a:t>
            </a:r>
          </a:p>
          <a:p>
            <a:pPr marL="0" indent="0">
              <a:buNone/>
            </a:pPr>
            <a:r>
              <a:rPr lang="en-RS" b="1" dirty="0">
                <a:solidFill>
                  <a:schemeClr val="accent1"/>
                </a:solidFill>
              </a:rPr>
              <a:t>Non-significant findings: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RS" sz="1400" dirty="0">
                <a:solidFill>
                  <a:schemeClr val="tx1"/>
                </a:solidFill>
              </a:rPr>
              <a:t>No significant delay patterns by airline or airport.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RS" sz="1400" dirty="0">
                <a:solidFill>
                  <a:schemeClr val="tx1"/>
                </a:solidFill>
              </a:rPr>
              <a:t>Diversions and cancellations were unpredictable.</a:t>
            </a:r>
          </a:p>
          <a:p>
            <a:endParaRPr lang="en-RS" dirty="0">
              <a:solidFill>
                <a:schemeClr val="tx1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6DD22BA-6063-1C1C-B5FE-D21F88359C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138" y="1091295"/>
            <a:ext cx="5641627" cy="235479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25F8F13-9F00-D9C3-A9A8-6E436D4875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138" y="3546055"/>
            <a:ext cx="5641627" cy="2388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555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B9AD1-132A-0858-C160-B4A24FE49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S" dirty="0"/>
              <a:t>Target Variable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0EEAD7-9126-D161-EF80-F797FBE02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4941046" cy="3280832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 marL="0" indent="0">
              <a:buNone/>
            </a:pPr>
            <a:r>
              <a:rPr lang="en-RS" b="1" dirty="0">
                <a:solidFill>
                  <a:schemeClr val="accent1"/>
                </a:solidFill>
              </a:rPr>
              <a:t>Regression Task: </a:t>
            </a:r>
            <a:r>
              <a:rPr lang="en-RS" dirty="0">
                <a:solidFill>
                  <a:schemeClr val="tx1"/>
                </a:solidFill>
              </a:rPr>
              <a:t>Predict actual arrival delay (minutes).</a:t>
            </a:r>
          </a:p>
          <a:p>
            <a:pPr marL="0" indent="0">
              <a:buNone/>
            </a:pPr>
            <a:r>
              <a:rPr lang="en-RS" b="1" dirty="0">
                <a:solidFill>
                  <a:schemeClr val="accent1"/>
                </a:solidFill>
              </a:rPr>
              <a:t>Classification Task: </a:t>
            </a:r>
            <a:r>
              <a:rPr lang="en-RS" dirty="0">
                <a:solidFill>
                  <a:schemeClr val="tx1"/>
                </a:solidFill>
              </a:rPr>
              <a:t>Group delays into 14 classes (0 to 13).</a:t>
            </a:r>
          </a:p>
          <a:p>
            <a:pPr marL="0" indent="0">
              <a:buNone/>
            </a:pPr>
            <a:endParaRPr lang="en-RS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RS" b="1" dirty="0">
                <a:solidFill>
                  <a:schemeClr val="accent1"/>
                </a:solidFill>
              </a:rPr>
              <a:t>Challenges:</a:t>
            </a:r>
          </a:p>
          <a:p>
            <a:r>
              <a:rPr lang="en-RS" dirty="0">
                <a:solidFill>
                  <a:schemeClr val="tx1"/>
                </a:solidFill>
              </a:rPr>
              <a:t>Target variable was right-skewed and non-normal.</a:t>
            </a:r>
          </a:p>
          <a:p>
            <a:r>
              <a:rPr lang="en-RS" dirty="0">
                <a:solidFill>
                  <a:schemeClr val="tx1"/>
                </a:solidFill>
              </a:rPr>
              <a:t>Imbalanced class distribution for classification.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AA168D4-7BA5-2596-8CF6-34AB14FA21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5513" y="1680632"/>
            <a:ext cx="5265171" cy="4116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785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51DB0-263A-CE32-4B05-F91B065EA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S" dirty="0"/>
              <a:t>Modeling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BC7B0-FD48-76A5-1B25-9F6125E537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131" y="2603500"/>
            <a:ext cx="4013394" cy="341630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RS" b="1" dirty="0">
                <a:solidFill>
                  <a:schemeClr val="accent1"/>
                </a:solidFill>
              </a:rPr>
              <a:t>Regression Models:</a:t>
            </a:r>
          </a:p>
          <a:p>
            <a:pPr marL="685800" lvl="1">
              <a:buFont typeface="Courier New" panose="02070309020205020404" pitchFamily="49" charset="0"/>
              <a:buChar char="o"/>
            </a:pPr>
            <a:r>
              <a:rPr lang="en-RS" dirty="0">
                <a:solidFill>
                  <a:schemeClr val="tx1"/>
                </a:solidFill>
              </a:rPr>
              <a:t>Linear Regression</a:t>
            </a:r>
          </a:p>
          <a:p>
            <a:pPr marL="685800" lvl="1">
              <a:buFont typeface="Courier New" panose="02070309020205020404" pitchFamily="49" charset="0"/>
              <a:buChar char="o"/>
            </a:pPr>
            <a:r>
              <a:rPr lang="en-RS" dirty="0">
                <a:solidFill>
                  <a:schemeClr val="tx1"/>
                </a:solidFill>
              </a:rPr>
              <a:t>Lasso</a:t>
            </a:r>
          </a:p>
          <a:p>
            <a:pPr marL="685800" lvl="1">
              <a:buFont typeface="Courier New" panose="02070309020205020404" pitchFamily="49" charset="0"/>
              <a:buChar char="o"/>
            </a:pPr>
            <a:r>
              <a:rPr lang="en-RS" dirty="0">
                <a:solidFill>
                  <a:schemeClr val="tx1"/>
                </a:solidFill>
              </a:rPr>
              <a:t>PCA with Lasso</a:t>
            </a:r>
          </a:p>
          <a:p>
            <a:pPr marL="685800" lvl="1">
              <a:buFont typeface="Courier New" panose="02070309020205020404" pitchFamily="49" charset="0"/>
              <a:buChar char="o"/>
            </a:pPr>
            <a:r>
              <a:rPr lang="en-RS" dirty="0">
                <a:solidFill>
                  <a:schemeClr val="tx1"/>
                </a:solidFill>
              </a:rPr>
              <a:t>Random Forest.</a:t>
            </a:r>
          </a:p>
          <a:p>
            <a:pPr marL="685800" lvl="1">
              <a:buFont typeface="Courier New" panose="02070309020205020404" pitchFamily="49" charset="0"/>
              <a:buChar char="o"/>
            </a:pPr>
            <a:endParaRPr lang="en-RS" sz="18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RS" b="1" dirty="0">
                <a:solidFill>
                  <a:schemeClr val="accent1"/>
                </a:solidFill>
              </a:rPr>
              <a:t>Evaluation: </a:t>
            </a:r>
            <a:r>
              <a:rPr lang="en-RS" dirty="0">
                <a:solidFill>
                  <a:schemeClr val="tx1"/>
                </a:solidFill>
              </a:rPr>
              <a:t>R-squared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45B94BD-92DB-BAC4-729E-887EF368667E}"/>
              </a:ext>
            </a:extLst>
          </p:cNvPr>
          <p:cNvSpPr txBox="1">
            <a:spLocks/>
          </p:cNvSpPr>
          <p:nvPr/>
        </p:nvSpPr>
        <p:spPr>
          <a:xfrm>
            <a:off x="3730486" y="2603500"/>
            <a:ext cx="4013394" cy="20082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RS" b="1" dirty="0">
                <a:solidFill>
                  <a:schemeClr val="accent1"/>
                </a:solidFill>
              </a:rPr>
              <a:t>Classification Models:</a:t>
            </a:r>
          </a:p>
          <a:p>
            <a:pPr marL="685800" lvl="1">
              <a:buFont typeface="Courier New" panose="02070309020205020404" pitchFamily="49" charset="0"/>
              <a:buChar char="o"/>
            </a:pPr>
            <a:r>
              <a:rPr lang="en-RS" dirty="0">
                <a:solidFill>
                  <a:schemeClr val="tx1"/>
                </a:solidFill>
              </a:rPr>
              <a:t>K-Nearest Neighbors (KNN)</a:t>
            </a:r>
          </a:p>
          <a:p>
            <a:pPr marL="685800" lvl="1">
              <a:buFont typeface="Courier New" panose="02070309020205020404" pitchFamily="49" charset="0"/>
              <a:buChar char="o"/>
            </a:pPr>
            <a:r>
              <a:rPr lang="en-RS" dirty="0">
                <a:solidFill>
                  <a:schemeClr val="tx1"/>
                </a:solidFill>
              </a:rPr>
              <a:t>Random Forest Classifier.</a:t>
            </a:r>
          </a:p>
          <a:p>
            <a:pPr marL="685800" lvl="1">
              <a:buFont typeface="Courier New" panose="02070309020205020404" pitchFamily="49" charset="0"/>
              <a:buChar char="o"/>
            </a:pPr>
            <a:endParaRPr lang="en-RS" sz="1800" dirty="0">
              <a:solidFill>
                <a:schemeClr val="tx1"/>
              </a:solidFill>
            </a:endParaRPr>
          </a:p>
          <a:p>
            <a:pPr marL="0" indent="0">
              <a:buFont typeface="Wingdings 3" charset="2"/>
              <a:buNone/>
            </a:pPr>
            <a:r>
              <a:rPr lang="en-RS" b="1" dirty="0">
                <a:solidFill>
                  <a:schemeClr val="accent1"/>
                </a:solidFill>
              </a:rPr>
              <a:t>Evaluation: </a:t>
            </a:r>
            <a:r>
              <a:rPr lang="en-RS" dirty="0">
                <a:solidFill>
                  <a:schemeClr val="tx1"/>
                </a:solidFill>
              </a:rPr>
              <a:t>F1-macro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0DF9F90-8E9D-308A-E24C-640B59E14CCE}"/>
              </a:ext>
            </a:extLst>
          </p:cNvPr>
          <p:cNvSpPr txBox="1">
            <a:spLocks/>
          </p:cNvSpPr>
          <p:nvPr/>
        </p:nvSpPr>
        <p:spPr>
          <a:xfrm>
            <a:off x="7779028" y="2583622"/>
            <a:ext cx="4013394" cy="30087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RS" b="1" dirty="0">
                <a:solidFill>
                  <a:schemeClr val="accent1"/>
                </a:solidFill>
              </a:rPr>
              <a:t>Data spliting:</a:t>
            </a:r>
          </a:p>
          <a:p>
            <a:pPr marL="685800" lvl="1">
              <a:buFont typeface="Courier New" panose="02070309020205020404" pitchFamily="49" charset="0"/>
              <a:buChar char="o"/>
            </a:pPr>
            <a:r>
              <a:rPr lang="en-RS" dirty="0">
                <a:solidFill>
                  <a:schemeClr val="tx1"/>
                </a:solidFill>
              </a:rPr>
              <a:t>Testing data – 30%</a:t>
            </a:r>
          </a:p>
          <a:p>
            <a:pPr marL="685800" lvl="1">
              <a:buFont typeface="Courier New" panose="02070309020205020404" pitchFamily="49" charset="0"/>
              <a:buChar char="o"/>
            </a:pPr>
            <a:r>
              <a:rPr lang="en-RS" dirty="0">
                <a:solidFill>
                  <a:schemeClr val="tx1"/>
                </a:solidFill>
              </a:rPr>
              <a:t>5 folds</a:t>
            </a:r>
          </a:p>
          <a:p>
            <a:pPr marL="0" indent="0">
              <a:buFont typeface="Wingdings 3" charset="2"/>
              <a:buNone/>
            </a:pPr>
            <a:endParaRPr lang="en-RS" b="1" dirty="0">
              <a:solidFill>
                <a:schemeClr val="accent1"/>
              </a:solidFill>
            </a:endParaRPr>
          </a:p>
          <a:p>
            <a:pPr marL="0" indent="0">
              <a:buFont typeface="Wingdings 3" charset="2"/>
              <a:buNone/>
            </a:pPr>
            <a:r>
              <a:rPr lang="en-RS" b="1" dirty="0">
                <a:solidFill>
                  <a:schemeClr val="accent1"/>
                </a:solidFill>
              </a:rPr>
              <a:t>Hyperparameters tunning:</a:t>
            </a:r>
          </a:p>
          <a:p>
            <a:pPr marL="685800" lvl="1">
              <a:buFont typeface="Courier New" panose="02070309020205020404" pitchFamily="49" charset="0"/>
              <a:buChar char="o"/>
            </a:pPr>
            <a:r>
              <a:rPr lang="en-RS" dirty="0">
                <a:solidFill>
                  <a:schemeClr val="tx1"/>
                </a:solidFill>
              </a:rPr>
              <a:t>Random Search Cross-Validation</a:t>
            </a:r>
          </a:p>
          <a:p>
            <a:pPr marL="685800" lvl="1">
              <a:buFont typeface="Courier New" panose="02070309020205020404" pitchFamily="49" charset="0"/>
              <a:buChar char="o"/>
            </a:pPr>
            <a:r>
              <a:rPr lang="en-RS" dirty="0">
                <a:solidFill>
                  <a:schemeClr val="tx1"/>
                </a:solidFill>
              </a:rPr>
              <a:t>Greed Search Cross-Validation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90D7A7C-E8FA-89AF-073E-7F8359707E69}"/>
              </a:ext>
            </a:extLst>
          </p:cNvPr>
          <p:cNvCxnSpPr/>
          <p:nvPr/>
        </p:nvCxnSpPr>
        <p:spPr>
          <a:xfrm>
            <a:off x="3485321" y="2583622"/>
            <a:ext cx="0" cy="3008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CF71EB0-74C0-30FC-2E67-B55426AB00CB}"/>
              </a:ext>
            </a:extLst>
          </p:cNvPr>
          <p:cNvCxnSpPr/>
          <p:nvPr/>
        </p:nvCxnSpPr>
        <p:spPr>
          <a:xfrm>
            <a:off x="7454347" y="2590248"/>
            <a:ext cx="0" cy="3008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86904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6C6C7-5D84-FAB5-F9B7-17378422A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S" dirty="0"/>
              <a:t>Model Performance (Regression)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FB291-BBEE-2F6A-75A2-D49EF1FFE9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422943"/>
            <a:ext cx="3642333" cy="3222854"/>
          </a:xfrm>
        </p:spPr>
        <p:txBody>
          <a:bodyPr>
            <a:noAutofit/>
          </a:bodyPr>
          <a:lstStyle/>
          <a:p>
            <a:pPr marL="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RS" b="1" kern="100" dirty="0">
                <a:solidFill>
                  <a:schemeClr val="accent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Linear Regression:</a:t>
            </a:r>
          </a:p>
          <a:p>
            <a:pPr marL="685800" lvl="1">
              <a:lnSpc>
                <a:spcPct val="115000"/>
              </a:lnSpc>
              <a:spcBef>
                <a:spcPts val="0"/>
              </a:spcBef>
              <a:spcAft>
                <a:spcPts val="200"/>
              </a:spcAft>
              <a:buFont typeface="Courier New" panose="02070309020205020404" pitchFamily="49" charset="0"/>
              <a:buChar char="o"/>
            </a:pPr>
            <a:r>
              <a:rPr lang="en-RS" kern="100" dirty="0">
                <a:cs typeface="Times New Roman" panose="02020603050405020304" pitchFamily="18" charset="0"/>
              </a:rPr>
              <a:t>Training R-squared: 0.0251.</a:t>
            </a:r>
          </a:p>
          <a:p>
            <a:pPr marL="685800" lvl="1">
              <a:lnSpc>
                <a:spcPct val="115000"/>
              </a:lnSpc>
              <a:spcBef>
                <a:spcPts val="0"/>
              </a:spcBef>
              <a:spcAft>
                <a:spcPts val="200"/>
              </a:spcAft>
              <a:buFont typeface="Courier New" panose="02070309020205020404" pitchFamily="49" charset="0"/>
              <a:buChar char="o"/>
            </a:pPr>
            <a:r>
              <a:rPr lang="en-RS" kern="100" dirty="0">
                <a:cs typeface="Times New Roman" panose="02020603050405020304" pitchFamily="18" charset="0"/>
              </a:rPr>
              <a:t>Test R-squared: 0.0197.</a:t>
            </a:r>
          </a:p>
          <a:p>
            <a:pPr marL="685800" lvl="1">
              <a:lnSpc>
                <a:spcPct val="115000"/>
              </a:lnSpc>
              <a:spcBef>
                <a:spcPts val="0"/>
              </a:spcBef>
              <a:spcAft>
                <a:spcPts val="200"/>
              </a:spcAft>
              <a:buFont typeface="Courier New" panose="02070309020205020404" pitchFamily="49" charset="0"/>
              <a:buChar char="o"/>
            </a:pPr>
            <a:endParaRPr lang="en-RS" kern="100" dirty="0">
              <a:cs typeface="Times New Roman" panose="02020603050405020304" pitchFamily="18" charset="0"/>
            </a:endParaRPr>
          </a:p>
          <a:p>
            <a:pPr marL="400050" lvl="1" indent="0">
              <a:lnSpc>
                <a:spcPct val="115000"/>
              </a:lnSpc>
              <a:spcBef>
                <a:spcPts val="0"/>
              </a:spcBef>
              <a:spcAft>
                <a:spcPts val="200"/>
              </a:spcAft>
              <a:buNone/>
            </a:pPr>
            <a:endParaRPr lang="en-RS" kern="100" dirty="0"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RS" b="1" kern="100" dirty="0">
                <a:solidFill>
                  <a:schemeClr val="accent1"/>
                </a:solidFill>
                <a:cs typeface="Times New Roman" panose="02020603050405020304" pitchFamily="18" charset="0"/>
              </a:rPr>
              <a:t>Lasso Regression:</a:t>
            </a:r>
          </a:p>
          <a:p>
            <a:pPr marL="685800" lvl="1">
              <a:lnSpc>
                <a:spcPct val="115000"/>
              </a:lnSpc>
              <a:spcBef>
                <a:spcPts val="0"/>
              </a:spcBef>
              <a:spcAft>
                <a:spcPts val="200"/>
              </a:spcAft>
              <a:buFont typeface="Courier New" panose="02070309020205020404" pitchFamily="49" charset="0"/>
              <a:buChar char="o"/>
            </a:pPr>
            <a:r>
              <a:rPr lang="en-RS" kern="100" dirty="0">
                <a:cs typeface="Times New Roman" panose="02020603050405020304" pitchFamily="18" charset="0"/>
              </a:rPr>
              <a:t>Alpha: 0.17.</a:t>
            </a:r>
          </a:p>
          <a:p>
            <a:pPr marL="685800" lvl="1">
              <a:lnSpc>
                <a:spcPct val="115000"/>
              </a:lnSpc>
              <a:spcBef>
                <a:spcPts val="0"/>
              </a:spcBef>
              <a:spcAft>
                <a:spcPts val="200"/>
              </a:spcAft>
              <a:buFont typeface="Courier New" panose="02070309020205020404" pitchFamily="49" charset="0"/>
              <a:buChar char="o"/>
            </a:pPr>
            <a:r>
              <a:rPr lang="en-RS" kern="100" dirty="0">
                <a:cs typeface="Times New Roman" panose="02020603050405020304" pitchFamily="18" charset="0"/>
              </a:rPr>
              <a:t>Training R-squared: 0.0220.</a:t>
            </a:r>
          </a:p>
          <a:p>
            <a:pPr marL="685800" lvl="1">
              <a:lnSpc>
                <a:spcPct val="115000"/>
              </a:lnSpc>
              <a:spcBef>
                <a:spcPts val="0"/>
              </a:spcBef>
              <a:spcAft>
                <a:spcPts val="200"/>
              </a:spcAft>
              <a:buFont typeface="Courier New" panose="02070309020205020404" pitchFamily="49" charset="0"/>
              <a:buChar char="o"/>
            </a:pPr>
            <a:r>
              <a:rPr lang="en-RS" kern="100" dirty="0">
                <a:cs typeface="Times New Roman" panose="02020603050405020304" pitchFamily="18" charset="0"/>
              </a:rPr>
              <a:t>Test R-squared: 0.0207.</a:t>
            </a:r>
          </a:p>
          <a:p>
            <a:pPr marL="400050" lvl="1" indent="0">
              <a:lnSpc>
                <a:spcPct val="115000"/>
              </a:lnSpc>
              <a:spcAft>
                <a:spcPts val="800"/>
              </a:spcAft>
              <a:buNone/>
            </a:pPr>
            <a:endParaRPr lang="en-RS" kern="100" dirty="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800"/>
              </a:spcAft>
              <a:buNone/>
            </a:pPr>
            <a:endParaRPr lang="en-R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8BC5F6C-D53A-184B-D08F-34B42D78F3DB}"/>
              </a:ext>
            </a:extLst>
          </p:cNvPr>
          <p:cNvSpPr txBox="1">
            <a:spLocks/>
          </p:cNvSpPr>
          <p:nvPr/>
        </p:nvSpPr>
        <p:spPr>
          <a:xfrm>
            <a:off x="5535660" y="2422942"/>
            <a:ext cx="4598504" cy="34163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RS" b="1" kern="100" dirty="0">
                <a:solidFill>
                  <a:schemeClr val="accent1"/>
                </a:solidFill>
                <a:ea typeface="Aptos" panose="020B0004020202020204" pitchFamily="34" charset="0"/>
                <a:cs typeface="Times New Roman" panose="02020603050405020304" pitchFamily="18" charset="0"/>
              </a:rPr>
              <a:t>PCA with Lasso:</a:t>
            </a:r>
          </a:p>
          <a:p>
            <a:pPr marL="685800" lvl="1">
              <a:lnSpc>
                <a:spcPct val="115000"/>
              </a:lnSpc>
              <a:spcBef>
                <a:spcPts val="0"/>
              </a:spcBef>
              <a:spcAft>
                <a:spcPts val="200"/>
              </a:spcAft>
              <a:buFont typeface="Courier New" panose="02070309020205020404" pitchFamily="49" charset="0"/>
              <a:buChar char="o"/>
            </a:pPr>
            <a:r>
              <a:rPr lang="en-RS" kern="100" dirty="0">
                <a:ea typeface="Aptos" panose="020B0004020202020204" pitchFamily="34" charset="0"/>
                <a:cs typeface="Times New Roman" panose="02020603050405020304" pitchFamily="18" charset="0"/>
              </a:rPr>
              <a:t>15 PCA factors, Alpha: 0.000001.</a:t>
            </a:r>
          </a:p>
          <a:p>
            <a:pPr marL="685800" lvl="1">
              <a:lnSpc>
                <a:spcPct val="115000"/>
              </a:lnSpc>
              <a:spcBef>
                <a:spcPts val="0"/>
              </a:spcBef>
              <a:spcAft>
                <a:spcPts val="200"/>
              </a:spcAft>
              <a:buFont typeface="Courier New" panose="02070309020205020404" pitchFamily="49" charset="0"/>
              <a:buChar char="o"/>
            </a:pPr>
            <a:r>
              <a:rPr lang="en-RS" kern="100" dirty="0">
                <a:ea typeface="Aptos" panose="020B0004020202020204" pitchFamily="34" charset="0"/>
                <a:cs typeface="Times New Roman" panose="02020603050405020304" pitchFamily="18" charset="0"/>
              </a:rPr>
              <a:t>Training R-squared: 0.0121.</a:t>
            </a:r>
          </a:p>
          <a:p>
            <a:pPr marL="685800" lvl="1">
              <a:lnSpc>
                <a:spcPct val="115000"/>
              </a:lnSpc>
              <a:spcBef>
                <a:spcPts val="0"/>
              </a:spcBef>
              <a:spcAft>
                <a:spcPts val="200"/>
              </a:spcAft>
              <a:buFont typeface="Courier New" panose="02070309020205020404" pitchFamily="49" charset="0"/>
              <a:buChar char="o"/>
            </a:pPr>
            <a:r>
              <a:rPr lang="en-RS" kern="100" dirty="0">
                <a:ea typeface="Aptos" panose="020B0004020202020204" pitchFamily="34" charset="0"/>
                <a:cs typeface="Times New Roman" panose="02020603050405020304" pitchFamily="18" charset="0"/>
              </a:rPr>
              <a:t>Test R-squared: 0.0122.</a:t>
            </a:r>
          </a:p>
          <a:p>
            <a:pPr marL="685800" lvl="1">
              <a:lnSpc>
                <a:spcPct val="115000"/>
              </a:lnSpc>
              <a:spcBef>
                <a:spcPts val="0"/>
              </a:spcBef>
              <a:spcAft>
                <a:spcPts val="200"/>
              </a:spcAft>
              <a:buFont typeface="Courier New" panose="02070309020205020404" pitchFamily="49" charset="0"/>
              <a:buChar char="o"/>
            </a:pPr>
            <a:endParaRPr lang="en-RS" kern="100" dirty="0"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RS" b="1" kern="100" dirty="0">
                <a:solidFill>
                  <a:schemeClr val="accent1"/>
                </a:solidFill>
                <a:ea typeface="Aptos" panose="020B0004020202020204" pitchFamily="34" charset="0"/>
                <a:cs typeface="Times New Roman" panose="02020603050405020304" pitchFamily="18" charset="0"/>
              </a:rPr>
              <a:t> Random Forest Regression:</a:t>
            </a:r>
          </a:p>
          <a:p>
            <a:pPr marL="685800" lvl="1">
              <a:lnSpc>
                <a:spcPct val="115000"/>
              </a:lnSpc>
              <a:spcBef>
                <a:spcPts val="0"/>
              </a:spcBef>
              <a:spcAft>
                <a:spcPts val="200"/>
              </a:spcAft>
              <a:buFont typeface="Courier New" panose="02070309020205020404" pitchFamily="49" charset="0"/>
              <a:buChar char="o"/>
            </a:pPr>
            <a:r>
              <a:rPr lang="en-RS" kern="100" dirty="0">
                <a:cs typeface="Times New Roman" panose="02020603050405020304" pitchFamily="18" charset="0"/>
              </a:rPr>
              <a:t>Number of Estimators: 150, Max Depth: 3.</a:t>
            </a:r>
          </a:p>
          <a:p>
            <a:pPr marL="685800" lvl="1">
              <a:lnSpc>
                <a:spcPct val="115000"/>
              </a:lnSpc>
              <a:spcBef>
                <a:spcPts val="0"/>
              </a:spcBef>
              <a:spcAft>
                <a:spcPts val="200"/>
              </a:spcAft>
              <a:buFont typeface="Courier New" panose="02070309020205020404" pitchFamily="49" charset="0"/>
              <a:buChar char="o"/>
            </a:pPr>
            <a:r>
              <a:rPr lang="en-RS" kern="100" dirty="0">
                <a:cs typeface="Times New Roman" panose="02020603050405020304" pitchFamily="18" charset="0"/>
              </a:rPr>
              <a:t>Training R-squared: 0.0111.</a:t>
            </a:r>
          </a:p>
          <a:p>
            <a:pPr marL="685800" lvl="1">
              <a:lnSpc>
                <a:spcPct val="115000"/>
              </a:lnSpc>
              <a:spcBef>
                <a:spcPts val="0"/>
              </a:spcBef>
              <a:spcAft>
                <a:spcPts val="200"/>
              </a:spcAft>
              <a:buFont typeface="Courier New" panose="02070309020205020404" pitchFamily="49" charset="0"/>
              <a:buChar char="o"/>
            </a:pPr>
            <a:r>
              <a:rPr lang="en-RS" kern="100" dirty="0">
                <a:cs typeface="Times New Roman" panose="02020603050405020304" pitchFamily="18" charset="0"/>
              </a:rPr>
              <a:t>Test R-squared: 0.0051.</a:t>
            </a:r>
          </a:p>
          <a:p>
            <a:pPr marL="0" indent="0">
              <a:buNone/>
            </a:pPr>
            <a:endParaRPr lang="en-R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0C37BD-0BB3-03D6-C3C0-338F99222C3A}"/>
              </a:ext>
            </a:extLst>
          </p:cNvPr>
          <p:cNvSpPr txBox="1"/>
          <p:nvPr/>
        </p:nvSpPr>
        <p:spPr>
          <a:xfrm>
            <a:off x="1137043" y="6173024"/>
            <a:ext cx="6590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S" b="1" dirty="0">
                <a:solidFill>
                  <a:schemeClr val="accent1"/>
                </a:solidFill>
              </a:rPr>
              <a:t>Conclusion: </a:t>
            </a:r>
            <a:r>
              <a:rPr lang="en-RS" dirty="0"/>
              <a:t>Minimal predictive signal in selected features</a:t>
            </a:r>
            <a:endParaRPr lang="en-RS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19429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CCA7BF-11E3-3CFA-95EB-B7E42F75C3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F89F3-8EB9-762F-4BC3-97B56886A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S" dirty="0"/>
              <a:t>Model Performance (Classification)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B510E-071C-C3CE-6FCB-5A86EB4E9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61478"/>
            <a:ext cx="3642333" cy="1685235"/>
          </a:xfrm>
        </p:spPr>
        <p:txBody>
          <a:bodyPr>
            <a:noAutofit/>
          </a:bodyPr>
          <a:lstStyle/>
          <a:p>
            <a:pPr marL="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RS" sz="1800" b="1" kern="100" dirty="0">
                <a:solidFill>
                  <a:schemeClr val="accent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KNN:</a:t>
            </a:r>
          </a:p>
          <a:p>
            <a:pPr marL="685800" lvl="1">
              <a:lnSpc>
                <a:spcPct val="115000"/>
              </a:lnSpc>
              <a:spcBef>
                <a:spcPts val="0"/>
              </a:spcBef>
              <a:spcAft>
                <a:spcPts val="200"/>
              </a:spcAft>
              <a:buFont typeface="Courier New" panose="02070309020205020404" pitchFamily="49" charset="0"/>
              <a:buChar char="o"/>
            </a:pPr>
            <a:r>
              <a:rPr lang="en-RS" kern="100" dirty="0">
                <a:cs typeface="Times New Roman" panose="02020603050405020304" pitchFamily="18" charset="0"/>
              </a:rPr>
              <a:t>Number of Neighbors: 19.</a:t>
            </a:r>
          </a:p>
          <a:p>
            <a:pPr marL="685800" lvl="1">
              <a:lnSpc>
                <a:spcPct val="115000"/>
              </a:lnSpc>
              <a:spcBef>
                <a:spcPts val="0"/>
              </a:spcBef>
              <a:spcAft>
                <a:spcPts val="200"/>
              </a:spcAft>
              <a:buFont typeface="Courier New" panose="02070309020205020404" pitchFamily="49" charset="0"/>
              <a:buChar char="o"/>
            </a:pPr>
            <a:r>
              <a:rPr lang="en-RS" kern="100" dirty="0">
                <a:cs typeface="Times New Roman" panose="02020603050405020304" pitchFamily="18" charset="0"/>
              </a:rPr>
              <a:t>Training F1-macro: 0.073963.</a:t>
            </a:r>
          </a:p>
          <a:p>
            <a:pPr marL="685800" lvl="1">
              <a:lnSpc>
                <a:spcPct val="115000"/>
              </a:lnSpc>
              <a:spcBef>
                <a:spcPts val="0"/>
              </a:spcBef>
              <a:spcAft>
                <a:spcPts val="200"/>
              </a:spcAft>
              <a:buFont typeface="Courier New" panose="02070309020205020404" pitchFamily="49" charset="0"/>
              <a:buChar char="o"/>
            </a:pPr>
            <a:r>
              <a:rPr lang="en-RS" kern="100" dirty="0">
                <a:cs typeface="Times New Roman" panose="02020603050405020304" pitchFamily="18" charset="0"/>
              </a:rPr>
              <a:t>Test F1-macro: 0.056446.</a:t>
            </a:r>
          </a:p>
          <a:p>
            <a:pPr marL="400050" lvl="1" indent="0">
              <a:lnSpc>
                <a:spcPct val="115000"/>
              </a:lnSpc>
              <a:spcAft>
                <a:spcPts val="800"/>
              </a:spcAft>
              <a:buNone/>
            </a:pPr>
            <a:endParaRPr lang="en-RS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800"/>
              </a:spcAft>
              <a:buNone/>
            </a:pPr>
            <a:endParaRPr lang="en-R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814018A-F1B2-A016-B198-727CCD8E4259}"/>
              </a:ext>
            </a:extLst>
          </p:cNvPr>
          <p:cNvSpPr txBox="1">
            <a:spLocks/>
          </p:cNvSpPr>
          <p:nvPr/>
        </p:nvSpPr>
        <p:spPr>
          <a:xfrm>
            <a:off x="5535660" y="2661478"/>
            <a:ext cx="4598504" cy="16852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RS" sz="1800" b="1" kern="100" dirty="0">
                <a:solidFill>
                  <a:schemeClr val="accent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Random Forest:</a:t>
            </a:r>
          </a:p>
          <a:p>
            <a:pPr marL="685800" lvl="1">
              <a:lnSpc>
                <a:spcPct val="115000"/>
              </a:lnSpc>
              <a:spcBef>
                <a:spcPts val="0"/>
              </a:spcBef>
              <a:spcAft>
                <a:spcPts val="200"/>
              </a:spcAft>
              <a:buFont typeface="Courier New" panose="02070309020205020404" pitchFamily="49" charset="0"/>
              <a:buChar char="o"/>
            </a:pPr>
            <a:r>
              <a:rPr lang="en-RS" kern="100" dirty="0">
                <a:cs typeface="Times New Roman" panose="02020603050405020304" pitchFamily="18" charset="0"/>
              </a:rPr>
              <a:t>Number of Estimators: 50, Max Depth: 20, Criterion: 'gini'.</a:t>
            </a:r>
          </a:p>
          <a:p>
            <a:pPr marL="685800" lvl="1">
              <a:lnSpc>
                <a:spcPct val="115000"/>
              </a:lnSpc>
              <a:spcBef>
                <a:spcPts val="0"/>
              </a:spcBef>
              <a:spcAft>
                <a:spcPts val="200"/>
              </a:spcAft>
              <a:buFont typeface="Courier New" panose="02070309020205020404" pitchFamily="49" charset="0"/>
              <a:buChar char="o"/>
            </a:pPr>
            <a:r>
              <a:rPr lang="en-RS" kern="100" dirty="0">
                <a:cs typeface="Times New Roman" panose="02020603050405020304" pitchFamily="18" charset="0"/>
              </a:rPr>
              <a:t>Training F1-macro: 0.049368.</a:t>
            </a:r>
          </a:p>
          <a:p>
            <a:pPr marL="685800" lvl="1">
              <a:lnSpc>
                <a:spcPct val="115000"/>
              </a:lnSpc>
              <a:spcBef>
                <a:spcPts val="0"/>
              </a:spcBef>
              <a:spcAft>
                <a:spcPts val="200"/>
              </a:spcAft>
              <a:buFont typeface="Courier New" panose="02070309020205020404" pitchFamily="49" charset="0"/>
              <a:buChar char="o"/>
            </a:pPr>
            <a:r>
              <a:rPr lang="en-RS" kern="100" dirty="0">
                <a:cs typeface="Times New Roman" panose="02020603050405020304" pitchFamily="18" charset="0"/>
              </a:rPr>
              <a:t>Test F1-macro: 0.037726.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1496C8-D1CF-686D-FEF6-9D08A6F85779}"/>
              </a:ext>
            </a:extLst>
          </p:cNvPr>
          <p:cNvSpPr txBox="1"/>
          <p:nvPr/>
        </p:nvSpPr>
        <p:spPr>
          <a:xfrm>
            <a:off x="1137043" y="4874313"/>
            <a:ext cx="6590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S" b="1" dirty="0">
                <a:solidFill>
                  <a:schemeClr val="accent1"/>
                </a:solidFill>
              </a:rPr>
              <a:t>Conclusion: </a:t>
            </a:r>
            <a:r>
              <a:rPr lang="en-RS" dirty="0"/>
              <a:t>Minimal predictive signal in selected features</a:t>
            </a:r>
            <a:endParaRPr lang="en-RS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01150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317</TotalTime>
  <Words>701</Words>
  <Application>Microsoft Macintosh PowerPoint</Application>
  <PresentationFormat>Widescreen</PresentationFormat>
  <Paragraphs>125</Paragraphs>
  <Slides>14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Aptos</vt:lpstr>
      <vt:lpstr>Arial</vt:lpstr>
      <vt:lpstr>Century Gothic</vt:lpstr>
      <vt:lpstr>Courier New</vt:lpstr>
      <vt:lpstr>Times New Roman</vt:lpstr>
      <vt:lpstr>Wingdings 3</vt:lpstr>
      <vt:lpstr>Ion Boardroom</vt:lpstr>
      <vt:lpstr>Predicting Flight Arrival Delay</vt:lpstr>
      <vt:lpstr>Project Overview</vt:lpstr>
      <vt:lpstr>Data Overview</vt:lpstr>
      <vt:lpstr>Data Cleaning</vt:lpstr>
      <vt:lpstr>Exploratoty Data Analysis</vt:lpstr>
      <vt:lpstr>Target Variable</vt:lpstr>
      <vt:lpstr>Modeling Approach</vt:lpstr>
      <vt:lpstr>Model Performance (Regression)</vt:lpstr>
      <vt:lpstr>Model Performance (Classification)</vt:lpstr>
      <vt:lpstr>PowerPoint Presentation</vt:lpstr>
      <vt:lpstr>Lessons Learned</vt:lpstr>
      <vt:lpstr>Future Directions</vt:lpstr>
      <vt:lpstr>Conclusions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Alexey Kholodov</dc:creator>
  <cp:lastModifiedBy>Alexey Kholodov</cp:lastModifiedBy>
  <cp:revision>5</cp:revision>
  <cp:lastPrinted>2024-12-14T00:20:32Z</cp:lastPrinted>
  <dcterms:created xsi:type="dcterms:W3CDTF">2024-12-13T19:03:09Z</dcterms:created>
  <dcterms:modified xsi:type="dcterms:W3CDTF">2024-12-14T00:20:36Z</dcterms:modified>
</cp:coreProperties>
</file>