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notesMasterIdLst>
    <p:notesMasterId r:id="rId23"/>
  </p:notesMasterIdLst>
  <p:handoutMasterIdLst>
    <p:handoutMasterId r:id="rId24"/>
  </p:handoutMasterIdLst>
  <p:sldIdLst>
    <p:sldId id="285" r:id="rId5"/>
    <p:sldId id="257" r:id="rId6"/>
    <p:sldId id="265" r:id="rId7"/>
    <p:sldId id="298" r:id="rId8"/>
    <p:sldId id="267" r:id="rId9"/>
    <p:sldId id="305" r:id="rId10"/>
    <p:sldId id="304" r:id="rId11"/>
    <p:sldId id="294" r:id="rId12"/>
    <p:sldId id="306" r:id="rId13"/>
    <p:sldId id="307" r:id="rId14"/>
    <p:sldId id="308" r:id="rId15"/>
    <p:sldId id="296" r:id="rId16"/>
    <p:sldId id="309" r:id="rId17"/>
    <p:sldId id="310" r:id="rId18"/>
    <p:sldId id="311" r:id="rId19"/>
    <p:sldId id="312" r:id="rId20"/>
    <p:sldId id="313" r:id="rId21"/>
    <p:sldId id="26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50" autoAdjust="0"/>
    <p:restoredTop sz="94660" autoAdjust="0"/>
  </p:normalViewPr>
  <p:slideViewPr>
    <p:cSldViewPr snapToGrid="0">
      <p:cViewPr varScale="1">
        <p:scale>
          <a:sx n="65" d="100"/>
          <a:sy n="65" d="100"/>
        </p:scale>
        <p:origin x="1092" y="78"/>
      </p:cViewPr>
      <p:guideLst/>
    </p:cSldViewPr>
  </p:slideViewPr>
  <p:outlineViewPr>
    <p:cViewPr>
      <p:scale>
        <a:sx n="33" d="100"/>
        <a:sy n="33" d="100"/>
      </p:scale>
      <p:origin x="0" y="-116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D413764-5AD9-E889-944D-1707A854A1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45D53-BE96-955D-B578-2BF8F356B79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4B9C3D-A6AA-4477-AC5E-4C46DDCA9DCD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ED3793-52FB-891B-2A0C-91D8927163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B8DAAB-C45C-E833-ECEB-14DCA0F17FC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E28C3-D699-4CA0-B343-5111DC591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80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38646-CEA8-41F9-BD9F-D1FA107D99CC}" type="datetimeFigureOut">
              <a:rPr lang="en-US" smtClean="0"/>
              <a:t>6/11/2024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040C8-62D2-4EA7-B200-D3B8C06AAF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067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806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90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05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684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62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789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1338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895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040C8-62D2-4EA7-B200-D3B8C06AAFD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997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8A66DDD-7D9C-9641-30E9-932C5FD2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3715" y="0"/>
            <a:ext cx="2497331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640F8B-6B6E-1B1A-7CC7-F44CB188B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52729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8633"/>
            <a:ext cx="7156415" cy="3360734"/>
          </a:xfrm>
        </p:spPr>
        <p:txBody>
          <a:bodyPr tIns="0" bIns="0" anchor="ctr">
            <a:no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59A209-D12B-6E67-931A-5CB9E7110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2" y="254794"/>
            <a:ext cx="8248616" cy="6367462"/>
            <a:chOff x="1689101" y="254794"/>
            <a:chExt cx="8248616" cy="636746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628E6D-0C29-7F8E-67C4-175F211E705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5D0695C-2845-A017-44FF-AC817200773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689101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C4F8C32-8C97-2BA7-D756-712EEDF1439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254794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A53929D-82C0-204B-3528-E111E5608AE6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937717" y="3822700"/>
              <a:ext cx="0" cy="2799556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971690" y="1543050"/>
            <a:ext cx="8248611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19987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96BC47-DB6B-4A01-6575-4D14CAEB3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51400" y="586740"/>
            <a:ext cx="6643944" cy="1653540"/>
          </a:xfrm>
        </p:spPr>
        <p:txBody>
          <a:bodyPr anchor="ctr"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22860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800"/>
            </a:lvl4pPr>
            <a:lvl5pPr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BE81C174-B581-A6F3-A3B5-8072C0050E9C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851400" y="2495074"/>
            <a:ext cx="6643944" cy="3776186"/>
          </a:xfrm>
        </p:spPr>
        <p:txBody>
          <a:bodyPr/>
          <a:lstStyle>
            <a:lvl1pPr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646899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87CC22-A7CC-E0D0-F44E-BA217E882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502400" cy="6858000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305842" y="867412"/>
            <a:ext cx="3196558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753224" y="867412"/>
            <a:ext cx="4742119" cy="5123178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800">
                <a:solidFill>
                  <a:schemeClr val="tx2"/>
                </a:solidFill>
              </a:defRPr>
            </a:lvl1pPr>
            <a:lvl2pPr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51352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AFFC437-DF02-7776-8224-91AD11D74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5238" y="-4"/>
            <a:ext cx="786761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767E2A-FC6B-2D96-EF20-768A6E8B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6323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1A79F2D-2D69-D1C7-FD7D-70C2EAE420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05BE07A-FC17-07E2-4E28-5883FC2C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6D408C-2A4E-CEE1-5980-F9BC89383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E622ED-3DA5-D5E9-B688-B2000E5220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1677B7-A20C-1A5D-301E-5B7DCAF1B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A6AD29FD-92CC-65CC-1E8B-437A1E59A58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489960" y="892175"/>
            <a:ext cx="7482839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2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5813961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392207A-D227-5650-4C58-FA396957B7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5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23BCBAF-4668-B2E6-7681-7E02428B4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746134" y="-4"/>
            <a:ext cx="1445866" cy="6858000"/>
          </a:xfrm>
          <a:custGeom>
            <a:avLst/>
            <a:gdLst>
              <a:gd name="connsiteX0" fmla="*/ 605303 w 1445866"/>
              <a:gd name="connsiteY0" fmla="*/ 6858000 h 6858000"/>
              <a:gd name="connsiteX1" fmla="*/ 233348 w 1445866"/>
              <a:gd name="connsiteY1" fmla="*/ 6858000 h 6858000"/>
              <a:gd name="connsiteX2" fmla="*/ 0 w 1445866"/>
              <a:gd name="connsiteY2" fmla="*/ 6858000 h 6858000"/>
              <a:gd name="connsiteX3" fmla="*/ 0 w 1445866"/>
              <a:gd name="connsiteY3" fmla="*/ 0 h 6858000"/>
              <a:gd name="connsiteX4" fmla="*/ 233348 w 1445866"/>
              <a:gd name="connsiteY4" fmla="*/ 0 h 6858000"/>
              <a:gd name="connsiteX5" fmla="*/ 605299 w 1445866"/>
              <a:gd name="connsiteY5" fmla="*/ 0 h 6858000"/>
              <a:gd name="connsiteX6" fmla="*/ 610635 w 1445866"/>
              <a:gd name="connsiteY6" fmla="*/ 1372 h 6858000"/>
              <a:gd name="connsiteX7" fmla="*/ 1445866 w 1445866"/>
              <a:gd name="connsiteY7" fmla="*/ 1136650 h 6858000"/>
              <a:gd name="connsiteX8" fmla="*/ 719850 w 1445866"/>
              <a:gd name="connsiteY8" fmla="*/ 2231955 h 6858000"/>
              <a:gd name="connsiteX9" fmla="*/ 555970 w 1445866"/>
              <a:gd name="connsiteY9" fmla="*/ 2282826 h 6858000"/>
              <a:gd name="connsiteX10" fmla="*/ 719850 w 1445866"/>
              <a:gd name="connsiteY10" fmla="*/ 2333697 h 6858000"/>
              <a:gd name="connsiteX11" fmla="*/ 1445866 w 1445866"/>
              <a:gd name="connsiteY11" fmla="*/ 3429001 h 6858000"/>
              <a:gd name="connsiteX12" fmla="*/ 719850 w 1445866"/>
              <a:gd name="connsiteY12" fmla="*/ 4524306 h 6858000"/>
              <a:gd name="connsiteX13" fmla="*/ 555972 w 1445866"/>
              <a:gd name="connsiteY13" fmla="*/ 4575176 h 6858000"/>
              <a:gd name="connsiteX14" fmla="*/ 719850 w 1445866"/>
              <a:gd name="connsiteY14" fmla="*/ 4626047 h 6858000"/>
              <a:gd name="connsiteX15" fmla="*/ 1445866 w 1445866"/>
              <a:gd name="connsiteY15" fmla="*/ 5721351 h 6858000"/>
              <a:gd name="connsiteX16" fmla="*/ 610635 w 1445866"/>
              <a:gd name="connsiteY16" fmla="*/ 685662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445866" h="6858000">
                <a:moveTo>
                  <a:pt x="605303" y="6858000"/>
                </a:moveTo>
                <a:lnTo>
                  <a:pt x="233348" y="6858000"/>
                </a:lnTo>
                <a:lnTo>
                  <a:pt x="0" y="6858000"/>
                </a:lnTo>
                <a:lnTo>
                  <a:pt x="0" y="0"/>
                </a:lnTo>
                <a:lnTo>
                  <a:pt x="233348" y="0"/>
                </a:lnTo>
                <a:lnTo>
                  <a:pt x="605299" y="0"/>
                </a:lnTo>
                <a:lnTo>
                  <a:pt x="610635" y="1372"/>
                </a:lnTo>
                <a:cubicBezTo>
                  <a:pt x="1094526" y="151878"/>
                  <a:pt x="1445866" y="603234"/>
                  <a:pt x="1445866" y="1136650"/>
                </a:cubicBezTo>
                <a:cubicBezTo>
                  <a:pt x="1445866" y="1629034"/>
                  <a:pt x="1146499" y="2051497"/>
                  <a:pt x="719850" y="2231955"/>
                </a:cubicBezTo>
                <a:lnTo>
                  <a:pt x="555970" y="2282826"/>
                </a:lnTo>
                <a:lnTo>
                  <a:pt x="719850" y="2333697"/>
                </a:lnTo>
                <a:cubicBezTo>
                  <a:pt x="1146499" y="2514154"/>
                  <a:pt x="1445866" y="2936617"/>
                  <a:pt x="1445866" y="3429001"/>
                </a:cubicBezTo>
                <a:cubicBezTo>
                  <a:pt x="1445866" y="3921385"/>
                  <a:pt x="1146499" y="4343848"/>
                  <a:pt x="719850" y="4524306"/>
                </a:cubicBezTo>
                <a:lnTo>
                  <a:pt x="555972" y="4575176"/>
                </a:lnTo>
                <a:lnTo>
                  <a:pt x="719850" y="4626047"/>
                </a:lnTo>
                <a:cubicBezTo>
                  <a:pt x="1146499" y="4806504"/>
                  <a:pt x="1445866" y="5228967"/>
                  <a:pt x="1445866" y="5721351"/>
                </a:cubicBezTo>
                <a:cubicBezTo>
                  <a:pt x="1445866" y="6254767"/>
                  <a:pt x="1094526" y="6706123"/>
                  <a:pt x="610635" y="6856629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3"/>
            <a:ext cx="7156415" cy="1740548"/>
          </a:xfrm>
        </p:spPr>
        <p:txBody>
          <a:bodyPr anchor="b">
            <a:noAutofit/>
          </a:bodyPr>
          <a:lstStyle>
            <a:lvl1pPr algn="ctr"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3DD99B65-6C51-CA99-9872-6FD254075A8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521271" y="3670658"/>
            <a:ext cx="5149459" cy="1510939"/>
          </a:xfrm>
        </p:spPr>
        <p:txBody>
          <a:bodyPr lIns="182880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228600" indent="0" algn="ctr">
              <a:buNone/>
              <a:defRPr sz="2000"/>
            </a:lvl2pPr>
            <a:lvl3pPr marL="457200" indent="0" algn="ctr">
              <a:buNone/>
              <a:defRPr sz="2000"/>
            </a:lvl3pPr>
            <a:lvl4pPr marL="685800" indent="0" algn="ctr">
              <a:buNone/>
              <a:defRPr sz="2000"/>
            </a:lvl4pPr>
            <a:lvl5pPr marL="914400" indent="0" algn="ctr"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512516236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0BCEE60A-6295-FCD1-542F-52EA50B3B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51031"/>
          <a:stretch/>
        </p:blipFill>
        <p:spPr>
          <a:xfrm rot="16200000">
            <a:off x="7083880" y="1749876"/>
            <a:ext cx="6858000" cy="335824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2E5EBF7-4D05-239B-0B70-F9AD5B569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21667"/>
          <a:stretch/>
        </p:blipFill>
        <p:spPr>
          <a:xfrm rot="5400000">
            <a:off x="-742950" y="742950"/>
            <a:ext cx="6858000" cy="5372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72100" y="892175"/>
            <a:ext cx="3461659" cy="5073650"/>
          </a:xfrm>
          <a:effectLst/>
        </p:spPr>
        <p:txBody>
          <a:bodyPr anchor="ctr">
            <a:normAutofit/>
          </a:bodyPr>
          <a:lstStyle>
            <a:lvl1pPr marL="0" indent="0" algn="ctr">
              <a:spcAft>
                <a:spcPts val="600"/>
              </a:spcAft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2pPr>
            <a:lvl3pPr marL="4572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3pPr>
            <a:lvl4pPr marL="6858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4pPr>
            <a:lvl5pPr marL="914400" indent="0" algn="ctr">
              <a:spcAft>
                <a:spcPts val="600"/>
              </a:spcAft>
              <a:buNone/>
              <a:defRPr sz="2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5141159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E62E882-4E93-85DF-DE0B-6F64263A3BB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0"/>
            <a:ext cx="12191999" cy="6858000"/>
          </a:xfrm>
          <a:custGeom>
            <a:avLst/>
            <a:gdLst>
              <a:gd name="connsiteX0" fmla="*/ 9664698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9664698 w 12191999"/>
              <a:gd name="connsiteY3" fmla="*/ 6858000 h 6858000"/>
              <a:gd name="connsiteX4" fmla="*/ 0 w 12191999"/>
              <a:gd name="connsiteY4" fmla="*/ 0 h 6858000"/>
              <a:gd name="connsiteX5" fmla="*/ 2551176 w 12191999"/>
              <a:gd name="connsiteY5" fmla="*/ 0 h 6858000"/>
              <a:gd name="connsiteX6" fmla="*/ 2551176 w 12191999"/>
              <a:gd name="connsiteY6" fmla="*/ 6858000 h 6858000"/>
              <a:gd name="connsiteX7" fmla="*/ 0 w 12191999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1999" h="6858000">
                <a:moveTo>
                  <a:pt x="9664698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9664698" y="6858000"/>
                </a:lnTo>
                <a:close/>
                <a:moveTo>
                  <a:pt x="0" y="0"/>
                </a:moveTo>
                <a:lnTo>
                  <a:pt x="2551176" y="0"/>
                </a:lnTo>
                <a:lnTo>
                  <a:pt x="2551176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47287"/>
            <a:ext cx="7156415" cy="3363427"/>
          </a:xfrm>
        </p:spPr>
        <p:txBody>
          <a:bodyPr tIns="0" bIns="0" anchor="ctr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54760997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FCB7CBB1-8DA1-E416-2554-28C331D0A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16200000">
            <a:off x="6976110" y="1642110"/>
            <a:ext cx="6858000" cy="357378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E442E8B-94A4-D6CF-E77C-A046400CB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b="47888"/>
          <a:stretch/>
        </p:blipFill>
        <p:spPr>
          <a:xfrm rot="5400000">
            <a:off x="-1718310" y="1646872"/>
            <a:ext cx="6858000" cy="35737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294B31B-4290-C588-1212-26E6B428F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628E6D-0C29-7F8E-67C4-175F211E70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5D0695C-2845-A017-44FF-AC81720077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F8C32-8C97-2BA7-D756-712EEDF14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53929D-82C0-204B-3528-E111E5608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83717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C68DE2F-0A5F-60BA-E2A6-247EF7CB8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517792" y="1543050"/>
            <a:ext cx="7165925" cy="3771900"/>
            <a:chOff x="2517792" y="1651000"/>
            <a:chExt cx="7165925" cy="37719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2DE19A1-6F20-44CE-16E6-E01C080DB71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27301" y="16510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302056-7C77-84A9-00C4-C936CDB0EC14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517792" y="5422900"/>
              <a:ext cx="7156416" cy="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86422"/>
            <a:ext cx="7156415" cy="2260117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C0E72D9-C2D7-3452-FBEB-5506D321180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5100"/>
            <a:ext cx="713739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48826483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6617646-6AF6-94B0-E660-98BCAC61F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405568" cy="6858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851400" y="892175"/>
            <a:ext cx="6617592" cy="5073650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81679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177A207-9B85-52B8-8ED0-3616C76742A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3086100 h 6858000"/>
              <a:gd name="connsiteX1" fmla="*/ 4375405 w 12192000"/>
              <a:gd name="connsiteY1" fmla="*/ 6858000 h 6858000"/>
              <a:gd name="connsiteX2" fmla="*/ 0 w 12192000"/>
              <a:gd name="connsiteY2" fmla="*/ 6858000 h 6858000"/>
              <a:gd name="connsiteX3" fmla="*/ 7816598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37718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6858000">
                <a:moveTo>
                  <a:pt x="0" y="3086100"/>
                </a:moveTo>
                <a:lnTo>
                  <a:pt x="4375405" y="6858000"/>
                </a:lnTo>
                <a:lnTo>
                  <a:pt x="0" y="6858000"/>
                </a:lnTo>
                <a:close/>
                <a:moveTo>
                  <a:pt x="7816598" y="0"/>
                </a:moveTo>
                <a:lnTo>
                  <a:pt x="12192000" y="0"/>
                </a:lnTo>
                <a:lnTo>
                  <a:pt x="12192000" y="3771898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27301" y="1786421"/>
            <a:ext cx="7156415" cy="2258568"/>
          </a:xfrm>
        </p:spPr>
        <p:txBody>
          <a:bodyPr tIns="0" bIns="0" anchor="b">
            <a:noAutofit/>
          </a:bodyPr>
          <a:lstStyle>
            <a:lvl1pPr algn="ctr"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45489-5B17-0977-F512-70D9A10871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7299" y="4142232"/>
            <a:ext cx="7156415" cy="73501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228600" indent="0" algn="ctr">
              <a:buNone/>
              <a:defRPr/>
            </a:lvl2pPr>
            <a:lvl3pPr marL="457200" indent="0" algn="ctr">
              <a:buNone/>
              <a:defRPr/>
            </a:lvl3pPr>
            <a:lvl4pPr marL="685800" indent="0" algn="ctr">
              <a:buNone/>
              <a:defRPr/>
            </a:lvl4pPr>
            <a:lvl5pPr marL="914400" indent="0" algn="ctr"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0615749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5346F93-664A-16A2-A824-FBB5F60B0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987468" cy="6858000"/>
          </a:xfrm>
          <a:custGeom>
            <a:avLst/>
            <a:gdLst>
              <a:gd name="connsiteX0" fmla="*/ 0 w 3987468"/>
              <a:gd name="connsiteY0" fmla="*/ 0 h 6858000"/>
              <a:gd name="connsiteX1" fmla="*/ 2450595 w 3987468"/>
              <a:gd name="connsiteY1" fmla="*/ 0 h 6858000"/>
              <a:gd name="connsiteX2" fmla="*/ 2774950 w 3987468"/>
              <a:gd name="connsiteY2" fmla="*/ 0 h 6858000"/>
              <a:gd name="connsiteX3" fmla="*/ 3146901 w 3987468"/>
              <a:gd name="connsiteY3" fmla="*/ 0 h 6858000"/>
              <a:gd name="connsiteX4" fmla="*/ 3152237 w 3987468"/>
              <a:gd name="connsiteY4" fmla="*/ 1372 h 6858000"/>
              <a:gd name="connsiteX5" fmla="*/ 3987468 w 3987468"/>
              <a:gd name="connsiteY5" fmla="*/ 1136650 h 6858000"/>
              <a:gd name="connsiteX6" fmla="*/ 3261452 w 3987468"/>
              <a:gd name="connsiteY6" fmla="*/ 2231955 h 6858000"/>
              <a:gd name="connsiteX7" fmla="*/ 3097572 w 3987468"/>
              <a:gd name="connsiteY7" fmla="*/ 2282826 h 6858000"/>
              <a:gd name="connsiteX8" fmla="*/ 3261452 w 3987468"/>
              <a:gd name="connsiteY8" fmla="*/ 2333697 h 6858000"/>
              <a:gd name="connsiteX9" fmla="*/ 3987468 w 3987468"/>
              <a:gd name="connsiteY9" fmla="*/ 3429001 h 6858000"/>
              <a:gd name="connsiteX10" fmla="*/ 3261452 w 3987468"/>
              <a:gd name="connsiteY10" fmla="*/ 4524306 h 6858000"/>
              <a:gd name="connsiteX11" fmla="*/ 3097574 w 3987468"/>
              <a:gd name="connsiteY11" fmla="*/ 4575176 h 6858000"/>
              <a:gd name="connsiteX12" fmla="*/ 3261452 w 3987468"/>
              <a:gd name="connsiteY12" fmla="*/ 4626047 h 6858000"/>
              <a:gd name="connsiteX13" fmla="*/ 3987468 w 3987468"/>
              <a:gd name="connsiteY13" fmla="*/ 5721351 h 6858000"/>
              <a:gd name="connsiteX14" fmla="*/ 3152237 w 3987468"/>
              <a:gd name="connsiteY14" fmla="*/ 6856629 h 6858000"/>
              <a:gd name="connsiteX15" fmla="*/ 3146905 w 3987468"/>
              <a:gd name="connsiteY15" fmla="*/ 6858000 h 6858000"/>
              <a:gd name="connsiteX16" fmla="*/ 2774950 w 3987468"/>
              <a:gd name="connsiteY16" fmla="*/ 6858000 h 6858000"/>
              <a:gd name="connsiteX17" fmla="*/ 2450591 w 3987468"/>
              <a:gd name="connsiteY17" fmla="*/ 6858000 h 6858000"/>
              <a:gd name="connsiteX18" fmla="*/ 0 w 3987468"/>
              <a:gd name="connsiteY1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87468" h="6858000">
                <a:moveTo>
                  <a:pt x="0" y="0"/>
                </a:moveTo>
                <a:lnTo>
                  <a:pt x="2450595" y="0"/>
                </a:lnTo>
                <a:lnTo>
                  <a:pt x="2774950" y="0"/>
                </a:lnTo>
                <a:lnTo>
                  <a:pt x="3146901" y="0"/>
                </a:lnTo>
                <a:lnTo>
                  <a:pt x="3152237" y="1372"/>
                </a:lnTo>
                <a:cubicBezTo>
                  <a:pt x="3636128" y="151878"/>
                  <a:pt x="3987468" y="603234"/>
                  <a:pt x="3987468" y="1136650"/>
                </a:cubicBezTo>
                <a:cubicBezTo>
                  <a:pt x="3987468" y="1629034"/>
                  <a:pt x="3688101" y="2051497"/>
                  <a:pt x="3261452" y="2231955"/>
                </a:cubicBezTo>
                <a:lnTo>
                  <a:pt x="3097572" y="2282826"/>
                </a:lnTo>
                <a:lnTo>
                  <a:pt x="3261452" y="2333697"/>
                </a:lnTo>
                <a:cubicBezTo>
                  <a:pt x="3688101" y="2514154"/>
                  <a:pt x="3987468" y="2936617"/>
                  <a:pt x="3987468" y="3429001"/>
                </a:cubicBezTo>
                <a:cubicBezTo>
                  <a:pt x="3987468" y="3921385"/>
                  <a:pt x="3688101" y="4343848"/>
                  <a:pt x="3261452" y="4524306"/>
                </a:cubicBezTo>
                <a:lnTo>
                  <a:pt x="3097574" y="4575176"/>
                </a:lnTo>
                <a:lnTo>
                  <a:pt x="3261452" y="4626047"/>
                </a:lnTo>
                <a:cubicBezTo>
                  <a:pt x="3688101" y="4806504"/>
                  <a:pt x="3987468" y="5228967"/>
                  <a:pt x="3987468" y="5721351"/>
                </a:cubicBezTo>
                <a:cubicBezTo>
                  <a:pt x="3987468" y="6254767"/>
                  <a:pt x="3636128" y="6706123"/>
                  <a:pt x="3152237" y="6856629"/>
                </a:cubicBezTo>
                <a:lnTo>
                  <a:pt x="3146905" y="6858000"/>
                </a:lnTo>
                <a:lnTo>
                  <a:pt x="2774950" y="6858000"/>
                </a:lnTo>
                <a:lnTo>
                  <a:pt x="245059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465411" y="76581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465411" y="3599130"/>
            <a:ext cx="7029933" cy="2471470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>
              <a:spcAft>
                <a:spcPts val="600"/>
              </a:spcAft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03373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06B8E3C-9527-FBC2-184C-8D90C4520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4769DB-2A07-BC51-5527-403CA838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8D0011-1BF5-77D1-D2AC-ABFFC2124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2B36471-5251-E878-F044-38C6E40BC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8AEBCDBA-FCC7-7DE8-DA64-AEF047502A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3CC93403-272F-4058-38E7-95034FA1A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E6D26F94-DE81-6530-E728-ABDCC088359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080572" y="1483837"/>
            <a:ext cx="2929829" cy="3890326"/>
          </a:xfrm>
        </p:spPr>
        <p:txBody>
          <a:bodyPr>
            <a:normAutofit/>
          </a:bodyPr>
          <a:lstStyle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  <a:lvl2pPr marL="514350" indent="-285750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AFFC2B28-B6DF-BDF7-16A8-28ECC1D99214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261226" y="1483837"/>
            <a:ext cx="4234117" cy="3890326"/>
          </a:xfrm>
        </p:spPr>
        <p:txBody>
          <a:bodyPr>
            <a:normAutofit/>
          </a:bodyPr>
          <a:lstStyle>
            <a:lvl1pPr marL="0" indent="0">
              <a:spcAft>
                <a:spcPts val="600"/>
              </a:spcAft>
              <a:buFont typeface="Arial" panose="020B0604020202020204" pitchFamily="34" charset="0"/>
              <a:buNone/>
              <a:defRPr sz="1800">
                <a:solidFill>
                  <a:schemeClr val="tx2"/>
                </a:solidFill>
              </a:defRPr>
            </a:lvl1pPr>
            <a:lvl2pPr marL="283464" indent="-283464">
              <a:spcAft>
                <a:spcPts val="600"/>
              </a:spcAft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1800">
                <a:solidFill>
                  <a:schemeClr val="tx2"/>
                </a:solidFill>
              </a:defRPr>
            </a:lvl3pPr>
            <a:lvl4pPr>
              <a:spcAft>
                <a:spcPts val="600"/>
              </a:spcAft>
              <a:defRPr sz="1800">
                <a:solidFill>
                  <a:schemeClr val="tx2"/>
                </a:solidFill>
              </a:defRPr>
            </a:lvl4pPr>
            <a:lvl5pPr>
              <a:spcAft>
                <a:spcPts val="6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45079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3D9E1A91-D555-1AE6-2CDF-324AF09F2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9052"/>
            <a:ext cx="3634741" cy="6949440"/>
          </a:xfrm>
          <a:custGeom>
            <a:avLst/>
            <a:gdLst>
              <a:gd name="connsiteX0" fmla="*/ 160021 w 3634741"/>
              <a:gd name="connsiteY0" fmla="*/ 0 h 6949440"/>
              <a:gd name="connsiteX1" fmla="*/ 3634741 w 3634741"/>
              <a:gd name="connsiteY1" fmla="*/ 3474720 h 6949440"/>
              <a:gd name="connsiteX2" fmla="*/ 160021 w 3634741"/>
              <a:gd name="connsiteY2" fmla="*/ 6949440 h 6949440"/>
              <a:gd name="connsiteX3" fmla="*/ 0 w 3634741"/>
              <a:gd name="connsiteY3" fmla="*/ 6941360 h 6949440"/>
              <a:gd name="connsiteX4" fmla="*/ 0 w 3634741"/>
              <a:gd name="connsiteY4" fmla="*/ 8081 h 694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34741" h="6949440">
                <a:moveTo>
                  <a:pt x="160021" y="0"/>
                </a:moveTo>
                <a:cubicBezTo>
                  <a:pt x="2079056" y="0"/>
                  <a:pt x="3634741" y="1555685"/>
                  <a:pt x="3634741" y="3474720"/>
                </a:cubicBezTo>
                <a:cubicBezTo>
                  <a:pt x="3634741" y="5393755"/>
                  <a:pt x="2079056" y="6949440"/>
                  <a:pt x="160021" y="6949440"/>
                </a:cubicBezTo>
                <a:lnTo>
                  <a:pt x="0" y="6941360"/>
                </a:lnTo>
                <a:lnTo>
                  <a:pt x="0" y="8081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7EEDCF-A8F9-709D-CE34-6E183D26C2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 rot="16200000">
            <a:off x="-1749423" y="2290758"/>
            <a:ext cx="6276974" cy="2276477"/>
          </a:xfrm>
          <a:effectLst/>
        </p:spPr>
        <p:txBody>
          <a:bodyPr tIns="0" bIns="0" anchor="ctr">
            <a:noAutofit/>
          </a:bodyPr>
          <a:lstStyle>
            <a:lvl1pPr algn="ctr">
              <a:defRPr sz="4000" b="0" cap="all" spc="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0552D2-6E8F-FBA4-5AAD-121E6FDF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  <a:prstGeom prst="rect">
            <a:avLst/>
          </a:prstGeom>
          <a:noFill/>
          <a:effectLst/>
        </p:spPr>
        <p:txBody>
          <a:bodyPr lIns="0" rIns="0"/>
          <a:lstStyle>
            <a:lvl1pPr algn="ctr">
              <a:defRPr lang="en-US" sz="1800" b="1" kern="1200" cap="all" spc="150" baseline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07AAD3-3E7E-4AA4-9B8A-E76C79C5D09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08481" y="892176"/>
            <a:ext cx="4578319" cy="5073648"/>
          </a:xfrm>
          <a:effectLst/>
        </p:spPr>
        <p:txBody>
          <a:bodyPr anchor="ctr">
            <a:normAutofit/>
          </a:bodyPr>
          <a:lstStyle>
            <a:lvl1pPr marL="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1pPr>
            <a:lvl2pPr marL="2286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2pPr>
            <a:lvl3pPr marL="4572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3pPr>
            <a:lvl4pPr marL="6858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4pPr>
            <a:lvl5pPr marL="914400" indent="0" algn="l">
              <a:spcAft>
                <a:spcPts val="1200"/>
              </a:spcAft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E6FE2D-89F6-4F06-E60F-5C1CB044DC5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42400" y="892176"/>
            <a:ext cx="2430462" cy="507364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C667425-5376-9A12-6412-4B63AC528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0825" y="254794"/>
            <a:ext cx="11690350" cy="6348413"/>
          </a:xfrm>
          <a:prstGeom prst="rect">
            <a:avLst/>
          </a:prstGeom>
          <a:noFill/>
          <a:ln w="444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CB2DD8-1852-5728-5E46-28CF0864B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254794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741730C-9E61-193C-BBD3-080BB8336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27301" y="3822700"/>
            <a:ext cx="0" cy="2799556"/>
          </a:xfrm>
          <a:prstGeom prst="line">
            <a:avLst/>
          </a:prstGeom>
          <a:ln w="444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14082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9B8B6D2-5532-4B59-9C5A-AB106F128946}" type="datetime1">
              <a:rPr lang="en-US" smtClean="0"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0" r:id="rId2"/>
    <p:sldLayoutId id="2147483747" r:id="rId3"/>
    <p:sldLayoutId id="2147483748" r:id="rId4"/>
    <p:sldLayoutId id="2147483708" r:id="rId5"/>
    <p:sldLayoutId id="2147483746" r:id="rId6"/>
    <p:sldLayoutId id="2147483725" r:id="rId7"/>
    <p:sldLayoutId id="2147483742" r:id="rId8"/>
    <p:sldLayoutId id="2147483736" r:id="rId9"/>
    <p:sldLayoutId id="2147483745" r:id="rId10"/>
    <p:sldLayoutId id="2147483741" r:id="rId11"/>
    <p:sldLayoutId id="2147483718" r:id="rId12"/>
    <p:sldLayoutId id="2147483737" r:id="rId13"/>
  </p:sldLayoutIdLst>
  <p:transition spd="slow">
    <p:cover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0423-92ED-41A8-B13E-ED2A99FC3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7301" y="1748633"/>
            <a:ext cx="7156415" cy="3360734"/>
          </a:xfrm>
          <a:noFill/>
          <a:ln w="38100" cap="sq">
            <a:noFill/>
            <a:miter lim="800000"/>
          </a:ln>
        </p:spPr>
        <p:txBody>
          <a:bodyPr lIns="0" rIns="0" anchor="ctr" anchorCtr="0">
            <a:normAutofit/>
          </a:bodyPr>
          <a:lstStyle/>
          <a:p>
            <a:r>
              <a:rPr lang="en-US" sz="2800" dirty="0"/>
              <a:t>Analyzing COVID-19 Spread: Approach &amp; Key Findings</a:t>
            </a:r>
            <a:br>
              <a:rPr lang="en-US" sz="2800" dirty="0"/>
            </a:br>
            <a:r>
              <a:rPr lang="en-US" sz="2800" dirty="0"/>
              <a:t>BY SQL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3F2977-E202-7CC3-329D-18B214B6CC6C}"/>
              </a:ext>
            </a:extLst>
          </p:cNvPr>
          <p:cNvSpPr txBox="1"/>
          <p:nvPr/>
        </p:nvSpPr>
        <p:spPr>
          <a:xfrm>
            <a:off x="2713703" y="5926271"/>
            <a:ext cx="66367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Kholod Sadek Mohammed</a:t>
            </a:r>
          </a:p>
          <a:p>
            <a:r>
              <a:rPr lang="en-US" sz="1600" dirty="0"/>
              <a:t>6/2024</a:t>
            </a:r>
          </a:p>
        </p:txBody>
      </p:sp>
    </p:spTree>
    <p:extLst>
      <p:ext uri="{BB962C8B-B14F-4D97-AF65-F5344CB8AC3E}">
        <p14:creationId xmlns:p14="http://schemas.microsoft.com/office/powerpoint/2010/main" val="2401068040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FC6D1-6F23-3872-4156-D0990C770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23071" y="382352"/>
            <a:ext cx="8007784" cy="81226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The total number of case of confirmed, deaths, recovered each month.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85DED8-3E0C-3365-BA02-106523F45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in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10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4BB7AB3F-B3C0-2573-64FA-7F900D41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37B77A-9431-78F3-5665-65D22DA94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71" y="1179870"/>
            <a:ext cx="7906448" cy="38198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807657-3A2C-AFE3-ED7B-21CFFBA33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575" y="4970207"/>
            <a:ext cx="7906448" cy="14044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D33255-652A-0A4A-DDF9-E7077E342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400" y="5110845"/>
            <a:ext cx="4027623" cy="14453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80F4C95-0F80-1D29-F1F6-8DB8686B1E2A}"/>
              </a:ext>
            </a:extLst>
          </p:cNvPr>
          <p:cNvSpPr txBox="1"/>
          <p:nvPr/>
        </p:nvSpPr>
        <p:spPr>
          <a:xfrm>
            <a:off x="7671064" y="4649180"/>
            <a:ext cx="18730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OUTPUT: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DC84C0-B2EB-9C41-64E0-6126F04A83C4}"/>
              </a:ext>
            </a:extLst>
          </p:cNvPr>
          <p:cNvSpPr txBox="1"/>
          <p:nvPr/>
        </p:nvSpPr>
        <p:spPr>
          <a:xfrm>
            <a:off x="9188245" y="1371600"/>
            <a:ext cx="2611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Calculated by SUM</a:t>
            </a:r>
          </a:p>
        </p:txBody>
      </p:sp>
    </p:spTree>
    <p:extLst>
      <p:ext uri="{BB962C8B-B14F-4D97-AF65-F5344CB8AC3E}">
        <p14:creationId xmlns:p14="http://schemas.microsoft.com/office/powerpoint/2010/main" val="2001997864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14D77-4B6C-5F2A-CBE5-1633371B08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988515" y="216767"/>
            <a:ext cx="8426737" cy="921877"/>
          </a:xfrm>
        </p:spPr>
        <p:txBody>
          <a:bodyPr>
            <a:noAutofit/>
          </a:bodyPr>
          <a:lstStyle/>
          <a:p>
            <a:r>
              <a:rPr lang="en-US" sz="2400" dirty="0"/>
              <a:t>Check how corona virus spread out with respect to confirmed case. (E.g.: total confirmed cases, their average, variance &amp; STDEV 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7B2D1D-BE24-891A-AE53-253016F3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in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11</a:t>
            </a:r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578E2BA0-B714-D327-7B3F-E7175153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C6F127-7800-9059-10A4-30C8931B88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002" y="1138644"/>
            <a:ext cx="8314250" cy="3875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F4E5AB-7B8C-CFA5-0FF7-219E0CA827A9}"/>
              </a:ext>
            </a:extLst>
          </p:cNvPr>
          <p:cNvSpPr txBox="1"/>
          <p:nvPr/>
        </p:nvSpPr>
        <p:spPr>
          <a:xfrm>
            <a:off x="2988515" y="5380141"/>
            <a:ext cx="31375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OUTPUT: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3B1CD1-EDFD-3356-CAF1-A70821659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1002" y="5754765"/>
            <a:ext cx="3000909" cy="8066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8C5481B-474E-FE11-7AC3-F3AEF61FF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1002" y="4990530"/>
            <a:ext cx="8314250" cy="46166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0D91A0D-D91D-DACD-7E51-9863A21990DE}"/>
              </a:ext>
            </a:extLst>
          </p:cNvPr>
          <p:cNvSpPr txBox="1"/>
          <p:nvPr/>
        </p:nvSpPr>
        <p:spPr>
          <a:xfrm>
            <a:off x="7835235" y="3829050"/>
            <a:ext cx="35800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Calculate the total by SUM , the average by AVG , the variance by average of (confirmed – average of (confirmed ))*(confirmed – average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of (confirmed )) and the standard variance by exponentiating ( 0.5 * logarithmic (variance)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75587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16F188B-64AC-8821-8110-7D3C4668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4C980C-5FBD-36FA-148B-C19A5B5FE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in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12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9D7A4B-0B72-994D-CCA2-B73B5D912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36374" y="500698"/>
            <a:ext cx="8029472" cy="733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Check how corona virus spread out with respect to death case per month (E.g.: total confirmed cases, their average, variance &amp; STDEV 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DF7DFD0-F0C3-9352-74D8-45054E402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124" y="1234123"/>
            <a:ext cx="8029472" cy="35885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14E1C8-2E97-85C2-FE74-05A27DBA1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375" y="4822722"/>
            <a:ext cx="8029471" cy="5014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E1E0055-7CEC-9BF3-335E-765A97A0EBEC}"/>
              </a:ext>
            </a:extLst>
          </p:cNvPr>
          <p:cNvSpPr txBox="1"/>
          <p:nvPr/>
        </p:nvSpPr>
        <p:spPr>
          <a:xfrm>
            <a:off x="7014523" y="4829145"/>
            <a:ext cx="2659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OUTPUT: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FE0763-458F-FF2F-DE08-0AA1AEF97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4523" y="5193683"/>
            <a:ext cx="4466073" cy="129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623585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A825DAD8-2CA2-2341-B950-6061063CD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Cont.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12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CDC5EC20-AEB0-9EA4-4F81-F11DB8E79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A07C6A-716E-2820-74FB-5BEBA59D4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598" y="356805"/>
            <a:ext cx="7315201" cy="36105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E272C8-BBB8-C5EC-0BF2-20A762F66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442" y="3937822"/>
            <a:ext cx="7315201" cy="15906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B640B6B-62C4-E650-F1AB-A7E99C68B6FB}"/>
              </a:ext>
            </a:extLst>
          </p:cNvPr>
          <p:cNvSpPr txBox="1"/>
          <p:nvPr/>
        </p:nvSpPr>
        <p:spPr>
          <a:xfrm>
            <a:off x="7727744" y="4576276"/>
            <a:ext cx="225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</a:rPr>
              <a:t>OUTPUT: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E25FA0-0AAF-3A0B-AA5F-270869943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7744" y="4929935"/>
            <a:ext cx="3525275" cy="163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916557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BD3F8-A091-088A-347B-B2AE6CCDE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3289" y="660934"/>
            <a:ext cx="7262557" cy="24013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 Check how corona virus spread out with respect to recovered case (E.g.: total confirmed cases, their average, variance &amp; STDEV )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Will Repeat the same code in the Q11 just replace the column Deaths with Recovered column</a:t>
            </a:r>
          </a:p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90599F-B00F-D413-5A25-4A7CECAEC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Cont.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13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5C753F84-7594-AC32-AF77-5218EF72C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C31574-ECCC-89BC-8472-7835167C7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289" y="2911271"/>
            <a:ext cx="5774893" cy="8844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9589290-C802-8A7A-660D-3920B23FB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3289" y="3843952"/>
            <a:ext cx="4053775" cy="10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39089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4DD49-B702-0513-2B22-D59758AD7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7317" y="382352"/>
            <a:ext cx="7587021" cy="2471470"/>
          </a:xfrm>
        </p:spPr>
        <p:txBody>
          <a:bodyPr>
            <a:noAutofit/>
          </a:bodyPr>
          <a:lstStyle/>
          <a:p>
            <a:r>
              <a:rPr lang="en-US" sz="2400" dirty="0"/>
              <a:t>Find Country having highest number of the Confirmed case.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D813152-B3D4-E30A-2DD5-09C65F2FC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Cont.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14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EF11C908-C0DD-F343-78F0-B52B1086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8BE769-C14C-48E8-197C-4CE91CC35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853" y="983599"/>
            <a:ext cx="4959025" cy="1268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2BCC8C-07FE-265D-89A6-F92143E1E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17" y="3237925"/>
            <a:ext cx="5593384" cy="11056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0A61CF-7067-4029-178A-FB0D64B0B79A}"/>
              </a:ext>
            </a:extLst>
          </p:cNvPr>
          <p:cNvSpPr txBox="1"/>
          <p:nvPr/>
        </p:nvSpPr>
        <p:spPr>
          <a:xfrm>
            <a:off x="9409471" y="1165123"/>
            <a:ext cx="21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Calculated by MAX</a:t>
            </a:r>
          </a:p>
        </p:txBody>
      </p:sp>
    </p:spTree>
    <p:extLst>
      <p:ext uri="{BB962C8B-B14F-4D97-AF65-F5344CB8AC3E}">
        <p14:creationId xmlns:p14="http://schemas.microsoft.com/office/powerpoint/2010/main" val="3431378237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EE8665-0FCF-DE42-98AF-556F29BD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67317" y="382352"/>
            <a:ext cx="7587021" cy="2471470"/>
          </a:xfrm>
        </p:spPr>
        <p:txBody>
          <a:bodyPr>
            <a:noAutofit/>
          </a:bodyPr>
          <a:lstStyle/>
          <a:p>
            <a:r>
              <a:rPr lang="en-US" sz="2400" dirty="0"/>
              <a:t>Find Country having lowest number of the death case.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7BAD24F-095B-94C1-23B9-B5A7EF96B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Cont.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15</a:t>
            </a:r>
          </a:p>
        </p:txBody>
      </p:sp>
      <p:sp>
        <p:nvSpPr>
          <p:cNvPr id="7" name="Slide Number Placeholder 22">
            <a:extLst>
              <a:ext uri="{FF2B5EF4-FFF2-40B4-BE49-F238E27FC236}">
                <a16:creationId xmlns:a16="http://schemas.microsoft.com/office/drawing/2014/main" id="{F0C350CF-BC33-C048-03AA-65612186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68E28C-8613-187C-39F9-425D3BC9F920}"/>
              </a:ext>
            </a:extLst>
          </p:cNvPr>
          <p:cNvSpPr txBox="1"/>
          <p:nvPr/>
        </p:nvSpPr>
        <p:spPr>
          <a:xfrm>
            <a:off x="9409471" y="1165123"/>
            <a:ext cx="2144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Calculated by MIN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1AE253-C209-BB71-35A1-5830649BF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7317" y="960189"/>
            <a:ext cx="5205639" cy="156178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75A593-A6D6-89F3-4DA8-12E44D1C7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17" y="3281209"/>
            <a:ext cx="5043948" cy="1116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130"/>
      </p:ext>
    </p:extLst>
  </p:cSld>
  <p:clrMapOvr>
    <a:masterClrMapping/>
  </p:clrMapOvr>
  <p:transition spd="slow">
    <p:cover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106F7FA-0239-DEB8-E6CB-717387B108A8}"/>
              </a:ext>
            </a:extLst>
          </p:cNvPr>
          <p:cNvSpPr txBox="1">
            <a:spLocks/>
          </p:cNvSpPr>
          <p:nvPr/>
        </p:nvSpPr>
        <p:spPr>
          <a:xfrm>
            <a:off x="4604979" y="426597"/>
            <a:ext cx="7587021" cy="43961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Find top 5 countries having highest recovered case.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OUTPUT: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8CB4E1-47C0-8D3A-D5EC-A4423F83E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Cont.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16</a:t>
            </a:r>
          </a:p>
        </p:txBody>
      </p:sp>
      <p:sp>
        <p:nvSpPr>
          <p:cNvPr id="6" name="Slide Number Placeholder 22">
            <a:extLst>
              <a:ext uri="{FF2B5EF4-FFF2-40B4-BE49-F238E27FC236}">
                <a16:creationId xmlns:a16="http://schemas.microsoft.com/office/drawing/2014/main" id="{DF45018F-3DF5-02DE-1693-54AB5828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F6D25D-F6F3-B9BA-3EAF-20C632BE3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979" y="1163739"/>
            <a:ext cx="3985784" cy="24569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FF1C01-8490-CFA2-0740-5A926D031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979" y="4357871"/>
            <a:ext cx="3176739" cy="20996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A5EB32-2FCF-ACC8-9344-4CE6892FE53F}"/>
              </a:ext>
            </a:extLst>
          </p:cNvPr>
          <p:cNvSpPr txBox="1"/>
          <p:nvPr/>
        </p:nvSpPr>
        <p:spPr>
          <a:xfrm>
            <a:off x="9143999" y="1163740"/>
            <a:ext cx="2566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Calculated by ORDER BY and DESC to calculate the highest and used LIMIT To select the first 5 only</a:t>
            </a:r>
          </a:p>
        </p:txBody>
      </p:sp>
    </p:spTree>
    <p:extLst>
      <p:ext uri="{BB962C8B-B14F-4D97-AF65-F5344CB8AC3E}">
        <p14:creationId xmlns:p14="http://schemas.microsoft.com/office/powerpoint/2010/main" val="1869982791"/>
      </p:ext>
    </p:extLst>
  </p:cSld>
  <p:clrMapOvr>
    <a:masterClrMapping/>
  </p:clrMapOvr>
  <p:transition spd="slow">
    <p:cover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AE308-3076-43DB-B834-DA0B0AE1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792" y="2440265"/>
            <a:ext cx="7156415" cy="1740548"/>
          </a:xfrm>
        </p:spPr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C2CE0-8806-4B2A-A10A-32984D31743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41052" y="4689987"/>
            <a:ext cx="5149459" cy="565352"/>
          </a:xfrm>
        </p:spPr>
        <p:txBody>
          <a:bodyPr>
            <a:normAutofit/>
          </a:bodyPr>
          <a:lstStyle/>
          <a:p>
            <a:r>
              <a:rPr lang="en-US" dirty="0"/>
              <a:t>Kholod Sadek</a:t>
            </a:r>
          </a:p>
        </p:txBody>
      </p:sp>
    </p:spTree>
    <p:extLst>
      <p:ext uri="{BB962C8B-B14F-4D97-AF65-F5344CB8AC3E}">
        <p14:creationId xmlns:p14="http://schemas.microsoft.com/office/powerpoint/2010/main" val="310368368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in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1 &amp; 2</a:t>
            </a:r>
          </a:p>
        </p:txBody>
      </p:sp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CFC7BA5-763A-6BCC-B176-BCB8F2B48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 lIns="0"/>
          <a:lstStyle/>
          <a:p>
            <a:fld id="{8A7A6979-0714-4377-B894-6BE4C2D6E20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51400" y="892175"/>
            <a:ext cx="6617592" cy="50736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Write a code to check NULL values.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NULL values are present, update them with zeros for all columns.</a:t>
            </a:r>
          </a:p>
          <a:p>
            <a:r>
              <a:rPr lang="en-US" sz="2000" dirty="0">
                <a:solidFill>
                  <a:schemeClr val="tx1"/>
                </a:solidFill>
              </a:rPr>
              <a:t>THERE IS NOT NULL VALUES IN THE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951F1E-B174-9FDF-43C4-53FED2391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1454252"/>
            <a:ext cx="3717413" cy="29501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0EFCE7-0D7F-5F18-C913-89BECF791F6B}"/>
              </a:ext>
            </a:extLst>
          </p:cNvPr>
          <p:cNvSpPr txBox="1"/>
          <p:nvPr/>
        </p:nvSpPr>
        <p:spPr>
          <a:xfrm>
            <a:off x="8787412" y="2236578"/>
            <a:ext cx="2462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-- Check by IS NULL </a:t>
            </a:r>
          </a:p>
          <a:p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&amp; OR To be able to check in each column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316F188B-64AC-8821-8110-7D3C46681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55419" y="1475567"/>
            <a:ext cx="7029933" cy="2471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check total number of rows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OUTPUT:</a:t>
            </a:r>
          </a:p>
          <a:p>
            <a:endParaRPr lang="en-US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3BF84FB-A9EE-62AE-3248-E2D77DDB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in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3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B0C079-39E4-74D0-0948-5D88865BC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080" y="2008756"/>
            <a:ext cx="3726669" cy="105353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1DD7AAE-86D6-8CD9-D253-21460E712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9080" y="3654297"/>
            <a:ext cx="2126940" cy="10535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09CDE3B-646C-1361-C03C-2C05084DBA7C}"/>
              </a:ext>
            </a:extLst>
          </p:cNvPr>
          <p:cNvSpPr txBox="1"/>
          <p:nvPr/>
        </p:nvSpPr>
        <p:spPr>
          <a:xfrm>
            <a:off x="8701547" y="2008756"/>
            <a:ext cx="1991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Check by count(*)</a:t>
            </a:r>
          </a:p>
        </p:txBody>
      </p:sp>
    </p:spTree>
    <p:extLst>
      <p:ext uri="{BB962C8B-B14F-4D97-AF65-F5344CB8AC3E}">
        <p14:creationId xmlns:p14="http://schemas.microsoft.com/office/powerpoint/2010/main" val="2563119616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F8EB18-9E75-62BE-FDC2-DB82D96C89C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248225" y="1483837"/>
            <a:ext cx="5407639" cy="3890326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400" dirty="0"/>
              <a:t>Check what is start_date and end_date.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OUTPUT: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58589-7CC8-7CCC-8CCB-9E7FD0498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DB69A51-C4B4-C328-E4BA-A4A1D4811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in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4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3E7A2F-534B-76EC-AACC-68936139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419" y="2080903"/>
            <a:ext cx="4812277" cy="16560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5C53C-F946-B48A-1E2D-BFA7874631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419" y="4334016"/>
            <a:ext cx="3002883" cy="8832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ADF4E3A-358E-CA84-5851-EAFEDCD2E4B7}"/>
              </a:ext>
            </a:extLst>
          </p:cNvPr>
          <p:cNvSpPr txBox="1"/>
          <p:nvPr/>
        </p:nvSpPr>
        <p:spPr>
          <a:xfrm>
            <a:off x="9474890" y="2080903"/>
            <a:ext cx="21025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Check by MIN &amp; MAX in date column</a:t>
            </a:r>
          </a:p>
        </p:txBody>
      </p:sp>
    </p:spTree>
    <p:extLst>
      <p:ext uri="{BB962C8B-B14F-4D97-AF65-F5344CB8AC3E}">
        <p14:creationId xmlns:p14="http://schemas.microsoft.com/office/powerpoint/2010/main" val="332108920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5FE798-07B0-EAD2-2F50-0A7310533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3E7C-A74D-4CB3-844B-51917C88C9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29040" y="391263"/>
            <a:ext cx="4933919" cy="12334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dirty="0"/>
              <a:t>Number of month present in dataset.</a:t>
            </a:r>
          </a:p>
          <a:p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364A1C-18DB-8254-87D9-A82D0EA93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in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ADBA970-E12D-1BC8-1662-7CA822597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9040" y="914401"/>
            <a:ext cx="8181489" cy="224492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EDA7E7-A953-9F05-5050-13ADDEE2046B}"/>
              </a:ext>
            </a:extLst>
          </p:cNvPr>
          <p:cNvSpPr txBox="1"/>
          <p:nvPr/>
        </p:nvSpPr>
        <p:spPr>
          <a:xfrm>
            <a:off x="3629040" y="3412022"/>
            <a:ext cx="46732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OUTPUT: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C33D36-04EA-243F-DE32-50C10336A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739" y="3915781"/>
            <a:ext cx="2420260" cy="9681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1A5D496-9AC7-E5DE-F27A-6837FD51235F}"/>
              </a:ext>
            </a:extLst>
          </p:cNvPr>
          <p:cNvSpPr txBox="1"/>
          <p:nvPr/>
        </p:nvSpPr>
        <p:spPr>
          <a:xfrm>
            <a:off x="6346133" y="3159322"/>
            <a:ext cx="5098026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Calculated by:</a:t>
            </a:r>
          </a:p>
          <a:p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CASE WHEN ... THEN ... END</a:t>
            </a:r>
            <a:r>
              <a:rPr lang="en-US" altLang="en-US" sz="1600" dirty="0">
                <a:highlight>
                  <a:srgbClr val="00FF00"/>
                </a:highlight>
                <a:latin typeface="Arial Unicode MS"/>
              </a:rPr>
              <a:t> =&gt;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 Unicode MS"/>
              </a:rPr>
              <a:t>checks the format of the date column and normalizes it accordingly.</a:t>
            </a:r>
          </a:p>
          <a:p>
            <a:r>
              <a:rPr lang="en-US" sz="1600" b="1" dirty="0">
                <a:highlight>
                  <a:srgbClr val="00FF00"/>
                </a:highlight>
                <a:latin typeface="Arial Unicode MS"/>
              </a:rPr>
              <a:t>date LIKE '%-%-%’ </a:t>
            </a:r>
            <a:r>
              <a:rPr lang="en-US" sz="1600" dirty="0">
                <a:highlight>
                  <a:srgbClr val="00FF00"/>
                </a:highlight>
                <a:latin typeface="Arial Unicode MS"/>
              </a:rPr>
              <a:t>=&gt; Checks if the date format is DD-MM-YYYY</a:t>
            </a:r>
          </a:p>
          <a:p>
            <a:r>
              <a:rPr lang="en-US" sz="1600" b="1" dirty="0">
                <a:highlight>
                  <a:srgbClr val="00FF00"/>
                </a:highlight>
                <a:latin typeface="Arial Unicode MS"/>
              </a:rPr>
              <a:t>date LIKE '%/%/%’ </a:t>
            </a:r>
            <a:r>
              <a:rPr lang="en-US" sz="1600" dirty="0">
                <a:highlight>
                  <a:srgbClr val="00FF00"/>
                </a:highlight>
                <a:latin typeface="Arial Unicode MS"/>
              </a:rPr>
              <a:t>=&gt; Checks if the date format is D/M/YYYY</a:t>
            </a:r>
          </a:p>
          <a:p>
            <a:r>
              <a:rPr lang="en-US" sz="1600" b="1" dirty="0">
                <a:highlight>
                  <a:srgbClr val="00FF00"/>
                </a:highlight>
                <a:latin typeface="Arial Unicode MS"/>
              </a:rPr>
              <a:t>Substr </a:t>
            </a:r>
            <a:r>
              <a:rPr lang="en-US" sz="1600" dirty="0">
                <a:highlight>
                  <a:srgbClr val="00FF00"/>
                </a:highlight>
                <a:latin typeface="Arial Unicode MS"/>
              </a:rPr>
              <a:t>=&gt; Extracts the year, month, and day from the DD-MM-YYYY format and constructs a normalized date string in the YYYY-MM-DD format. </a:t>
            </a:r>
          </a:p>
          <a:p>
            <a:r>
              <a:rPr lang="en-US" sz="1600" b="1" dirty="0">
                <a:highlight>
                  <a:srgbClr val="00FF00"/>
                </a:highlight>
                <a:latin typeface="Arial Unicode MS"/>
              </a:rPr>
              <a:t>strftime('%Y-%m', ...) </a:t>
            </a:r>
            <a:r>
              <a:rPr lang="en-US" sz="1600" dirty="0">
                <a:highlight>
                  <a:srgbClr val="00FF00"/>
                </a:highlight>
                <a:latin typeface="Arial Unicode MS"/>
              </a:rPr>
              <a:t>=&gt; extracts the year and month from the normalized date string, producing a string in the format YYYY-MM.</a:t>
            </a:r>
          </a:p>
          <a:p>
            <a:endParaRPr lang="en-US" sz="1600" b="1" dirty="0">
              <a:highlight>
                <a:srgbClr val="00FF00"/>
              </a:highlight>
              <a:latin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445070695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F07382B-122F-F0B0-63F6-10FBE2DA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in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6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9DABD613-FFC3-431D-376A-934220DB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1E0F8640-891F-EAF4-1CDF-7570130324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83857" y="353961"/>
            <a:ext cx="6952841" cy="54421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Find monthly average for confirmed, deaths, recovered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D1D92B-914F-1B9C-CC68-0E4045CCD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857" y="898176"/>
            <a:ext cx="7664861" cy="40249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AF8489-7D5B-9E22-DF73-929872C09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849" y="4932616"/>
            <a:ext cx="7591121" cy="10399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5A9AA93-B12A-C3BD-DC00-C32E1338D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7708" y="4793638"/>
            <a:ext cx="5233147" cy="17104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DBE9690-AFA2-762A-73B2-8DD77B0A83DB}"/>
              </a:ext>
            </a:extLst>
          </p:cNvPr>
          <p:cNvSpPr txBox="1"/>
          <p:nvPr/>
        </p:nvSpPr>
        <p:spPr>
          <a:xfrm>
            <a:off x="6710516" y="4371604"/>
            <a:ext cx="27874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OUTPUT: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1D4B5-19DC-9AE7-30E9-815D337AC96C}"/>
              </a:ext>
            </a:extLst>
          </p:cNvPr>
          <p:cNvSpPr txBox="1"/>
          <p:nvPr/>
        </p:nvSpPr>
        <p:spPr>
          <a:xfrm>
            <a:off x="9314281" y="1320210"/>
            <a:ext cx="1949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Calculated by AVG</a:t>
            </a:r>
          </a:p>
        </p:txBody>
      </p:sp>
    </p:spTree>
    <p:extLst>
      <p:ext uri="{BB962C8B-B14F-4D97-AF65-F5344CB8AC3E}">
        <p14:creationId xmlns:p14="http://schemas.microsoft.com/office/powerpoint/2010/main" val="3660307417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C6E3A828-4C37-B3D3-4A6A-EAD9AC3E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ED227-95A7-4B08-91FE-5E0EF0D41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09768" y="216767"/>
            <a:ext cx="7388352" cy="85266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400" dirty="0"/>
              <a:t>Find most frequent value for confirmed, deaths, recovered each month.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29A6C4F-B882-225E-6049-76403A733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in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7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1AAB15E-D9F5-07D8-B22D-990C8682C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9768" y="1069435"/>
            <a:ext cx="7505322" cy="39302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E60034-3E14-DCC9-DEA6-F6CD4659D4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9768" y="4999703"/>
            <a:ext cx="7432595" cy="11208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EC3FF23-3875-CDB4-EDA0-765A3FE76B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6131" y="4990378"/>
            <a:ext cx="4802596" cy="15963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6E95FB5-515F-93E1-2CA5-2A2FC59D1076}"/>
              </a:ext>
            </a:extLst>
          </p:cNvPr>
          <p:cNvSpPr txBox="1"/>
          <p:nvPr/>
        </p:nvSpPr>
        <p:spPr>
          <a:xfrm>
            <a:off x="7076131" y="4601497"/>
            <a:ext cx="1876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OUTPUT: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A89475-ABF3-892C-1777-0848A56F7DD4}"/>
              </a:ext>
            </a:extLst>
          </p:cNvPr>
          <p:cNvSpPr txBox="1"/>
          <p:nvPr/>
        </p:nvSpPr>
        <p:spPr>
          <a:xfrm>
            <a:off x="9495273" y="1367624"/>
            <a:ext cx="213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Calculated by MAX</a:t>
            </a:r>
          </a:p>
        </p:txBody>
      </p:sp>
    </p:spTree>
    <p:extLst>
      <p:ext uri="{BB962C8B-B14F-4D97-AF65-F5344CB8AC3E}">
        <p14:creationId xmlns:p14="http://schemas.microsoft.com/office/powerpoint/2010/main" val="85835447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053A0C8-DA91-CFE4-729F-190431BB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344112-8FF5-926A-51E2-0BC0EEB7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in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8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6AF92EE-7213-76A5-DB69-45EAE0F8F8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21250" y="339213"/>
            <a:ext cx="7482839" cy="730148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Find minimum values for confirmed, deaths, recovered per year.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066B2-D89E-E970-B2DA-B85EB5CCD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466" y="916396"/>
            <a:ext cx="7017160" cy="39440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B9D288-8576-393B-0144-FC9B330FFB08}"/>
              </a:ext>
            </a:extLst>
          </p:cNvPr>
          <p:cNvSpPr txBox="1"/>
          <p:nvPr/>
        </p:nvSpPr>
        <p:spPr>
          <a:xfrm>
            <a:off x="3121249" y="4916354"/>
            <a:ext cx="31763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OUTPUT: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E4E3B-6363-1F15-127F-AA558A4762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935" y="5433935"/>
            <a:ext cx="4143172" cy="9816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EA562F4-65B2-EC91-79CE-4D782FFD0062}"/>
              </a:ext>
            </a:extLst>
          </p:cNvPr>
          <p:cNvSpPr txBox="1"/>
          <p:nvPr/>
        </p:nvSpPr>
        <p:spPr>
          <a:xfrm>
            <a:off x="8427596" y="1171443"/>
            <a:ext cx="2014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Calculated by MIN</a:t>
            </a:r>
          </a:p>
        </p:txBody>
      </p:sp>
    </p:spTree>
    <p:extLst>
      <p:ext uri="{BB962C8B-B14F-4D97-AF65-F5344CB8AC3E}">
        <p14:creationId xmlns:p14="http://schemas.microsoft.com/office/powerpoint/2010/main" val="1014565167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27D3-E9CC-2268-D03F-5C65F16128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39613" y="368709"/>
            <a:ext cx="8155268" cy="479424"/>
          </a:xfrm>
        </p:spPr>
        <p:txBody>
          <a:bodyPr>
            <a:normAutofit/>
          </a:bodyPr>
          <a:lstStyle/>
          <a:p>
            <a:r>
              <a:rPr lang="en-US" sz="2400" dirty="0"/>
              <a:t>Find maximum values of confirmed, deaths, recovered per year.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30611D-DD5B-109F-A3CF-A03DA05BB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145" y="216767"/>
            <a:ext cx="2260829" cy="6390510"/>
          </a:xfrm>
        </p:spPr>
        <p:txBody>
          <a:bodyPr tIns="0" anchor="ctr">
            <a:noAutofit/>
          </a:bodyPr>
          <a:lstStyle/>
          <a:p>
            <a:r>
              <a:rPr lang="en-US" sz="2800" dirty="0"/>
              <a:t>in</a:t>
            </a:r>
            <a:br>
              <a:rPr lang="en-US" sz="2800" dirty="0"/>
            </a:br>
            <a:r>
              <a:rPr lang="en-US" sz="2800" dirty="0"/>
              <a:t>Question </a:t>
            </a:r>
            <a:br>
              <a:rPr lang="en-US" sz="2800" dirty="0"/>
            </a:br>
            <a:r>
              <a:rPr lang="en-US" sz="2800" dirty="0"/>
              <a:t>9</a:t>
            </a:r>
          </a:p>
        </p:txBody>
      </p:sp>
      <p:sp>
        <p:nvSpPr>
          <p:cNvPr id="6" name="Slide Number Placeholder 12">
            <a:extLst>
              <a:ext uri="{FF2B5EF4-FFF2-40B4-BE49-F238E27FC236}">
                <a16:creationId xmlns:a16="http://schemas.microsoft.com/office/drawing/2014/main" id="{427A712F-2FAB-4BA6-FF17-0DF304CA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194590" y="3062287"/>
            <a:ext cx="665421" cy="766763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C2E3A5-EAA5-3C86-98D5-EE6E57E41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7096" y="848133"/>
            <a:ext cx="7742903" cy="43519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B97230-8E80-8DF2-0E90-87CCE0D95BD5}"/>
              </a:ext>
            </a:extLst>
          </p:cNvPr>
          <p:cNvSpPr txBox="1"/>
          <p:nvPr/>
        </p:nvSpPr>
        <p:spPr>
          <a:xfrm>
            <a:off x="3539613" y="5200084"/>
            <a:ext cx="2064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OUTPUT: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186E89E-70CD-2DDB-D517-F22DA9589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0409" y="5594147"/>
            <a:ext cx="4235766" cy="96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B36505-E26E-C4CD-883B-E9E25FF05C12}"/>
              </a:ext>
            </a:extLst>
          </p:cNvPr>
          <p:cNvSpPr txBox="1"/>
          <p:nvPr/>
        </p:nvSpPr>
        <p:spPr>
          <a:xfrm>
            <a:off x="9409471" y="1032387"/>
            <a:ext cx="2285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highlight>
                  <a:srgbClr val="00FF00"/>
                </a:highlight>
              </a:rPr>
              <a:t>Calculated by MAX</a:t>
            </a:r>
          </a:p>
        </p:txBody>
      </p:sp>
    </p:spTree>
    <p:extLst>
      <p:ext uri="{BB962C8B-B14F-4D97-AF65-F5344CB8AC3E}">
        <p14:creationId xmlns:p14="http://schemas.microsoft.com/office/powerpoint/2010/main" val="10940846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LW_V0" id="{9BD71EDD-469E-4D4E-A40A-B14F6807FCBA}" vid="{17CDA7A4-B369-430D-9DFB-4C96400196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5C14155-A57F-48FA-B253-A79CB6269DD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2A85E2-5219-4B5F-9D52-D97CA94AAB3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9316C43-4A17-4971-BB8F-F0F6B8CDF2E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Fair frames presentation</Template>
  <TotalTime>5358</TotalTime>
  <Words>616</Words>
  <Application>Microsoft Office PowerPoint</Application>
  <PresentationFormat>Widescreen</PresentationFormat>
  <Paragraphs>121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Arial Unicode MS</vt:lpstr>
      <vt:lpstr>Calibri</vt:lpstr>
      <vt:lpstr>Gill Sans MT</vt:lpstr>
      <vt:lpstr>Parcel</vt:lpstr>
      <vt:lpstr>Analyzing COVID-19 Spread: Approach &amp; Key Findings BY SQL</vt:lpstr>
      <vt:lpstr>in Question  1 &amp; 2</vt:lpstr>
      <vt:lpstr>in Question  3</vt:lpstr>
      <vt:lpstr>in Question  4</vt:lpstr>
      <vt:lpstr>in Question  5</vt:lpstr>
      <vt:lpstr>in Question  6</vt:lpstr>
      <vt:lpstr>in Question  7</vt:lpstr>
      <vt:lpstr>in Question  8</vt:lpstr>
      <vt:lpstr>in Question  9</vt:lpstr>
      <vt:lpstr>in Question  10</vt:lpstr>
      <vt:lpstr>in Question  11</vt:lpstr>
      <vt:lpstr>in Question  12</vt:lpstr>
      <vt:lpstr>Cont. Question  12</vt:lpstr>
      <vt:lpstr>Cont. Question  13</vt:lpstr>
      <vt:lpstr>Cont. Question  14</vt:lpstr>
      <vt:lpstr>Cont. Question  15</vt:lpstr>
      <vt:lpstr>Cont. Question  16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Khokha Sadek</dc:creator>
  <cp:lastModifiedBy>Khokha Sadek</cp:lastModifiedBy>
  <cp:revision>3</cp:revision>
  <dcterms:created xsi:type="dcterms:W3CDTF">2024-06-08T10:13:54Z</dcterms:created>
  <dcterms:modified xsi:type="dcterms:W3CDTF">2024-06-12T14:24:03Z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