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6"/>
  </p:notesMasterIdLst>
  <p:sldIdLst>
    <p:sldId id="256" r:id="rId2"/>
    <p:sldId id="257" r:id="rId3"/>
    <p:sldId id="258" r:id="rId4"/>
    <p:sldId id="261" r:id="rId5"/>
    <p:sldId id="259" r:id="rId6"/>
    <p:sldId id="260" r:id="rId7"/>
    <p:sldId id="262" r:id="rId8"/>
    <p:sldId id="263" r:id="rId9"/>
    <p:sldId id="269" r:id="rId10"/>
    <p:sldId id="264" r:id="rId11"/>
    <p:sldId id="265" r:id="rId12"/>
    <p:sldId id="266" r:id="rId13"/>
    <p:sldId id="267" r:id="rId14"/>
    <p:sldId id="268" r:id="rId15"/>
    <p:sldId id="270" r:id="rId16"/>
    <p:sldId id="271" r:id="rId17"/>
    <p:sldId id="272" r:id="rId18"/>
    <p:sldId id="273" r:id="rId19"/>
    <p:sldId id="274" r:id="rId20"/>
    <p:sldId id="276" r:id="rId21"/>
    <p:sldId id="275" r:id="rId22"/>
    <p:sldId id="277" r:id="rId23"/>
    <p:sldId id="278" r:id="rId24"/>
    <p:sldId id="279"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6327"/>
  </p:normalViewPr>
  <p:slideViewPr>
    <p:cSldViewPr snapToGrid="0">
      <p:cViewPr>
        <p:scale>
          <a:sx n="144" d="100"/>
          <a:sy n="144" d="100"/>
        </p:scale>
        <p:origin x="408" y="3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241DDB-BB4C-9C49-B104-9C70269F8FD3}" type="datetimeFigureOut">
              <a:rPr lang="en-US" smtClean="0"/>
              <a:t>12/13/23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A890D8-A3F4-C54C-A301-CE6C242AC674}" type="slidenum">
              <a:rPr lang="en-US" smtClean="0"/>
              <a:t>‹#›</a:t>
            </a:fld>
            <a:endParaRPr lang="en-US"/>
          </a:p>
        </p:txBody>
      </p:sp>
    </p:spTree>
    <p:extLst>
      <p:ext uri="{BB962C8B-B14F-4D97-AF65-F5344CB8AC3E}">
        <p14:creationId xmlns:p14="http://schemas.microsoft.com/office/powerpoint/2010/main" val="6043482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description of features</a:t>
            </a:r>
          </a:p>
          <a:p>
            <a:endParaRPr lang="en-US" dirty="0"/>
          </a:p>
        </p:txBody>
      </p:sp>
      <p:sp>
        <p:nvSpPr>
          <p:cNvPr id="4" name="Slide Number Placeholder 3"/>
          <p:cNvSpPr>
            <a:spLocks noGrp="1"/>
          </p:cNvSpPr>
          <p:nvPr>
            <p:ph type="sldNum" sz="quarter" idx="5"/>
          </p:nvPr>
        </p:nvSpPr>
        <p:spPr/>
        <p:txBody>
          <a:bodyPr/>
          <a:lstStyle/>
          <a:p>
            <a:fld id="{AEA890D8-A3F4-C54C-A301-CE6C242AC674}" type="slidenum">
              <a:rPr lang="en-US" smtClean="0"/>
              <a:t>10</a:t>
            </a:fld>
            <a:endParaRPr lang="en-US"/>
          </a:p>
        </p:txBody>
      </p:sp>
    </p:spTree>
    <p:extLst>
      <p:ext uri="{BB962C8B-B14F-4D97-AF65-F5344CB8AC3E}">
        <p14:creationId xmlns:p14="http://schemas.microsoft.com/office/powerpoint/2010/main" val="42513238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Confusion matrix: 1887 vs 679 right</a:t>
            </a:r>
          </a:p>
          <a:p>
            <a:r>
              <a:rPr lang="en-US" dirty="0"/>
              <a:t>110 vs 27 wrong</a:t>
            </a:r>
          </a:p>
          <a:p>
            <a:endParaRPr lang="en-US" dirty="0"/>
          </a:p>
        </p:txBody>
      </p:sp>
      <p:sp>
        <p:nvSpPr>
          <p:cNvPr id="4" name="Slide Number Placeholder 3"/>
          <p:cNvSpPr>
            <a:spLocks noGrp="1"/>
          </p:cNvSpPr>
          <p:nvPr>
            <p:ph type="sldNum" sz="quarter" idx="5"/>
          </p:nvPr>
        </p:nvSpPr>
        <p:spPr/>
        <p:txBody>
          <a:bodyPr/>
          <a:lstStyle/>
          <a:p>
            <a:fld id="{AEA890D8-A3F4-C54C-A301-CE6C242AC674}" type="slidenum">
              <a:rPr lang="en-US" smtClean="0"/>
              <a:t>14</a:t>
            </a:fld>
            <a:endParaRPr lang="en-US"/>
          </a:p>
        </p:txBody>
      </p:sp>
    </p:spTree>
    <p:extLst>
      <p:ext uri="{BB962C8B-B14F-4D97-AF65-F5344CB8AC3E}">
        <p14:creationId xmlns:p14="http://schemas.microsoft.com/office/powerpoint/2010/main" val="4138057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Both Logistic Regression and the Ensemble model have a superior accuracy and AUC score </a:t>
            </a:r>
          </a:p>
          <a:p>
            <a:endParaRPr lang="en-US" dirty="0"/>
          </a:p>
          <a:p>
            <a:r>
              <a:rPr lang="en-US" dirty="0"/>
              <a:t>Logistic Regression stands out with highest recall and AUC suggesting that it is effective in identifying true positive cases without increasing false positives.</a:t>
            </a:r>
          </a:p>
          <a:p>
            <a:r>
              <a:rPr lang="en-US" dirty="0"/>
              <a:t>The logistic Regression with Grid Search is the best model </a:t>
            </a:r>
            <a:r>
              <a:rPr lang="en-US" dirty="0" err="1"/>
              <a:t>forthis</a:t>
            </a:r>
            <a:r>
              <a:rPr lang="en-US" dirty="0"/>
              <a:t> application since accurately identifies patients and has a high recall which is crucial in a medical context ensuring that fewer cases at risk go unnoticed</a:t>
            </a:r>
          </a:p>
        </p:txBody>
      </p:sp>
      <p:sp>
        <p:nvSpPr>
          <p:cNvPr id="4" name="Slide Number Placeholder 3"/>
          <p:cNvSpPr>
            <a:spLocks noGrp="1"/>
          </p:cNvSpPr>
          <p:nvPr>
            <p:ph type="sldNum" sz="quarter" idx="5"/>
          </p:nvPr>
        </p:nvSpPr>
        <p:spPr/>
        <p:txBody>
          <a:bodyPr/>
          <a:lstStyle/>
          <a:p>
            <a:fld id="{AEA890D8-A3F4-C54C-A301-CE6C242AC674}" type="slidenum">
              <a:rPr lang="en-US" smtClean="0"/>
              <a:t>16</a:t>
            </a:fld>
            <a:endParaRPr lang="en-US"/>
          </a:p>
        </p:txBody>
      </p:sp>
    </p:spTree>
    <p:extLst>
      <p:ext uri="{BB962C8B-B14F-4D97-AF65-F5344CB8AC3E}">
        <p14:creationId xmlns:p14="http://schemas.microsoft.com/office/powerpoint/2010/main" val="14180364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succesfully</a:t>
            </a:r>
            <a:r>
              <a:rPr lang="en-US" dirty="0"/>
              <a:t> </a:t>
            </a:r>
            <a:r>
              <a:rPr lang="en-US" dirty="0" err="1"/>
              <a:t>caprutes</a:t>
            </a:r>
            <a:r>
              <a:rPr lang="en-US" dirty="0"/>
              <a:t> 82% of the variance. Has relatively low error metrics: Mean Squared Error 0.3 and root mean squared error of 0.55 both of which implies that models predictions are fairly close to actual values. </a:t>
            </a:r>
          </a:p>
          <a:p>
            <a:r>
              <a:rPr lang="en-US" dirty="0"/>
              <a:t>The mean absolute error of 0.43 suggest that on average the model predictions deviate by moderate margin.</a:t>
            </a:r>
          </a:p>
        </p:txBody>
      </p:sp>
      <p:sp>
        <p:nvSpPr>
          <p:cNvPr id="4" name="Slide Number Placeholder 3"/>
          <p:cNvSpPr>
            <a:spLocks noGrp="1"/>
          </p:cNvSpPr>
          <p:nvPr>
            <p:ph type="sldNum" sz="quarter" idx="5"/>
          </p:nvPr>
        </p:nvSpPr>
        <p:spPr/>
        <p:txBody>
          <a:bodyPr/>
          <a:lstStyle/>
          <a:p>
            <a:fld id="{AEA890D8-A3F4-C54C-A301-CE6C242AC674}" type="slidenum">
              <a:rPr lang="en-US" smtClean="0"/>
              <a:t>20</a:t>
            </a:fld>
            <a:endParaRPr lang="en-US"/>
          </a:p>
        </p:txBody>
      </p:sp>
    </p:spTree>
    <p:extLst>
      <p:ext uri="{BB962C8B-B14F-4D97-AF65-F5344CB8AC3E}">
        <p14:creationId xmlns:p14="http://schemas.microsoft.com/office/powerpoint/2010/main" val="18702100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12/12/23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12/12/23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12/12/23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12/12/23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12/12/23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12/12/23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12/12/23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12/12/23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12/12/23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12/12/23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12/12/23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12/12/23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12/12/23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12/12/23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12/12/23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12/12/23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12/12/23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12/12/23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8.xml"/><Relationship Id="rId4" Type="http://schemas.openxmlformats.org/officeDocument/2006/relationships/image" Target="../media/image3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0C736-BB5A-2220-0CA7-91450768D19B}"/>
              </a:ext>
            </a:extLst>
          </p:cNvPr>
          <p:cNvSpPr>
            <a:spLocks noGrp="1"/>
          </p:cNvSpPr>
          <p:nvPr>
            <p:ph type="ctrTitle"/>
          </p:nvPr>
        </p:nvSpPr>
        <p:spPr>
          <a:xfrm>
            <a:off x="1876424" y="1122363"/>
            <a:ext cx="8791575" cy="905220"/>
          </a:xfrm>
        </p:spPr>
        <p:txBody>
          <a:bodyPr>
            <a:normAutofit/>
          </a:bodyPr>
          <a:lstStyle/>
          <a:p>
            <a:r>
              <a:rPr lang="en-US" dirty="0"/>
              <a:t>Data set support II</a:t>
            </a:r>
          </a:p>
        </p:txBody>
      </p:sp>
      <p:sp>
        <p:nvSpPr>
          <p:cNvPr id="3" name="Subtitle 2">
            <a:extLst>
              <a:ext uri="{FF2B5EF4-FFF2-40B4-BE49-F238E27FC236}">
                <a16:creationId xmlns:a16="http://schemas.microsoft.com/office/drawing/2014/main" id="{0159DDBF-A6EF-7BCA-EA16-39A6A182E477}"/>
              </a:ext>
            </a:extLst>
          </p:cNvPr>
          <p:cNvSpPr>
            <a:spLocks noGrp="1"/>
          </p:cNvSpPr>
          <p:nvPr>
            <p:ph type="subTitle" idx="1"/>
          </p:nvPr>
        </p:nvSpPr>
        <p:spPr>
          <a:xfrm>
            <a:off x="1876424" y="2027583"/>
            <a:ext cx="8791575" cy="1655762"/>
          </a:xfrm>
        </p:spPr>
        <p:txBody>
          <a:bodyPr>
            <a:normAutofit fontScale="85000" lnSpcReduction="20000"/>
          </a:bodyPr>
          <a:lstStyle/>
          <a:p>
            <a:r>
              <a:rPr lang="en-US" dirty="0"/>
              <a:t>The SUPPORT (Study to Understand Prognoses and Preferences for Outcomes and Risks of Treatments) dataset is an extensive collection of data from critically ill patients. It encompasses records from 9105 patients across five medical centers in the United States, covering two study periods: 1989-1991 and 1992-1994. This dataset is unique in its focus on nine critical disease categories, including acute respiratory failure, various cancers, and multiple organ system failures.</a:t>
            </a:r>
          </a:p>
        </p:txBody>
      </p:sp>
      <p:sp>
        <p:nvSpPr>
          <p:cNvPr id="5" name="TextBox 4">
            <a:extLst>
              <a:ext uri="{FF2B5EF4-FFF2-40B4-BE49-F238E27FC236}">
                <a16:creationId xmlns:a16="http://schemas.microsoft.com/office/drawing/2014/main" id="{C2C10AF7-7BF8-99A3-8C8D-294B35DB20AA}"/>
              </a:ext>
            </a:extLst>
          </p:cNvPr>
          <p:cNvSpPr txBox="1"/>
          <p:nvPr/>
        </p:nvSpPr>
        <p:spPr>
          <a:xfrm>
            <a:off x="2503503" y="6116715"/>
            <a:ext cx="4751557" cy="369332"/>
          </a:xfrm>
          <a:prstGeom prst="rect">
            <a:avLst/>
          </a:prstGeom>
          <a:noFill/>
        </p:spPr>
        <p:txBody>
          <a:bodyPr wrap="none" rtlCol="0">
            <a:spAutoFit/>
          </a:bodyPr>
          <a:lstStyle/>
          <a:p>
            <a:r>
              <a:rPr lang="en-US" dirty="0"/>
              <a:t>https://</a:t>
            </a:r>
            <a:r>
              <a:rPr lang="en-US" dirty="0" err="1"/>
              <a:t>archive.ics.uci.edu</a:t>
            </a:r>
            <a:r>
              <a:rPr lang="en-US" dirty="0"/>
              <a:t>/dataset/880/support2</a:t>
            </a:r>
          </a:p>
        </p:txBody>
      </p:sp>
    </p:spTree>
    <p:extLst>
      <p:ext uri="{BB962C8B-B14F-4D97-AF65-F5344CB8AC3E}">
        <p14:creationId xmlns:p14="http://schemas.microsoft.com/office/powerpoint/2010/main" val="40127333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22A1B-28D5-D3CF-AADE-DFD2C2EE3C58}"/>
              </a:ext>
            </a:extLst>
          </p:cNvPr>
          <p:cNvSpPr>
            <a:spLocks noGrp="1"/>
          </p:cNvSpPr>
          <p:nvPr>
            <p:ph type="title"/>
          </p:nvPr>
        </p:nvSpPr>
        <p:spPr/>
        <p:txBody>
          <a:bodyPr/>
          <a:lstStyle/>
          <a:p>
            <a:r>
              <a:rPr lang="en-US" dirty="0"/>
              <a:t>Classification Features</a:t>
            </a:r>
          </a:p>
        </p:txBody>
      </p:sp>
      <p:pic>
        <p:nvPicPr>
          <p:cNvPr id="9" name="Content Placeholder 8" descr="A table with numbers and a number of points&#10;&#10;Description automatically generated with medium confidence">
            <a:extLst>
              <a:ext uri="{FF2B5EF4-FFF2-40B4-BE49-F238E27FC236}">
                <a16:creationId xmlns:a16="http://schemas.microsoft.com/office/drawing/2014/main" id="{9F903002-600A-C58D-EF25-B8AF5F43660F}"/>
              </a:ext>
            </a:extLst>
          </p:cNvPr>
          <p:cNvPicPr>
            <a:picLocks noGrp="1" noChangeAspect="1"/>
          </p:cNvPicPr>
          <p:nvPr>
            <p:ph idx="1"/>
          </p:nvPr>
        </p:nvPicPr>
        <p:blipFill>
          <a:blip r:embed="rId3"/>
          <a:stretch>
            <a:fillRect/>
          </a:stretch>
        </p:blipFill>
        <p:spPr>
          <a:xfrm>
            <a:off x="1141413" y="1979483"/>
            <a:ext cx="7658046" cy="1690473"/>
          </a:xfrm>
        </p:spPr>
      </p:pic>
      <p:pic>
        <p:nvPicPr>
          <p:cNvPr id="13" name="Picture 12">
            <a:extLst>
              <a:ext uri="{FF2B5EF4-FFF2-40B4-BE49-F238E27FC236}">
                <a16:creationId xmlns:a16="http://schemas.microsoft.com/office/drawing/2014/main" id="{0F6BDC30-F5F8-0BFE-E868-0937B28C702C}"/>
              </a:ext>
            </a:extLst>
          </p:cNvPr>
          <p:cNvPicPr>
            <a:picLocks noChangeAspect="1"/>
          </p:cNvPicPr>
          <p:nvPr/>
        </p:nvPicPr>
        <p:blipFill>
          <a:blip r:embed="rId4"/>
          <a:stretch>
            <a:fillRect/>
          </a:stretch>
        </p:blipFill>
        <p:spPr>
          <a:xfrm>
            <a:off x="1141412" y="4402438"/>
            <a:ext cx="10558089" cy="1232243"/>
          </a:xfrm>
          <a:prstGeom prst="rect">
            <a:avLst/>
          </a:prstGeom>
        </p:spPr>
      </p:pic>
      <p:sp>
        <p:nvSpPr>
          <p:cNvPr id="15" name="TextBox 14">
            <a:extLst>
              <a:ext uri="{FF2B5EF4-FFF2-40B4-BE49-F238E27FC236}">
                <a16:creationId xmlns:a16="http://schemas.microsoft.com/office/drawing/2014/main" id="{50A29FBF-F5CA-6DC6-A38E-4D608E4905ED}"/>
              </a:ext>
            </a:extLst>
          </p:cNvPr>
          <p:cNvSpPr txBox="1"/>
          <p:nvPr/>
        </p:nvSpPr>
        <p:spPr>
          <a:xfrm>
            <a:off x="1090115" y="3849856"/>
            <a:ext cx="2417650" cy="369332"/>
          </a:xfrm>
          <a:prstGeom prst="rect">
            <a:avLst/>
          </a:prstGeom>
          <a:noFill/>
        </p:spPr>
        <p:txBody>
          <a:bodyPr wrap="none" rtlCol="0">
            <a:spAutoFit/>
          </a:bodyPr>
          <a:lstStyle/>
          <a:p>
            <a:r>
              <a:rPr lang="en-US" dirty="0"/>
              <a:t>Set #1 Correlation &amp; RT</a:t>
            </a:r>
          </a:p>
        </p:txBody>
      </p:sp>
      <p:sp>
        <p:nvSpPr>
          <p:cNvPr id="16" name="TextBox 15">
            <a:extLst>
              <a:ext uri="{FF2B5EF4-FFF2-40B4-BE49-F238E27FC236}">
                <a16:creationId xmlns:a16="http://schemas.microsoft.com/office/drawing/2014/main" id="{2BDC70E9-0462-6924-A3FE-372AE6341339}"/>
              </a:ext>
            </a:extLst>
          </p:cNvPr>
          <p:cNvSpPr txBox="1"/>
          <p:nvPr/>
        </p:nvSpPr>
        <p:spPr>
          <a:xfrm>
            <a:off x="1141412" y="5817931"/>
            <a:ext cx="2366353" cy="646331"/>
          </a:xfrm>
          <a:prstGeom prst="rect">
            <a:avLst/>
          </a:prstGeom>
          <a:noFill/>
        </p:spPr>
        <p:txBody>
          <a:bodyPr wrap="none" rtlCol="0">
            <a:spAutoFit/>
          </a:bodyPr>
          <a:lstStyle/>
          <a:p>
            <a:r>
              <a:rPr lang="en-US" dirty="0"/>
              <a:t>Set #2 Correlation only</a:t>
            </a:r>
          </a:p>
          <a:p>
            <a:endParaRPr lang="en-US" dirty="0"/>
          </a:p>
        </p:txBody>
      </p:sp>
    </p:spTree>
    <p:extLst>
      <p:ext uri="{BB962C8B-B14F-4D97-AF65-F5344CB8AC3E}">
        <p14:creationId xmlns:p14="http://schemas.microsoft.com/office/powerpoint/2010/main" val="41611020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CD64B-800E-8795-5D6A-C032402C5094}"/>
              </a:ext>
            </a:extLst>
          </p:cNvPr>
          <p:cNvSpPr>
            <a:spLocks noGrp="1"/>
          </p:cNvSpPr>
          <p:nvPr>
            <p:ph type="title"/>
          </p:nvPr>
        </p:nvSpPr>
        <p:spPr>
          <a:xfrm>
            <a:off x="1141413" y="618518"/>
            <a:ext cx="9905998" cy="1478570"/>
          </a:xfrm>
        </p:spPr>
        <p:txBody>
          <a:bodyPr>
            <a:normAutofit/>
          </a:bodyPr>
          <a:lstStyle/>
          <a:p>
            <a:r>
              <a:rPr lang="en-US" dirty="0"/>
              <a:t>Decision Tree</a:t>
            </a:r>
          </a:p>
        </p:txBody>
      </p:sp>
      <p:pic>
        <p:nvPicPr>
          <p:cNvPr id="5" name="Content Placeholder 4" descr="A diagram of a network&#10;&#10;Description automatically generated">
            <a:extLst>
              <a:ext uri="{FF2B5EF4-FFF2-40B4-BE49-F238E27FC236}">
                <a16:creationId xmlns:a16="http://schemas.microsoft.com/office/drawing/2014/main" id="{AF7CB355-4BE0-4BE6-3D80-BCFBAC6B7957}"/>
              </a:ext>
            </a:extLst>
          </p:cNvPr>
          <p:cNvPicPr>
            <a:picLocks noChangeAspect="1"/>
          </p:cNvPicPr>
          <p:nvPr/>
        </p:nvPicPr>
        <p:blipFill>
          <a:blip r:embed="rId3"/>
          <a:stretch>
            <a:fillRect/>
          </a:stretch>
        </p:blipFill>
        <p:spPr>
          <a:xfrm>
            <a:off x="1141413" y="2836200"/>
            <a:ext cx="4689234" cy="2098431"/>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9" name="Content Placeholder 8">
            <a:extLst>
              <a:ext uri="{FF2B5EF4-FFF2-40B4-BE49-F238E27FC236}">
                <a16:creationId xmlns:a16="http://schemas.microsoft.com/office/drawing/2014/main" id="{CF54717C-6FEA-25FB-736D-66F6BAF8E746}"/>
              </a:ext>
            </a:extLst>
          </p:cNvPr>
          <p:cNvSpPr>
            <a:spLocks noGrp="1"/>
          </p:cNvSpPr>
          <p:nvPr>
            <p:ph idx="1"/>
          </p:nvPr>
        </p:nvSpPr>
        <p:spPr>
          <a:xfrm>
            <a:off x="6096001" y="1404840"/>
            <a:ext cx="4951410" cy="4575859"/>
          </a:xfrm>
        </p:spPr>
        <p:txBody>
          <a:bodyPr>
            <a:normAutofit lnSpcReduction="10000"/>
          </a:bodyPr>
          <a:lstStyle/>
          <a:p>
            <a:r>
              <a:rPr lang="en-US" dirty="0"/>
              <a:t>Decision trees are highly interpretable models.</a:t>
            </a:r>
          </a:p>
          <a:p>
            <a:r>
              <a:rPr lang="en-US" dirty="0"/>
              <a:t>Decision trees can capture non-linear relationships between features and the target variable.</a:t>
            </a:r>
          </a:p>
          <a:p>
            <a:r>
              <a:rPr lang="en-US" dirty="0"/>
              <a:t>No assumptions about data distribution. This is beneficial when working with real-world medical data, which may not follow specific theoretical distributions.</a:t>
            </a:r>
          </a:p>
          <a:p>
            <a:endParaRPr lang="en-US" dirty="0"/>
          </a:p>
        </p:txBody>
      </p:sp>
    </p:spTree>
    <p:extLst>
      <p:ext uri="{BB962C8B-B14F-4D97-AF65-F5344CB8AC3E}">
        <p14:creationId xmlns:p14="http://schemas.microsoft.com/office/powerpoint/2010/main" val="6902715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225A8-0A4D-A3D4-0113-EC45D5EB8F19}"/>
              </a:ext>
            </a:extLst>
          </p:cNvPr>
          <p:cNvSpPr>
            <a:spLocks noGrp="1"/>
          </p:cNvSpPr>
          <p:nvPr>
            <p:ph type="title"/>
          </p:nvPr>
        </p:nvSpPr>
        <p:spPr>
          <a:xfrm>
            <a:off x="1141413" y="618518"/>
            <a:ext cx="4685529" cy="1478570"/>
          </a:xfrm>
        </p:spPr>
        <p:txBody>
          <a:bodyPr>
            <a:normAutofit/>
          </a:bodyPr>
          <a:lstStyle/>
          <a:p>
            <a:r>
              <a:rPr lang="en-US"/>
              <a:t>Decision Tree Results</a:t>
            </a:r>
          </a:p>
        </p:txBody>
      </p:sp>
      <p:sp>
        <p:nvSpPr>
          <p:cNvPr id="15" name="Content Placeholder 14">
            <a:extLst>
              <a:ext uri="{FF2B5EF4-FFF2-40B4-BE49-F238E27FC236}">
                <a16:creationId xmlns:a16="http://schemas.microsoft.com/office/drawing/2014/main" id="{C3ED0D3F-B3CF-ED12-1C48-055C9D086F5C}"/>
              </a:ext>
            </a:extLst>
          </p:cNvPr>
          <p:cNvSpPr>
            <a:spLocks noGrp="1"/>
          </p:cNvSpPr>
          <p:nvPr>
            <p:ph idx="1"/>
          </p:nvPr>
        </p:nvSpPr>
        <p:spPr>
          <a:xfrm>
            <a:off x="844952" y="1805652"/>
            <a:ext cx="4981991" cy="4664596"/>
          </a:xfrm>
        </p:spPr>
        <p:txBody>
          <a:bodyPr>
            <a:normAutofit fontScale="70000" lnSpcReduction="20000"/>
          </a:bodyPr>
          <a:lstStyle/>
          <a:p>
            <a:r>
              <a:rPr lang="en-US" sz="2300" dirty="0"/>
              <a:t>In both models, the accuracy is similar at approximately 94%.</a:t>
            </a:r>
          </a:p>
          <a:p>
            <a:r>
              <a:rPr lang="en-US" sz="2300" dirty="0"/>
              <a:t>The precision, recall, and f1-score for predicting class '1' show improvement in the grid-search optimized model. Specifically, the recall for class '1' increased from 0.88 to 0.91, indicating that the optimized model is better at identifying true positive cases of this class.</a:t>
            </a:r>
          </a:p>
          <a:p>
            <a:r>
              <a:rPr lang="en-US" sz="2300" dirty="0"/>
              <a:t>The macro and weighted averages across precision, recall, and f1-score are slightly better in the grid-search optimized model, suggesting a more balanced performance across both classes.</a:t>
            </a:r>
          </a:p>
          <a:p>
            <a:r>
              <a:rPr lang="en-US" sz="2300" dirty="0"/>
              <a:t>Both models show a high number of true positives and true negatives. However, the grid-search optimized model has fewer false negatives (66 compared to 88) for class '1', which is critical in scenarios like predicting hospital deaths where missing a positive case can be more severe than a false alarm.</a:t>
            </a:r>
          </a:p>
        </p:txBody>
      </p:sp>
      <p:sp>
        <p:nvSpPr>
          <p:cNvPr id="31" name="Rectangle 30">
            <a:extLst>
              <a:ext uri="{FF2B5EF4-FFF2-40B4-BE49-F238E27FC236}">
                <a16:creationId xmlns:a16="http://schemas.microsoft.com/office/drawing/2014/main" id="{F30A76D5-D2C2-49EE-9318-901F39508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5999" y="0"/>
            <a:ext cx="6096001" cy="6858000"/>
          </a:xfrm>
          <a:prstGeom prst="rect">
            <a:avLst/>
          </a:prstGeom>
          <a:solidFill>
            <a:schemeClr val="tx1"/>
          </a:solidFill>
          <a:ln>
            <a:noFill/>
          </a:ln>
          <a:effectLst>
            <a:innerShdw blurRad="63500" dist="12700" dir="10800000">
              <a:prstClr val="black">
                <a:alpha val="4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blue squares with numbers and lines&#10;&#10;Description automatically generated">
            <a:extLst>
              <a:ext uri="{FF2B5EF4-FFF2-40B4-BE49-F238E27FC236}">
                <a16:creationId xmlns:a16="http://schemas.microsoft.com/office/drawing/2014/main" id="{82357714-DA9D-2804-2B6A-8DF8DB9411EB}"/>
              </a:ext>
            </a:extLst>
          </p:cNvPr>
          <p:cNvPicPr>
            <a:picLocks noChangeAspect="1"/>
          </p:cNvPicPr>
          <p:nvPr/>
        </p:nvPicPr>
        <p:blipFill>
          <a:blip r:embed="rId3"/>
          <a:stretch>
            <a:fillRect/>
          </a:stretch>
        </p:blipFill>
        <p:spPr>
          <a:xfrm>
            <a:off x="6129606" y="700454"/>
            <a:ext cx="2932107" cy="2338354"/>
          </a:xfrm>
          <a:prstGeom prst="rect">
            <a:avLst/>
          </a:prstGeom>
        </p:spPr>
      </p:pic>
      <p:sp useBgFill="1">
        <p:nvSpPr>
          <p:cNvPr id="32" name="Rectangle 31">
            <a:extLst>
              <a:ext uri="{FF2B5EF4-FFF2-40B4-BE49-F238E27FC236}">
                <a16:creationId xmlns:a16="http://schemas.microsoft.com/office/drawing/2014/main" id="{8D3D1BB4-141F-47BF-8854-E25124A467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3041" y="3383280"/>
            <a:ext cx="6096002" cy="914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3" name="Rectangle 32">
            <a:extLst>
              <a:ext uri="{FF2B5EF4-FFF2-40B4-BE49-F238E27FC236}">
                <a16:creationId xmlns:a16="http://schemas.microsoft.com/office/drawing/2014/main" id="{FC2226AF-C533-4D07-8B21-C9D8BF14D6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95322" y="0"/>
            <a:ext cx="9144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diagram of a tree&#10;&#10;Description automatically generated with medium confidence">
            <a:extLst>
              <a:ext uri="{FF2B5EF4-FFF2-40B4-BE49-F238E27FC236}">
                <a16:creationId xmlns:a16="http://schemas.microsoft.com/office/drawing/2014/main" id="{1C55C8DC-F5C0-62D0-CA81-2E8B00FE277D}"/>
              </a:ext>
            </a:extLst>
          </p:cNvPr>
          <p:cNvPicPr>
            <a:picLocks noChangeAspect="1"/>
          </p:cNvPicPr>
          <p:nvPr/>
        </p:nvPicPr>
        <p:blipFill>
          <a:blip r:embed="rId4"/>
          <a:stretch>
            <a:fillRect/>
          </a:stretch>
        </p:blipFill>
        <p:spPr>
          <a:xfrm>
            <a:off x="9210940" y="822733"/>
            <a:ext cx="2862484" cy="2225579"/>
          </a:xfrm>
          <a:prstGeom prst="rect">
            <a:avLst/>
          </a:prstGeom>
        </p:spPr>
      </p:pic>
      <p:pic>
        <p:nvPicPr>
          <p:cNvPr id="11" name="Picture 10" descr="A screenshot of a graph&#10;&#10;Description automatically generated">
            <a:extLst>
              <a:ext uri="{FF2B5EF4-FFF2-40B4-BE49-F238E27FC236}">
                <a16:creationId xmlns:a16="http://schemas.microsoft.com/office/drawing/2014/main" id="{89B7E342-3D27-2287-14EC-9ED3616823A6}"/>
              </a:ext>
            </a:extLst>
          </p:cNvPr>
          <p:cNvPicPr>
            <a:picLocks noChangeAspect="1"/>
          </p:cNvPicPr>
          <p:nvPr/>
        </p:nvPicPr>
        <p:blipFill>
          <a:blip r:embed="rId5"/>
          <a:stretch>
            <a:fillRect/>
          </a:stretch>
        </p:blipFill>
        <p:spPr>
          <a:xfrm>
            <a:off x="9326237" y="4627747"/>
            <a:ext cx="2364317" cy="1044431"/>
          </a:xfrm>
          <a:prstGeom prst="rect">
            <a:avLst/>
          </a:prstGeom>
        </p:spPr>
      </p:pic>
      <p:pic>
        <p:nvPicPr>
          <p:cNvPr id="9" name="Picture 8" descr="A screenshot of a graph&#10;&#10;Description automatically generated">
            <a:extLst>
              <a:ext uri="{FF2B5EF4-FFF2-40B4-BE49-F238E27FC236}">
                <a16:creationId xmlns:a16="http://schemas.microsoft.com/office/drawing/2014/main" id="{AC6B9F52-4D0B-62E0-DEB0-02223AE6F7B1}"/>
              </a:ext>
            </a:extLst>
          </p:cNvPr>
          <p:cNvPicPr>
            <a:picLocks noChangeAspect="1"/>
          </p:cNvPicPr>
          <p:nvPr/>
        </p:nvPicPr>
        <p:blipFill>
          <a:blip r:embed="rId6"/>
          <a:stretch>
            <a:fillRect/>
          </a:stretch>
        </p:blipFill>
        <p:spPr>
          <a:xfrm>
            <a:off x="6413502" y="4644144"/>
            <a:ext cx="2364317" cy="1038268"/>
          </a:xfrm>
          <a:prstGeom prst="rect">
            <a:avLst/>
          </a:prstGeom>
        </p:spPr>
      </p:pic>
    </p:spTree>
    <p:extLst>
      <p:ext uri="{BB962C8B-B14F-4D97-AF65-F5344CB8AC3E}">
        <p14:creationId xmlns:p14="http://schemas.microsoft.com/office/powerpoint/2010/main" val="24935509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C42AB-F2D6-E041-DDEF-6F7C8491E434}"/>
              </a:ext>
            </a:extLst>
          </p:cNvPr>
          <p:cNvSpPr>
            <a:spLocks noGrp="1"/>
          </p:cNvSpPr>
          <p:nvPr>
            <p:ph type="title"/>
          </p:nvPr>
        </p:nvSpPr>
        <p:spPr>
          <a:xfrm>
            <a:off x="1141412" y="618518"/>
            <a:ext cx="5894387" cy="1478570"/>
          </a:xfrm>
        </p:spPr>
        <p:txBody>
          <a:bodyPr anchor="b">
            <a:normAutofit/>
          </a:bodyPr>
          <a:lstStyle/>
          <a:p>
            <a:r>
              <a:rPr lang="en-US"/>
              <a:t>Logistic Regression</a:t>
            </a:r>
            <a:endParaRPr lang="en-US" dirty="0"/>
          </a:p>
        </p:txBody>
      </p:sp>
      <p:sp>
        <p:nvSpPr>
          <p:cNvPr id="3" name="Content Placeholder 2">
            <a:extLst>
              <a:ext uri="{FF2B5EF4-FFF2-40B4-BE49-F238E27FC236}">
                <a16:creationId xmlns:a16="http://schemas.microsoft.com/office/drawing/2014/main" id="{88DA5244-8655-9000-C1D6-0F19CA5FDC90}"/>
              </a:ext>
            </a:extLst>
          </p:cNvPr>
          <p:cNvSpPr>
            <a:spLocks noGrp="1"/>
          </p:cNvSpPr>
          <p:nvPr>
            <p:ph idx="1"/>
          </p:nvPr>
        </p:nvSpPr>
        <p:spPr>
          <a:xfrm>
            <a:off x="1141412" y="2249487"/>
            <a:ext cx="5894388" cy="3541714"/>
          </a:xfrm>
        </p:spPr>
        <p:txBody>
          <a:bodyPr>
            <a:normAutofit/>
          </a:bodyPr>
          <a:lstStyle/>
          <a:p>
            <a:pPr>
              <a:lnSpc>
                <a:spcPct val="110000"/>
              </a:lnSpc>
            </a:pPr>
            <a:r>
              <a:rPr lang="en-US" sz="1700"/>
              <a:t>Great for binary classification</a:t>
            </a:r>
          </a:p>
          <a:p>
            <a:pPr>
              <a:lnSpc>
                <a:spcPct val="110000"/>
              </a:lnSpc>
            </a:pPr>
            <a:r>
              <a:rPr lang="en-US" sz="1700"/>
              <a:t>Logistic regression models offer good interpretability, allowing for an understanding of how each feature influences the likelihood of the outcome. This can be particularly valuable in a healthcare context, where understanding the risk factors associated with hospital mortality is crucial.</a:t>
            </a:r>
          </a:p>
          <a:p>
            <a:pPr>
              <a:lnSpc>
                <a:spcPct val="110000"/>
              </a:lnSpc>
            </a:pPr>
            <a:r>
              <a:rPr lang="en-US" sz="1700"/>
              <a:t>Dataset includes a wide range of features, both numerical (like 'age', '</a:t>
            </a:r>
            <a:r>
              <a:rPr lang="en-US" sz="1700" err="1"/>
              <a:t>scoma</a:t>
            </a:r>
            <a:r>
              <a:rPr lang="en-US" sz="1700"/>
              <a:t>', 'charges') and binary/categorical (such as 'sex', 'diabetes'). Logistic regression can handle this mix of variable types effectively</a:t>
            </a:r>
          </a:p>
        </p:txBody>
      </p:sp>
      <p:pic>
        <p:nvPicPr>
          <p:cNvPr id="7" name="Picture 6" descr="A screenshot of a computer&#10;&#10;Description automatically generated">
            <a:extLst>
              <a:ext uri="{FF2B5EF4-FFF2-40B4-BE49-F238E27FC236}">
                <a16:creationId xmlns:a16="http://schemas.microsoft.com/office/drawing/2014/main" id="{DCCB9760-BD36-E6A3-7AA7-4E6109E2B2A6}"/>
              </a:ext>
            </a:extLst>
          </p:cNvPr>
          <p:cNvPicPr>
            <a:picLocks noChangeAspect="1"/>
          </p:cNvPicPr>
          <p:nvPr/>
        </p:nvPicPr>
        <p:blipFill rotWithShape="1">
          <a:blip r:embed="rId3"/>
          <a:srcRect r="684" b="1"/>
          <a:stretch/>
        </p:blipFill>
        <p:spPr>
          <a:xfrm>
            <a:off x="7562125" y="907555"/>
            <a:ext cx="3780745" cy="5342773"/>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10487862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13A4D-91F6-572D-2CB5-ED1D1C1F4CBF}"/>
              </a:ext>
            </a:extLst>
          </p:cNvPr>
          <p:cNvSpPr>
            <a:spLocks noGrp="1"/>
          </p:cNvSpPr>
          <p:nvPr>
            <p:ph type="title"/>
          </p:nvPr>
        </p:nvSpPr>
        <p:spPr>
          <a:xfrm>
            <a:off x="3657599" y="618518"/>
            <a:ext cx="7389811" cy="1478570"/>
          </a:xfrm>
        </p:spPr>
        <p:txBody>
          <a:bodyPr>
            <a:normAutofit/>
          </a:bodyPr>
          <a:lstStyle/>
          <a:p>
            <a:r>
              <a:rPr lang="en-US" dirty="0"/>
              <a:t>Logistic Regression Results</a:t>
            </a:r>
          </a:p>
        </p:txBody>
      </p:sp>
      <p:sp>
        <p:nvSpPr>
          <p:cNvPr id="23" name="Round Single Corner Rectangle 22">
            <a:extLst>
              <a:ext uri="{FF2B5EF4-FFF2-40B4-BE49-F238E27FC236}">
                <a16:creationId xmlns:a16="http://schemas.microsoft.com/office/drawing/2014/main" id="{04B7EA48-2154-4E59-9F36-6BC72DA8F3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4973" y="643467"/>
            <a:ext cx="2559744" cy="1706538"/>
          </a:xfrm>
          <a:prstGeom prst="round1Rect">
            <a:avLst>
              <a:gd name="adj" fmla="val 14792"/>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blue squares with white text&#10;&#10;Description automatically generated">
            <a:extLst>
              <a:ext uri="{FF2B5EF4-FFF2-40B4-BE49-F238E27FC236}">
                <a16:creationId xmlns:a16="http://schemas.microsoft.com/office/drawing/2014/main" id="{EC61F955-C88F-C009-518A-8EF428FB88EA}"/>
              </a:ext>
            </a:extLst>
          </p:cNvPr>
          <p:cNvPicPr>
            <a:picLocks noChangeAspect="1"/>
          </p:cNvPicPr>
          <p:nvPr/>
        </p:nvPicPr>
        <p:blipFill>
          <a:blip r:embed="rId4"/>
          <a:stretch>
            <a:fillRect/>
          </a:stretch>
        </p:blipFill>
        <p:spPr>
          <a:xfrm>
            <a:off x="1229524" y="808396"/>
            <a:ext cx="1704622" cy="1380744"/>
          </a:xfrm>
          <a:prstGeom prst="rect">
            <a:avLst/>
          </a:prstGeom>
        </p:spPr>
      </p:pic>
      <p:sp>
        <p:nvSpPr>
          <p:cNvPr id="24" name="Round Diagonal Corner Rectangle 12">
            <a:extLst>
              <a:ext uri="{FF2B5EF4-FFF2-40B4-BE49-F238E27FC236}">
                <a16:creationId xmlns:a16="http://schemas.microsoft.com/office/drawing/2014/main" id="{50CB2E6E-5C9B-4D63-A7B7-EB4BDD2C7F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53" y="2554110"/>
            <a:ext cx="2565764" cy="1710603"/>
          </a:xfrm>
          <a:prstGeom prst="round2DiagRect">
            <a:avLst>
              <a:gd name="adj1" fmla="val 0"/>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graph of a line&#10;&#10;Description automatically generated">
            <a:extLst>
              <a:ext uri="{FF2B5EF4-FFF2-40B4-BE49-F238E27FC236}">
                <a16:creationId xmlns:a16="http://schemas.microsoft.com/office/drawing/2014/main" id="{E0F07939-3060-A8E4-228E-31393F921FEF}"/>
              </a:ext>
            </a:extLst>
          </p:cNvPr>
          <p:cNvPicPr>
            <a:picLocks noChangeAspect="1"/>
          </p:cNvPicPr>
          <p:nvPr/>
        </p:nvPicPr>
        <p:blipFill>
          <a:blip r:embed="rId5"/>
          <a:stretch>
            <a:fillRect/>
          </a:stretch>
        </p:blipFill>
        <p:spPr>
          <a:xfrm>
            <a:off x="1119644" y="2719039"/>
            <a:ext cx="1924381" cy="1380744"/>
          </a:xfrm>
          <a:prstGeom prst="rect">
            <a:avLst/>
          </a:prstGeom>
        </p:spPr>
      </p:pic>
      <p:sp>
        <p:nvSpPr>
          <p:cNvPr id="25" name="Round Single Corner Rectangle 18">
            <a:extLst>
              <a:ext uri="{FF2B5EF4-FFF2-40B4-BE49-F238E27FC236}">
                <a16:creationId xmlns:a16="http://schemas.microsoft.com/office/drawing/2014/main" id="{D9F3B175-D9A0-4272-8A14-1E8E1F83A1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04973" y="4472883"/>
            <a:ext cx="2559744" cy="1706538"/>
          </a:xfrm>
          <a:prstGeom prst="round1Rect">
            <a:avLst>
              <a:gd name="adj" fmla="val 14792"/>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screenshot of a computer&#10;&#10;Description automatically generated">
            <a:extLst>
              <a:ext uri="{FF2B5EF4-FFF2-40B4-BE49-F238E27FC236}">
                <a16:creationId xmlns:a16="http://schemas.microsoft.com/office/drawing/2014/main" id="{F6CB6352-384A-3C99-545F-FAB801F30165}"/>
              </a:ext>
            </a:extLst>
          </p:cNvPr>
          <p:cNvPicPr>
            <a:picLocks noChangeAspect="1"/>
          </p:cNvPicPr>
          <p:nvPr/>
        </p:nvPicPr>
        <p:blipFill>
          <a:blip r:embed="rId6"/>
          <a:stretch>
            <a:fillRect/>
          </a:stretch>
        </p:blipFill>
        <p:spPr>
          <a:xfrm>
            <a:off x="986131" y="4633747"/>
            <a:ext cx="2191408" cy="1380744"/>
          </a:xfrm>
          <a:prstGeom prst="rect">
            <a:avLst/>
          </a:prstGeom>
        </p:spPr>
      </p:pic>
      <p:sp>
        <p:nvSpPr>
          <p:cNvPr id="3" name="Content Placeholder 2">
            <a:extLst>
              <a:ext uri="{FF2B5EF4-FFF2-40B4-BE49-F238E27FC236}">
                <a16:creationId xmlns:a16="http://schemas.microsoft.com/office/drawing/2014/main" id="{99CF9970-B1DB-A9FC-20B4-85A4A7016738}"/>
              </a:ext>
            </a:extLst>
          </p:cNvPr>
          <p:cNvSpPr>
            <a:spLocks noGrp="1"/>
          </p:cNvSpPr>
          <p:nvPr>
            <p:ph idx="1"/>
          </p:nvPr>
        </p:nvSpPr>
        <p:spPr>
          <a:xfrm>
            <a:off x="3657599" y="2249487"/>
            <a:ext cx="7389812" cy="3541714"/>
          </a:xfrm>
        </p:spPr>
        <p:txBody>
          <a:bodyPr>
            <a:normAutofit/>
          </a:bodyPr>
          <a:lstStyle/>
          <a:p>
            <a:pPr>
              <a:lnSpc>
                <a:spcPct val="110000"/>
              </a:lnSpc>
            </a:pPr>
            <a:r>
              <a:rPr lang="en-US" sz="1700" dirty="0"/>
              <a:t>The optimized logistic regression model displays a high accuracy of 95% in predicting hospital mortality. It is exceptionally precise in identifying patients at low risk (precision: 99%), while also highly sensitive in detecting high-risk cases (recall: 96%). The balance between precision and recall is reflected in the strong F1-scores of 0.96 and 0.91 for the negative and positive classes, respectively. The model shows a tendency to predict mortality more conservatively, preferring to err on the side of caution with a slightly higher false positive rate. Overall, the ROC curve demonstrates an excellent AUC of 0.99, indicating superior discriminative ability. This model is highly effective for clinical decision-making, prioritizing the identification of patients at risk of hospital death.</a:t>
            </a:r>
            <a:br>
              <a:rPr lang="en-US" sz="1700" dirty="0"/>
            </a:br>
            <a:br>
              <a:rPr lang="en-US" sz="1700" dirty="0"/>
            </a:br>
            <a:endParaRPr lang="en-US" sz="1700" dirty="0"/>
          </a:p>
        </p:txBody>
      </p:sp>
    </p:spTree>
    <p:extLst>
      <p:ext uri="{BB962C8B-B14F-4D97-AF65-F5344CB8AC3E}">
        <p14:creationId xmlns:p14="http://schemas.microsoft.com/office/powerpoint/2010/main" val="25557822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CC79F-EB46-4A0F-0DE5-D61D95721CF7}"/>
              </a:ext>
            </a:extLst>
          </p:cNvPr>
          <p:cNvSpPr>
            <a:spLocks noGrp="1"/>
          </p:cNvSpPr>
          <p:nvPr>
            <p:ph type="title"/>
          </p:nvPr>
        </p:nvSpPr>
        <p:spPr>
          <a:xfrm>
            <a:off x="6569957" y="618518"/>
            <a:ext cx="4747088" cy="1478570"/>
          </a:xfrm>
        </p:spPr>
        <p:txBody>
          <a:bodyPr>
            <a:normAutofit/>
          </a:bodyPr>
          <a:lstStyle/>
          <a:p>
            <a:r>
              <a:rPr lang="en-US" sz="2500"/>
              <a:t>Ensemble model of DT, Logistic Regression and Random forest</a:t>
            </a:r>
            <a:br>
              <a:rPr lang="en-US" sz="2500"/>
            </a:br>
            <a:endParaRPr lang="en-US" sz="2500"/>
          </a:p>
        </p:txBody>
      </p:sp>
      <p:sp>
        <p:nvSpPr>
          <p:cNvPr id="15" name="Round Diagonal Corner Rectangle 9">
            <a:extLst>
              <a:ext uri="{FF2B5EF4-FFF2-40B4-BE49-F238E27FC236}">
                <a16:creationId xmlns:a16="http://schemas.microsoft.com/office/drawing/2014/main" id="{A3D1FEF8-5149-4AC1-8D77-B256637FB7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50" y="808057"/>
            <a:ext cx="5286376" cy="5234394"/>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A graph with blue squares and numbers&#10;&#10;Description automatically generated">
            <a:extLst>
              <a:ext uri="{FF2B5EF4-FFF2-40B4-BE49-F238E27FC236}">
                <a16:creationId xmlns:a16="http://schemas.microsoft.com/office/drawing/2014/main" id="{D9F76E49-A23D-4500-08DB-44ECAB7BEF91}"/>
              </a:ext>
            </a:extLst>
          </p:cNvPr>
          <p:cNvPicPr>
            <a:picLocks noChangeAspect="1"/>
          </p:cNvPicPr>
          <p:nvPr/>
        </p:nvPicPr>
        <p:blipFill>
          <a:blip r:embed="rId3"/>
          <a:stretch>
            <a:fillRect/>
          </a:stretch>
        </p:blipFill>
        <p:spPr>
          <a:xfrm>
            <a:off x="2069332" y="1147146"/>
            <a:ext cx="2734895" cy="2201590"/>
          </a:xfrm>
          <a:prstGeom prst="rect">
            <a:avLst/>
          </a:prstGeom>
        </p:spPr>
      </p:pic>
      <p:pic>
        <p:nvPicPr>
          <p:cNvPr id="8" name="Picture 7" descr="A screenshot of a computer&#10;&#10;Description automatically generated">
            <a:extLst>
              <a:ext uri="{FF2B5EF4-FFF2-40B4-BE49-F238E27FC236}">
                <a16:creationId xmlns:a16="http://schemas.microsoft.com/office/drawing/2014/main" id="{F6235721-6E45-EC67-CE97-413995D87C98}"/>
              </a:ext>
            </a:extLst>
          </p:cNvPr>
          <p:cNvPicPr>
            <a:picLocks noChangeAspect="1"/>
          </p:cNvPicPr>
          <p:nvPr/>
        </p:nvPicPr>
        <p:blipFill>
          <a:blip r:embed="rId4"/>
          <a:stretch>
            <a:fillRect/>
          </a:stretch>
        </p:blipFill>
        <p:spPr>
          <a:xfrm>
            <a:off x="1673051" y="3513327"/>
            <a:ext cx="3527456" cy="2201591"/>
          </a:xfrm>
          <a:prstGeom prst="rect">
            <a:avLst/>
          </a:prstGeom>
        </p:spPr>
      </p:pic>
      <p:sp>
        <p:nvSpPr>
          <p:cNvPr id="12" name="Content Placeholder 11">
            <a:extLst>
              <a:ext uri="{FF2B5EF4-FFF2-40B4-BE49-F238E27FC236}">
                <a16:creationId xmlns:a16="http://schemas.microsoft.com/office/drawing/2014/main" id="{B86426F3-6CEA-91C8-23F7-E1218BA6610C}"/>
              </a:ext>
            </a:extLst>
          </p:cNvPr>
          <p:cNvSpPr>
            <a:spLocks noGrp="1"/>
          </p:cNvSpPr>
          <p:nvPr>
            <p:ph idx="1"/>
          </p:nvPr>
        </p:nvSpPr>
        <p:spPr>
          <a:xfrm>
            <a:off x="6569957" y="2024110"/>
            <a:ext cx="4747087" cy="4323424"/>
          </a:xfrm>
        </p:spPr>
        <p:txBody>
          <a:bodyPr>
            <a:normAutofit fontScale="55000" lnSpcReduction="20000"/>
          </a:bodyPr>
          <a:lstStyle/>
          <a:p>
            <a:r>
              <a:rPr lang="en-US" dirty="0"/>
              <a:t>An ensemble model harnesses the collective strength of multiple machine learning algorithms to improve predictive performance. By combining the decisions from distinct models—here, a Decision Tree, Logistic Regression, and Random Forest—the ensemble reduces the likelihood of errors that any single model might make. Our soft voting scheme, which considers the predicted probabilities from each model, ensures that the final prediction reflects a consensus with due weight to the confidence of each model's prediction.</a:t>
            </a:r>
          </a:p>
          <a:p>
            <a:r>
              <a:rPr lang="en-US" dirty="0"/>
              <a:t>The ensemble's efficacy is evident from its accuracy of 95.1%, showcasing its robustness in making correct predictions. The model achieves a commendable balance between precision and recall, affirming its capacity to accurately identify patients at risk while minimizing false alerts. The ROC curve, yielding an AUC of 0.95, substantiates the ensemble's excellent ability to differentiate between the patient outcomes. This confirms the ensemble's suitability for deployment in critical healthcare settings, providing a dependable tool for medical professionals to prioritize care and interventions.</a:t>
            </a:r>
          </a:p>
          <a:p>
            <a:pPr marL="0" indent="0">
              <a:buNone/>
            </a:pPr>
            <a:endParaRPr lang="en-US" dirty="0"/>
          </a:p>
        </p:txBody>
      </p:sp>
    </p:spTree>
    <p:extLst>
      <p:ext uri="{BB962C8B-B14F-4D97-AF65-F5344CB8AC3E}">
        <p14:creationId xmlns:p14="http://schemas.microsoft.com/office/powerpoint/2010/main" val="30147757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12" name="Picture 2">
            <a:extLst>
              <a:ext uri="{FF2B5EF4-FFF2-40B4-BE49-F238E27FC236}">
                <a16:creationId xmlns:a16="http://schemas.microsoft.com/office/drawing/2014/main" id="{5FF7B57D-FF7B-48B3-9F60-9BCEEECF9E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4" name="Group 13">
            <a:extLst>
              <a:ext uri="{FF2B5EF4-FFF2-40B4-BE49-F238E27FC236}">
                <a16:creationId xmlns:a16="http://schemas.microsoft.com/office/drawing/2014/main" id="{EB95AFDF-FA7D-4311-9C65-6D507D92F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5" name="Group 14">
              <a:extLst>
                <a:ext uri="{FF2B5EF4-FFF2-40B4-BE49-F238E27FC236}">
                  <a16:creationId xmlns:a16="http://schemas.microsoft.com/office/drawing/2014/main" id="{9A5CCD98-20C1-4404-B788-FDA92F8A440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7" name="Rectangle 5">
                <a:extLst>
                  <a:ext uri="{FF2B5EF4-FFF2-40B4-BE49-F238E27FC236}">
                    <a16:creationId xmlns:a16="http://schemas.microsoft.com/office/drawing/2014/main" id="{C1424C76-B5C3-468E-86FA-8D9B269053D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28" name="Freeform 6">
                <a:extLst>
                  <a:ext uri="{FF2B5EF4-FFF2-40B4-BE49-F238E27FC236}">
                    <a16:creationId xmlns:a16="http://schemas.microsoft.com/office/drawing/2014/main" id="{B3922267-72C9-403B-A6DE-7D0A43D554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Freeform 7">
                <a:extLst>
                  <a:ext uri="{FF2B5EF4-FFF2-40B4-BE49-F238E27FC236}">
                    <a16:creationId xmlns:a16="http://schemas.microsoft.com/office/drawing/2014/main" id="{7276DB68-2E8D-4723-852B-7476DD38FE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0" name="Freeform 8">
                <a:extLst>
                  <a:ext uri="{FF2B5EF4-FFF2-40B4-BE49-F238E27FC236}">
                    <a16:creationId xmlns:a16="http://schemas.microsoft.com/office/drawing/2014/main" id="{0A155711-4993-4D1E-89EA-A397C164F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9">
                <a:extLst>
                  <a:ext uri="{FF2B5EF4-FFF2-40B4-BE49-F238E27FC236}">
                    <a16:creationId xmlns:a16="http://schemas.microsoft.com/office/drawing/2014/main" id="{2AB42136-2551-4CAA-857F-65FA3247B4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Freeform 10">
                <a:extLst>
                  <a:ext uri="{FF2B5EF4-FFF2-40B4-BE49-F238E27FC236}">
                    <a16:creationId xmlns:a16="http://schemas.microsoft.com/office/drawing/2014/main" id="{7C2ADEA1-EA3E-4C0E-A28E-460092F7FF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11">
                <a:extLst>
                  <a:ext uri="{FF2B5EF4-FFF2-40B4-BE49-F238E27FC236}">
                    <a16:creationId xmlns:a16="http://schemas.microsoft.com/office/drawing/2014/main" id="{B04584B3-081C-4286-A840-AB5B16B10A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12">
                <a:extLst>
                  <a:ext uri="{FF2B5EF4-FFF2-40B4-BE49-F238E27FC236}">
                    <a16:creationId xmlns:a16="http://schemas.microsoft.com/office/drawing/2014/main" id="{3AB388FD-C246-4936-A041-E0413A1329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13">
                <a:extLst>
                  <a:ext uri="{FF2B5EF4-FFF2-40B4-BE49-F238E27FC236}">
                    <a16:creationId xmlns:a16="http://schemas.microsoft.com/office/drawing/2014/main" id="{57692343-2D12-4F57-836C-945D407B6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14">
                <a:extLst>
                  <a:ext uri="{FF2B5EF4-FFF2-40B4-BE49-F238E27FC236}">
                    <a16:creationId xmlns:a16="http://schemas.microsoft.com/office/drawing/2014/main" id="{062EE710-0210-4840-8698-E0DF1C6170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Freeform 15">
                <a:extLst>
                  <a:ext uri="{FF2B5EF4-FFF2-40B4-BE49-F238E27FC236}">
                    <a16:creationId xmlns:a16="http://schemas.microsoft.com/office/drawing/2014/main" id="{161892F4-6071-40CD-8E18-CDEE0C91B5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8" name="Line 16">
                <a:extLst>
                  <a:ext uri="{FF2B5EF4-FFF2-40B4-BE49-F238E27FC236}">
                    <a16:creationId xmlns:a16="http://schemas.microsoft.com/office/drawing/2014/main" id="{3E6BBE44-8D88-407D-B1C6-10C89DD6173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39" name="Freeform 17">
                <a:extLst>
                  <a:ext uri="{FF2B5EF4-FFF2-40B4-BE49-F238E27FC236}">
                    <a16:creationId xmlns:a16="http://schemas.microsoft.com/office/drawing/2014/main" id="{1E90AE6E-328E-4730-825C-B5130F5CF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0" name="Freeform 18">
                <a:extLst>
                  <a:ext uri="{FF2B5EF4-FFF2-40B4-BE49-F238E27FC236}">
                    <a16:creationId xmlns:a16="http://schemas.microsoft.com/office/drawing/2014/main" id="{24EC969F-6E4A-4163-ABDA-4674429A3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1" name="Freeform 19">
                <a:extLst>
                  <a:ext uri="{FF2B5EF4-FFF2-40B4-BE49-F238E27FC236}">
                    <a16:creationId xmlns:a16="http://schemas.microsoft.com/office/drawing/2014/main" id="{1B735C94-B049-42C6-9DEF-5DB70D58CE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2" name="Freeform 20">
                <a:extLst>
                  <a:ext uri="{FF2B5EF4-FFF2-40B4-BE49-F238E27FC236}">
                    <a16:creationId xmlns:a16="http://schemas.microsoft.com/office/drawing/2014/main" id="{051C02E6-1954-478B-AEAE-BF8F36BE94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3" name="Rectangle 21">
                <a:extLst>
                  <a:ext uri="{FF2B5EF4-FFF2-40B4-BE49-F238E27FC236}">
                    <a16:creationId xmlns:a16="http://schemas.microsoft.com/office/drawing/2014/main" id="{6710B1C0-310A-48D0-B824-459D9AFC2FB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44" name="Freeform 22">
                <a:extLst>
                  <a:ext uri="{FF2B5EF4-FFF2-40B4-BE49-F238E27FC236}">
                    <a16:creationId xmlns:a16="http://schemas.microsoft.com/office/drawing/2014/main" id="{1204A606-D9A6-4DC6-9F0E-D516EA1EB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5" name="Freeform 23">
                <a:extLst>
                  <a:ext uri="{FF2B5EF4-FFF2-40B4-BE49-F238E27FC236}">
                    <a16:creationId xmlns:a16="http://schemas.microsoft.com/office/drawing/2014/main" id="{EE569555-0243-4979-A537-C9B4AFD5F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6" name="Freeform 24">
                <a:extLst>
                  <a:ext uri="{FF2B5EF4-FFF2-40B4-BE49-F238E27FC236}">
                    <a16:creationId xmlns:a16="http://schemas.microsoft.com/office/drawing/2014/main" id="{D52A977D-4993-48AF-A792-F2DE096391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 name="Freeform 25">
                <a:extLst>
                  <a:ext uri="{FF2B5EF4-FFF2-40B4-BE49-F238E27FC236}">
                    <a16:creationId xmlns:a16="http://schemas.microsoft.com/office/drawing/2014/main" id="{93CFF2DC-E52E-4D99-97D5-B0D7B792E5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 name="Freeform 26">
                <a:extLst>
                  <a:ext uri="{FF2B5EF4-FFF2-40B4-BE49-F238E27FC236}">
                    <a16:creationId xmlns:a16="http://schemas.microsoft.com/office/drawing/2014/main" id="{5E175372-AF09-42A7-B3D0-226C834891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 name="Freeform 27">
                <a:extLst>
                  <a:ext uri="{FF2B5EF4-FFF2-40B4-BE49-F238E27FC236}">
                    <a16:creationId xmlns:a16="http://schemas.microsoft.com/office/drawing/2014/main" id="{ABF20BA9-F4B2-49EA-A573-578B18977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0" name="Freeform 28">
                <a:extLst>
                  <a:ext uri="{FF2B5EF4-FFF2-40B4-BE49-F238E27FC236}">
                    <a16:creationId xmlns:a16="http://schemas.microsoft.com/office/drawing/2014/main" id="{AA3A7A4B-C811-4E23-8BFD-5823A032DA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 name="Freeform 29">
                <a:extLst>
                  <a:ext uri="{FF2B5EF4-FFF2-40B4-BE49-F238E27FC236}">
                    <a16:creationId xmlns:a16="http://schemas.microsoft.com/office/drawing/2014/main" id="{47537781-F057-4B97-AD8F-12FE9BE59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2" name="Freeform 30">
                <a:extLst>
                  <a:ext uri="{FF2B5EF4-FFF2-40B4-BE49-F238E27FC236}">
                    <a16:creationId xmlns:a16="http://schemas.microsoft.com/office/drawing/2014/main" id="{078883C7-EB52-4BB7-A9A7-F8C046A833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3" name="Freeform 31">
                <a:extLst>
                  <a:ext uri="{FF2B5EF4-FFF2-40B4-BE49-F238E27FC236}">
                    <a16:creationId xmlns:a16="http://schemas.microsoft.com/office/drawing/2014/main" id="{63CCBBF8-5972-4ED3-AB5B-46DC425B1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grpSp>
          <p:nvGrpSpPr>
            <p:cNvPr id="16" name="Group 15">
              <a:extLst>
                <a:ext uri="{FF2B5EF4-FFF2-40B4-BE49-F238E27FC236}">
                  <a16:creationId xmlns:a16="http://schemas.microsoft.com/office/drawing/2014/main" id="{A8C19883-37FB-437C-A3AA-89AA6239D3A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7" name="Freeform 32">
                <a:extLst>
                  <a:ext uri="{FF2B5EF4-FFF2-40B4-BE49-F238E27FC236}">
                    <a16:creationId xmlns:a16="http://schemas.microsoft.com/office/drawing/2014/main" id="{AF1753DD-4CEF-45EC-B952-90EA8895D7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 name="Freeform 33">
                <a:extLst>
                  <a:ext uri="{FF2B5EF4-FFF2-40B4-BE49-F238E27FC236}">
                    <a16:creationId xmlns:a16="http://schemas.microsoft.com/office/drawing/2014/main" id="{5B9356DB-C1BE-4D76-8FA7-4FBAA12D1D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 name="Freeform 34">
                <a:extLst>
                  <a:ext uri="{FF2B5EF4-FFF2-40B4-BE49-F238E27FC236}">
                    <a16:creationId xmlns:a16="http://schemas.microsoft.com/office/drawing/2014/main" id="{C4F59561-572D-42BA-A6FD-F3AFA1A394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35">
                <a:extLst>
                  <a:ext uri="{FF2B5EF4-FFF2-40B4-BE49-F238E27FC236}">
                    <a16:creationId xmlns:a16="http://schemas.microsoft.com/office/drawing/2014/main" id="{BB7A51A1-D509-4494-BAE2-1B96CAD4D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36">
                <a:extLst>
                  <a:ext uri="{FF2B5EF4-FFF2-40B4-BE49-F238E27FC236}">
                    <a16:creationId xmlns:a16="http://schemas.microsoft.com/office/drawing/2014/main" id="{D3FE0B5A-55DE-4E56-8E9B-B92D1DB9A8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Freeform 37">
                <a:extLst>
                  <a:ext uri="{FF2B5EF4-FFF2-40B4-BE49-F238E27FC236}">
                    <a16:creationId xmlns:a16="http://schemas.microsoft.com/office/drawing/2014/main" id="{F125661C-3A0E-4B6E-B2AB-1B08C89251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 name="Freeform 38">
                <a:extLst>
                  <a:ext uri="{FF2B5EF4-FFF2-40B4-BE49-F238E27FC236}">
                    <a16:creationId xmlns:a16="http://schemas.microsoft.com/office/drawing/2014/main" id="{39304006-EE77-438A-A0D1-537322356C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Freeform 39">
                <a:extLst>
                  <a:ext uri="{FF2B5EF4-FFF2-40B4-BE49-F238E27FC236}">
                    <a16:creationId xmlns:a16="http://schemas.microsoft.com/office/drawing/2014/main" id="{C6031DEB-4109-4049-82CF-DD06483A2C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5" name="Freeform 40">
                <a:extLst>
                  <a:ext uri="{FF2B5EF4-FFF2-40B4-BE49-F238E27FC236}">
                    <a16:creationId xmlns:a16="http://schemas.microsoft.com/office/drawing/2014/main" id="{65FC2657-18D6-4490-88D6-32E6B1C6FB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Rectangle 41">
                <a:extLst>
                  <a:ext uri="{FF2B5EF4-FFF2-40B4-BE49-F238E27FC236}">
                    <a16:creationId xmlns:a16="http://schemas.microsoft.com/office/drawing/2014/main" id="{20BEA03B-3EAD-4FA2-BC9D-25A14D635CF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grpSp>
      </p:grpSp>
      <p:sp>
        <p:nvSpPr>
          <p:cNvPr id="2" name="Title 1">
            <a:extLst>
              <a:ext uri="{FF2B5EF4-FFF2-40B4-BE49-F238E27FC236}">
                <a16:creationId xmlns:a16="http://schemas.microsoft.com/office/drawing/2014/main" id="{1F6A938C-1C98-BE81-7DA3-6852FB01EC7A}"/>
              </a:ext>
            </a:extLst>
          </p:cNvPr>
          <p:cNvSpPr>
            <a:spLocks noGrp="1"/>
          </p:cNvSpPr>
          <p:nvPr>
            <p:ph type="title"/>
          </p:nvPr>
        </p:nvSpPr>
        <p:spPr>
          <a:xfrm>
            <a:off x="1141413" y="618518"/>
            <a:ext cx="9905998" cy="1478570"/>
          </a:xfrm>
        </p:spPr>
        <p:txBody>
          <a:bodyPr vert="horz" lIns="91440" tIns="45720" rIns="91440" bIns="45720" rtlCol="0" anchor="ctr">
            <a:normAutofit/>
          </a:bodyPr>
          <a:lstStyle/>
          <a:p>
            <a:r>
              <a:rPr lang="en-US" sz="3600"/>
              <a:t>Comparison of Classification models</a:t>
            </a:r>
          </a:p>
        </p:txBody>
      </p:sp>
      <p:sp>
        <p:nvSpPr>
          <p:cNvPr id="7" name="Text Placeholder 6">
            <a:extLst>
              <a:ext uri="{FF2B5EF4-FFF2-40B4-BE49-F238E27FC236}">
                <a16:creationId xmlns:a16="http://schemas.microsoft.com/office/drawing/2014/main" id="{B4AF6C73-FEA7-57D7-9897-8865365E544C}"/>
              </a:ext>
            </a:extLst>
          </p:cNvPr>
          <p:cNvSpPr>
            <a:spLocks noGrp="1"/>
          </p:cNvSpPr>
          <p:nvPr>
            <p:ph type="body" sz="half" idx="2"/>
          </p:nvPr>
        </p:nvSpPr>
        <p:spPr>
          <a:xfrm>
            <a:off x="6336727" y="1990726"/>
            <a:ext cx="4710683" cy="4425949"/>
          </a:xfrm>
        </p:spPr>
        <p:txBody>
          <a:bodyPr vert="horz" lIns="91440" tIns="45720" rIns="91440" bIns="45720" rtlCol="0">
            <a:normAutofit fontScale="92500" lnSpcReduction="20000"/>
          </a:bodyPr>
          <a:lstStyle/>
          <a:p>
            <a:pPr indent="-228600">
              <a:buFont typeface="Arial" panose="020B0604020202020204" pitchFamily="34" charset="0"/>
              <a:buChar char="•"/>
            </a:pPr>
            <a:r>
              <a:rPr lang="en-US" dirty="0"/>
              <a:t>In analyzing the performance metrics of the three predictive models, we observe that both the Logistic Regression with Grid Search and the Ensemble model exhibit superior accuracy and AUC scores, indicating their strong discriminative ability in predicting hospital mortality. The Logistic Regression stands out with the highest recall and AUC, suggesting it is particularly effective in identifying true positive cases without significantly increasing false positives. The Ensemble model, while closely matching the Logistic Regression in accuracy and F1-score, offers a balance between precision and recall.</a:t>
            </a:r>
          </a:p>
          <a:p>
            <a:pPr indent="-228600">
              <a:buFont typeface="Arial" panose="020B0604020202020204" pitchFamily="34" charset="0"/>
              <a:buChar char="•"/>
            </a:pPr>
            <a:r>
              <a:rPr lang="en-US" dirty="0"/>
              <a:t>The Logistic Regression with Grid Search emerges as the most robust model for this application, with its exceptional ability to identify patients at risk accurately. Its high recall is crucial in a medical context, ensuring that fewer cases at risk go unnoticed. The high AUC further reinforces its status as the best model, providing confidence in its use as a reliable tool for hospital mortality prediction.</a:t>
            </a:r>
          </a:p>
          <a:p>
            <a:pPr indent="-228600">
              <a:buFont typeface="Arial" panose="020B0604020202020204" pitchFamily="34" charset="0"/>
              <a:buChar char="•"/>
            </a:pPr>
            <a:endParaRPr lang="en-US" dirty="0"/>
          </a:p>
        </p:txBody>
      </p:sp>
      <p:graphicFrame>
        <p:nvGraphicFramePr>
          <p:cNvPr id="5" name="Content Placeholder 4">
            <a:extLst>
              <a:ext uri="{FF2B5EF4-FFF2-40B4-BE49-F238E27FC236}">
                <a16:creationId xmlns:a16="http://schemas.microsoft.com/office/drawing/2014/main" id="{AB21C7DD-60CF-6071-731F-88E611E7759A}"/>
              </a:ext>
            </a:extLst>
          </p:cNvPr>
          <p:cNvGraphicFramePr>
            <a:graphicFrameLocks noGrp="1"/>
          </p:cNvGraphicFramePr>
          <p:nvPr>
            <p:ph idx="1"/>
            <p:extLst>
              <p:ext uri="{D42A27DB-BD31-4B8C-83A1-F6EECF244321}">
                <p14:modId xmlns:p14="http://schemas.microsoft.com/office/powerpoint/2010/main" val="42356495"/>
              </p:ext>
            </p:extLst>
          </p:nvPr>
        </p:nvGraphicFramePr>
        <p:xfrm>
          <a:off x="831853" y="2473325"/>
          <a:ext cx="5352474" cy="2835522"/>
        </p:xfrm>
        <a:graphic>
          <a:graphicData uri="http://schemas.openxmlformats.org/drawingml/2006/table">
            <a:tbl>
              <a:tblPr firstRow="1" firstCol="1" bandRow="1">
                <a:tableStyleId>{7DF18680-E054-41AD-8BC1-D1AEF772440D}</a:tableStyleId>
              </a:tblPr>
              <a:tblGrid>
                <a:gridCol w="1185571">
                  <a:extLst>
                    <a:ext uri="{9D8B030D-6E8A-4147-A177-3AD203B41FA5}">
                      <a16:colId xmlns:a16="http://schemas.microsoft.com/office/drawing/2014/main" val="3070734585"/>
                    </a:ext>
                  </a:extLst>
                </a:gridCol>
                <a:gridCol w="1011523">
                  <a:extLst>
                    <a:ext uri="{9D8B030D-6E8A-4147-A177-3AD203B41FA5}">
                      <a16:colId xmlns:a16="http://schemas.microsoft.com/office/drawing/2014/main" val="437159413"/>
                    </a:ext>
                  </a:extLst>
                </a:gridCol>
                <a:gridCol w="765809">
                  <a:extLst>
                    <a:ext uri="{9D8B030D-6E8A-4147-A177-3AD203B41FA5}">
                      <a16:colId xmlns:a16="http://schemas.microsoft.com/office/drawing/2014/main" val="902605618"/>
                    </a:ext>
                  </a:extLst>
                </a:gridCol>
                <a:gridCol w="735095">
                  <a:extLst>
                    <a:ext uri="{9D8B030D-6E8A-4147-A177-3AD203B41FA5}">
                      <a16:colId xmlns:a16="http://schemas.microsoft.com/office/drawing/2014/main" val="4040327617"/>
                    </a:ext>
                  </a:extLst>
                </a:gridCol>
                <a:gridCol w="1011523">
                  <a:extLst>
                    <a:ext uri="{9D8B030D-6E8A-4147-A177-3AD203B41FA5}">
                      <a16:colId xmlns:a16="http://schemas.microsoft.com/office/drawing/2014/main" val="849038901"/>
                    </a:ext>
                  </a:extLst>
                </a:gridCol>
                <a:gridCol w="642953">
                  <a:extLst>
                    <a:ext uri="{9D8B030D-6E8A-4147-A177-3AD203B41FA5}">
                      <a16:colId xmlns:a16="http://schemas.microsoft.com/office/drawing/2014/main" val="4159451789"/>
                    </a:ext>
                  </a:extLst>
                </a:gridCol>
              </a:tblGrid>
              <a:tr h="708880">
                <a:tc>
                  <a:txBody>
                    <a:bodyPr/>
                    <a:lstStyle/>
                    <a:p>
                      <a:pPr algn="ctr"/>
                      <a:r>
                        <a:rPr lang="en-US" sz="1300" dirty="0"/>
                        <a:t>Model</a:t>
                      </a:r>
                    </a:p>
                  </a:txBody>
                  <a:tcPr marL="64580" marR="64580" marT="32290" marB="32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300" dirty="0"/>
                        <a:t>Precision</a:t>
                      </a:r>
                    </a:p>
                  </a:txBody>
                  <a:tcPr marL="64580" marR="64580" marT="32290" marB="32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300"/>
                        <a:t>Recall</a:t>
                      </a:r>
                    </a:p>
                  </a:txBody>
                  <a:tcPr marL="64580" marR="64580" marT="32290" marB="32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300"/>
                        <a:t>F1-Score</a:t>
                      </a:r>
                    </a:p>
                  </a:txBody>
                  <a:tcPr marL="64580" marR="64580" marT="32290" marB="32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300"/>
                        <a:t>Accuracy</a:t>
                      </a:r>
                    </a:p>
                  </a:txBody>
                  <a:tcPr marL="64580" marR="64580" marT="32290" marB="32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300"/>
                        <a:t>AUC</a:t>
                      </a:r>
                    </a:p>
                  </a:txBody>
                  <a:tcPr marL="64580" marR="64580" marT="32290" marB="32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67933012"/>
                  </a:ext>
                </a:extLst>
              </a:tr>
              <a:tr h="708880">
                <a:tc>
                  <a:txBody>
                    <a:bodyPr/>
                    <a:lstStyle/>
                    <a:p>
                      <a:pPr algn="ctr"/>
                      <a:r>
                        <a:rPr lang="en-US" sz="1300"/>
                        <a:t>Decision Tree (Grid)</a:t>
                      </a:r>
                    </a:p>
                  </a:txBody>
                  <a:tcPr marL="64580" marR="64580" marT="32290" marB="32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300" dirty="0"/>
                        <a:t>0.88</a:t>
                      </a:r>
                    </a:p>
                  </a:txBody>
                  <a:tcPr marL="64580" marR="64580" marT="32290" marB="32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300" dirty="0"/>
                        <a:t>0.91</a:t>
                      </a:r>
                    </a:p>
                  </a:txBody>
                  <a:tcPr marL="64580" marR="64580" marT="32290" marB="32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300" dirty="0"/>
                        <a:t>0.89</a:t>
                      </a:r>
                    </a:p>
                  </a:txBody>
                  <a:tcPr marL="64580" marR="64580" marT="32290" marB="32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300"/>
                        <a:t>0.94</a:t>
                      </a:r>
                    </a:p>
                  </a:txBody>
                  <a:tcPr marL="64580" marR="64580" marT="32290" marB="32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300"/>
                        <a:t>0.93</a:t>
                      </a:r>
                    </a:p>
                  </a:txBody>
                  <a:tcPr marL="64580" marR="64580" marT="32290" marB="32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05660909"/>
                  </a:ext>
                </a:extLst>
              </a:tr>
              <a:tr h="996265">
                <a:tc>
                  <a:txBody>
                    <a:bodyPr/>
                    <a:lstStyle/>
                    <a:p>
                      <a:pPr algn="ctr"/>
                      <a:r>
                        <a:rPr lang="en-US" sz="1300" dirty="0"/>
                        <a:t>Logistic Regression (Grid)</a:t>
                      </a:r>
                    </a:p>
                  </a:txBody>
                  <a:tcPr marL="64580" marR="64580" marT="32290" marB="32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300"/>
                        <a:t>0.86</a:t>
                      </a:r>
                    </a:p>
                  </a:txBody>
                  <a:tcPr marL="64580" marR="64580" marT="32290" marB="32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300"/>
                        <a:t>0.96</a:t>
                      </a:r>
                    </a:p>
                  </a:txBody>
                  <a:tcPr marL="64580" marR="64580" marT="32290" marB="32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300" dirty="0"/>
                        <a:t>0.91</a:t>
                      </a:r>
                    </a:p>
                  </a:txBody>
                  <a:tcPr marL="64580" marR="64580" marT="32290" marB="32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300" dirty="0"/>
                        <a:t>0.95</a:t>
                      </a:r>
                    </a:p>
                  </a:txBody>
                  <a:tcPr marL="64580" marR="64580" marT="32290" marB="32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300"/>
                        <a:t>0.99</a:t>
                      </a:r>
                    </a:p>
                  </a:txBody>
                  <a:tcPr marL="64580" marR="64580" marT="32290" marB="32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1294774"/>
                  </a:ext>
                </a:extLst>
              </a:tr>
              <a:tr h="421497">
                <a:tc>
                  <a:txBody>
                    <a:bodyPr/>
                    <a:lstStyle/>
                    <a:p>
                      <a:pPr algn="ctr"/>
                      <a:r>
                        <a:rPr lang="en-US" sz="1300"/>
                        <a:t>Ensemble </a:t>
                      </a:r>
                    </a:p>
                  </a:txBody>
                  <a:tcPr marL="64580" marR="64580" marT="32290" marB="32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300"/>
                        <a:t>0.89</a:t>
                      </a:r>
                    </a:p>
                  </a:txBody>
                  <a:tcPr marL="64580" marR="64580" marT="32290" marB="32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300"/>
                        <a:t>0.93</a:t>
                      </a:r>
                    </a:p>
                  </a:txBody>
                  <a:tcPr marL="64580" marR="64580" marT="32290" marB="32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300"/>
                        <a:t>0.91</a:t>
                      </a:r>
                    </a:p>
                  </a:txBody>
                  <a:tcPr marL="64580" marR="64580" marT="32290" marB="32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300" dirty="0"/>
                        <a:t>0.95</a:t>
                      </a:r>
                    </a:p>
                  </a:txBody>
                  <a:tcPr marL="64580" marR="64580" marT="32290" marB="32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300" dirty="0"/>
                        <a:t>0.95</a:t>
                      </a:r>
                    </a:p>
                  </a:txBody>
                  <a:tcPr marL="64580" marR="64580" marT="32290" marB="32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15023698"/>
                  </a:ext>
                </a:extLst>
              </a:tr>
            </a:tbl>
          </a:graphicData>
        </a:graphic>
      </p:graphicFrame>
    </p:spTree>
    <p:extLst>
      <p:ext uri="{BB962C8B-B14F-4D97-AF65-F5344CB8AC3E}">
        <p14:creationId xmlns:p14="http://schemas.microsoft.com/office/powerpoint/2010/main" val="8115047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6FBFAAE-C13F-B178-F981-79113BD99E4A}"/>
              </a:ext>
            </a:extLst>
          </p:cNvPr>
          <p:cNvSpPr>
            <a:spLocks noGrp="1"/>
          </p:cNvSpPr>
          <p:nvPr>
            <p:ph type="title"/>
          </p:nvPr>
        </p:nvSpPr>
        <p:spPr/>
        <p:txBody>
          <a:bodyPr/>
          <a:lstStyle/>
          <a:p>
            <a:r>
              <a:rPr lang="en-US" dirty="0"/>
              <a:t>Regression Features</a:t>
            </a:r>
          </a:p>
        </p:txBody>
      </p:sp>
      <p:pic>
        <p:nvPicPr>
          <p:cNvPr id="10" name="Content Placeholder 9" descr="A table with numbers and numbers&#10;&#10;Description automatically generated">
            <a:extLst>
              <a:ext uri="{FF2B5EF4-FFF2-40B4-BE49-F238E27FC236}">
                <a16:creationId xmlns:a16="http://schemas.microsoft.com/office/drawing/2014/main" id="{CF86050F-C2E2-B074-C0EA-06DD8F5F3548}"/>
              </a:ext>
            </a:extLst>
          </p:cNvPr>
          <p:cNvPicPr>
            <a:picLocks noGrp="1" noChangeAspect="1"/>
          </p:cNvPicPr>
          <p:nvPr>
            <p:ph idx="1"/>
          </p:nvPr>
        </p:nvPicPr>
        <p:blipFill>
          <a:blip r:embed="rId2"/>
          <a:stretch>
            <a:fillRect/>
          </a:stretch>
        </p:blipFill>
        <p:spPr>
          <a:xfrm>
            <a:off x="1065891" y="2417925"/>
            <a:ext cx="3594100" cy="914400"/>
          </a:xfrm>
        </p:spPr>
      </p:pic>
      <p:pic>
        <p:nvPicPr>
          <p:cNvPr id="12" name="Picture 11" descr="A screenshot of a table&#10;&#10;Description automatically generated">
            <a:extLst>
              <a:ext uri="{FF2B5EF4-FFF2-40B4-BE49-F238E27FC236}">
                <a16:creationId xmlns:a16="http://schemas.microsoft.com/office/drawing/2014/main" id="{A29B8BF7-F889-97B0-B5CD-436193EC4229}"/>
              </a:ext>
            </a:extLst>
          </p:cNvPr>
          <p:cNvPicPr>
            <a:picLocks noChangeAspect="1"/>
          </p:cNvPicPr>
          <p:nvPr/>
        </p:nvPicPr>
        <p:blipFill>
          <a:blip r:embed="rId3"/>
          <a:stretch>
            <a:fillRect/>
          </a:stretch>
        </p:blipFill>
        <p:spPr>
          <a:xfrm>
            <a:off x="1065891" y="3744913"/>
            <a:ext cx="7366000" cy="1016000"/>
          </a:xfrm>
          <a:prstGeom prst="rect">
            <a:avLst/>
          </a:prstGeom>
        </p:spPr>
      </p:pic>
      <p:sp>
        <p:nvSpPr>
          <p:cNvPr id="13" name="TextBox 12">
            <a:extLst>
              <a:ext uri="{FF2B5EF4-FFF2-40B4-BE49-F238E27FC236}">
                <a16:creationId xmlns:a16="http://schemas.microsoft.com/office/drawing/2014/main" id="{BD1BE8EB-8340-4A8B-BE59-649F3037F900}"/>
              </a:ext>
            </a:extLst>
          </p:cNvPr>
          <p:cNvSpPr txBox="1"/>
          <p:nvPr/>
        </p:nvSpPr>
        <p:spPr>
          <a:xfrm>
            <a:off x="967666" y="1964255"/>
            <a:ext cx="6823663" cy="369332"/>
          </a:xfrm>
          <a:prstGeom prst="rect">
            <a:avLst/>
          </a:prstGeom>
          <a:noFill/>
        </p:spPr>
        <p:txBody>
          <a:bodyPr wrap="none" rtlCol="0">
            <a:spAutoFit/>
          </a:bodyPr>
          <a:lstStyle/>
          <a:p>
            <a:r>
              <a:rPr lang="en-US" dirty="0"/>
              <a:t>Set #1 Intersection between correlating features &amp; random forest choice</a:t>
            </a:r>
          </a:p>
        </p:txBody>
      </p:sp>
      <p:sp>
        <p:nvSpPr>
          <p:cNvPr id="14" name="TextBox 13">
            <a:extLst>
              <a:ext uri="{FF2B5EF4-FFF2-40B4-BE49-F238E27FC236}">
                <a16:creationId xmlns:a16="http://schemas.microsoft.com/office/drawing/2014/main" id="{E9C49D8B-7AFA-7D35-18A0-8D6D7AB06135}"/>
              </a:ext>
            </a:extLst>
          </p:cNvPr>
          <p:cNvSpPr txBox="1"/>
          <p:nvPr/>
        </p:nvSpPr>
        <p:spPr>
          <a:xfrm>
            <a:off x="967666" y="3332325"/>
            <a:ext cx="3626314" cy="369332"/>
          </a:xfrm>
          <a:prstGeom prst="rect">
            <a:avLst/>
          </a:prstGeom>
          <a:noFill/>
        </p:spPr>
        <p:txBody>
          <a:bodyPr wrap="none" rtlCol="0">
            <a:spAutoFit/>
          </a:bodyPr>
          <a:lstStyle/>
          <a:p>
            <a:r>
              <a:rPr lang="en-US" dirty="0"/>
              <a:t>Set # 2 Only correlation top features</a:t>
            </a:r>
          </a:p>
        </p:txBody>
      </p:sp>
    </p:spTree>
    <p:extLst>
      <p:ext uri="{BB962C8B-B14F-4D97-AF65-F5344CB8AC3E}">
        <p14:creationId xmlns:p14="http://schemas.microsoft.com/office/powerpoint/2010/main" val="4624078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46986-A489-A953-261F-807E7BE30005}"/>
              </a:ext>
            </a:extLst>
          </p:cNvPr>
          <p:cNvSpPr>
            <a:spLocks noGrp="1"/>
          </p:cNvSpPr>
          <p:nvPr>
            <p:ph type="title"/>
          </p:nvPr>
        </p:nvSpPr>
        <p:spPr>
          <a:xfrm>
            <a:off x="1141413" y="618518"/>
            <a:ext cx="9905998" cy="1478570"/>
          </a:xfrm>
        </p:spPr>
        <p:txBody>
          <a:bodyPr>
            <a:normAutofit/>
          </a:bodyPr>
          <a:lstStyle/>
          <a:p>
            <a:r>
              <a:rPr lang="en-US" dirty="0"/>
              <a:t>Linear Regression</a:t>
            </a:r>
          </a:p>
        </p:txBody>
      </p:sp>
      <p:pic>
        <p:nvPicPr>
          <p:cNvPr id="5" name="Content Placeholder 4" descr="A screenshot of a computer program&#10;&#10;Description automatically generated">
            <a:extLst>
              <a:ext uri="{FF2B5EF4-FFF2-40B4-BE49-F238E27FC236}">
                <a16:creationId xmlns:a16="http://schemas.microsoft.com/office/drawing/2014/main" id="{B43EE2BF-CC8D-66D5-3A6F-2BCB1053C68A}"/>
              </a:ext>
            </a:extLst>
          </p:cNvPr>
          <p:cNvPicPr>
            <a:picLocks noChangeAspect="1"/>
          </p:cNvPicPr>
          <p:nvPr/>
        </p:nvPicPr>
        <p:blipFill>
          <a:blip r:embed="rId3"/>
          <a:stretch>
            <a:fillRect/>
          </a:stretch>
        </p:blipFill>
        <p:spPr>
          <a:xfrm>
            <a:off x="1141411" y="2263810"/>
            <a:ext cx="3494597" cy="3521004"/>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9" name="Content Placeholder 8">
            <a:extLst>
              <a:ext uri="{FF2B5EF4-FFF2-40B4-BE49-F238E27FC236}">
                <a16:creationId xmlns:a16="http://schemas.microsoft.com/office/drawing/2014/main" id="{BD301D4E-4890-70FB-AFFF-64B10D16BF7F}"/>
              </a:ext>
            </a:extLst>
          </p:cNvPr>
          <p:cNvSpPr>
            <a:spLocks noGrp="1"/>
          </p:cNvSpPr>
          <p:nvPr>
            <p:ph idx="1"/>
          </p:nvPr>
        </p:nvSpPr>
        <p:spPr>
          <a:xfrm>
            <a:off x="5034579" y="2249487"/>
            <a:ext cx="6012832" cy="3541714"/>
          </a:xfrm>
        </p:spPr>
        <p:txBody>
          <a:bodyPr>
            <a:normAutofit fontScale="55000" lnSpcReduction="20000"/>
          </a:bodyPr>
          <a:lstStyle/>
          <a:p>
            <a:r>
              <a:rPr lang="en-US" dirty="0"/>
              <a:t>Captures Linear Relationship: several features in the dataset, such as length of stay and severity of illness, likely have a linear relationship with medical charges, making linear regression a suitable model for capturing these relationships.</a:t>
            </a:r>
          </a:p>
          <a:p>
            <a:r>
              <a:rPr lang="en-US" dirty="0"/>
              <a:t>Linear regression provides clear interpretability, allowing healthcare professionals to understand how different factors, like age or medical procedures, are associated with the total charges, which is invaluable for cost analysis and management.</a:t>
            </a:r>
          </a:p>
          <a:p>
            <a:r>
              <a:rPr lang="en-US" dirty="0"/>
              <a:t>It is computationally efficient and straightforward to implement, making it an excellent starting point for modeling and understanding the underlying structure of the data before considering more complex models.</a:t>
            </a:r>
          </a:p>
          <a:p>
            <a:r>
              <a:rPr lang="en-US" dirty="0"/>
              <a:t>As charges are a continuous variable, linear regression is well-suited for making quantitative predictions, which can be directly used in financial planning and budgeting within the healthcare system.</a:t>
            </a:r>
          </a:p>
          <a:p>
            <a:endParaRPr lang="en-US" dirty="0"/>
          </a:p>
        </p:txBody>
      </p:sp>
    </p:spTree>
    <p:extLst>
      <p:ext uri="{BB962C8B-B14F-4D97-AF65-F5344CB8AC3E}">
        <p14:creationId xmlns:p14="http://schemas.microsoft.com/office/powerpoint/2010/main" val="27735550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54"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322CE9F4-0BD2-A36C-AA27-CF63256D75E2}"/>
              </a:ext>
            </a:extLst>
          </p:cNvPr>
          <p:cNvSpPr>
            <a:spLocks noGrp="1"/>
          </p:cNvSpPr>
          <p:nvPr>
            <p:ph type="title"/>
          </p:nvPr>
        </p:nvSpPr>
        <p:spPr>
          <a:xfrm>
            <a:off x="1141413" y="618518"/>
            <a:ext cx="4459286" cy="1478570"/>
          </a:xfrm>
        </p:spPr>
        <p:txBody>
          <a:bodyPr>
            <a:normAutofit/>
          </a:bodyPr>
          <a:lstStyle/>
          <a:p>
            <a:r>
              <a:rPr lang="en-US" sz="3200"/>
              <a:t>Linear Regression Results</a:t>
            </a:r>
          </a:p>
        </p:txBody>
      </p:sp>
      <p:sp>
        <p:nvSpPr>
          <p:cNvPr id="13" name="Content Placeholder 12">
            <a:extLst>
              <a:ext uri="{FF2B5EF4-FFF2-40B4-BE49-F238E27FC236}">
                <a16:creationId xmlns:a16="http://schemas.microsoft.com/office/drawing/2014/main" id="{5CC25564-A422-1029-955F-BFDA67B3AF60}"/>
              </a:ext>
            </a:extLst>
          </p:cNvPr>
          <p:cNvSpPr>
            <a:spLocks noGrp="1"/>
          </p:cNvSpPr>
          <p:nvPr>
            <p:ph idx="1"/>
          </p:nvPr>
        </p:nvSpPr>
        <p:spPr>
          <a:xfrm>
            <a:off x="1141412" y="2249487"/>
            <a:ext cx="4459287" cy="3965046"/>
          </a:xfrm>
        </p:spPr>
        <p:txBody>
          <a:bodyPr>
            <a:normAutofit/>
          </a:bodyPr>
          <a:lstStyle/>
          <a:p>
            <a:pPr>
              <a:lnSpc>
                <a:spcPct val="110000"/>
              </a:lnSpc>
            </a:pPr>
            <a:r>
              <a:rPr lang="en-US" sz="1300" dirty="0"/>
              <a:t>variable, with a coefficient of determination (R²) of 0.79. This suggests that approximately 79% of the variability in the target can be explained by the model's inputs. The model's coefficients indicate the relative influence of each feature on the target variable, with the first feature having the most substantial positive impact on the prediction.</a:t>
            </a:r>
          </a:p>
          <a:p>
            <a:pPr>
              <a:lnSpc>
                <a:spcPct val="110000"/>
              </a:lnSpc>
            </a:pPr>
            <a:r>
              <a:rPr lang="en-US" sz="1300" dirty="0"/>
              <a:t>However, the mean squared error (MSE) and root mean squared error (RMSE) values are 0.34 and 0.58, respectively, which points to the average squared difference and the standard deviation of the prediction errors. The mean absolute error (MAE) of 0.45 reflects the average absolute difference between predicted values and actual values. These error metrics suggest that the model's predictions are reasonably close to the true values but could potentially be improved with further model tuning or feature selection.</a:t>
            </a:r>
          </a:p>
          <a:p>
            <a:pPr>
              <a:lnSpc>
                <a:spcPct val="110000"/>
              </a:lnSpc>
            </a:pPr>
            <a:endParaRPr lang="en-US" sz="1300" dirty="0"/>
          </a:p>
        </p:txBody>
      </p:sp>
      <p:pic>
        <p:nvPicPr>
          <p:cNvPr id="11" name="Picture 10" descr="A red dotted graph with a blue line&#10;&#10;Description automatically generated">
            <a:extLst>
              <a:ext uri="{FF2B5EF4-FFF2-40B4-BE49-F238E27FC236}">
                <a16:creationId xmlns:a16="http://schemas.microsoft.com/office/drawing/2014/main" id="{F763EC47-912C-1AC0-5836-C4AF9BFFC9DA}"/>
              </a:ext>
            </a:extLst>
          </p:cNvPr>
          <p:cNvPicPr>
            <a:picLocks noChangeAspect="1"/>
          </p:cNvPicPr>
          <p:nvPr/>
        </p:nvPicPr>
        <p:blipFill>
          <a:blip r:embed="rId4"/>
          <a:stretch>
            <a:fillRect/>
          </a:stretch>
        </p:blipFill>
        <p:spPr>
          <a:xfrm>
            <a:off x="6270958" y="618518"/>
            <a:ext cx="5106362" cy="5596015"/>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56" name="Group 55">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57"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58"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9"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0"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1"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2"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3"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4"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5"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6"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7"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8"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69"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0"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1"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2"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3"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74"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5"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6"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7"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8"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9"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0"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1"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2"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3"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Tree>
    <p:extLst>
      <p:ext uri="{BB962C8B-B14F-4D97-AF65-F5344CB8AC3E}">
        <p14:creationId xmlns:p14="http://schemas.microsoft.com/office/powerpoint/2010/main" val="3854390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55F7C-462B-D1CE-3A74-0BA481CD6649}"/>
              </a:ext>
            </a:extLst>
          </p:cNvPr>
          <p:cNvSpPr>
            <a:spLocks noGrp="1"/>
          </p:cNvSpPr>
          <p:nvPr>
            <p:ph type="title"/>
          </p:nvPr>
        </p:nvSpPr>
        <p:spPr/>
        <p:txBody>
          <a:bodyPr/>
          <a:lstStyle/>
          <a:p>
            <a:r>
              <a:rPr lang="en-US" dirty="0"/>
              <a:t>Data Set structure</a:t>
            </a:r>
          </a:p>
        </p:txBody>
      </p:sp>
      <p:pic>
        <p:nvPicPr>
          <p:cNvPr id="8" name="Picture 7" descr="A screenshot of a computer&#10;&#10;Description automatically generated">
            <a:extLst>
              <a:ext uri="{FF2B5EF4-FFF2-40B4-BE49-F238E27FC236}">
                <a16:creationId xmlns:a16="http://schemas.microsoft.com/office/drawing/2014/main" id="{188B050E-17B9-7AC6-8F63-635E9C634384}"/>
              </a:ext>
            </a:extLst>
          </p:cNvPr>
          <p:cNvPicPr>
            <a:picLocks noChangeAspect="1"/>
          </p:cNvPicPr>
          <p:nvPr/>
        </p:nvPicPr>
        <p:blipFill>
          <a:blip r:embed="rId2"/>
          <a:stretch>
            <a:fillRect/>
          </a:stretch>
        </p:blipFill>
        <p:spPr>
          <a:xfrm>
            <a:off x="1141413" y="2155874"/>
            <a:ext cx="9829956" cy="3346107"/>
          </a:xfrm>
          <a:prstGeom prst="rect">
            <a:avLst/>
          </a:prstGeom>
        </p:spPr>
      </p:pic>
    </p:spTree>
    <p:extLst>
      <p:ext uri="{BB962C8B-B14F-4D97-AF65-F5344CB8AC3E}">
        <p14:creationId xmlns:p14="http://schemas.microsoft.com/office/powerpoint/2010/main" val="39574968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775AF3B-5284-4B97-9BB7-55C6FB3699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A0F1F7ED-DA39-478F-85DA-317DE08941E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1902285" cy="6858001"/>
            <a:chOff x="0" y="0"/>
            <a:chExt cx="11902285" cy="6858001"/>
          </a:xfrm>
        </p:grpSpPr>
        <p:grpSp>
          <p:nvGrpSpPr>
            <p:cNvPr id="15" name="Group 14">
              <a:extLst>
                <a:ext uri="{FF2B5EF4-FFF2-40B4-BE49-F238E27FC236}">
                  <a16:creationId xmlns:a16="http://schemas.microsoft.com/office/drawing/2014/main" id="{1DAE5903-52E8-4F25-8473-93EF4837763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7" name="Rectangle 5">
                <a:extLst>
                  <a:ext uri="{FF2B5EF4-FFF2-40B4-BE49-F238E27FC236}">
                    <a16:creationId xmlns:a16="http://schemas.microsoft.com/office/drawing/2014/main" id="{894835C1-32DE-4571-AD10-28D58CB8CFD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28" name="Freeform 6">
                <a:extLst>
                  <a:ext uri="{FF2B5EF4-FFF2-40B4-BE49-F238E27FC236}">
                    <a16:creationId xmlns:a16="http://schemas.microsoft.com/office/drawing/2014/main" id="{097A5B92-0B48-4251-9764-D34DF88920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Freeform 7">
                <a:extLst>
                  <a:ext uri="{FF2B5EF4-FFF2-40B4-BE49-F238E27FC236}">
                    <a16:creationId xmlns:a16="http://schemas.microsoft.com/office/drawing/2014/main" id="{E222BF19-57E7-43F3-A2B9-2398BEF966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0" name="Freeform 8">
                <a:extLst>
                  <a:ext uri="{FF2B5EF4-FFF2-40B4-BE49-F238E27FC236}">
                    <a16:creationId xmlns:a16="http://schemas.microsoft.com/office/drawing/2014/main" id="{60C8836E-B7D9-48A9-8FD9-4CC52AF44D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9">
                <a:extLst>
                  <a:ext uri="{FF2B5EF4-FFF2-40B4-BE49-F238E27FC236}">
                    <a16:creationId xmlns:a16="http://schemas.microsoft.com/office/drawing/2014/main" id="{8504740E-456D-4FB9-9520-4317CCFA71B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Freeform 10">
                <a:extLst>
                  <a:ext uri="{FF2B5EF4-FFF2-40B4-BE49-F238E27FC236}">
                    <a16:creationId xmlns:a16="http://schemas.microsoft.com/office/drawing/2014/main" id="{1563A7B4-B1D5-4F93-AFF9-2EB78655FC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11">
                <a:extLst>
                  <a:ext uri="{FF2B5EF4-FFF2-40B4-BE49-F238E27FC236}">
                    <a16:creationId xmlns:a16="http://schemas.microsoft.com/office/drawing/2014/main" id="{D139ED24-FA37-4470-8B42-D0D00EDE14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12">
                <a:extLst>
                  <a:ext uri="{FF2B5EF4-FFF2-40B4-BE49-F238E27FC236}">
                    <a16:creationId xmlns:a16="http://schemas.microsoft.com/office/drawing/2014/main" id="{48825AA7-BB26-45C2-93A2-1AD8D9A2325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13">
                <a:extLst>
                  <a:ext uri="{FF2B5EF4-FFF2-40B4-BE49-F238E27FC236}">
                    <a16:creationId xmlns:a16="http://schemas.microsoft.com/office/drawing/2014/main" id="{A98D0B91-D4E4-402D-8234-E96987219E9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14">
                <a:extLst>
                  <a:ext uri="{FF2B5EF4-FFF2-40B4-BE49-F238E27FC236}">
                    <a16:creationId xmlns:a16="http://schemas.microsoft.com/office/drawing/2014/main" id="{94F1DB97-3769-4DA5-9F45-47132C3125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Freeform 15">
                <a:extLst>
                  <a:ext uri="{FF2B5EF4-FFF2-40B4-BE49-F238E27FC236}">
                    <a16:creationId xmlns:a16="http://schemas.microsoft.com/office/drawing/2014/main" id="{A9BC86E2-B185-4D80-81B5-A8D387E67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8" name="Line 16">
                <a:extLst>
                  <a:ext uri="{FF2B5EF4-FFF2-40B4-BE49-F238E27FC236}">
                    <a16:creationId xmlns:a16="http://schemas.microsoft.com/office/drawing/2014/main" id="{FA773F49-8CD0-46DC-B986-F2DB57BD7266}"/>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39" name="Freeform 17">
                <a:extLst>
                  <a:ext uri="{FF2B5EF4-FFF2-40B4-BE49-F238E27FC236}">
                    <a16:creationId xmlns:a16="http://schemas.microsoft.com/office/drawing/2014/main" id="{8C55A009-3401-4888-93C7-4ED51CBC64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0" name="Freeform 18">
                <a:extLst>
                  <a:ext uri="{FF2B5EF4-FFF2-40B4-BE49-F238E27FC236}">
                    <a16:creationId xmlns:a16="http://schemas.microsoft.com/office/drawing/2014/main" id="{10B44829-5BB5-48C5-8492-699971FE7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1" name="Freeform 19">
                <a:extLst>
                  <a:ext uri="{FF2B5EF4-FFF2-40B4-BE49-F238E27FC236}">
                    <a16:creationId xmlns:a16="http://schemas.microsoft.com/office/drawing/2014/main" id="{30C1F9A0-4FA6-4F6F-B2D0-A1BBA41DFC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2" name="Freeform 20">
                <a:extLst>
                  <a:ext uri="{FF2B5EF4-FFF2-40B4-BE49-F238E27FC236}">
                    <a16:creationId xmlns:a16="http://schemas.microsoft.com/office/drawing/2014/main" id="{01BF274F-C7B8-44B4-A183-307D8619D27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3" name="Rectangle 21">
                <a:extLst>
                  <a:ext uri="{FF2B5EF4-FFF2-40B4-BE49-F238E27FC236}">
                    <a16:creationId xmlns:a16="http://schemas.microsoft.com/office/drawing/2014/main" id="{037E8930-0F22-4558-9432-F18953E32A0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44" name="Freeform 22">
                <a:extLst>
                  <a:ext uri="{FF2B5EF4-FFF2-40B4-BE49-F238E27FC236}">
                    <a16:creationId xmlns:a16="http://schemas.microsoft.com/office/drawing/2014/main" id="{9AFC3429-FF29-47FF-A4A8-317A979DB9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5" name="Freeform 23">
                <a:extLst>
                  <a:ext uri="{FF2B5EF4-FFF2-40B4-BE49-F238E27FC236}">
                    <a16:creationId xmlns:a16="http://schemas.microsoft.com/office/drawing/2014/main" id="{91D48543-2C05-4768-80B1-ECA6F8850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6" name="Freeform 24">
                <a:extLst>
                  <a:ext uri="{FF2B5EF4-FFF2-40B4-BE49-F238E27FC236}">
                    <a16:creationId xmlns:a16="http://schemas.microsoft.com/office/drawing/2014/main" id="{3AC527CC-154C-4370-A25B-74AC5B4A63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 name="Freeform 25">
                <a:extLst>
                  <a:ext uri="{FF2B5EF4-FFF2-40B4-BE49-F238E27FC236}">
                    <a16:creationId xmlns:a16="http://schemas.microsoft.com/office/drawing/2014/main" id="{798B18F5-51C9-4E50-95C5-A850EF5398A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 name="Freeform 26">
                <a:extLst>
                  <a:ext uri="{FF2B5EF4-FFF2-40B4-BE49-F238E27FC236}">
                    <a16:creationId xmlns:a16="http://schemas.microsoft.com/office/drawing/2014/main" id="{15B4CF27-638C-4979-B0FD-6263E13074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 name="Freeform 27">
                <a:extLst>
                  <a:ext uri="{FF2B5EF4-FFF2-40B4-BE49-F238E27FC236}">
                    <a16:creationId xmlns:a16="http://schemas.microsoft.com/office/drawing/2014/main" id="{236C6A22-48A2-4442-B82D-30DB498272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0" name="Freeform 28">
                <a:extLst>
                  <a:ext uri="{FF2B5EF4-FFF2-40B4-BE49-F238E27FC236}">
                    <a16:creationId xmlns:a16="http://schemas.microsoft.com/office/drawing/2014/main" id="{1BB7BCE1-0D99-412E-ABA6-81412638E9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 name="Freeform 29">
                <a:extLst>
                  <a:ext uri="{FF2B5EF4-FFF2-40B4-BE49-F238E27FC236}">
                    <a16:creationId xmlns:a16="http://schemas.microsoft.com/office/drawing/2014/main" id="{C20E57E0-0912-44F2-93DA-75E4D13F3B7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2" name="Freeform 30">
                <a:extLst>
                  <a:ext uri="{FF2B5EF4-FFF2-40B4-BE49-F238E27FC236}">
                    <a16:creationId xmlns:a16="http://schemas.microsoft.com/office/drawing/2014/main" id="{DF059390-54ED-44F4-983F-92FF36AD94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3" name="Freeform 31">
                <a:extLst>
                  <a:ext uri="{FF2B5EF4-FFF2-40B4-BE49-F238E27FC236}">
                    <a16:creationId xmlns:a16="http://schemas.microsoft.com/office/drawing/2014/main" id="{42D5E9ED-595D-443D-8CDC-D8FCD4021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grpSp>
          <p:nvGrpSpPr>
            <p:cNvPr id="16" name="Group 15">
              <a:extLst>
                <a:ext uri="{FF2B5EF4-FFF2-40B4-BE49-F238E27FC236}">
                  <a16:creationId xmlns:a16="http://schemas.microsoft.com/office/drawing/2014/main" id="{DB14A457-C54A-4F1E-91FB-0FEE49877D6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227597" y="0"/>
              <a:ext cx="674688" cy="6848476"/>
              <a:chOff x="11364912" y="0"/>
              <a:chExt cx="674688" cy="6848476"/>
            </a:xfrm>
            <a:gradFill flip="none" rotWithShape="1">
              <a:gsLst>
                <a:gs pos="0">
                  <a:schemeClr val="bg2"/>
                </a:gs>
                <a:gs pos="100000">
                  <a:schemeClr val="tx2">
                    <a:lumMod val="60000"/>
                    <a:lumOff val="40000"/>
                  </a:schemeClr>
                </a:gs>
              </a:gsLst>
              <a:lin ang="5400000" scaled="0"/>
              <a:tileRect/>
            </a:gradFill>
          </p:grpSpPr>
          <p:sp>
            <p:nvSpPr>
              <p:cNvPr id="17" name="Freeform 32">
                <a:extLst>
                  <a:ext uri="{FF2B5EF4-FFF2-40B4-BE49-F238E27FC236}">
                    <a16:creationId xmlns:a16="http://schemas.microsoft.com/office/drawing/2014/main" id="{791F3E2E-D393-464E-84B4-9B30D071AD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 name="Freeform 33">
                <a:extLst>
                  <a:ext uri="{FF2B5EF4-FFF2-40B4-BE49-F238E27FC236}">
                    <a16:creationId xmlns:a16="http://schemas.microsoft.com/office/drawing/2014/main" id="{EBEEAD6F-6425-4F85-A8A8-4FF19A909B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 name="Freeform 34">
                <a:extLst>
                  <a:ext uri="{FF2B5EF4-FFF2-40B4-BE49-F238E27FC236}">
                    <a16:creationId xmlns:a16="http://schemas.microsoft.com/office/drawing/2014/main" id="{8AACA44E-9D6C-4708-8D61-D767B6620B8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35">
                <a:extLst>
                  <a:ext uri="{FF2B5EF4-FFF2-40B4-BE49-F238E27FC236}">
                    <a16:creationId xmlns:a16="http://schemas.microsoft.com/office/drawing/2014/main" id="{B6E3525F-9937-463E-872C-8EB7C62D10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36">
                <a:extLst>
                  <a:ext uri="{FF2B5EF4-FFF2-40B4-BE49-F238E27FC236}">
                    <a16:creationId xmlns:a16="http://schemas.microsoft.com/office/drawing/2014/main" id="{BE829B0B-C602-40F1-81D1-A55332343D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Freeform 37">
                <a:extLst>
                  <a:ext uri="{FF2B5EF4-FFF2-40B4-BE49-F238E27FC236}">
                    <a16:creationId xmlns:a16="http://schemas.microsoft.com/office/drawing/2014/main" id="{92660531-24B5-4B97-A4A2-64686E235D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 name="Freeform 38">
                <a:extLst>
                  <a:ext uri="{FF2B5EF4-FFF2-40B4-BE49-F238E27FC236}">
                    <a16:creationId xmlns:a16="http://schemas.microsoft.com/office/drawing/2014/main" id="{6242D0CE-6FFD-4D17-AC26-BD3E481195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Freeform 39">
                <a:extLst>
                  <a:ext uri="{FF2B5EF4-FFF2-40B4-BE49-F238E27FC236}">
                    <a16:creationId xmlns:a16="http://schemas.microsoft.com/office/drawing/2014/main" id="{61631F37-AF37-4DB9-8D98-A08586C766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5" name="Freeform 40">
                <a:extLst>
                  <a:ext uri="{FF2B5EF4-FFF2-40B4-BE49-F238E27FC236}">
                    <a16:creationId xmlns:a16="http://schemas.microsoft.com/office/drawing/2014/main" id="{2A2597FF-2F22-40BB-A7B3-19C4DFCFFA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Rectangle 41">
                <a:extLst>
                  <a:ext uri="{FF2B5EF4-FFF2-40B4-BE49-F238E27FC236}">
                    <a16:creationId xmlns:a16="http://schemas.microsoft.com/office/drawing/2014/main" id="{DCC8773C-0113-4046-B222-C8F4080AF38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grpSp>
      </p:grpSp>
      <p:pic>
        <p:nvPicPr>
          <p:cNvPr id="55" name="Picture 2">
            <a:extLst>
              <a:ext uri="{FF2B5EF4-FFF2-40B4-BE49-F238E27FC236}">
                <a16:creationId xmlns:a16="http://schemas.microsoft.com/office/drawing/2014/main" id="{1B17CCE2-CEEF-40CA-8C4D-0DC2DCA78A2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AD1F82D9-47CA-A067-2648-9040719EEFC4}"/>
              </a:ext>
            </a:extLst>
          </p:cNvPr>
          <p:cNvSpPr>
            <a:spLocks noGrp="1"/>
          </p:cNvSpPr>
          <p:nvPr>
            <p:ph type="title"/>
          </p:nvPr>
        </p:nvSpPr>
        <p:spPr>
          <a:xfrm>
            <a:off x="6569957" y="618518"/>
            <a:ext cx="4747088" cy="1478570"/>
          </a:xfrm>
        </p:spPr>
        <p:txBody>
          <a:bodyPr>
            <a:normAutofit/>
          </a:bodyPr>
          <a:lstStyle/>
          <a:p>
            <a:r>
              <a:rPr lang="en-US">
                <a:solidFill>
                  <a:srgbClr val="FFFFFF"/>
                </a:solidFill>
              </a:rPr>
              <a:t>Regression Decision Tree Results</a:t>
            </a:r>
          </a:p>
        </p:txBody>
      </p:sp>
      <p:sp useBgFill="1">
        <p:nvSpPr>
          <p:cNvPr id="57" name="Round Diagonal Corner Rectangle 9">
            <a:extLst>
              <a:ext uri="{FF2B5EF4-FFF2-40B4-BE49-F238E27FC236}">
                <a16:creationId xmlns:a16="http://schemas.microsoft.com/office/drawing/2014/main" id="{66D4F5BA-1D71-49B2-8A7F-6B4EB94D72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50" y="808057"/>
            <a:ext cx="5286376" cy="5234394"/>
          </a:xfrm>
          <a:prstGeom prst="round2DiagRect">
            <a:avLst>
              <a:gd name="adj1" fmla="val 741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red and blue line graph&#10;&#10;Description automatically generated">
            <a:extLst>
              <a:ext uri="{FF2B5EF4-FFF2-40B4-BE49-F238E27FC236}">
                <a16:creationId xmlns:a16="http://schemas.microsoft.com/office/drawing/2014/main" id="{31AE1E15-29E1-1580-D113-83D70F090BF7}"/>
              </a:ext>
            </a:extLst>
          </p:cNvPr>
          <p:cNvPicPr>
            <a:picLocks noChangeAspect="1"/>
          </p:cNvPicPr>
          <p:nvPr/>
        </p:nvPicPr>
        <p:blipFill>
          <a:blip r:embed="rId4"/>
          <a:stretch>
            <a:fillRect/>
          </a:stretch>
        </p:blipFill>
        <p:spPr>
          <a:xfrm>
            <a:off x="1358443" y="1147145"/>
            <a:ext cx="4156673" cy="4567773"/>
          </a:xfrm>
          <a:prstGeom prst="rect">
            <a:avLst/>
          </a:prstGeom>
        </p:spPr>
      </p:pic>
      <p:sp>
        <p:nvSpPr>
          <p:cNvPr id="9" name="Content Placeholder 8">
            <a:extLst>
              <a:ext uri="{FF2B5EF4-FFF2-40B4-BE49-F238E27FC236}">
                <a16:creationId xmlns:a16="http://schemas.microsoft.com/office/drawing/2014/main" id="{B2E1B082-26B4-DFE8-F749-8FFB84A59B2F}"/>
              </a:ext>
            </a:extLst>
          </p:cNvPr>
          <p:cNvSpPr>
            <a:spLocks noGrp="1"/>
          </p:cNvSpPr>
          <p:nvPr>
            <p:ph idx="1"/>
          </p:nvPr>
        </p:nvSpPr>
        <p:spPr>
          <a:xfrm>
            <a:off x="6569957" y="2249487"/>
            <a:ext cx="4747087" cy="4133850"/>
          </a:xfrm>
        </p:spPr>
        <p:txBody>
          <a:bodyPr>
            <a:normAutofit fontScale="62500" lnSpcReduction="20000"/>
          </a:bodyPr>
          <a:lstStyle/>
          <a:p>
            <a:r>
              <a:rPr lang="en-US" dirty="0">
                <a:solidFill>
                  <a:srgbClr val="FFFFFF"/>
                </a:solidFill>
              </a:rPr>
              <a:t>The Decision Tree Regressor exhibits promising results with a coefficient of determination (R²) of 0.82, indicating that it successfully captures 82% of the variance in the target variable. </a:t>
            </a:r>
          </a:p>
          <a:p>
            <a:r>
              <a:rPr lang="en-US" dirty="0">
                <a:solidFill>
                  <a:srgbClr val="FFFFFF"/>
                </a:solidFill>
              </a:rPr>
              <a:t>The model's predictive accuracy is further evidenced by relatively low error metrics: a mean squared error (MSE) of 0.30 and a root mean squared error (RMSE) of 0.55, both of which imply that the model's predictions are fairly close to the actual values. </a:t>
            </a:r>
          </a:p>
          <a:p>
            <a:r>
              <a:rPr lang="en-US" dirty="0">
                <a:solidFill>
                  <a:srgbClr val="FFFFFF"/>
                </a:solidFill>
              </a:rPr>
              <a:t>The mean absolute error (MAE) of 0.43 reinforces this, suggesting that, on average, the model's predictions deviate from the actual values by a moderate margin. These metrics collectively signify that the Decision Tree Regressor is a reliable and effective model for our data.</a:t>
            </a:r>
          </a:p>
        </p:txBody>
      </p:sp>
    </p:spTree>
    <p:extLst>
      <p:ext uri="{BB962C8B-B14F-4D97-AF65-F5344CB8AC3E}">
        <p14:creationId xmlns:p14="http://schemas.microsoft.com/office/powerpoint/2010/main" val="1152370045"/>
      </p:ext>
    </p:extLst>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6"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CB1DC05C-2A10-B087-37BB-2BF5F63D7BD0}"/>
              </a:ext>
            </a:extLst>
          </p:cNvPr>
          <p:cNvSpPr>
            <a:spLocks noGrp="1"/>
          </p:cNvSpPr>
          <p:nvPr>
            <p:ph type="title"/>
          </p:nvPr>
        </p:nvSpPr>
        <p:spPr>
          <a:xfrm>
            <a:off x="1141413" y="618518"/>
            <a:ext cx="4459286" cy="1478570"/>
          </a:xfrm>
        </p:spPr>
        <p:txBody>
          <a:bodyPr>
            <a:normAutofit/>
          </a:bodyPr>
          <a:lstStyle/>
          <a:p>
            <a:r>
              <a:rPr lang="en-US" sz="2500"/>
              <a:t>Gradient Boosting Regressor with parametrs from GridSearchCV</a:t>
            </a:r>
          </a:p>
        </p:txBody>
      </p:sp>
      <p:sp>
        <p:nvSpPr>
          <p:cNvPr id="3" name="Content Placeholder 2">
            <a:extLst>
              <a:ext uri="{FF2B5EF4-FFF2-40B4-BE49-F238E27FC236}">
                <a16:creationId xmlns:a16="http://schemas.microsoft.com/office/drawing/2014/main" id="{ED7C080C-F095-68C9-13C5-26EBC503435D}"/>
              </a:ext>
            </a:extLst>
          </p:cNvPr>
          <p:cNvSpPr>
            <a:spLocks noGrp="1"/>
          </p:cNvSpPr>
          <p:nvPr>
            <p:ph idx="1"/>
          </p:nvPr>
        </p:nvSpPr>
        <p:spPr>
          <a:xfrm>
            <a:off x="1141412" y="2249487"/>
            <a:ext cx="4459287" cy="3965046"/>
          </a:xfrm>
        </p:spPr>
        <p:txBody>
          <a:bodyPr>
            <a:normAutofit/>
          </a:bodyPr>
          <a:lstStyle/>
          <a:p>
            <a:pPr>
              <a:lnSpc>
                <a:spcPct val="110000"/>
              </a:lnSpc>
            </a:pPr>
            <a:r>
              <a:rPr lang="en-US" sz="1600"/>
              <a:t>Gradient Boosting Regressor is well-suited for our dataset as it builds upon an ensemble of weak prediction models, typically decision trees, to iteratively correct errors made by prior models, leading to a more robust and accurate overall model. Its ability to handle complex, non-linear relationships in the data can capture deeper insights and improve predictions beyond what simpler models like linear regression can achieve. Furthermore, its flexibility with various hyperparameters, including tree characteristics and learning rate, allows for fine-tuning to closely fit our specific dataset, effectively reducing overfitting and enhancing prediction accuracy.</a:t>
            </a:r>
          </a:p>
        </p:txBody>
      </p:sp>
      <p:pic>
        <p:nvPicPr>
          <p:cNvPr id="9" name="Picture 8" descr="A diagram of a company structure&#10;&#10;Description automatically generated">
            <a:extLst>
              <a:ext uri="{FF2B5EF4-FFF2-40B4-BE49-F238E27FC236}">
                <a16:creationId xmlns:a16="http://schemas.microsoft.com/office/drawing/2014/main" id="{620698E9-C5F6-0CDF-BE6C-CB1A601DB796}"/>
              </a:ext>
            </a:extLst>
          </p:cNvPr>
          <p:cNvPicPr>
            <a:picLocks noChangeAspect="1"/>
          </p:cNvPicPr>
          <p:nvPr/>
        </p:nvPicPr>
        <p:blipFill>
          <a:blip r:embed="rId4"/>
          <a:stretch>
            <a:fillRect/>
          </a:stretch>
        </p:blipFill>
        <p:spPr>
          <a:xfrm>
            <a:off x="6096000" y="2161582"/>
            <a:ext cx="5456279" cy="2509887"/>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18" name="Group 17">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9"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20"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5"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8"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0"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31"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36"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8"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9"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0"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1"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2"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3"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4"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5"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Tree>
    <p:extLst>
      <p:ext uri="{BB962C8B-B14F-4D97-AF65-F5344CB8AC3E}">
        <p14:creationId xmlns:p14="http://schemas.microsoft.com/office/powerpoint/2010/main" val="5382521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13" name="Picture 2">
            <a:extLst>
              <a:ext uri="{FF2B5EF4-FFF2-40B4-BE49-F238E27FC236}">
                <a16:creationId xmlns:a16="http://schemas.microsoft.com/office/drawing/2014/main" id="{5FF7B57D-FF7B-48B3-9F60-9BCEEECF9E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5" name="Group 14">
            <a:extLst>
              <a:ext uri="{FF2B5EF4-FFF2-40B4-BE49-F238E27FC236}">
                <a16:creationId xmlns:a16="http://schemas.microsoft.com/office/drawing/2014/main" id="{EB95AFDF-FA7D-4311-9C65-6D507D92F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6" name="Group 15">
              <a:extLst>
                <a:ext uri="{FF2B5EF4-FFF2-40B4-BE49-F238E27FC236}">
                  <a16:creationId xmlns:a16="http://schemas.microsoft.com/office/drawing/2014/main" id="{9A5CCD98-20C1-4404-B788-FDA92F8A440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8" name="Rectangle 5">
                <a:extLst>
                  <a:ext uri="{FF2B5EF4-FFF2-40B4-BE49-F238E27FC236}">
                    <a16:creationId xmlns:a16="http://schemas.microsoft.com/office/drawing/2014/main" id="{C1424C76-B5C3-468E-86FA-8D9B269053D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29" name="Freeform 6">
                <a:extLst>
                  <a:ext uri="{FF2B5EF4-FFF2-40B4-BE49-F238E27FC236}">
                    <a16:creationId xmlns:a16="http://schemas.microsoft.com/office/drawing/2014/main" id="{B3922267-72C9-403B-A6DE-7D0A43D554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0" name="Freeform 7">
                <a:extLst>
                  <a:ext uri="{FF2B5EF4-FFF2-40B4-BE49-F238E27FC236}">
                    <a16:creationId xmlns:a16="http://schemas.microsoft.com/office/drawing/2014/main" id="{7276DB68-2E8D-4723-852B-7476DD38FE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8">
                <a:extLst>
                  <a:ext uri="{FF2B5EF4-FFF2-40B4-BE49-F238E27FC236}">
                    <a16:creationId xmlns:a16="http://schemas.microsoft.com/office/drawing/2014/main" id="{0A155711-4993-4D1E-89EA-A397C164F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Freeform 9">
                <a:extLst>
                  <a:ext uri="{FF2B5EF4-FFF2-40B4-BE49-F238E27FC236}">
                    <a16:creationId xmlns:a16="http://schemas.microsoft.com/office/drawing/2014/main" id="{2AB42136-2551-4CAA-857F-65FA3247B4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10">
                <a:extLst>
                  <a:ext uri="{FF2B5EF4-FFF2-40B4-BE49-F238E27FC236}">
                    <a16:creationId xmlns:a16="http://schemas.microsoft.com/office/drawing/2014/main" id="{7C2ADEA1-EA3E-4C0E-A28E-460092F7FF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11">
                <a:extLst>
                  <a:ext uri="{FF2B5EF4-FFF2-40B4-BE49-F238E27FC236}">
                    <a16:creationId xmlns:a16="http://schemas.microsoft.com/office/drawing/2014/main" id="{B04584B3-081C-4286-A840-AB5B16B10A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12">
                <a:extLst>
                  <a:ext uri="{FF2B5EF4-FFF2-40B4-BE49-F238E27FC236}">
                    <a16:creationId xmlns:a16="http://schemas.microsoft.com/office/drawing/2014/main" id="{3AB388FD-C246-4936-A041-E0413A1329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13">
                <a:extLst>
                  <a:ext uri="{FF2B5EF4-FFF2-40B4-BE49-F238E27FC236}">
                    <a16:creationId xmlns:a16="http://schemas.microsoft.com/office/drawing/2014/main" id="{57692343-2D12-4F57-836C-945D407B6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Freeform 14">
                <a:extLst>
                  <a:ext uri="{FF2B5EF4-FFF2-40B4-BE49-F238E27FC236}">
                    <a16:creationId xmlns:a16="http://schemas.microsoft.com/office/drawing/2014/main" id="{062EE710-0210-4840-8698-E0DF1C6170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8" name="Freeform 15">
                <a:extLst>
                  <a:ext uri="{FF2B5EF4-FFF2-40B4-BE49-F238E27FC236}">
                    <a16:creationId xmlns:a16="http://schemas.microsoft.com/office/drawing/2014/main" id="{161892F4-6071-40CD-8E18-CDEE0C91B5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9" name="Line 16">
                <a:extLst>
                  <a:ext uri="{FF2B5EF4-FFF2-40B4-BE49-F238E27FC236}">
                    <a16:creationId xmlns:a16="http://schemas.microsoft.com/office/drawing/2014/main" id="{3E6BBE44-8D88-407D-B1C6-10C89DD6173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40" name="Freeform 17">
                <a:extLst>
                  <a:ext uri="{FF2B5EF4-FFF2-40B4-BE49-F238E27FC236}">
                    <a16:creationId xmlns:a16="http://schemas.microsoft.com/office/drawing/2014/main" id="{1E90AE6E-328E-4730-825C-B5130F5CF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1" name="Freeform 18">
                <a:extLst>
                  <a:ext uri="{FF2B5EF4-FFF2-40B4-BE49-F238E27FC236}">
                    <a16:creationId xmlns:a16="http://schemas.microsoft.com/office/drawing/2014/main" id="{24EC969F-6E4A-4163-ABDA-4674429A3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2" name="Freeform 19">
                <a:extLst>
                  <a:ext uri="{FF2B5EF4-FFF2-40B4-BE49-F238E27FC236}">
                    <a16:creationId xmlns:a16="http://schemas.microsoft.com/office/drawing/2014/main" id="{1B735C94-B049-42C6-9DEF-5DB70D58CE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3" name="Freeform 20">
                <a:extLst>
                  <a:ext uri="{FF2B5EF4-FFF2-40B4-BE49-F238E27FC236}">
                    <a16:creationId xmlns:a16="http://schemas.microsoft.com/office/drawing/2014/main" id="{051C02E6-1954-478B-AEAE-BF8F36BE94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4" name="Rectangle 21">
                <a:extLst>
                  <a:ext uri="{FF2B5EF4-FFF2-40B4-BE49-F238E27FC236}">
                    <a16:creationId xmlns:a16="http://schemas.microsoft.com/office/drawing/2014/main" id="{6710B1C0-310A-48D0-B824-459D9AFC2FB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45" name="Freeform 22">
                <a:extLst>
                  <a:ext uri="{FF2B5EF4-FFF2-40B4-BE49-F238E27FC236}">
                    <a16:creationId xmlns:a16="http://schemas.microsoft.com/office/drawing/2014/main" id="{1204A606-D9A6-4DC6-9F0E-D516EA1EB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6" name="Freeform 23">
                <a:extLst>
                  <a:ext uri="{FF2B5EF4-FFF2-40B4-BE49-F238E27FC236}">
                    <a16:creationId xmlns:a16="http://schemas.microsoft.com/office/drawing/2014/main" id="{EE569555-0243-4979-A537-C9B4AFD5F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 name="Freeform 24">
                <a:extLst>
                  <a:ext uri="{FF2B5EF4-FFF2-40B4-BE49-F238E27FC236}">
                    <a16:creationId xmlns:a16="http://schemas.microsoft.com/office/drawing/2014/main" id="{D52A977D-4993-48AF-A792-F2DE096391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 name="Freeform 25">
                <a:extLst>
                  <a:ext uri="{FF2B5EF4-FFF2-40B4-BE49-F238E27FC236}">
                    <a16:creationId xmlns:a16="http://schemas.microsoft.com/office/drawing/2014/main" id="{93CFF2DC-E52E-4D99-97D5-B0D7B792E5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 name="Freeform 26">
                <a:extLst>
                  <a:ext uri="{FF2B5EF4-FFF2-40B4-BE49-F238E27FC236}">
                    <a16:creationId xmlns:a16="http://schemas.microsoft.com/office/drawing/2014/main" id="{5E175372-AF09-42A7-B3D0-226C834891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0" name="Freeform 27">
                <a:extLst>
                  <a:ext uri="{FF2B5EF4-FFF2-40B4-BE49-F238E27FC236}">
                    <a16:creationId xmlns:a16="http://schemas.microsoft.com/office/drawing/2014/main" id="{ABF20BA9-F4B2-49EA-A573-578B18977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 name="Freeform 28">
                <a:extLst>
                  <a:ext uri="{FF2B5EF4-FFF2-40B4-BE49-F238E27FC236}">
                    <a16:creationId xmlns:a16="http://schemas.microsoft.com/office/drawing/2014/main" id="{AA3A7A4B-C811-4E23-8BFD-5823A032DA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2" name="Freeform 29">
                <a:extLst>
                  <a:ext uri="{FF2B5EF4-FFF2-40B4-BE49-F238E27FC236}">
                    <a16:creationId xmlns:a16="http://schemas.microsoft.com/office/drawing/2014/main" id="{47537781-F057-4B97-AD8F-12FE9BE59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3" name="Freeform 30">
                <a:extLst>
                  <a:ext uri="{FF2B5EF4-FFF2-40B4-BE49-F238E27FC236}">
                    <a16:creationId xmlns:a16="http://schemas.microsoft.com/office/drawing/2014/main" id="{078883C7-EB52-4BB7-A9A7-F8C046A833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4" name="Freeform 31">
                <a:extLst>
                  <a:ext uri="{FF2B5EF4-FFF2-40B4-BE49-F238E27FC236}">
                    <a16:creationId xmlns:a16="http://schemas.microsoft.com/office/drawing/2014/main" id="{63CCBBF8-5972-4ED3-AB5B-46DC425B1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grpSp>
          <p:nvGrpSpPr>
            <p:cNvPr id="17" name="Group 16">
              <a:extLst>
                <a:ext uri="{FF2B5EF4-FFF2-40B4-BE49-F238E27FC236}">
                  <a16:creationId xmlns:a16="http://schemas.microsoft.com/office/drawing/2014/main" id="{A8C19883-37FB-437C-A3AA-89AA6239D3A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8" name="Freeform 32">
                <a:extLst>
                  <a:ext uri="{FF2B5EF4-FFF2-40B4-BE49-F238E27FC236}">
                    <a16:creationId xmlns:a16="http://schemas.microsoft.com/office/drawing/2014/main" id="{AF1753DD-4CEF-45EC-B952-90EA8895D7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 name="Freeform 33">
                <a:extLst>
                  <a:ext uri="{FF2B5EF4-FFF2-40B4-BE49-F238E27FC236}">
                    <a16:creationId xmlns:a16="http://schemas.microsoft.com/office/drawing/2014/main" id="{5B9356DB-C1BE-4D76-8FA7-4FBAA12D1D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34">
                <a:extLst>
                  <a:ext uri="{FF2B5EF4-FFF2-40B4-BE49-F238E27FC236}">
                    <a16:creationId xmlns:a16="http://schemas.microsoft.com/office/drawing/2014/main" id="{C4F59561-572D-42BA-A6FD-F3AFA1A394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35">
                <a:extLst>
                  <a:ext uri="{FF2B5EF4-FFF2-40B4-BE49-F238E27FC236}">
                    <a16:creationId xmlns:a16="http://schemas.microsoft.com/office/drawing/2014/main" id="{BB7A51A1-D509-4494-BAE2-1B96CAD4D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Freeform 36">
                <a:extLst>
                  <a:ext uri="{FF2B5EF4-FFF2-40B4-BE49-F238E27FC236}">
                    <a16:creationId xmlns:a16="http://schemas.microsoft.com/office/drawing/2014/main" id="{D3FE0B5A-55DE-4E56-8E9B-B92D1DB9A8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 name="Freeform 37">
                <a:extLst>
                  <a:ext uri="{FF2B5EF4-FFF2-40B4-BE49-F238E27FC236}">
                    <a16:creationId xmlns:a16="http://schemas.microsoft.com/office/drawing/2014/main" id="{F125661C-3A0E-4B6E-B2AB-1B08C89251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Freeform 38">
                <a:extLst>
                  <a:ext uri="{FF2B5EF4-FFF2-40B4-BE49-F238E27FC236}">
                    <a16:creationId xmlns:a16="http://schemas.microsoft.com/office/drawing/2014/main" id="{39304006-EE77-438A-A0D1-537322356C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5" name="Freeform 39">
                <a:extLst>
                  <a:ext uri="{FF2B5EF4-FFF2-40B4-BE49-F238E27FC236}">
                    <a16:creationId xmlns:a16="http://schemas.microsoft.com/office/drawing/2014/main" id="{C6031DEB-4109-4049-82CF-DD06483A2C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Freeform 40">
                <a:extLst>
                  <a:ext uri="{FF2B5EF4-FFF2-40B4-BE49-F238E27FC236}">
                    <a16:creationId xmlns:a16="http://schemas.microsoft.com/office/drawing/2014/main" id="{65FC2657-18D6-4490-88D6-32E6B1C6FB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 name="Rectangle 41">
                <a:extLst>
                  <a:ext uri="{FF2B5EF4-FFF2-40B4-BE49-F238E27FC236}">
                    <a16:creationId xmlns:a16="http://schemas.microsoft.com/office/drawing/2014/main" id="{20BEA03B-3EAD-4FA2-BC9D-25A14D635CF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grpSp>
      </p:grpSp>
      <p:sp useBgFill="1">
        <p:nvSpPr>
          <p:cNvPr id="56" name="Rectangle 55">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58"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415C48B1-277E-EAF3-2B17-B44CF2A3127E}"/>
              </a:ext>
            </a:extLst>
          </p:cNvPr>
          <p:cNvSpPr>
            <a:spLocks noGrp="1"/>
          </p:cNvSpPr>
          <p:nvPr>
            <p:ph type="title"/>
          </p:nvPr>
        </p:nvSpPr>
        <p:spPr>
          <a:xfrm>
            <a:off x="1141413" y="618518"/>
            <a:ext cx="4459286" cy="1478570"/>
          </a:xfrm>
        </p:spPr>
        <p:txBody>
          <a:bodyPr vert="horz" lIns="91440" tIns="45720" rIns="91440" bIns="45720" rtlCol="0" anchor="ctr">
            <a:normAutofit/>
          </a:bodyPr>
          <a:lstStyle/>
          <a:p>
            <a:r>
              <a:rPr lang="en-US" dirty="0"/>
              <a:t>GDBR w/ Grid search cv results</a:t>
            </a:r>
          </a:p>
        </p:txBody>
      </p:sp>
      <p:sp>
        <p:nvSpPr>
          <p:cNvPr id="6" name="Text Placeholder 5">
            <a:extLst>
              <a:ext uri="{FF2B5EF4-FFF2-40B4-BE49-F238E27FC236}">
                <a16:creationId xmlns:a16="http://schemas.microsoft.com/office/drawing/2014/main" id="{7B3854A7-6CB6-ED3F-6EDA-006CCF08F93A}"/>
              </a:ext>
            </a:extLst>
          </p:cNvPr>
          <p:cNvSpPr>
            <a:spLocks noGrp="1"/>
          </p:cNvSpPr>
          <p:nvPr>
            <p:ph type="body" sz="half" idx="2"/>
          </p:nvPr>
        </p:nvSpPr>
        <p:spPr>
          <a:xfrm>
            <a:off x="1141412" y="2249487"/>
            <a:ext cx="4459287" cy="3965046"/>
          </a:xfrm>
        </p:spPr>
        <p:txBody>
          <a:bodyPr vert="horz" lIns="91440" tIns="45720" rIns="91440" bIns="45720" rtlCol="0">
            <a:normAutofit/>
          </a:bodyPr>
          <a:lstStyle/>
          <a:p>
            <a:pPr indent="-228600">
              <a:lnSpc>
                <a:spcPct val="110000"/>
              </a:lnSpc>
              <a:buFont typeface="Arial" panose="020B0604020202020204" pitchFamily="34" charset="0"/>
              <a:buChar char="•"/>
            </a:pPr>
            <a:r>
              <a:rPr lang="en-US" sz="1000"/>
              <a:t>The Mean Squared Error (MSE) is 0.21, suggesting that the model's predictions are generally close to the actual values, with a low average squared deviation.</a:t>
            </a:r>
          </a:p>
          <a:p>
            <a:pPr indent="-228600">
              <a:lnSpc>
                <a:spcPct val="110000"/>
              </a:lnSpc>
              <a:buFont typeface="Arial" panose="020B0604020202020204" pitchFamily="34" charset="0"/>
              <a:buChar char="•"/>
            </a:pPr>
            <a:r>
              <a:rPr lang="en-US" sz="1000"/>
              <a:t>The Root Mean Squared Error (RMSE) of 0.46 further indicates a good fit, as it represents the standard deviation of the residuals (prediction errors) and is relatively low.</a:t>
            </a:r>
          </a:p>
          <a:p>
            <a:pPr indent="-228600">
              <a:lnSpc>
                <a:spcPct val="110000"/>
              </a:lnSpc>
              <a:buFont typeface="Arial" panose="020B0604020202020204" pitchFamily="34" charset="0"/>
              <a:buChar char="•"/>
            </a:pPr>
            <a:r>
              <a:rPr lang="en-US" sz="1000"/>
              <a:t>The Mean Absolute Error (MAE) of 0.35 reinforces the model's accuracy, showing that, on average, the absolute difference between predicted and actual values is small.</a:t>
            </a:r>
          </a:p>
          <a:p>
            <a:pPr indent="-228600">
              <a:lnSpc>
                <a:spcPct val="110000"/>
              </a:lnSpc>
              <a:buFont typeface="Arial" panose="020B0604020202020204" pitchFamily="34" charset="0"/>
              <a:buChar char="•"/>
            </a:pPr>
            <a:r>
              <a:rPr lang="en-US" sz="1000"/>
              <a:t>An R² value of 0.87 is particularly noteworthy, implying that the model explains 87% of the variance in the target variable. This high value indicates a strong model that effectively captures the underlying patterns in the data.</a:t>
            </a:r>
          </a:p>
          <a:p>
            <a:pPr indent="-228600">
              <a:lnSpc>
                <a:spcPct val="110000"/>
              </a:lnSpc>
              <a:buFont typeface="Arial" panose="020B0604020202020204" pitchFamily="34" charset="0"/>
              <a:buChar char="•"/>
            </a:pPr>
            <a:r>
              <a:rPr lang="en-US" sz="1000"/>
              <a:t>The coefficients of the model, ranging from negative values to values above 2, reflect the varying degrees of influence each feature has on the target variable. Positive coefficients indicate a direct relationship, while negative coefficients indicate an inverse relationship.</a:t>
            </a:r>
          </a:p>
          <a:p>
            <a:pPr indent="-228600">
              <a:lnSpc>
                <a:spcPct val="110000"/>
              </a:lnSpc>
              <a:buFont typeface="Arial" panose="020B0604020202020204" pitchFamily="34" charset="0"/>
              <a:buChar char="•"/>
            </a:pPr>
            <a:r>
              <a:rPr lang="en-US" sz="1000"/>
              <a:t>In summary, the Gradient Boosting Regressor demonstrates robust performance with high predictive accuracy and a strong ability to explain the variability in your data. The low error values coupled with a high R² score indicate that this model is well-suited for predicting the target variable in your dataset.</a:t>
            </a:r>
          </a:p>
          <a:p>
            <a:pPr indent="-228600">
              <a:lnSpc>
                <a:spcPct val="110000"/>
              </a:lnSpc>
              <a:buFont typeface="Arial" panose="020B0604020202020204" pitchFamily="34" charset="0"/>
              <a:buChar char="•"/>
            </a:pPr>
            <a:endParaRPr lang="en-US" sz="1000"/>
          </a:p>
        </p:txBody>
      </p:sp>
      <p:pic>
        <p:nvPicPr>
          <p:cNvPr id="8" name="Picture 7" descr="A red dotted line with a blue line&#10;&#10;Description automatically generated">
            <a:extLst>
              <a:ext uri="{FF2B5EF4-FFF2-40B4-BE49-F238E27FC236}">
                <a16:creationId xmlns:a16="http://schemas.microsoft.com/office/drawing/2014/main" id="{8D81DC1A-42DD-8606-3B5F-ED33920310EB}"/>
              </a:ext>
            </a:extLst>
          </p:cNvPr>
          <p:cNvPicPr>
            <a:picLocks noChangeAspect="1"/>
          </p:cNvPicPr>
          <p:nvPr/>
        </p:nvPicPr>
        <p:blipFill>
          <a:blip r:embed="rId4"/>
          <a:stretch>
            <a:fillRect/>
          </a:stretch>
        </p:blipFill>
        <p:spPr>
          <a:xfrm>
            <a:off x="6201008" y="618518"/>
            <a:ext cx="5246262" cy="5596015"/>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60" name="Group 59">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61"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62"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3"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4"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5"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6"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7"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8"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9"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0"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1"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2"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73"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4"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5"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6"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7"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78"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9"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0"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1"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2"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3"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4"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5"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6"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7"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Tree>
    <p:extLst>
      <p:ext uri="{BB962C8B-B14F-4D97-AF65-F5344CB8AC3E}">
        <p14:creationId xmlns:p14="http://schemas.microsoft.com/office/powerpoint/2010/main" val="22608973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9CA2FDC-602B-1BD0-D14B-33E8D5AEFE44}"/>
              </a:ext>
            </a:extLst>
          </p:cNvPr>
          <p:cNvSpPr>
            <a:spLocks noGrp="1"/>
          </p:cNvSpPr>
          <p:nvPr>
            <p:ph type="title"/>
          </p:nvPr>
        </p:nvSpPr>
        <p:spPr>
          <a:xfrm>
            <a:off x="1525973" y="842178"/>
            <a:ext cx="8641781" cy="880091"/>
          </a:xfrm>
        </p:spPr>
        <p:txBody>
          <a:bodyPr/>
          <a:lstStyle/>
          <a:p>
            <a:r>
              <a:rPr lang="en-US" dirty="0"/>
              <a:t>Regression Model Comparison</a:t>
            </a:r>
          </a:p>
        </p:txBody>
      </p:sp>
      <p:graphicFrame>
        <p:nvGraphicFramePr>
          <p:cNvPr id="8" name="Table 7">
            <a:extLst>
              <a:ext uri="{FF2B5EF4-FFF2-40B4-BE49-F238E27FC236}">
                <a16:creationId xmlns:a16="http://schemas.microsoft.com/office/drawing/2014/main" id="{EDDDA169-F35F-DF37-5901-A2CDF6BFCBA5}"/>
              </a:ext>
            </a:extLst>
          </p:cNvPr>
          <p:cNvGraphicFramePr>
            <a:graphicFrameLocks noGrp="1"/>
          </p:cNvGraphicFramePr>
          <p:nvPr>
            <p:extLst>
              <p:ext uri="{D42A27DB-BD31-4B8C-83A1-F6EECF244321}">
                <p14:modId xmlns:p14="http://schemas.microsoft.com/office/powerpoint/2010/main" val="3238210565"/>
              </p:ext>
            </p:extLst>
          </p:nvPr>
        </p:nvGraphicFramePr>
        <p:xfrm>
          <a:off x="1525973" y="2148971"/>
          <a:ext cx="8128000" cy="2021840"/>
        </p:xfrm>
        <a:graphic>
          <a:graphicData uri="http://schemas.openxmlformats.org/drawingml/2006/table">
            <a:tbl>
              <a:tblPr firstRow="1" bandRow="1">
                <a:tableStyleId>{7DF18680-E054-41AD-8BC1-D1AEF772440D}</a:tableStyleId>
              </a:tblPr>
              <a:tblGrid>
                <a:gridCol w="1625600">
                  <a:extLst>
                    <a:ext uri="{9D8B030D-6E8A-4147-A177-3AD203B41FA5}">
                      <a16:colId xmlns:a16="http://schemas.microsoft.com/office/drawing/2014/main" val="264602222"/>
                    </a:ext>
                  </a:extLst>
                </a:gridCol>
                <a:gridCol w="1625600">
                  <a:extLst>
                    <a:ext uri="{9D8B030D-6E8A-4147-A177-3AD203B41FA5}">
                      <a16:colId xmlns:a16="http://schemas.microsoft.com/office/drawing/2014/main" val="1488243721"/>
                    </a:ext>
                  </a:extLst>
                </a:gridCol>
                <a:gridCol w="1625600">
                  <a:extLst>
                    <a:ext uri="{9D8B030D-6E8A-4147-A177-3AD203B41FA5}">
                      <a16:colId xmlns:a16="http://schemas.microsoft.com/office/drawing/2014/main" val="2134665338"/>
                    </a:ext>
                  </a:extLst>
                </a:gridCol>
                <a:gridCol w="1625600">
                  <a:extLst>
                    <a:ext uri="{9D8B030D-6E8A-4147-A177-3AD203B41FA5}">
                      <a16:colId xmlns:a16="http://schemas.microsoft.com/office/drawing/2014/main" val="3838479157"/>
                    </a:ext>
                  </a:extLst>
                </a:gridCol>
                <a:gridCol w="1625600">
                  <a:extLst>
                    <a:ext uri="{9D8B030D-6E8A-4147-A177-3AD203B41FA5}">
                      <a16:colId xmlns:a16="http://schemas.microsoft.com/office/drawing/2014/main" val="2389368265"/>
                    </a:ext>
                  </a:extLst>
                </a:gridCol>
              </a:tblGrid>
              <a:tr h="370840">
                <a:tc>
                  <a:txBody>
                    <a:bodyPr/>
                    <a:lstStyle/>
                    <a:p>
                      <a:pPr algn="ctr"/>
                      <a:r>
                        <a:rPr lang="en-US" dirty="0"/>
                        <a:t>Model</a:t>
                      </a:r>
                    </a:p>
                  </a:txBody>
                  <a:tcPr anchor="ctr"/>
                </a:tc>
                <a:tc>
                  <a:txBody>
                    <a:bodyPr/>
                    <a:lstStyle/>
                    <a:p>
                      <a:pPr algn="ctr"/>
                      <a:r>
                        <a:rPr lang="en-US" dirty="0"/>
                        <a:t>MSE</a:t>
                      </a:r>
                    </a:p>
                  </a:txBody>
                  <a:tcPr anchor="ctr"/>
                </a:tc>
                <a:tc>
                  <a:txBody>
                    <a:bodyPr/>
                    <a:lstStyle/>
                    <a:p>
                      <a:pPr algn="ctr"/>
                      <a:r>
                        <a:rPr lang="en-US" dirty="0"/>
                        <a:t>MAE</a:t>
                      </a:r>
                    </a:p>
                  </a:txBody>
                  <a:tcPr anchor="ctr"/>
                </a:tc>
                <a:tc>
                  <a:txBody>
                    <a:bodyPr/>
                    <a:lstStyle/>
                    <a:p>
                      <a:pPr algn="ctr"/>
                      <a:r>
                        <a:rPr lang="en-US" dirty="0"/>
                        <a:t>RMSE</a:t>
                      </a:r>
                    </a:p>
                  </a:txBody>
                  <a:tcPr anchor="ctr"/>
                </a:tc>
                <a:tc>
                  <a:txBody>
                    <a:bodyPr/>
                    <a:lstStyle/>
                    <a:p>
                      <a:pPr algn="ctr"/>
                      <a:r>
                        <a:rPr lang="en-US" dirty="0"/>
                        <a:t>R2</a:t>
                      </a:r>
                    </a:p>
                  </a:txBody>
                  <a:tcPr anchor="ctr"/>
                </a:tc>
                <a:extLst>
                  <a:ext uri="{0D108BD9-81ED-4DB2-BD59-A6C34878D82A}">
                    <a16:rowId xmlns:a16="http://schemas.microsoft.com/office/drawing/2014/main" val="3747251117"/>
                  </a:ext>
                </a:extLst>
              </a:tr>
              <a:tr h="370840">
                <a:tc>
                  <a:txBody>
                    <a:bodyPr/>
                    <a:lstStyle/>
                    <a:p>
                      <a:pPr algn="ctr"/>
                      <a:r>
                        <a:rPr lang="en-US" dirty="0"/>
                        <a:t>Linear Regression</a:t>
                      </a:r>
                    </a:p>
                  </a:txBody>
                  <a:tcPr anchor="ctr"/>
                </a:tc>
                <a:tc>
                  <a:txBody>
                    <a:bodyPr/>
                    <a:lstStyle/>
                    <a:p>
                      <a:pPr algn="ctr"/>
                      <a:r>
                        <a:rPr lang="en-US" dirty="0"/>
                        <a:t>0.34</a:t>
                      </a:r>
                    </a:p>
                  </a:txBody>
                  <a:tcPr anchor="ctr"/>
                </a:tc>
                <a:tc>
                  <a:txBody>
                    <a:bodyPr/>
                    <a:lstStyle/>
                    <a:p>
                      <a:pPr algn="ctr"/>
                      <a:r>
                        <a:rPr lang="en-US" dirty="0"/>
                        <a:t>0.45</a:t>
                      </a:r>
                    </a:p>
                  </a:txBody>
                  <a:tcPr anchor="ctr"/>
                </a:tc>
                <a:tc>
                  <a:txBody>
                    <a:bodyPr/>
                    <a:lstStyle/>
                    <a:p>
                      <a:pPr algn="ctr"/>
                      <a:r>
                        <a:rPr lang="en-US" dirty="0"/>
                        <a:t>0.58</a:t>
                      </a:r>
                    </a:p>
                  </a:txBody>
                  <a:tcPr anchor="ctr"/>
                </a:tc>
                <a:tc>
                  <a:txBody>
                    <a:bodyPr/>
                    <a:lstStyle/>
                    <a:p>
                      <a:pPr algn="ctr"/>
                      <a:r>
                        <a:rPr lang="en-US" dirty="0"/>
                        <a:t>0.79</a:t>
                      </a:r>
                    </a:p>
                  </a:txBody>
                  <a:tcPr anchor="ctr"/>
                </a:tc>
                <a:extLst>
                  <a:ext uri="{0D108BD9-81ED-4DB2-BD59-A6C34878D82A}">
                    <a16:rowId xmlns:a16="http://schemas.microsoft.com/office/drawing/2014/main" val="4237339943"/>
                  </a:ext>
                </a:extLst>
              </a:tr>
              <a:tr h="370840">
                <a:tc>
                  <a:txBody>
                    <a:bodyPr/>
                    <a:lstStyle/>
                    <a:p>
                      <a:pPr algn="ctr"/>
                      <a:r>
                        <a:rPr lang="en-US" dirty="0"/>
                        <a:t>Decision Tree</a:t>
                      </a:r>
                    </a:p>
                  </a:txBody>
                  <a:tcPr anchor="ctr"/>
                </a:tc>
                <a:tc>
                  <a:txBody>
                    <a:bodyPr/>
                    <a:lstStyle/>
                    <a:p>
                      <a:pPr algn="ctr"/>
                      <a:r>
                        <a:rPr lang="en-US" dirty="0"/>
                        <a:t>0.30</a:t>
                      </a:r>
                    </a:p>
                  </a:txBody>
                  <a:tcPr anchor="ctr"/>
                </a:tc>
                <a:tc>
                  <a:txBody>
                    <a:bodyPr/>
                    <a:lstStyle/>
                    <a:p>
                      <a:pPr algn="ctr"/>
                      <a:r>
                        <a:rPr lang="en-US" dirty="0"/>
                        <a:t>0.43</a:t>
                      </a:r>
                    </a:p>
                  </a:txBody>
                  <a:tcPr anchor="ctr"/>
                </a:tc>
                <a:tc>
                  <a:txBody>
                    <a:bodyPr/>
                    <a:lstStyle/>
                    <a:p>
                      <a:pPr algn="ctr"/>
                      <a:r>
                        <a:rPr lang="en-US" dirty="0"/>
                        <a:t>0.55</a:t>
                      </a:r>
                    </a:p>
                  </a:txBody>
                  <a:tcPr anchor="ctr"/>
                </a:tc>
                <a:tc>
                  <a:txBody>
                    <a:bodyPr/>
                    <a:lstStyle/>
                    <a:p>
                      <a:pPr algn="ctr"/>
                      <a:r>
                        <a:rPr lang="en-US" dirty="0"/>
                        <a:t>0.82</a:t>
                      </a:r>
                    </a:p>
                  </a:txBody>
                  <a:tcPr anchor="ctr"/>
                </a:tc>
                <a:extLst>
                  <a:ext uri="{0D108BD9-81ED-4DB2-BD59-A6C34878D82A}">
                    <a16:rowId xmlns:a16="http://schemas.microsoft.com/office/drawing/2014/main" val="2131102586"/>
                  </a:ext>
                </a:extLst>
              </a:tr>
              <a:tr h="370840">
                <a:tc>
                  <a:txBody>
                    <a:bodyPr/>
                    <a:lstStyle/>
                    <a:p>
                      <a:pPr algn="ctr"/>
                      <a:r>
                        <a:rPr lang="en-US" dirty="0"/>
                        <a:t>Gradient Boosting</a:t>
                      </a:r>
                    </a:p>
                  </a:txBody>
                  <a:tcPr anchor="ctr"/>
                </a:tc>
                <a:tc>
                  <a:txBody>
                    <a:bodyPr/>
                    <a:lstStyle/>
                    <a:p>
                      <a:pPr algn="ctr"/>
                      <a:r>
                        <a:rPr lang="en-US" dirty="0"/>
                        <a:t>0.21</a:t>
                      </a:r>
                    </a:p>
                  </a:txBody>
                  <a:tcPr anchor="ctr"/>
                </a:tc>
                <a:tc>
                  <a:txBody>
                    <a:bodyPr/>
                    <a:lstStyle/>
                    <a:p>
                      <a:pPr algn="ctr"/>
                      <a:r>
                        <a:rPr lang="en-US" dirty="0"/>
                        <a:t>0.35</a:t>
                      </a:r>
                    </a:p>
                  </a:txBody>
                  <a:tcPr anchor="ctr"/>
                </a:tc>
                <a:tc>
                  <a:txBody>
                    <a:bodyPr/>
                    <a:lstStyle/>
                    <a:p>
                      <a:pPr algn="ctr"/>
                      <a:r>
                        <a:rPr lang="en-US" dirty="0"/>
                        <a:t>0.46</a:t>
                      </a:r>
                    </a:p>
                  </a:txBody>
                  <a:tcPr anchor="ctr"/>
                </a:tc>
                <a:tc>
                  <a:txBody>
                    <a:bodyPr/>
                    <a:lstStyle/>
                    <a:p>
                      <a:pPr algn="ctr"/>
                      <a:r>
                        <a:rPr lang="en-US" dirty="0"/>
                        <a:t>0.87</a:t>
                      </a:r>
                    </a:p>
                  </a:txBody>
                  <a:tcPr anchor="ctr"/>
                </a:tc>
                <a:extLst>
                  <a:ext uri="{0D108BD9-81ED-4DB2-BD59-A6C34878D82A}">
                    <a16:rowId xmlns:a16="http://schemas.microsoft.com/office/drawing/2014/main" val="4263613602"/>
                  </a:ext>
                </a:extLst>
              </a:tr>
            </a:tbl>
          </a:graphicData>
        </a:graphic>
      </p:graphicFrame>
      <p:sp>
        <p:nvSpPr>
          <p:cNvPr id="9" name="TextBox 8">
            <a:extLst>
              <a:ext uri="{FF2B5EF4-FFF2-40B4-BE49-F238E27FC236}">
                <a16:creationId xmlns:a16="http://schemas.microsoft.com/office/drawing/2014/main" id="{38E95156-6EBB-3F2C-9700-7D3E92CC7309}"/>
              </a:ext>
            </a:extLst>
          </p:cNvPr>
          <p:cNvSpPr txBox="1"/>
          <p:nvPr/>
        </p:nvSpPr>
        <p:spPr>
          <a:xfrm>
            <a:off x="1446073" y="4440867"/>
            <a:ext cx="8128000" cy="2031325"/>
          </a:xfrm>
          <a:prstGeom prst="rect">
            <a:avLst/>
          </a:prstGeom>
          <a:noFill/>
        </p:spPr>
        <p:txBody>
          <a:bodyPr wrap="square" rtlCol="0">
            <a:spAutoFit/>
          </a:bodyPr>
          <a:lstStyle/>
          <a:p>
            <a:r>
              <a:rPr lang="en-US" dirty="0"/>
              <a:t>The Gradient Boosting model outperforms both the Linear Regression and Decision Tree models across all metrics, indicating it is the best model for this dataset. It has the lowest MSE, MAE, and RMSE, suggesting more accurate and consistent predictions. Additionally, its R² value is the highest, indicating the model explains a larger proportion of variance in the data. These results suggest that Gradient Boosting's complex ensemble approach is more effective for this particular dataset than the simpler linear and tree-based models.</a:t>
            </a:r>
          </a:p>
        </p:txBody>
      </p:sp>
    </p:spTree>
    <p:extLst>
      <p:ext uri="{BB962C8B-B14F-4D97-AF65-F5344CB8AC3E}">
        <p14:creationId xmlns:p14="http://schemas.microsoft.com/office/powerpoint/2010/main" val="24033516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FE3A732-6711-0753-A0FA-F9C362C9B020}"/>
              </a:ext>
            </a:extLst>
          </p:cNvPr>
          <p:cNvSpPr>
            <a:spLocks noGrp="1"/>
          </p:cNvSpPr>
          <p:nvPr>
            <p:ph type="title"/>
          </p:nvPr>
        </p:nvSpPr>
        <p:spPr/>
        <p:txBody>
          <a:bodyPr/>
          <a:lstStyle/>
          <a:p>
            <a:r>
              <a:rPr lang="en-US" dirty="0"/>
              <a:t>Questions?</a:t>
            </a:r>
          </a:p>
        </p:txBody>
      </p:sp>
    </p:spTree>
    <p:extLst>
      <p:ext uri="{BB962C8B-B14F-4D97-AF65-F5344CB8AC3E}">
        <p14:creationId xmlns:p14="http://schemas.microsoft.com/office/powerpoint/2010/main" val="27548950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775AF3B-5284-4B97-9BB7-55C6FB3699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A0F1F7ED-DA39-478F-85DA-317DE08941E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1902285" cy="6858001"/>
            <a:chOff x="0" y="0"/>
            <a:chExt cx="11902285" cy="6858001"/>
          </a:xfrm>
        </p:grpSpPr>
        <p:grpSp>
          <p:nvGrpSpPr>
            <p:cNvPr id="12" name="Group 11">
              <a:extLst>
                <a:ext uri="{FF2B5EF4-FFF2-40B4-BE49-F238E27FC236}">
                  <a16:creationId xmlns:a16="http://schemas.microsoft.com/office/drawing/2014/main" id="{1DAE5903-52E8-4F25-8473-93EF4837763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4" name="Rectangle 5">
                <a:extLst>
                  <a:ext uri="{FF2B5EF4-FFF2-40B4-BE49-F238E27FC236}">
                    <a16:creationId xmlns:a16="http://schemas.microsoft.com/office/drawing/2014/main" id="{894835C1-32DE-4571-AD10-28D58CB8CFD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25" name="Freeform 6">
                <a:extLst>
                  <a:ext uri="{FF2B5EF4-FFF2-40B4-BE49-F238E27FC236}">
                    <a16:creationId xmlns:a16="http://schemas.microsoft.com/office/drawing/2014/main" id="{097A5B92-0B48-4251-9764-D34DF88920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Freeform 7">
                <a:extLst>
                  <a:ext uri="{FF2B5EF4-FFF2-40B4-BE49-F238E27FC236}">
                    <a16:creationId xmlns:a16="http://schemas.microsoft.com/office/drawing/2014/main" id="{E222BF19-57E7-43F3-A2B9-2398BEF966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 name="Freeform 8">
                <a:extLst>
                  <a:ext uri="{FF2B5EF4-FFF2-40B4-BE49-F238E27FC236}">
                    <a16:creationId xmlns:a16="http://schemas.microsoft.com/office/drawing/2014/main" id="{60C8836E-B7D9-48A9-8FD9-4CC52AF44D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8" name="Freeform 9">
                <a:extLst>
                  <a:ext uri="{FF2B5EF4-FFF2-40B4-BE49-F238E27FC236}">
                    <a16:creationId xmlns:a16="http://schemas.microsoft.com/office/drawing/2014/main" id="{8504740E-456D-4FB9-9520-4317CCFA71B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Freeform 10">
                <a:extLst>
                  <a:ext uri="{FF2B5EF4-FFF2-40B4-BE49-F238E27FC236}">
                    <a16:creationId xmlns:a16="http://schemas.microsoft.com/office/drawing/2014/main" id="{1563A7B4-B1D5-4F93-AFF9-2EB78655FC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0" name="Freeform 11">
                <a:extLst>
                  <a:ext uri="{FF2B5EF4-FFF2-40B4-BE49-F238E27FC236}">
                    <a16:creationId xmlns:a16="http://schemas.microsoft.com/office/drawing/2014/main" id="{D139ED24-FA37-4470-8B42-D0D00EDE14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12">
                <a:extLst>
                  <a:ext uri="{FF2B5EF4-FFF2-40B4-BE49-F238E27FC236}">
                    <a16:creationId xmlns:a16="http://schemas.microsoft.com/office/drawing/2014/main" id="{48825AA7-BB26-45C2-93A2-1AD8D9A2325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Freeform 13">
                <a:extLst>
                  <a:ext uri="{FF2B5EF4-FFF2-40B4-BE49-F238E27FC236}">
                    <a16:creationId xmlns:a16="http://schemas.microsoft.com/office/drawing/2014/main" id="{A98D0B91-D4E4-402D-8234-E96987219E9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14">
                <a:extLst>
                  <a:ext uri="{FF2B5EF4-FFF2-40B4-BE49-F238E27FC236}">
                    <a16:creationId xmlns:a16="http://schemas.microsoft.com/office/drawing/2014/main" id="{94F1DB97-3769-4DA5-9F45-47132C3125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15">
                <a:extLst>
                  <a:ext uri="{FF2B5EF4-FFF2-40B4-BE49-F238E27FC236}">
                    <a16:creationId xmlns:a16="http://schemas.microsoft.com/office/drawing/2014/main" id="{A9BC86E2-B185-4D80-81B5-A8D387E67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Line 16">
                <a:extLst>
                  <a:ext uri="{FF2B5EF4-FFF2-40B4-BE49-F238E27FC236}">
                    <a16:creationId xmlns:a16="http://schemas.microsoft.com/office/drawing/2014/main" id="{FA773F49-8CD0-46DC-B986-F2DB57BD7266}"/>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36" name="Freeform 17">
                <a:extLst>
                  <a:ext uri="{FF2B5EF4-FFF2-40B4-BE49-F238E27FC236}">
                    <a16:creationId xmlns:a16="http://schemas.microsoft.com/office/drawing/2014/main" id="{8C55A009-3401-4888-93C7-4ED51CBC64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Freeform 18">
                <a:extLst>
                  <a:ext uri="{FF2B5EF4-FFF2-40B4-BE49-F238E27FC236}">
                    <a16:creationId xmlns:a16="http://schemas.microsoft.com/office/drawing/2014/main" id="{10B44829-5BB5-48C5-8492-699971FE7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8" name="Freeform 19">
                <a:extLst>
                  <a:ext uri="{FF2B5EF4-FFF2-40B4-BE49-F238E27FC236}">
                    <a16:creationId xmlns:a16="http://schemas.microsoft.com/office/drawing/2014/main" id="{30C1F9A0-4FA6-4F6F-B2D0-A1BBA41DFC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9" name="Freeform 20">
                <a:extLst>
                  <a:ext uri="{FF2B5EF4-FFF2-40B4-BE49-F238E27FC236}">
                    <a16:creationId xmlns:a16="http://schemas.microsoft.com/office/drawing/2014/main" id="{01BF274F-C7B8-44B4-A183-307D8619D27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0" name="Rectangle 21">
                <a:extLst>
                  <a:ext uri="{FF2B5EF4-FFF2-40B4-BE49-F238E27FC236}">
                    <a16:creationId xmlns:a16="http://schemas.microsoft.com/office/drawing/2014/main" id="{037E8930-0F22-4558-9432-F18953E32A0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41" name="Freeform 22">
                <a:extLst>
                  <a:ext uri="{FF2B5EF4-FFF2-40B4-BE49-F238E27FC236}">
                    <a16:creationId xmlns:a16="http://schemas.microsoft.com/office/drawing/2014/main" id="{9AFC3429-FF29-47FF-A4A8-317A979DB9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2" name="Freeform 23">
                <a:extLst>
                  <a:ext uri="{FF2B5EF4-FFF2-40B4-BE49-F238E27FC236}">
                    <a16:creationId xmlns:a16="http://schemas.microsoft.com/office/drawing/2014/main" id="{91D48543-2C05-4768-80B1-ECA6F8850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3" name="Freeform 24">
                <a:extLst>
                  <a:ext uri="{FF2B5EF4-FFF2-40B4-BE49-F238E27FC236}">
                    <a16:creationId xmlns:a16="http://schemas.microsoft.com/office/drawing/2014/main" id="{3AC527CC-154C-4370-A25B-74AC5B4A63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4" name="Freeform 25">
                <a:extLst>
                  <a:ext uri="{FF2B5EF4-FFF2-40B4-BE49-F238E27FC236}">
                    <a16:creationId xmlns:a16="http://schemas.microsoft.com/office/drawing/2014/main" id="{798B18F5-51C9-4E50-95C5-A850EF5398A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5" name="Freeform 26">
                <a:extLst>
                  <a:ext uri="{FF2B5EF4-FFF2-40B4-BE49-F238E27FC236}">
                    <a16:creationId xmlns:a16="http://schemas.microsoft.com/office/drawing/2014/main" id="{15B4CF27-638C-4979-B0FD-6263E13074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6" name="Freeform 27">
                <a:extLst>
                  <a:ext uri="{FF2B5EF4-FFF2-40B4-BE49-F238E27FC236}">
                    <a16:creationId xmlns:a16="http://schemas.microsoft.com/office/drawing/2014/main" id="{236C6A22-48A2-4442-B82D-30DB498272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 name="Freeform 28">
                <a:extLst>
                  <a:ext uri="{FF2B5EF4-FFF2-40B4-BE49-F238E27FC236}">
                    <a16:creationId xmlns:a16="http://schemas.microsoft.com/office/drawing/2014/main" id="{1BB7BCE1-0D99-412E-ABA6-81412638E9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 name="Freeform 29">
                <a:extLst>
                  <a:ext uri="{FF2B5EF4-FFF2-40B4-BE49-F238E27FC236}">
                    <a16:creationId xmlns:a16="http://schemas.microsoft.com/office/drawing/2014/main" id="{C20E57E0-0912-44F2-93DA-75E4D13F3B7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 name="Freeform 30">
                <a:extLst>
                  <a:ext uri="{FF2B5EF4-FFF2-40B4-BE49-F238E27FC236}">
                    <a16:creationId xmlns:a16="http://schemas.microsoft.com/office/drawing/2014/main" id="{DF059390-54ED-44F4-983F-92FF36AD94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0" name="Freeform 31">
                <a:extLst>
                  <a:ext uri="{FF2B5EF4-FFF2-40B4-BE49-F238E27FC236}">
                    <a16:creationId xmlns:a16="http://schemas.microsoft.com/office/drawing/2014/main" id="{42D5E9ED-595D-443D-8CDC-D8FCD4021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grpSp>
          <p:nvGrpSpPr>
            <p:cNvPr id="13" name="Group 12">
              <a:extLst>
                <a:ext uri="{FF2B5EF4-FFF2-40B4-BE49-F238E27FC236}">
                  <a16:creationId xmlns:a16="http://schemas.microsoft.com/office/drawing/2014/main" id="{DB14A457-C54A-4F1E-91FB-0FEE49877D6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227597" y="0"/>
              <a:ext cx="674688" cy="6848476"/>
              <a:chOff x="11364912" y="0"/>
              <a:chExt cx="674688" cy="6848476"/>
            </a:xfrm>
            <a:gradFill flip="none" rotWithShape="1">
              <a:gsLst>
                <a:gs pos="0">
                  <a:schemeClr val="bg2"/>
                </a:gs>
                <a:gs pos="100000">
                  <a:schemeClr val="tx2">
                    <a:lumMod val="60000"/>
                    <a:lumOff val="40000"/>
                  </a:schemeClr>
                </a:gs>
              </a:gsLst>
              <a:lin ang="5400000" scaled="0"/>
              <a:tileRect/>
            </a:gradFill>
          </p:grpSpPr>
          <p:sp>
            <p:nvSpPr>
              <p:cNvPr id="14" name="Freeform 32">
                <a:extLst>
                  <a:ext uri="{FF2B5EF4-FFF2-40B4-BE49-F238E27FC236}">
                    <a16:creationId xmlns:a16="http://schemas.microsoft.com/office/drawing/2014/main" id="{791F3E2E-D393-464E-84B4-9B30D071AD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 name="Freeform 33">
                <a:extLst>
                  <a:ext uri="{FF2B5EF4-FFF2-40B4-BE49-F238E27FC236}">
                    <a16:creationId xmlns:a16="http://schemas.microsoft.com/office/drawing/2014/main" id="{EBEEAD6F-6425-4F85-A8A8-4FF19A909B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 name="Freeform 34">
                <a:extLst>
                  <a:ext uri="{FF2B5EF4-FFF2-40B4-BE49-F238E27FC236}">
                    <a16:creationId xmlns:a16="http://schemas.microsoft.com/office/drawing/2014/main" id="{8AACA44E-9D6C-4708-8D61-D767B6620B8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 name="Freeform 35">
                <a:extLst>
                  <a:ext uri="{FF2B5EF4-FFF2-40B4-BE49-F238E27FC236}">
                    <a16:creationId xmlns:a16="http://schemas.microsoft.com/office/drawing/2014/main" id="{B6E3525F-9937-463E-872C-8EB7C62D10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 name="Freeform 36">
                <a:extLst>
                  <a:ext uri="{FF2B5EF4-FFF2-40B4-BE49-F238E27FC236}">
                    <a16:creationId xmlns:a16="http://schemas.microsoft.com/office/drawing/2014/main" id="{BE829B0B-C602-40F1-81D1-A55332343D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 name="Freeform 37">
                <a:extLst>
                  <a:ext uri="{FF2B5EF4-FFF2-40B4-BE49-F238E27FC236}">
                    <a16:creationId xmlns:a16="http://schemas.microsoft.com/office/drawing/2014/main" id="{92660531-24B5-4B97-A4A2-64686E235D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38">
                <a:extLst>
                  <a:ext uri="{FF2B5EF4-FFF2-40B4-BE49-F238E27FC236}">
                    <a16:creationId xmlns:a16="http://schemas.microsoft.com/office/drawing/2014/main" id="{6242D0CE-6FFD-4D17-AC26-BD3E481195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39">
                <a:extLst>
                  <a:ext uri="{FF2B5EF4-FFF2-40B4-BE49-F238E27FC236}">
                    <a16:creationId xmlns:a16="http://schemas.microsoft.com/office/drawing/2014/main" id="{61631F37-AF37-4DB9-8D98-A08586C766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Freeform 40">
                <a:extLst>
                  <a:ext uri="{FF2B5EF4-FFF2-40B4-BE49-F238E27FC236}">
                    <a16:creationId xmlns:a16="http://schemas.microsoft.com/office/drawing/2014/main" id="{2A2597FF-2F22-40BB-A7B3-19C4DFCFFA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 name="Rectangle 41">
                <a:extLst>
                  <a:ext uri="{FF2B5EF4-FFF2-40B4-BE49-F238E27FC236}">
                    <a16:creationId xmlns:a16="http://schemas.microsoft.com/office/drawing/2014/main" id="{DCC8773C-0113-4046-B222-C8F4080AF38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grpSp>
      </p:grpSp>
      <p:pic>
        <p:nvPicPr>
          <p:cNvPr id="52" name="Picture 2">
            <a:extLst>
              <a:ext uri="{FF2B5EF4-FFF2-40B4-BE49-F238E27FC236}">
                <a16:creationId xmlns:a16="http://schemas.microsoft.com/office/drawing/2014/main" id="{1B17CCE2-CEEF-40CA-8C4D-0DC2DCA78A2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BB8D564C-466B-F46D-BE4B-590F4E5E39BA}"/>
              </a:ext>
            </a:extLst>
          </p:cNvPr>
          <p:cNvSpPr>
            <a:spLocks noGrp="1"/>
          </p:cNvSpPr>
          <p:nvPr>
            <p:ph type="title"/>
          </p:nvPr>
        </p:nvSpPr>
        <p:spPr>
          <a:xfrm>
            <a:off x="6569957" y="618518"/>
            <a:ext cx="4747088" cy="1478570"/>
          </a:xfrm>
        </p:spPr>
        <p:txBody>
          <a:bodyPr>
            <a:normAutofit/>
          </a:bodyPr>
          <a:lstStyle/>
          <a:p>
            <a:r>
              <a:rPr lang="en-US" sz="2800" b="1">
                <a:solidFill>
                  <a:srgbClr val="FFFFFF"/>
                </a:solidFill>
              </a:rPr>
              <a:t>Predicting In-Hospital Mortality - A Binary Classification Challenge</a:t>
            </a:r>
            <a:endParaRPr lang="en-US" sz="2800">
              <a:solidFill>
                <a:srgbClr val="FFFFFF"/>
              </a:solidFill>
            </a:endParaRPr>
          </a:p>
        </p:txBody>
      </p:sp>
      <p:sp useBgFill="1">
        <p:nvSpPr>
          <p:cNvPr id="54" name="Round Diagonal Corner Rectangle 9">
            <a:extLst>
              <a:ext uri="{FF2B5EF4-FFF2-40B4-BE49-F238E27FC236}">
                <a16:creationId xmlns:a16="http://schemas.microsoft.com/office/drawing/2014/main" id="{66D4F5BA-1D71-49B2-8A7F-6B4EB94D72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50" y="808057"/>
            <a:ext cx="5286376" cy="5234394"/>
          </a:xfrm>
          <a:prstGeom prst="round2DiagRect">
            <a:avLst>
              <a:gd name="adj1" fmla="val 741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graph of a number of patients&#10;&#10;Description automatically generated">
            <a:extLst>
              <a:ext uri="{FF2B5EF4-FFF2-40B4-BE49-F238E27FC236}">
                <a16:creationId xmlns:a16="http://schemas.microsoft.com/office/drawing/2014/main" id="{B33474F3-477C-0482-CA2C-EDCF240266C9}"/>
              </a:ext>
            </a:extLst>
          </p:cNvPr>
          <p:cNvPicPr>
            <a:picLocks noChangeAspect="1"/>
          </p:cNvPicPr>
          <p:nvPr/>
        </p:nvPicPr>
        <p:blipFill>
          <a:blip r:embed="rId3"/>
          <a:stretch>
            <a:fillRect/>
          </a:stretch>
        </p:blipFill>
        <p:spPr>
          <a:xfrm>
            <a:off x="1118988" y="1727455"/>
            <a:ext cx="4635583" cy="3407152"/>
          </a:xfrm>
          <a:prstGeom prst="rect">
            <a:avLst/>
          </a:prstGeom>
        </p:spPr>
      </p:pic>
      <p:sp>
        <p:nvSpPr>
          <p:cNvPr id="3" name="Content Placeholder 2">
            <a:extLst>
              <a:ext uri="{FF2B5EF4-FFF2-40B4-BE49-F238E27FC236}">
                <a16:creationId xmlns:a16="http://schemas.microsoft.com/office/drawing/2014/main" id="{A9A94C4A-2E50-682D-66EA-AD57CE1D562F}"/>
              </a:ext>
            </a:extLst>
          </p:cNvPr>
          <p:cNvSpPr>
            <a:spLocks noGrp="1"/>
          </p:cNvSpPr>
          <p:nvPr>
            <p:ph idx="1"/>
          </p:nvPr>
        </p:nvSpPr>
        <p:spPr>
          <a:xfrm>
            <a:off x="6569957" y="2249487"/>
            <a:ext cx="4747087" cy="3541714"/>
          </a:xfrm>
        </p:spPr>
        <p:txBody>
          <a:bodyPr>
            <a:normAutofit/>
          </a:bodyPr>
          <a:lstStyle/>
          <a:p>
            <a:r>
              <a:rPr lang="en-US" sz="2200">
                <a:solidFill>
                  <a:srgbClr val="FFFFFF"/>
                </a:solidFill>
              </a:rPr>
              <a:t>The primary objective of our classification analysis is to predict in-hospital mortality, a critical outcome in healthcare settings. This binary classification problem focuses on determining whether a critically ill patient will survive (0) or succumb during their hospital stay (1). </a:t>
            </a:r>
          </a:p>
        </p:txBody>
      </p:sp>
    </p:spTree>
    <p:extLst>
      <p:ext uri="{BB962C8B-B14F-4D97-AF65-F5344CB8AC3E}">
        <p14:creationId xmlns:p14="http://schemas.microsoft.com/office/powerpoint/2010/main" val="307179809"/>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99534-7E69-FCD6-3A62-DB841BD6DFFA}"/>
              </a:ext>
            </a:extLst>
          </p:cNvPr>
          <p:cNvSpPr>
            <a:spLocks noGrp="1"/>
          </p:cNvSpPr>
          <p:nvPr>
            <p:ph type="title"/>
          </p:nvPr>
        </p:nvSpPr>
        <p:spPr/>
        <p:txBody>
          <a:bodyPr/>
          <a:lstStyle/>
          <a:p>
            <a:r>
              <a:rPr lang="en-US" dirty="0"/>
              <a:t>Importance</a:t>
            </a:r>
          </a:p>
        </p:txBody>
      </p:sp>
      <p:sp>
        <p:nvSpPr>
          <p:cNvPr id="3" name="Content Placeholder 2">
            <a:extLst>
              <a:ext uri="{FF2B5EF4-FFF2-40B4-BE49-F238E27FC236}">
                <a16:creationId xmlns:a16="http://schemas.microsoft.com/office/drawing/2014/main" id="{FFEC821D-0A9D-C20C-4805-6160406E6D41}"/>
              </a:ext>
            </a:extLst>
          </p:cNvPr>
          <p:cNvSpPr>
            <a:spLocks noGrp="1"/>
          </p:cNvSpPr>
          <p:nvPr>
            <p:ph idx="1"/>
          </p:nvPr>
        </p:nvSpPr>
        <p:spPr/>
        <p:txBody>
          <a:bodyPr/>
          <a:lstStyle/>
          <a:p>
            <a:pPr marL="0" indent="0">
              <a:buNone/>
            </a:pPr>
            <a:r>
              <a:rPr lang="en-US" dirty="0"/>
              <a:t>The ability to predict mortality can significantly aid in clinical decision-making, resource allocation, and patient-family counseling, particularly in managing end-of-life care scenarios.</a:t>
            </a:r>
          </a:p>
        </p:txBody>
      </p:sp>
    </p:spTree>
    <p:extLst>
      <p:ext uri="{BB962C8B-B14F-4D97-AF65-F5344CB8AC3E}">
        <p14:creationId xmlns:p14="http://schemas.microsoft.com/office/powerpoint/2010/main" val="32272513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50"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E4E23964-A07F-DF9C-941A-F832794E4594}"/>
              </a:ext>
            </a:extLst>
          </p:cNvPr>
          <p:cNvSpPr>
            <a:spLocks noGrp="1"/>
          </p:cNvSpPr>
          <p:nvPr>
            <p:ph type="title"/>
          </p:nvPr>
        </p:nvSpPr>
        <p:spPr>
          <a:xfrm>
            <a:off x="1141413" y="618518"/>
            <a:ext cx="4459286" cy="1478570"/>
          </a:xfrm>
        </p:spPr>
        <p:txBody>
          <a:bodyPr>
            <a:normAutofit/>
          </a:bodyPr>
          <a:lstStyle/>
          <a:p>
            <a:r>
              <a:rPr lang="en-US" sz="3200" b="1"/>
              <a:t>Forecasting Total Hospital Costs - A Regression Task</a:t>
            </a:r>
            <a:endParaRPr lang="en-US" sz="3200"/>
          </a:p>
        </p:txBody>
      </p:sp>
      <p:sp>
        <p:nvSpPr>
          <p:cNvPr id="3" name="Content Placeholder 2">
            <a:extLst>
              <a:ext uri="{FF2B5EF4-FFF2-40B4-BE49-F238E27FC236}">
                <a16:creationId xmlns:a16="http://schemas.microsoft.com/office/drawing/2014/main" id="{62FA455A-FBE4-2AB8-C196-56CD5D4F6CE8}"/>
              </a:ext>
            </a:extLst>
          </p:cNvPr>
          <p:cNvSpPr>
            <a:spLocks noGrp="1"/>
          </p:cNvSpPr>
          <p:nvPr>
            <p:ph idx="1"/>
          </p:nvPr>
        </p:nvSpPr>
        <p:spPr>
          <a:xfrm>
            <a:off x="1141412" y="2249487"/>
            <a:ext cx="4459287" cy="3965046"/>
          </a:xfrm>
        </p:spPr>
        <p:txBody>
          <a:bodyPr>
            <a:normAutofit/>
          </a:bodyPr>
          <a:lstStyle/>
          <a:p>
            <a:pPr>
              <a:lnSpc>
                <a:spcPct val="110000"/>
              </a:lnSpc>
            </a:pPr>
            <a:r>
              <a:rPr lang="en-US" sz="2000"/>
              <a:t>The regression aspect of our analysis aims to predict the total hospital costs incurred per patient. This is a continuous variable prediction, requiring the model to estimate the monetary cost associated with a patient's hospital stay. The challenge lies in correlating various factors like treatment procedures, length of stay, severity of illness, and patient demographics with the total cost.</a:t>
            </a:r>
          </a:p>
          <a:p>
            <a:pPr marL="0" indent="0">
              <a:lnSpc>
                <a:spcPct val="110000"/>
              </a:lnSpc>
              <a:buNone/>
            </a:pPr>
            <a:endParaRPr lang="en-US" sz="2000"/>
          </a:p>
        </p:txBody>
      </p:sp>
      <p:pic>
        <p:nvPicPr>
          <p:cNvPr id="7" name="Picture 6" descr="A graph with numbers and lines&#10;&#10;Description automatically generated">
            <a:extLst>
              <a:ext uri="{FF2B5EF4-FFF2-40B4-BE49-F238E27FC236}">
                <a16:creationId xmlns:a16="http://schemas.microsoft.com/office/drawing/2014/main" id="{EBF1E2B4-F96D-1023-F8AA-95187BF86868}"/>
              </a:ext>
            </a:extLst>
          </p:cNvPr>
          <p:cNvPicPr>
            <a:picLocks noChangeAspect="1"/>
          </p:cNvPicPr>
          <p:nvPr/>
        </p:nvPicPr>
        <p:blipFill>
          <a:blip r:embed="rId4"/>
          <a:stretch>
            <a:fillRect/>
          </a:stretch>
        </p:blipFill>
        <p:spPr>
          <a:xfrm>
            <a:off x="6096000" y="1772821"/>
            <a:ext cx="5456279" cy="3287408"/>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52" name="Group 51">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53"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54"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5"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6"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7"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8"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9"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0"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1"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2"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3"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4"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65"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6"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7"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8"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9"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70"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1"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2"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3"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4"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5"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6"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7"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8"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9"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Tree>
    <p:extLst>
      <p:ext uri="{BB962C8B-B14F-4D97-AF65-F5344CB8AC3E}">
        <p14:creationId xmlns:p14="http://schemas.microsoft.com/office/powerpoint/2010/main" val="32498066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5E817-65AC-054A-F9A3-74497E5601C3}"/>
              </a:ext>
            </a:extLst>
          </p:cNvPr>
          <p:cNvSpPr>
            <a:spLocks noGrp="1"/>
          </p:cNvSpPr>
          <p:nvPr>
            <p:ph type="title"/>
          </p:nvPr>
        </p:nvSpPr>
        <p:spPr/>
        <p:txBody>
          <a:bodyPr/>
          <a:lstStyle/>
          <a:p>
            <a:r>
              <a:rPr lang="en-US" dirty="0"/>
              <a:t>Importance</a:t>
            </a:r>
          </a:p>
        </p:txBody>
      </p:sp>
      <p:sp>
        <p:nvSpPr>
          <p:cNvPr id="3" name="Content Placeholder 2">
            <a:extLst>
              <a:ext uri="{FF2B5EF4-FFF2-40B4-BE49-F238E27FC236}">
                <a16:creationId xmlns:a16="http://schemas.microsoft.com/office/drawing/2014/main" id="{694C6D51-01BA-8244-1C40-8EB1AD193DC0}"/>
              </a:ext>
            </a:extLst>
          </p:cNvPr>
          <p:cNvSpPr>
            <a:spLocks noGrp="1"/>
          </p:cNvSpPr>
          <p:nvPr>
            <p:ph idx="1"/>
          </p:nvPr>
        </p:nvSpPr>
        <p:spPr/>
        <p:txBody>
          <a:bodyPr/>
          <a:lstStyle/>
          <a:p>
            <a:pPr>
              <a:buFont typeface="Arial" panose="020B0604020202020204" pitchFamily="34" charset="0"/>
              <a:buChar char="•"/>
            </a:pPr>
            <a:r>
              <a:rPr lang="en-US" b="1" dirty="0"/>
              <a:t>Financial Planning</a:t>
            </a:r>
            <a:r>
              <a:rPr lang="en-US" dirty="0"/>
              <a:t>: Accurate cost predictions can be instrumental for hospitals and patients in financial planning and budgeting.</a:t>
            </a:r>
          </a:p>
          <a:p>
            <a:pPr>
              <a:buFont typeface="Arial" panose="020B0604020202020204" pitchFamily="34" charset="0"/>
              <a:buChar char="•"/>
            </a:pPr>
            <a:r>
              <a:rPr lang="en-US" b="1" dirty="0"/>
              <a:t>Resource Optimization</a:t>
            </a:r>
            <a:r>
              <a:rPr lang="en-US" dirty="0"/>
              <a:t>: Understanding cost drivers enables better resource management and allocation within healthcare facilities.</a:t>
            </a:r>
          </a:p>
          <a:p>
            <a:pPr>
              <a:buFont typeface="Arial" panose="020B0604020202020204" pitchFamily="34" charset="0"/>
              <a:buChar char="•"/>
            </a:pPr>
            <a:r>
              <a:rPr lang="en-US" b="1" dirty="0"/>
              <a:t>Policy Making</a:t>
            </a:r>
            <a:r>
              <a:rPr lang="en-US" dirty="0"/>
              <a:t>: Insights from cost predictions can inform healthcare policy, particularly in areas related to insurance and patient care funding.</a:t>
            </a:r>
          </a:p>
          <a:p>
            <a:endParaRPr lang="en-US" dirty="0"/>
          </a:p>
        </p:txBody>
      </p:sp>
    </p:spTree>
    <p:extLst>
      <p:ext uri="{BB962C8B-B14F-4D97-AF65-F5344CB8AC3E}">
        <p14:creationId xmlns:p14="http://schemas.microsoft.com/office/powerpoint/2010/main" val="28672003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C42DC-8A7B-717B-930B-A5CEB2B2CA63}"/>
              </a:ext>
            </a:extLst>
          </p:cNvPr>
          <p:cNvSpPr>
            <a:spLocks noGrp="1"/>
          </p:cNvSpPr>
          <p:nvPr>
            <p:ph type="title"/>
          </p:nvPr>
        </p:nvSpPr>
        <p:spPr/>
        <p:txBody>
          <a:bodyPr/>
          <a:lstStyle/>
          <a:p>
            <a:r>
              <a:rPr lang="en-US" dirty="0"/>
              <a:t>Data Preprocessing: Missing values</a:t>
            </a:r>
          </a:p>
        </p:txBody>
      </p:sp>
      <p:pic>
        <p:nvPicPr>
          <p:cNvPr id="5" name="Content Placeholder 4" descr="A screenshot of a computer code&#10;&#10;Description automatically generated">
            <a:extLst>
              <a:ext uri="{FF2B5EF4-FFF2-40B4-BE49-F238E27FC236}">
                <a16:creationId xmlns:a16="http://schemas.microsoft.com/office/drawing/2014/main" id="{8FFB235F-37AF-A5C1-91F0-9F6A3200640C}"/>
              </a:ext>
            </a:extLst>
          </p:cNvPr>
          <p:cNvPicPr>
            <a:picLocks noGrp="1" noChangeAspect="1"/>
          </p:cNvPicPr>
          <p:nvPr>
            <p:ph idx="1"/>
          </p:nvPr>
        </p:nvPicPr>
        <p:blipFill>
          <a:blip r:embed="rId2"/>
          <a:stretch>
            <a:fillRect/>
          </a:stretch>
        </p:blipFill>
        <p:spPr>
          <a:xfrm>
            <a:off x="981634" y="2307059"/>
            <a:ext cx="4813300" cy="1511300"/>
          </a:xfrm>
        </p:spPr>
      </p:pic>
      <p:sp>
        <p:nvSpPr>
          <p:cNvPr id="6" name="TextBox 5">
            <a:extLst>
              <a:ext uri="{FF2B5EF4-FFF2-40B4-BE49-F238E27FC236}">
                <a16:creationId xmlns:a16="http://schemas.microsoft.com/office/drawing/2014/main" id="{84B0F66B-61BF-27D2-A939-6CB15154061F}"/>
              </a:ext>
            </a:extLst>
          </p:cNvPr>
          <p:cNvSpPr txBox="1"/>
          <p:nvPr/>
        </p:nvSpPr>
        <p:spPr>
          <a:xfrm flipH="1">
            <a:off x="6094411" y="2097088"/>
            <a:ext cx="4952999" cy="2308324"/>
          </a:xfrm>
          <a:prstGeom prst="rect">
            <a:avLst/>
          </a:prstGeom>
          <a:noFill/>
        </p:spPr>
        <p:txBody>
          <a:bodyPr wrap="square" rtlCol="0">
            <a:spAutoFit/>
          </a:bodyPr>
          <a:lstStyle/>
          <a:p>
            <a:r>
              <a:rPr lang="en-US" dirty="0"/>
              <a:t>29 columns out of 47 had missing values (61%)</a:t>
            </a:r>
          </a:p>
          <a:p>
            <a:endParaRPr lang="en-US" dirty="0"/>
          </a:p>
          <a:p>
            <a:r>
              <a:rPr lang="en-US" dirty="0"/>
              <a:t>Depending on how many missing values has been in columns – they were either substituted for mean, empty rows were dropped or the whole column was dropped as feature.</a:t>
            </a:r>
          </a:p>
          <a:p>
            <a:endParaRPr lang="en-US" dirty="0"/>
          </a:p>
          <a:p>
            <a:endParaRPr lang="en-US" dirty="0"/>
          </a:p>
        </p:txBody>
      </p:sp>
      <p:pic>
        <p:nvPicPr>
          <p:cNvPr id="8" name="Picture 7" descr="A screenshot of a table&#10;&#10;Description automatically generated">
            <a:extLst>
              <a:ext uri="{FF2B5EF4-FFF2-40B4-BE49-F238E27FC236}">
                <a16:creationId xmlns:a16="http://schemas.microsoft.com/office/drawing/2014/main" id="{93A1ED87-E1F7-7E71-6583-AC9190D83C02}"/>
              </a:ext>
            </a:extLst>
          </p:cNvPr>
          <p:cNvPicPr>
            <a:picLocks noChangeAspect="1"/>
          </p:cNvPicPr>
          <p:nvPr/>
        </p:nvPicPr>
        <p:blipFill>
          <a:blip r:embed="rId3"/>
          <a:stretch>
            <a:fillRect/>
          </a:stretch>
        </p:blipFill>
        <p:spPr>
          <a:xfrm>
            <a:off x="981634" y="4742606"/>
            <a:ext cx="7772400" cy="998621"/>
          </a:xfrm>
          <a:prstGeom prst="rect">
            <a:avLst/>
          </a:prstGeom>
        </p:spPr>
      </p:pic>
    </p:spTree>
    <p:extLst>
      <p:ext uri="{BB962C8B-B14F-4D97-AF65-F5344CB8AC3E}">
        <p14:creationId xmlns:p14="http://schemas.microsoft.com/office/powerpoint/2010/main" val="11547411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7EE58-F30A-1ABE-1D5C-3CC7A5C38899}"/>
              </a:ext>
            </a:extLst>
          </p:cNvPr>
          <p:cNvSpPr>
            <a:spLocks noGrp="1"/>
          </p:cNvSpPr>
          <p:nvPr>
            <p:ph type="title"/>
          </p:nvPr>
        </p:nvSpPr>
        <p:spPr/>
        <p:txBody>
          <a:bodyPr/>
          <a:lstStyle/>
          <a:p>
            <a:r>
              <a:rPr lang="en-US" dirty="0"/>
              <a:t>Data Preprocessing: Categorical values</a:t>
            </a:r>
          </a:p>
        </p:txBody>
      </p:sp>
      <p:pic>
        <p:nvPicPr>
          <p:cNvPr id="5" name="Content Placeholder 4" descr="A screenshot of a computer&#10;&#10;Description automatically generated">
            <a:extLst>
              <a:ext uri="{FF2B5EF4-FFF2-40B4-BE49-F238E27FC236}">
                <a16:creationId xmlns:a16="http://schemas.microsoft.com/office/drawing/2014/main" id="{9ACD10C9-1377-EFBD-71BE-7117748A8F59}"/>
              </a:ext>
            </a:extLst>
          </p:cNvPr>
          <p:cNvPicPr>
            <a:picLocks noGrp="1" noChangeAspect="1"/>
          </p:cNvPicPr>
          <p:nvPr>
            <p:ph idx="1"/>
          </p:nvPr>
        </p:nvPicPr>
        <p:blipFill>
          <a:blip r:embed="rId2"/>
          <a:stretch>
            <a:fillRect/>
          </a:stretch>
        </p:blipFill>
        <p:spPr>
          <a:xfrm>
            <a:off x="1276714" y="1979057"/>
            <a:ext cx="9015020" cy="3272713"/>
          </a:xfrm>
        </p:spPr>
      </p:pic>
    </p:spTree>
    <p:extLst>
      <p:ext uri="{BB962C8B-B14F-4D97-AF65-F5344CB8AC3E}">
        <p14:creationId xmlns:p14="http://schemas.microsoft.com/office/powerpoint/2010/main" val="36361381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29472-7E19-311A-AC09-044672A61F30}"/>
              </a:ext>
            </a:extLst>
          </p:cNvPr>
          <p:cNvSpPr>
            <a:spLocks noGrp="1"/>
          </p:cNvSpPr>
          <p:nvPr>
            <p:ph type="title"/>
          </p:nvPr>
        </p:nvSpPr>
        <p:spPr>
          <a:xfrm>
            <a:off x="6569957" y="618518"/>
            <a:ext cx="4747088" cy="1478570"/>
          </a:xfrm>
        </p:spPr>
        <p:txBody>
          <a:bodyPr>
            <a:normAutofit/>
          </a:bodyPr>
          <a:lstStyle/>
          <a:p>
            <a:r>
              <a:rPr lang="en-US" dirty="0"/>
              <a:t>Data Preprocessing: Class Imbalance</a:t>
            </a:r>
          </a:p>
        </p:txBody>
      </p:sp>
      <p:sp>
        <p:nvSpPr>
          <p:cNvPr id="14" name="Round Diagonal Corner Rectangle 9">
            <a:extLst>
              <a:ext uri="{FF2B5EF4-FFF2-40B4-BE49-F238E27FC236}">
                <a16:creationId xmlns:a16="http://schemas.microsoft.com/office/drawing/2014/main" id="{A3D1FEF8-5149-4AC1-8D77-B256637FB7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50" y="808057"/>
            <a:ext cx="5286376" cy="5234394"/>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graph with blue squares&#10;&#10;Description automatically generated">
            <a:extLst>
              <a:ext uri="{FF2B5EF4-FFF2-40B4-BE49-F238E27FC236}">
                <a16:creationId xmlns:a16="http://schemas.microsoft.com/office/drawing/2014/main" id="{403851B9-23D2-9094-FF70-9322298F37C6}"/>
              </a:ext>
            </a:extLst>
          </p:cNvPr>
          <p:cNvPicPr>
            <a:picLocks noChangeAspect="1"/>
          </p:cNvPicPr>
          <p:nvPr/>
        </p:nvPicPr>
        <p:blipFill>
          <a:blip r:embed="rId3"/>
          <a:stretch>
            <a:fillRect/>
          </a:stretch>
        </p:blipFill>
        <p:spPr>
          <a:xfrm>
            <a:off x="2007176" y="1147146"/>
            <a:ext cx="2859207" cy="2201590"/>
          </a:xfrm>
          <a:prstGeom prst="rect">
            <a:avLst/>
          </a:prstGeom>
        </p:spPr>
      </p:pic>
      <p:pic>
        <p:nvPicPr>
          <p:cNvPr id="7" name="Picture 6" descr="A screenshot of a computer program&#10;&#10;Description automatically generated">
            <a:extLst>
              <a:ext uri="{FF2B5EF4-FFF2-40B4-BE49-F238E27FC236}">
                <a16:creationId xmlns:a16="http://schemas.microsoft.com/office/drawing/2014/main" id="{081F9763-9D1E-BAF4-FA21-2FEA17C621C6}"/>
              </a:ext>
            </a:extLst>
          </p:cNvPr>
          <p:cNvPicPr>
            <a:picLocks noChangeAspect="1"/>
          </p:cNvPicPr>
          <p:nvPr/>
        </p:nvPicPr>
        <p:blipFill>
          <a:blip r:embed="rId4"/>
          <a:stretch>
            <a:fillRect/>
          </a:stretch>
        </p:blipFill>
        <p:spPr>
          <a:xfrm>
            <a:off x="1847182" y="3513327"/>
            <a:ext cx="3179194" cy="2201591"/>
          </a:xfrm>
          <a:prstGeom prst="rect">
            <a:avLst/>
          </a:prstGeom>
        </p:spPr>
      </p:pic>
      <p:sp>
        <p:nvSpPr>
          <p:cNvPr id="11" name="Content Placeholder 10">
            <a:extLst>
              <a:ext uri="{FF2B5EF4-FFF2-40B4-BE49-F238E27FC236}">
                <a16:creationId xmlns:a16="http://schemas.microsoft.com/office/drawing/2014/main" id="{582C0A43-2CD9-70AC-492D-06AB23CCEDA6}"/>
              </a:ext>
            </a:extLst>
          </p:cNvPr>
          <p:cNvSpPr>
            <a:spLocks noGrp="1"/>
          </p:cNvSpPr>
          <p:nvPr>
            <p:ph idx="1"/>
          </p:nvPr>
        </p:nvSpPr>
        <p:spPr>
          <a:xfrm>
            <a:off x="6569957" y="2249487"/>
            <a:ext cx="4747087" cy="3541714"/>
          </a:xfrm>
        </p:spPr>
        <p:txBody>
          <a:bodyPr>
            <a:normAutofit lnSpcReduction="10000"/>
          </a:bodyPr>
          <a:lstStyle/>
          <a:p>
            <a:r>
              <a:rPr lang="en-US" dirty="0"/>
              <a:t>The Synthetic Minority Oversampling Technique (SMOTE) is used to over-sample the minority class in a dataset and make the class distribution balanced. This technique generates synthetic samples rather than creating copies of existing samples.</a:t>
            </a:r>
          </a:p>
          <a:p>
            <a:endParaRPr lang="en-US" dirty="0"/>
          </a:p>
        </p:txBody>
      </p:sp>
    </p:spTree>
    <p:extLst>
      <p:ext uri="{BB962C8B-B14F-4D97-AF65-F5344CB8AC3E}">
        <p14:creationId xmlns:p14="http://schemas.microsoft.com/office/powerpoint/2010/main" val="4452937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Circuit</Template>
  <TotalTime>1494</TotalTime>
  <Words>2305</Words>
  <Application>Microsoft Macintosh PowerPoint</Application>
  <PresentationFormat>Widescreen</PresentationFormat>
  <Paragraphs>129</Paragraphs>
  <Slides>24</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Tw Cen MT</vt:lpstr>
      <vt:lpstr>Circuit</vt:lpstr>
      <vt:lpstr>Data set support II</vt:lpstr>
      <vt:lpstr>Data Set structure</vt:lpstr>
      <vt:lpstr>Predicting In-Hospital Mortality - A Binary Classification Challenge</vt:lpstr>
      <vt:lpstr>Importance</vt:lpstr>
      <vt:lpstr>Forecasting Total Hospital Costs - A Regression Task</vt:lpstr>
      <vt:lpstr>Importance</vt:lpstr>
      <vt:lpstr>Data Preprocessing: Missing values</vt:lpstr>
      <vt:lpstr>Data Preprocessing: Categorical values</vt:lpstr>
      <vt:lpstr>Data Preprocessing: Class Imbalance</vt:lpstr>
      <vt:lpstr>Classification Features</vt:lpstr>
      <vt:lpstr>Decision Tree</vt:lpstr>
      <vt:lpstr>Decision Tree Results</vt:lpstr>
      <vt:lpstr>Logistic Regression</vt:lpstr>
      <vt:lpstr>Logistic Regression Results</vt:lpstr>
      <vt:lpstr>Ensemble model of DT, Logistic Regression and Random forest </vt:lpstr>
      <vt:lpstr>Comparison of Classification models</vt:lpstr>
      <vt:lpstr>Regression Features</vt:lpstr>
      <vt:lpstr>Linear Regression</vt:lpstr>
      <vt:lpstr>Linear Regression Results</vt:lpstr>
      <vt:lpstr>Regression Decision Tree Results</vt:lpstr>
      <vt:lpstr>Gradient Boosting Regressor with parametrs from GridSearchCV</vt:lpstr>
      <vt:lpstr>GDBR w/ Grid search cv results</vt:lpstr>
      <vt:lpstr>Regression Model Comparison</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set support II</dc:title>
  <dc:creator>Margarita Kholostova</dc:creator>
  <cp:lastModifiedBy>Margarita Kholostova</cp:lastModifiedBy>
  <cp:revision>2</cp:revision>
  <dcterms:created xsi:type="dcterms:W3CDTF">2023-12-12T21:51:21Z</dcterms:created>
  <dcterms:modified xsi:type="dcterms:W3CDTF">2023-12-13T22:46:08Z</dcterms:modified>
</cp:coreProperties>
</file>