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2"/>
  </p:notesMasterIdLst>
  <p:handoutMasterIdLst>
    <p:handoutMasterId r:id="rId63"/>
  </p:handoutMasterIdLst>
  <p:sldIdLst>
    <p:sldId id="478" r:id="rId2"/>
    <p:sldId id="479" r:id="rId3"/>
    <p:sldId id="481" r:id="rId4"/>
    <p:sldId id="531" r:id="rId5"/>
    <p:sldId id="532" r:id="rId6"/>
    <p:sldId id="533" r:id="rId7"/>
    <p:sldId id="534" r:id="rId8"/>
    <p:sldId id="535" r:id="rId9"/>
    <p:sldId id="482" r:id="rId10"/>
    <p:sldId id="480" r:id="rId11"/>
    <p:sldId id="500" r:id="rId12"/>
    <p:sldId id="483" r:id="rId13"/>
    <p:sldId id="484" r:id="rId14"/>
    <p:sldId id="485" r:id="rId15"/>
    <p:sldId id="486" r:id="rId16"/>
    <p:sldId id="487" r:id="rId17"/>
    <p:sldId id="489" r:id="rId18"/>
    <p:sldId id="501" r:id="rId19"/>
    <p:sldId id="540" r:id="rId20"/>
    <p:sldId id="494" r:id="rId21"/>
    <p:sldId id="495" r:id="rId22"/>
    <p:sldId id="496" r:id="rId23"/>
    <p:sldId id="497" r:id="rId24"/>
    <p:sldId id="525" r:id="rId25"/>
    <p:sldId id="526" r:id="rId26"/>
    <p:sldId id="527" r:id="rId27"/>
    <p:sldId id="528" r:id="rId28"/>
    <p:sldId id="541" r:id="rId29"/>
    <p:sldId id="542" r:id="rId30"/>
    <p:sldId id="529" r:id="rId31"/>
    <p:sldId id="543" r:id="rId32"/>
    <p:sldId id="530" r:id="rId33"/>
    <p:sldId id="502" r:id="rId34"/>
    <p:sldId id="498" r:id="rId35"/>
    <p:sldId id="499" r:id="rId36"/>
    <p:sldId id="488" r:id="rId37"/>
    <p:sldId id="505" r:id="rId38"/>
    <p:sldId id="506" r:id="rId39"/>
    <p:sldId id="507" r:id="rId40"/>
    <p:sldId id="508" r:id="rId41"/>
    <p:sldId id="509" r:id="rId42"/>
    <p:sldId id="510" r:id="rId43"/>
    <p:sldId id="511" r:id="rId44"/>
    <p:sldId id="504" r:id="rId45"/>
    <p:sldId id="513" r:id="rId46"/>
    <p:sldId id="514" r:id="rId47"/>
    <p:sldId id="515" r:id="rId48"/>
    <p:sldId id="516" r:id="rId49"/>
    <p:sldId id="517" r:id="rId50"/>
    <p:sldId id="518" r:id="rId51"/>
    <p:sldId id="519" r:id="rId52"/>
    <p:sldId id="520" r:id="rId53"/>
    <p:sldId id="521" r:id="rId54"/>
    <p:sldId id="522" r:id="rId55"/>
    <p:sldId id="523" r:id="rId56"/>
    <p:sldId id="536" r:id="rId57"/>
    <p:sldId id="537" r:id="rId58"/>
    <p:sldId id="538" r:id="rId59"/>
    <p:sldId id="539" r:id="rId60"/>
    <p:sldId id="524" r:id="rId61"/>
  </p:sldIdLst>
  <p:sldSz cx="9144000" cy="6858000" type="screen4x3"/>
  <p:notesSz cx="7315200" cy="9601200"/>
  <p:defaultTextStyle>
    <a:defPPr>
      <a:defRPr lang="ja-JP"/>
    </a:defPPr>
    <a:lvl1pPr algn="l" rtl="0" fontAlgn="base">
      <a:spcBef>
        <a:spcPct val="0"/>
      </a:spcBef>
      <a:spcAft>
        <a:spcPct val="0"/>
      </a:spcAft>
      <a:defRPr kumimoji="1" kern="1200">
        <a:solidFill>
          <a:schemeClr val="tx1"/>
        </a:solidFill>
        <a:latin typeface="Verdana" pitchFamily="34" charset="0"/>
        <a:ea typeface="ＭＳ Ｐゴシック" pitchFamily="34" charset="-128"/>
        <a:cs typeface="+mn-cs"/>
      </a:defRPr>
    </a:lvl1pPr>
    <a:lvl2pPr marL="457200" algn="l" rtl="0" fontAlgn="base">
      <a:spcBef>
        <a:spcPct val="0"/>
      </a:spcBef>
      <a:spcAft>
        <a:spcPct val="0"/>
      </a:spcAft>
      <a:defRPr kumimoji="1" kern="1200">
        <a:solidFill>
          <a:schemeClr val="tx1"/>
        </a:solidFill>
        <a:latin typeface="Verdana" pitchFamily="34" charset="0"/>
        <a:ea typeface="ＭＳ Ｐゴシック" pitchFamily="34" charset="-128"/>
        <a:cs typeface="+mn-cs"/>
      </a:defRPr>
    </a:lvl2pPr>
    <a:lvl3pPr marL="914400" algn="l" rtl="0" fontAlgn="base">
      <a:spcBef>
        <a:spcPct val="0"/>
      </a:spcBef>
      <a:spcAft>
        <a:spcPct val="0"/>
      </a:spcAft>
      <a:defRPr kumimoji="1" kern="1200">
        <a:solidFill>
          <a:schemeClr val="tx1"/>
        </a:solidFill>
        <a:latin typeface="Verdana" pitchFamily="34" charset="0"/>
        <a:ea typeface="ＭＳ Ｐゴシック" pitchFamily="34" charset="-128"/>
        <a:cs typeface="+mn-cs"/>
      </a:defRPr>
    </a:lvl3pPr>
    <a:lvl4pPr marL="1371600" algn="l" rtl="0" fontAlgn="base">
      <a:spcBef>
        <a:spcPct val="0"/>
      </a:spcBef>
      <a:spcAft>
        <a:spcPct val="0"/>
      </a:spcAft>
      <a:defRPr kumimoji="1" kern="1200">
        <a:solidFill>
          <a:schemeClr val="tx1"/>
        </a:solidFill>
        <a:latin typeface="Verdana" pitchFamily="34" charset="0"/>
        <a:ea typeface="ＭＳ Ｐゴシック" pitchFamily="34" charset="-128"/>
        <a:cs typeface="+mn-cs"/>
      </a:defRPr>
    </a:lvl4pPr>
    <a:lvl5pPr marL="1828800" algn="l" rtl="0" fontAlgn="base">
      <a:spcBef>
        <a:spcPct val="0"/>
      </a:spcBef>
      <a:spcAft>
        <a:spcPct val="0"/>
      </a:spcAft>
      <a:defRPr kumimoji="1"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umimoji="1"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umimoji="1"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umimoji="1"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umimoji="1" kern="1200">
        <a:solidFill>
          <a:schemeClr val="tx1"/>
        </a:solidFill>
        <a:latin typeface="Verdan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FF99"/>
    <a:srgbClr val="FF9933"/>
    <a:srgbClr val="FFCCCC"/>
    <a:srgbClr val="C2E6E8"/>
    <a:srgbClr val="90D1D4"/>
    <a:srgbClr val="FF3300"/>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86" autoAdjust="0"/>
    <p:restoredTop sz="95226" autoAdjust="0"/>
  </p:normalViewPr>
  <p:slideViewPr>
    <p:cSldViewPr>
      <p:cViewPr varScale="1">
        <p:scale>
          <a:sx n="82" d="100"/>
          <a:sy n="8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50"/>
    </p:cViewPr>
  </p:sorterViewPr>
  <p:notesViewPr>
    <p:cSldViewPr>
      <p:cViewPr varScale="1">
        <p:scale>
          <a:sx n="86" d="100"/>
          <a:sy n="86" d="100"/>
        </p:scale>
        <p:origin x="-188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19" cy="480060"/>
          </a:xfrm>
          <a:prstGeom prst="rect">
            <a:avLst/>
          </a:prstGeom>
        </p:spPr>
        <p:txBody>
          <a:bodyPr vert="horz" lIns="99048" tIns="49524" rIns="99048" bIns="49524" rtlCol="0"/>
          <a:lstStyle>
            <a:lvl1pPr algn="l">
              <a:defRPr sz="1300"/>
            </a:lvl1pPr>
          </a:lstStyle>
          <a:p>
            <a:pPr>
              <a:defRPr/>
            </a:pPr>
            <a:endParaRPr lang="en-US"/>
          </a:p>
        </p:txBody>
      </p:sp>
      <p:sp>
        <p:nvSpPr>
          <p:cNvPr id="3" name="Date Placeholder 2"/>
          <p:cNvSpPr>
            <a:spLocks noGrp="1"/>
          </p:cNvSpPr>
          <p:nvPr>
            <p:ph type="dt" sz="quarter" idx="1"/>
          </p:nvPr>
        </p:nvSpPr>
        <p:spPr>
          <a:xfrm>
            <a:off x="4143589" y="1"/>
            <a:ext cx="3169919" cy="480060"/>
          </a:xfrm>
          <a:prstGeom prst="rect">
            <a:avLst/>
          </a:prstGeom>
        </p:spPr>
        <p:txBody>
          <a:bodyPr vert="horz" lIns="99048" tIns="49524" rIns="99048" bIns="49524" rtlCol="0"/>
          <a:lstStyle>
            <a:lvl1pPr algn="r">
              <a:defRPr sz="1300"/>
            </a:lvl1pPr>
          </a:lstStyle>
          <a:p>
            <a:pPr>
              <a:defRPr/>
            </a:pPr>
            <a:fld id="{E61F3FD2-D012-4DFF-BE8B-CFA349A9A909}" type="datetimeFigureOut">
              <a:rPr lang="en-US"/>
              <a:pPr>
                <a:defRPr/>
              </a:pPr>
              <a:t>10/3/2018</a:t>
            </a:fld>
            <a:endParaRPr lang="en-US"/>
          </a:p>
        </p:txBody>
      </p:sp>
      <p:sp>
        <p:nvSpPr>
          <p:cNvPr id="4" name="Footer Placeholder 3"/>
          <p:cNvSpPr>
            <a:spLocks noGrp="1"/>
          </p:cNvSpPr>
          <p:nvPr>
            <p:ph type="ftr" sz="quarter" idx="2"/>
          </p:nvPr>
        </p:nvSpPr>
        <p:spPr>
          <a:xfrm>
            <a:off x="1" y="9119474"/>
            <a:ext cx="3169919" cy="480060"/>
          </a:xfrm>
          <a:prstGeom prst="rect">
            <a:avLst/>
          </a:prstGeom>
        </p:spPr>
        <p:txBody>
          <a:bodyPr vert="horz" lIns="99048" tIns="49524" rIns="99048" bIns="49524"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589" y="9119474"/>
            <a:ext cx="3169919" cy="480060"/>
          </a:xfrm>
          <a:prstGeom prst="rect">
            <a:avLst/>
          </a:prstGeom>
        </p:spPr>
        <p:txBody>
          <a:bodyPr vert="horz" lIns="99048" tIns="49524" rIns="99048" bIns="49524" rtlCol="0" anchor="b"/>
          <a:lstStyle>
            <a:lvl1pPr algn="r">
              <a:defRPr sz="1300"/>
            </a:lvl1pPr>
          </a:lstStyle>
          <a:p>
            <a:pPr>
              <a:defRPr/>
            </a:pPr>
            <a:fld id="{071672BB-21FB-4D95-81E7-12AD857E5257}" type="slidenum">
              <a:rPr lang="en-US"/>
              <a:pPr>
                <a:defRPr/>
              </a:pPr>
              <a:t>‹#›</a:t>
            </a:fld>
            <a:endParaRPr lang="en-US"/>
          </a:p>
        </p:txBody>
      </p:sp>
    </p:spTree>
    <p:extLst>
      <p:ext uri="{BB962C8B-B14F-4D97-AF65-F5344CB8AC3E}">
        <p14:creationId xmlns:p14="http://schemas.microsoft.com/office/powerpoint/2010/main" val="3224168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1"/>
            <a:ext cx="3169919" cy="48006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ＭＳ Ｐゴシック" pitchFamily="50" charset="-128"/>
              </a:defRPr>
            </a:lvl1pPr>
          </a:lstStyle>
          <a:p>
            <a:pPr>
              <a:defRPr/>
            </a:pPr>
            <a:endParaRPr lang="en-US" altLang="ja-JP"/>
          </a:p>
        </p:txBody>
      </p:sp>
      <p:sp>
        <p:nvSpPr>
          <p:cNvPr id="14339" name="Rectangle 3"/>
          <p:cNvSpPr>
            <a:spLocks noGrp="1" noChangeArrowheads="1"/>
          </p:cNvSpPr>
          <p:nvPr>
            <p:ph type="dt" idx="1"/>
          </p:nvPr>
        </p:nvSpPr>
        <p:spPr bwMode="auto">
          <a:xfrm>
            <a:off x="4143589" y="1"/>
            <a:ext cx="3169919" cy="48006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ＭＳ Ｐゴシック" pitchFamily="50" charset="-128"/>
              </a:defRPr>
            </a:lvl1pPr>
          </a:lstStyle>
          <a:p>
            <a:pPr>
              <a:defRPr/>
            </a:pPr>
            <a:endParaRPr lang="en-US" altLang="ja-JP"/>
          </a:p>
        </p:txBody>
      </p:sp>
      <p:sp>
        <p:nvSpPr>
          <p:cNvPr id="86020"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4342" name="Rectangle 6"/>
          <p:cNvSpPr>
            <a:spLocks noGrp="1" noChangeArrowheads="1"/>
          </p:cNvSpPr>
          <p:nvPr>
            <p:ph type="ftr" sz="quarter" idx="4"/>
          </p:nvPr>
        </p:nvSpPr>
        <p:spPr bwMode="auto">
          <a:xfrm>
            <a:off x="1" y="9119474"/>
            <a:ext cx="3169919" cy="48006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ＭＳ Ｐゴシック" pitchFamily="50" charset="-128"/>
              </a:defRPr>
            </a:lvl1pPr>
          </a:lstStyle>
          <a:p>
            <a:pPr>
              <a:defRPr/>
            </a:pPr>
            <a:endParaRPr lang="en-US" altLang="ja-JP"/>
          </a:p>
        </p:txBody>
      </p:sp>
      <p:sp>
        <p:nvSpPr>
          <p:cNvPr id="14343" name="Rectangle 7"/>
          <p:cNvSpPr>
            <a:spLocks noGrp="1" noChangeArrowheads="1"/>
          </p:cNvSpPr>
          <p:nvPr>
            <p:ph type="sldNum" sz="quarter" idx="5"/>
          </p:nvPr>
        </p:nvSpPr>
        <p:spPr bwMode="auto">
          <a:xfrm>
            <a:off x="4143589" y="9119474"/>
            <a:ext cx="3169919" cy="48006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ＭＳ Ｐゴシック" pitchFamily="50" charset="-128"/>
              </a:defRPr>
            </a:lvl1pPr>
          </a:lstStyle>
          <a:p>
            <a:pPr>
              <a:defRPr/>
            </a:pPr>
            <a:fld id="{3CAC6259-36FC-43AA-9CF0-DD105FC07B4C}" type="slidenum">
              <a:rPr lang="en-US" altLang="ja-JP"/>
              <a:pPr>
                <a:defRPr/>
              </a:pPr>
              <a:t>‹#›</a:t>
            </a:fld>
            <a:endParaRPr lang="en-US" altLang="ja-JP"/>
          </a:p>
        </p:txBody>
      </p:sp>
    </p:spTree>
    <p:extLst>
      <p:ext uri="{BB962C8B-B14F-4D97-AF65-F5344CB8AC3E}">
        <p14:creationId xmlns:p14="http://schemas.microsoft.com/office/powerpoint/2010/main" val="2123640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a:t>
            </a:fld>
            <a:endParaRPr lang="en-US" altLang="ja-JP"/>
          </a:p>
        </p:txBody>
      </p:sp>
    </p:spTree>
    <p:extLst>
      <p:ext uri="{BB962C8B-B14F-4D97-AF65-F5344CB8AC3E}">
        <p14:creationId xmlns:p14="http://schemas.microsoft.com/office/powerpoint/2010/main" val="3417518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10</a:t>
            </a:fld>
            <a:endParaRPr lang="en-US" altLang="ja-JP"/>
          </a:p>
        </p:txBody>
      </p:sp>
    </p:spTree>
    <p:extLst>
      <p:ext uri="{BB962C8B-B14F-4D97-AF65-F5344CB8AC3E}">
        <p14:creationId xmlns:p14="http://schemas.microsoft.com/office/powerpoint/2010/main" val="2467415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11</a:t>
            </a:fld>
            <a:endParaRPr lang="en-US" altLang="ja-JP"/>
          </a:p>
        </p:txBody>
      </p:sp>
    </p:spTree>
    <p:extLst>
      <p:ext uri="{BB962C8B-B14F-4D97-AF65-F5344CB8AC3E}">
        <p14:creationId xmlns:p14="http://schemas.microsoft.com/office/powerpoint/2010/main" val="236316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smtClean="0"/>
              <a:t>Động cơ DC chổi than bao gồm: amature hoặc rotor (bộ phận quay, có các cuộn dây cuốn và nối với nguồn điện một chiều) ở giữa, stator (bộ phận tĩnh là nam châm vĩnh cửu hay nam châm điện), commutator (bộ góp điện), axle (trục), brushes (chổi than), nam châm vĩnh cữu đặt đối diện nhau xung quanh cuộn dây, nguồn nuôi. Hoặc đơn giản hơn có thể phân thành 3 phần chính: stator (phần cảm), rotor (phần ứng), chỉnh lưu (chổi than và cổ góp)</a:t>
            </a:r>
          </a:p>
          <a:p>
            <a:pPr marL="171450" indent="-171450">
              <a:buFontTx/>
              <a:buChar char="-"/>
            </a:pPr>
            <a:r>
              <a:rPr lang="en-US" baseline="0" smtClean="0"/>
              <a:t>Hoạt động của động cơ chổi than như sau: sử dụng 2 chổi than để dẫn dòng từ nguồn tới amature</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12</a:t>
            </a:fld>
            <a:endParaRPr lang="en-US" altLang="ja-JP"/>
          </a:p>
        </p:txBody>
      </p:sp>
    </p:spTree>
    <p:extLst>
      <p:ext uri="{BB962C8B-B14F-4D97-AF65-F5344CB8AC3E}">
        <p14:creationId xmlns:p14="http://schemas.microsoft.com/office/powerpoint/2010/main" val="37593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smtClean="0"/>
              <a:t>Hoạt động của động cơ chổi than như sau:</a:t>
            </a:r>
          </a:p>
          <a:p>
            <a:pPr marL="628650" lvl="1" indent="-171450">
              <a:buFontTx/>
              <a:buChar char="-"/>
            </a:pPr>
            <a:r>
              <a:rPr lang="en-US" baseline="0" smtClean="0"/>
              <a:t>Stator tạo ra từ trường tĩnh xung quanh rotor. Từ trường tĩnh này được tạo ra bởi nam châm vĩnh cửu hoặc cuộn dây điện từ</a:t>
            </a:r>
          </a:p>
          <a:p>
            <a:pPr marL="628650" lvl="1" indent="-171450">
              <a:buFontTx/>
              <a:buChar char="-"/>
            </a:pPr>
            <a:r>
              <a:rPr lang="en-US" baseline="0" smtClean="0"/>
              <a:t>Cực từ của rotor sẽ bị hút tới cực đối diện của stator là cho robot quay. Hay từ trường của rotor cùng cực với stator</a:t>
            </a:r>
          </a:p>
          <a:p>
            <a:pPr marL="628650" lvl="1" indent="-171450">
              <a:buFontTx/>
              <a:buChar char="-"/>
            </a:pPr>
            <a:r>
              <a:rPr lang="en-US" baseline="0" smtClean="0"/>
              <a:t>Do khi motor quay, thì cuộn dây được cấp năng lượng theo cách nào đó sao cho cực từ được tạo ra bởi robot không vượt quá cực từ tạo ra bởi stator hay nói cách khác thì đổi cực sao cho từ trường giữa stator và rotor là cùng dấu. Việc đổi dấu này được thực hiện bởi cực góp và chổi than</a:t>
            </a:r>
          </a:p>
          <a:p>
            <a:pPr marL="628650" lvl="1" indent="-171450">
              <a:buFontTx/>
              <a:buChar char="-"/>
            </a:pPr>
            <a:r>
              <a:rPr lang="en-US" baseline="0" smtClean="0"/>
              <a:t>Khác với các động cơ khác, động cơ chổi than không yêu cầu bộ điều khiển để đổi dòng điện hay đổi cực từ trường mà sử dụng bộ chuyển đổi cơ học là cực góp và chổi than. Cực góp nằm trên trục của rotor, nên khi motor quay chổi than carbon sẽ trượt trên cực góp, tạo nên tiếp xúc tại những phần khác nhau của cực góp. Các phần này được gắn với các cuộn dây khác nhau của rotor, nên tích điện cho các doạn đó, và một từ trường động được tạo ra bên trong của động cơ, tạo nên chuyển đổi điện cực của cuộn dây là cho robot quay trong stator</a:t>
            </a:r>
          </a:p>
          <a:p>
            <a:pPr marL="628650" lvl="1" indent="-171450">
              <a:buFontTx/>
              <a:buChar char="-"/>
            </a:pPr>
            <a:endParaRPr lang="en-US" baseline="0" smtClean="0"/>
          </a:p>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13</a:t>
            </a:fld>
            <a:endParaRPr lang="en-US" altLang="ja-JP"/>
          </a:p>
        </p:txBody>
      </p:sp>
    </p:spTree>
    <p:extLst>
      <p:ext uri="{BB962C8B-B14F-4D97-AF65-F5344CB8AC3E}">
        <p14:creationId xmlns:p14="http://schemas.microsoft.com/office/powerpoint/2010/main" val="3783153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Phân loại động cơ DC chổi than theo cách thức kích từ trường thì chia làm 4 loại:</a:t>
            </a:r>
          </a:p>
          <a:p>
            <a:pPr marL="1085850" lvl="2" indent="-171450">
              <a:buFontTx/>
              <a:buChar char="-"/>
            </a:pPr>
            <a:r>
              <a:rPr lang="en-US" baseline="0" smtClean="0"/>
              <a:t>Nam châm vĩnh cửu</a:t>
            </a:r>
          </a:p>
          <a:p>
            <a:pPr marL="1085850" lvl="2" indent="-171450">
              <a:buFontTx/>
              <a:buChar char="-"/>
            </a:pPr>
            <a:r>
              <a:rPr lang="en-US" baseline="0" smtClean="0"/>
              <a:t>Kích song song</a:t>
            </a:r>
          </a:p>
          <a:p>
            <a:pPr marL="1085850" lvl="2" indent="-171450">
              <a:buFontTx/>
              <a:buChar char="-"/>
            </a:pPr>
            <a:r>
              <a:rPr lang="en-US" baseline="0" smtClean="0"/>
              <a:t>Kích nối tiếp</a:t>
            </a:r>
          </a:p>
          <a:p>
            <a:pPr marL="1085850" lvl="2" indent="-171450">
              <a:buFontTx/>
              <a:buChar char="-"/>
            </a:pPr>
            <a:r>
              <a:rPr lang="en-US" baseline="0" smtClean="0"/>
              <a:t>Kích hỗn hợp (song song và nối tiếp)</a:t>
            </a:r>
          </a:p>
          <a:p>
            <a:pPr marL="914400" lvl="2" indent="0">
              <a:buFontTx/>
              <a:buNone/>
            </a:pPr>
            <a:r>
              <a:rPr lang="en-US" baseline="0" smtClean="0"/>
              <a:t>Mỗi loại sẽ có những ứng dụng riêng</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14</a:t>
            </a:fld>
            <a:endParaRPr lang="en-US" altLang="ja-JP"/>
          </a:p>
        </p:txBody>
      </p:sp>
    </p:spTree>
    <p:extLst>
      <p:ext uri="{BB962C8B-B14F-4D97-AF65-F5344CB8AC3E}">
        <p14:creationId xmlns:p14="http://schemas.microsoft.com/office/powerpoint/2010/main" val="408450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Loại kích nam châm vĩnh cửu được sử dụng phổ biến nhất trong các đồ chơi, khe xe, thiết bị nói chung</a:t>
            </a:r>
          </a:p>
          <a:p>
            <a:pPr marL="628650" lvl="1" indent="-171450">
              <a:buFontTx/>
              <a:buChar char="-"/>
            </a:pPr>
            <a:r>
              <a:rPr lang="en-US" baseline="0" smtClean="0"/>
              <a:t>Giá thành rẻ dễ sản xuất</a:t>
            </a:r>
          </a:p>
          <a:p>
            <a:pPr marL="628650" lvl="1" indent="-171450">
              <a:buFontTx/>
              <a:buChar char="-"/>
            </a:pPr>
            <a:r>
              <a:rPr lang="en-US" baseline="0" smtClean="0"/>
              <a:t>Mômen quay bị giới hạn bởi từ trường của stator nên tạo nên good low – end torque và limited high – end torque</a:t>
            </a:r>
          </a:p>
          <a:p>
            <a:pPr marL="628650" lvl="1" indent="-171450">
              <a:buFontTx/>
              <a:buChar char="-"/>
            </a:pPr>
            <a:r>
              <a:rPr lang="en-US" baseline="0" smtClean="0"/>
              <a:t>Đáp ứng rất nhanh với sự thay đổi của điện áp lối vào do từ trường của stator không đổi.</a:t>
            </a:r>
          </a:p>
          <a:p>
            <a:pPr marL="628650" lvl="1" indent="-171450">
              <a:buFontTx/>
              <a:buChar char="-"/>
            </a:pPr>
            <a:r>
              <a:rPr lang="en-US" baseline="0" smtClean="0"/>
              <a:t>Nhược điểm là sẽ mất đặc tự từ qua thời gian nên giảm từ trường của stator là cho hiệu suất của motor giảm</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15</a:t>
            </a:fld>
            <a:endParaRPr lang="en-US" altLang="ja-JP"/>
          </a:p>
        </p:txBody>
      </p:sp>
    </p:spTree>
    <p:extLst>
      <p:ext uri="{BB962C8B-B14F-4D97-AF65-F5344CB8AC3E}">
        <p14:creationId xmlns:p14="http://schemas.microsoft.com/office/powerpoint/2010/main" val="4085400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Shunt wound: kích song song. Có một cuộn dây tạo từ trường nối song song rotor. Dòng trong cuộn dây và robot là độc lập với nhau, do đó dòng tổng của motor bằng tổng của dòng kích và dòng rotor. Trong chế độ hoạt động thông thường khi điện áp cấp tang thì dòng tổng của motor sẽ tăng làm cho từ trường của stator và rotor tăng, nhưng mô men giảm (vận tốc tỷ lệ với tốc độ và tỷ lệ nghịch với mô men). Vì thế nếu đặt tải lên motor thì dòng rotor sẽ tăng làm cho từ trường rotor cũng tăng. Dòng rotor tăng làm dòng kích giảm, làm từ trường stator giảm, làm tốc độ của động cơ giảm, do đó momen quay sẽ tăng.</a:t>
            </a:r>
          </a:p>
          <a:p>
            <a:pPr marL="628650" lvl="1" indent="-171450">
              <a:buFontTx/>
              <a:buChar char="-"/>
            </a:pPr>
            <a:r>
              <a:rPr lang="en-US" baseline="0" smtClean="0"/>
              <a:t>Như vậy: kích song song sẽ làm cho momen giảm tại tốc độ cao và mô men nhất quán tại tốc độ thấp. </a:t>
            </a:r>
          </a:p>
          <a:p>
            <a:pPr marL="628650" lvl="1" indent="-171450">
              <a:buFontTx/>
              <a:buChar char="-"/>
            </a:pPr>
            <a:r>
              <a:rPr lang="en-US" baseline="0" smtClean="0"/>
              <a:t>Có đặc điểm đáp ứng tốt. Sử dụng trong công nghiệp và ứng dụng tự động. </a:t>
            </a:r>
          </a:p>
          <a:p>
            <a:pPr marL="628650" lvl="1" indent="-171450">
              <a:buFontTx/>
              <a:buChar char="-"/>
            </a:pPr>
            <a:r>
              <a:rPr lang="en-US" baseline="0" smtClean="0"/>
              <a:t>So sánh với kích nam châm vĩnh cửu thì loại này không bị mất từ nên ổn định hơn.</a:t>
            </a:r>
          </a:p>
          <a:p>
            <a:pPr marL="628650" lvl="1" indent="-171450">
              <a:buFontTx/>
              <a:buChar char="-"/>
            </a:pPr>
            <a:r>
              <a:rPr lang="en-US" baseline="0" smtClean="0"/>
              <a:t>Tuy nhiên giá thành đắt hơn vĩnh cửu. Xảy ra hiện tượng motor runaway  khi dòng kích có giá trị 0 có thể dẫn tới hỏng motor. Điều này có nghĩa là khi cuộn dây kích từ hở mạch , không có dòng chảy qua và không tạo ra từ trường</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16</a:t>
            </a:fld>
            <a:endParaRPr lang="en-US" altLang="ja-JP"/>
          </a:p>
        </p:txBody>
      </p:sp>
    </p:spTree>
    <p:extLst>
      <p:ext uri="{BB962C8B-B14F-4D97-AF65-F5344CB8AC3E}">
        <p14:creationId xmlns:p14="http://schemas.microsoft.com/office/powerpoint/2010/main" val="530103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Series wound: kích nối tiếp. Cuộn dây tạo từ trường nối tiếp với rotor do đó dòng qua cuộn dây và rotor là như nhau. Dòng trong động cơ tương đương </a:t>
            </a:r>
          </a:p>
          <a:p>
            <a:pPr marL="628650" lvl="1" indent="-171450">
              <a:buFontTx/>
              <a:buChar char="-"/>
            </a:pPr>
            <a:r>
              <a:rPr kumimoji="1" lang="en-US" sz="1200" b="0" i="0" kern="1200" smtClean="0">
                <a:solidFill>
                  <a:schemeClr val="tx1"/>
                </a:solidFill>
                <a:effectLst/>
                <a:latin typeface="Arial" charset="0"/>
                <a:ea typeface="ＭＳ Ｐ明朝" pitchFamily="18" charset="-128"/>
                <a:cs typeface="+mn-cs"/>
              </a:rPr>
              <a:t>Series wound brushed DC motors have great slow speed ( low end ) torque, but if</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the load is removed, speed will sharply increase. This makes these motors ideally</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suited for high-torque applications, such as cranes and winches because the</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current in both the stator and rotor increases under load. Some drawbacks are that</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they have poor high speed ( high end ) torque characteristics ,thus they must have</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a load connected to prevent damage under high speed conditions. They are more</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expensive than permanent magnet brushed DC motors, they do not have precise</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speed control characteristics like permanent magnet brushed DC and shunt wound</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brushed DC motors, and they can potentially go into motor runaway if the series</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stator field is shorted. Again, this is a very dangerous condition that can lead the</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motor to literally brake apart.</a:t>
            </a:r>
            <a:r>
              <a:rPr lang="en-US" smtClean="0"/>
              <a:t> </a:t>
            </a:r>
            <a:br>
              <a:rPr lang="en-US" smtClean="0"/>
            </a:b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17</a:t>
            </a:fld>
            <a:endParaRPr lang="en-US" altLang="ja-JP"/>
          </a:p>
        </p:txBody>
      </p:sp>
    </p:spTree>
    <p:extLst>
      <p:ext uri="{BB962C8B-B14F-4D97-AF65-F5344CB8AC3E}">
        <p14:creationId xmlns:p14="http://schemas.microsoft.com/office/powerpoint/2010/main" val="1881722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kumimoji="1" lang="en-US" sz="1200" b="0" i="0" kern="1200" smtClean="0">
                <a:solidFill>
                  <a:schemeClr val="tx1"/>
                </a:solidFill>
                <a:effectLst/>
                <a:latin typeface="Arial" charset="0"/>
                <a:ea typeface="ＭＳ Ｐ明朝" pitchFamily="18" charset="-128"/>
                <a:cs typeface="+mn-cs"/>
              </a:rPr>
              <a:t>A compound wound brushed DC motor is a combination of both the shunt wound</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and series wound brushed DC motors. As you can see, the total current in the</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motor is the sum of the currents through the shunt field and the series field coils.</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The current through the series field coil is the same as the current through the rotor</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field. So, as a load is placed on the motor, the current through the rotor and series</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fields will increase. Thus, the current through the shunt field will decrease, the</a:t>
            </a:r>
            <a:br>
              <a:rPr kumimoji="1" lang="en-US" sz="1200" b="0" i="0" kern="1200" smtClean="0">
                <a:solidFill>
                  <a:schemeClr val="tx1"/>
                </a:solidFill>
                <a:effectLst/>
                <a:latin typeface="Arial" charset="0"/>
                <a:ea typeface="ＭＳ Ｐ明朝" pitchFamily="18" charset="-128"/>
                <a:cs typeface="+mn-cs"/>
              </a:rPr>
            </a:br>
            <a:r>
              <a:rPr kumimoji="1" lang="en-US" sz="1200" b="0" i="0" kern="1200" smtClean="0">
                <a:solidFill>
                  <a:schemeClr val="tx1"/>
                </a:solidFill>
                <a:effectLst/>
                <a:latin typeface="Arial" charset="0"/>
                <a:ea typeface="ＭＳ Ｐ明朝" pitchFamily="18" charset="-128"/>
                <a:cs typeface="+mn-cs"/>
              </a:rPr>
              <a:t>speed of the motor will decrease, and the motor torq</a:t>
            </a:r>
            <a:r>
              <a:rPr lang="en-US" smtClean="0"/>
              <a:t> </a:t>
            </a:r>
            <a:br>
              <a:rPr lang="en-US" smtClean="0"/>
            </a:b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18</a:t>
            </a:fld>
            <a:endParaRPr lang="en-US" altLang="ja-JP"/>
          </a:p>
        </p:txBody>
      </p:sp>
    </p:spTree>
    <p:extLst>
      <p:ext uri="{BB962C8B-B14F-4D97-AF65-F5344CB8AC3E}">
        <p14:creationId xmlns:p14="http://schemas.microsoft.com/office/powerpoint/2010/main" val="3856830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19</a:t>
            </a:fld>
            <a:endParaRPr lang="en-US" altLang="ja-JP"/>
          </a:p>
        </p:txBody>
      </p:sp>
    </p:spTree>
    <p:extLst>
      <p:ext uri="{BB962C8B-B14F-4D97-AF65-F5344CB8AC3E}">
        <p14:creationId xmlns:p14="http://schemas.microsoft.com/office/powerpoint/2010/main" val="92722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a:t>
            </a:fld>
            <a:endParaRPr lang="en-US" altLang="ja-JP"/>
          </a:p>
        </p:txBody>
      </p:sp>
    </p:spTree>
    <p:extLst>
      <p:ext uri="{BB962C8B-B14F-4D97-AF65-F5344CB8AC3E}">
        <p14:creationId xmlns:p14="http://schemas.microsoft.com/office/powerpoint/2010/main" val="2023251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Thuật ngữ điều khiển bao gồm cả ý nghĩa điều khiển trực tiếp và điều khiển tốc độ (không phải điều khiển phản hồi). Hướng của động cơ có thể đảo ngược lại bằng cách đảo chiều cực của battery. Tốc độ của động cơ điều khiển bằng việc thay đổi mức điện áp. Mức điện áp dc được thay đổi bằng tín hiệu PWM</a:t>
            </a:r>
          </a:p>
          <a:p>
            <a:pPr marL="628650" lvl="1" indent="-171450">
              <a:buFontTx/>
              <a:buChar char="-"/>
            </a:pPr>
            <a:r>
              <a:rPr lang="en-US" baseline="0" smtClean="0"/>
              <a:t>Trên thực tế các mạch điều khiển động cơ thường để điều khiển tốc độ</a:t>
            </a:r>
          </a:p>
          <a:p>
            <a:pPr marL="628650" lvl="1" indent="-171450">
              <a:buFontTx/>
              <a:buChar char="-"/>
            </a:pPr>
            <a:r>
              <a:rPr lang="en-US" baseline="0" smtClean="0"/>
              <a:t>Mạch cầu H cho phép điều khiển cả hướng và tốc độ của động cơ</a:t>
            </a:r>
          </a:p>
          <a:p>
            <a:pPr marL="628650" lvl="1" indent="-171450">
              <a:buFontTx/>
              <a:buChar char="-"/>
            </a:pPr>
            <a:r>
              <a:rPr lang="en-US" baseline="0" smtClean="0"/>
              <a:t>Mạch cầu H gồm 4 transistor trường: 2 lối vào và 2 lối ra</a:t>
            </a:r>
          </a:p>
          <a:p>
            <a:pPr marL="628650" lvl="1" indent="-171450">
              <a:buFontTx/>
              <a:buChar char="-"/>
            </a:pPr>
            <a:r>
              <a:rPr lang="en-US" baseline="0" smtClean="0"/>
              <a:t>Hai đầu đất và nguồn của battery, , A và B là hai đầu nối với động cơ. Mục tiêu điều khiển là cho dòng điện đi qua động cơ theo 2 chiều. Thành phần điều khiển chính là 4 khóa Q1, Q2, Q3, Q4</a:t>
            </a:r>
          </a:p>
          <a:p>
            <a:pPr marL="628650" lvl="1" indent="-171450">
              <a:buFontTx/>
              <a:buChar char="-"/>
            </a:pPr>
            <a:r>
              <a:rPr lang="en-US" baseline="0" smtClean="0"/>
              <a:t>4 diot D1 đến D4 dùng để bảo vệ các transistor trường khỏi tăng dòng đột ngột (current spike) hay dòng ngược do điện áp ngược gây nên. Hiện tượng này do khi động cơ đang được cấp điện chuyển sang không cấp điện, khi đó dòng trong động cơ giảm đột ngột, khiến cho điện áp trên hai đầu động cơ tăng đột ngột hoặc (hiện tượng không cấp điện nhưng động cơ vẫn quay) và ngược so với điện áp nguồn. Làm cho điện áp giữa hai đầu của MOSFET tăng cao, dẫn đến hỏng MOSFET. Nếu sử dụng diode mắc song song thì khi có hiện tượng điện áp ngược thì diode thông và giữa cho điện áp trên hai đầu của diode hay hai đầu của MOSFET khoảng 0.6 V, an toàn cho MOSFET.</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20</a:t>
            </a:fld>
            <a:endParaRPr lang="en-US" altLang="ja-JP"/>
          </a:p>
        </p:txBody>
      </p:sp>
    </p:spTree>
    <p:extLst>
      <p:ext uri="{BB962C8B-B14F-4D97-AF65-F5344CB8AC3E}">
        <p14:creationId xmlns:p14="http://schemas.microsoft.com/office/powerpoint/2010/main" val="249803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Phân tích hoạt động của H bridge: phân thành 2 nửa cầu (haft bridge)</a:t>
            </a:r>
          </a:p>
          <a:p>
            <a:pPr marL="628650" lvl="1" indent="-171450">
              <a:buFontTx/>
              <a:buChar char="-"/>
            </a:pPr>
            <a:r>
              <a:rPr lang="en-US" baseline="0" smtClean="0"/>
              <a:t>Nguyên tắc hoạt động như sau:</a:t>
            </a:r>
          </a:p>
          <a:p>
            <a:pPr marL="1085850" lvl="2" indent="-171450">
              <a:buFontTx/>
              <a:buChar char="-"/>
            </a:pPr>
            <a:r>
              <a:rPr lang="en-US" baseline="0" smtClean="0"/>
              <a:t>Nếu Q1 và Q4 đóng, trong khi Q2 và Q3 mở thì dòng điện sẽ đi qua motor theo chiều như Hình 1. Hay chiều dòng điện đi theo chiều ngược lại. Tương tự như đảo chiều động cơ.</a:t>
            </a:r>
          </a:p>
          <a:p>
            <a:pPr marL="1085850" lvl="2" indent="-171450">
              <a:buFontTx/>
              <a:buChar char="-"/>
            </a:pPr>
            <a:r>
              <a:rPr lang="en-US" baseline="0" smtClean="0"/>
              <a:t>Nếu đóng cả Q1 và Q2, hoặc Q3 và Q4 hoặc thậm chí cả 4 Q, thì đây là hiện tượng ngắn mạch, nguồn và đất nối với nhau dẫn đến battery hỏng hoặc cháy nổ mạch. Để tránh việc này thường dùng mạch logic để kích mạch cầu H</a:t>
            </a:r>
          </a:p>
          <a:p>
            <a:pPr marL="1085850" lvl="2" indent="-171450">
              <a:buFontTx/>
              <a:buChar char="-"/>
            </a:pPr>
            <a:r>
              <a:rPr lang="en-US" baseline="0" smtClean="0"/>
              <a:t>Trường hợp cả hai phần trên đóng (hai dưới mở) hoặc ngược lại , thì điện áp trên đầu của motor như nhau, không có dòng chạy qua, motor không hoạt động. Trường hợp này có thể xem như để dừng động cơ lại nhưng không tốt, mà nên mở cả 4 khóa để dừng motor</a:t>
            </a:r>
          </a:p>
          <a:p>
            <a:pPr marL="628650" lvl="1" indent="-171450">
              <a:buFontTx/>
              <a:buChar char="-"/>
            </a:pPr>
            <a:r>
              <a:rPr lang="en-US" baseline="0" smtClean="0"/>
              <a:t>Trong mạch cầu H trên sử dụng MOSFET (quan tâm tới dòng tới đa mà MOSFET chịu được, điện áp cấp để đủ mở MOSFET), transistor hiệu ứng trường điều khiển công suất lớn. Mạch cầu H có tác dụng đóng, ngắt để đảo chiều của động cơ</a:t>
            </a:r>
          </a:p>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21</a:t>
            </a:fld>
            <a:endParaRPr lang="en-US" altLang="ja-JP"/>
          </a:p>
        </p:txBody>
      </p:sp>
    </p:spTree>
    <p:extLst>
      <p:ext uri="{BB962C8B-B14F-4D97-AF65-F5344CB8AC3E}">
        <p14:creationId xmlns:p14="http://schemas.microsoft.com/office/powerpoint/2010/main" val="2883632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Sử dụng tín hiệu điều chế độ rộng xung PWM để điều khiển tốc độc động cơ DC.</a:t>
            </a:r>
          </a:p>
          <a:p>
            <a:pPr marL="628650" lvl="1" indent="-171450">
              <a:buFontTx/>
              <a:buChar char="-"/>
            </a:pPr>
            <a:r>
              <a:rPr lang="en-US" baseline="0" smtClean="0"/>
              <a:t>Tín hiệu PWM đưa tới mạch cầu H, hay đưa tới lối vào MOSFET là chuỗi xung ON-OFF, làm cho MOSFET đóng/mở với tốc độ cao: khi có Ton thì toàn bộ điện áp được cấp tới motor, còn khi Toff thì mở khóa không cấp điện áp tới tải. Giá trị trung bình điện áp ra trên motor là  Ud=Umax.(ton/T)</a:t>
            </a:r>
          </a:p>
          <a:p>
            <a:pPr marL="628650" lvl="1" indent="-171450">
              <a:buFontTx/>
              <a:buChar char="-"/>
            </a:pPr>
            <a:r>
              <a:rPr lang="en-US" baseline="0" smtClean="0"/>
              <a:t>Tốc độ motor tỷ lệ với điện áp trung bình cấp cho motor </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22</a:t>
            </a:fld>
            <a:endParaRPr lang="en-US" altLang="ja-JP"/>
          </a:p>
        </p:txBody>
      </p:sp>
    </p:spTree>
    <p:extLst>
      <p:ext uri="{BB962C8B-B14F-4D97-AF65-F5344CB8AC3E}">
        <p14:creationId xmlns:p14="http://schemas.microsoft.com/office/powerpoint/2010/main" val="2064665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IC L298 là một mạch cầu cơ bản, gồm có 2 cầu 1 bên phải chip và 1 bên trái chip, có thể điều khiển đồng thời 2 motor</a:t>
            </a:r>
          </a:p>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23</a:t>
            </a:fld>
            <a:endParaRPr lang="en-US" altLang="ja-JP"/>
          </a:p>
        </p:txBody>
      </p:sp>
    </p:spTree>
    <p:extLst>
      <p:ext uri="{BB962C8B-B14F-4D97-AF65-F5344CB8AC3E}">
        <p14:creationId xmlns:p14="http://schemas.microsoft.com/office/powerpoint/2010/main" val="2429191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24</a:t>
            </a:fld>
            <a:endParaRPr lang="en-US" altLang="ja-JP"/>
          </a:p>
        </p:txBody>
      </p:sp>
    </p:spTree>
    <p:extLst>
      <p:ext uri="{BB962C8B-B14F-4D97-AF65-F5344CB8AC3E}">
        <p14:creationId xmlns:p14="http://schemas.microsoft.com/office/powerpoint/2010/main" val="827429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Cấu tạo của động cơ không chổi than có một rotor là nam châm vĩnh cửu, 1 stator là các cuộn dây. Giống như DC nhưng quay vào trong. Không có chổi than và cổ góp.</a:t>
            </a:r>
          </a:p>
          <a:p>
            <a:pPr marL="628650" lvl="1" indent="-171450">
              <a:buFontTx/>
              <a:buChar char="-"/>
            </a:pPr>
            <a:r>
              <a:rPr lang="en-US" baseline="0" smtClean="0"/>
              <a:t>Hoạt động: các cuộn dây được đặt lệch nhau 120 độ trong stator. Các thanh nam châm được gắn vào thân của rotor làm nhiệm vụ kích từ và là bộ phận chuyển động.  Cảm biến Hall được gắn lên rotor để xác định từ trường rotor so với các pha của cuộn dây stator (thông qua hiệu ứng Hall) hay xác định vị trí của rotor. Dòng xoay chiều thay đổi cực của dòng điện điều khiển cuộn dây tạo nên hiệu ứng đẩy/kéo để điều khiển cho động cơ quay.</a:t>
            </a:r>
          </a:p>
          <a:p>
            <a:pPr marL="628650" lvl="1" indent="-171450">
              <a:buFontTx/>
              <a:buChar char="-"/>
            </a:pPr>
            <a:r>
              <a:rPr kumimoji="1" lang="vi-VN" sz="1200" b="1" i="0" kern="1200" smtClean="0">
                <a:solidFill>
                  <a:schemeClr val="tx1"/>
                </a:solidFill>
                <a:effectLst/>
                <a:latin typeface="Arial" charset="0"/>
                <a:ea typeface="ＭＳ Ｐ明朝" pitchFamily="18" charset="-128"/>
                <a:cs typeface="+mn-cs"/>
              </a:rPr>
              <a:t>Hiệu ứng Hall</a:t>
            </a:r>
            <a:r>
              <a:rPr kumimoji="1" lang="vi-VN" sz="1200" b="0" i="0" kern="1200" smtClean="0">
                <a:solidFill>
                  <a:schemeClr val="tx1"/>
                </a:solidFill>
                <a:effectLst/>
                <a:latin typeface="Arial" charset="0"/>
                <a:ea typeface="ＭＳ Ｐ明朝" pitchFamily="18" charset="-128"/>
                <a:cs typeface="+mn-cs"/>
              </a:rPr>
              <a:t> là một </a:t>
            </a:r>
            <a:r>
              <a:rPr kumimoji="1" lang="vi-VN" sz="1200" b="1" i="0" kern="1200" smtClean="0">
                <a:solidFill>
                  <a:schemeClr val="tx1"/>
                </a:solidFill>
                <a:effectLst/>
                <a:latin typeface="Arial" charset="0"/>
                <a:ea typeface="ＭＳ Ｐ明朝" pitchFamily="18" charset="-128"/>
                <a:cs typeface="+mn-cs"/>
              </a:rPr>
              <a:t>hiệu ứng</a:t>
            </a:r>
            <a:r>
              <a:rPr kumimoji="1" lang="vi-VN" sz="1200" b="0" i="0" kern="1200" smtClean="0">
                <a:solidFill>
                  <a:schemeClr val="tx1"/>
                </a:solidFill>
                <a:effectLst/>
                <a:latin typeface="Arial" charset="0"/>
                <a:ea typeface="ＭＳ Ｐ明朝" pitchFamily="18" charset="-128"/>
                <a:cs typeface="+mn-cs"/>
              </a:rPr>
              <a:t> vật lý được thực hiện khi áp dụng một từ trường vuông góc lên một bản làm bằng kim loại hay chất bán dẫn hay chất dẫn điện nói chung (thanh </a:t>
            </a:r>
            <a:r>
              <a:rPr kumimoji="1" lang="vi-VN" sz="1200" b="1" i="0" kern="1200" smtClean="0">
                <a:solidFill>
                  <a:schemeClr val="tx1"/>
                </a:solidFill>
                <a:effectLst/>
                <a:latin typeface="Arial" charset="0"/>
                <a:ea typeface="ＭＳ Ｐ明朝" pitchFamily="18" charset="-128"/>
                <a:cs typeface="+mn-cs"/>
              </a:rPr>
              <a:t>Hall</a:t>
            </a:r>
            <a:r>
              <a:rPr kumimoji="1" lang="vi-VN" sz="1200" b="0" i="0" kern="1200" smtClean="0">
                <a:solidFill>
                  <a:schemeClr val="tx1"/>
                </a:solidFill>
                <a:effectLst/>
                <a:latin typeface="Arial" charset="0"/>
                <a:ea typeface="ＭＳ Ｐ明朝" pitchFamily="18" charset="-128"/>
                <a:cs typeface="+mn-cs"/>
              </a:rPr>
              <a:t>) đang có dòng điện chạy qua. Lúc đó người ta nhận được </a:t>
            </a:r>
            <a:r>
              <a:rPr kumimoji="1" lang="vi-VN" sz="1200" b="1" i="0" kern="1200" smtClean="0">
                <a:solidFill>
                  <a:schemeClr val="tx1"/>
                </a:solidFill>
                <a:effectLst/>
                <a:latin typeface="Arial" charset="0"/>
                <a:ea typeface="ＭＳ Ｐ明朝" pitchFamily="18" charset="-128"/>
                <a:cs typeface="+mn-cs"/>
              </a:rPr>
              <a:t>hiệu</a:t>
            </a:r>
            <a:r>
              <a:rPr kumimoji="1" lang="vi-VN" sz="1200" b="0" i="0" kern="1200" smtClean="0">
                <a:solidFill>
                  <a:schemeClr val="tx1"/>
                </a:solidFill>
                <a:effectLst/>
                <a:latin typeface="Arial" charset="0"/>
                <a:ea typeface="ＭＳ Ｐ明朝" pitchFamily="18" charset="-128"/>
                <a:cs typeface="+mn-cs"/>
              </a:rPr>
              <a:t> điện thế (</a:t>
            </a:r>
            <a:r>
              <a:rPr kumimoji="1" lang="vi-VN" sz="1200" b="1" i="0" kern="1200" smtClean="0">
                <a:solidFill>
                  <a:schemeClr val="tx1"/>
                </a:solidFill>
                <a:effectLst/>
                <a:latin typeface="Arial" charset="0"/>
                <a:ea typeface="ＭＳ Ｐ明朝" pitchFamily="18" charset="-128"/>
                <a:cs typeface="+mn-cs"/>
              </a:rPr>
              <a:t>hiệu</a:t>
            </a:r>
            <a:r>
              <a:rPr kumimoji="1" lang="vi-VN" sz="1200" b="0" i="0" kern="1200" smtClean="0">
                <a:solidFill>
                  <a:schemeClr val="tx1"/>
                </a:solidFill>
                <a:effectLst/>
                <a:latin typeface="Arial" charset="0"/>
                <a:ea typeface="ＭＳ Ｐ明朝" pitchFamily="18" charset="-128"/>
                <a:cs typeface="+mn-cs"/>
              </a:rPr>
              <a:t> thế </a:t>
            </a:r>
            <a:r>
              <a:rPr kumimoji="1" lang="vi-VN" sz="1200" b="1" i="0" kern="1200" smtClean="0">
                <a:solidFill>
                  <a:schemeClr val="tx1"/>
                </a:solidFill>
                <a:effectLst/>
                <a:latin typeface="Arial" charset="0"/>
                <a:ea typeface="ＭＳ Ｐ明朝" pitchFamily="18" charset="-128"/>
                <a:cs typeface="+mn-cs"/>
              </a:rPr>
              <a:t>Hall</a:t>
            </a:r>
            <a:r>
              <a:rPr kumimoji="1" lang="vi-VN" sz="1200" b="0" i="0" kern="1200" smtClean="0">
                <a:solidFill>
                  <a:schemeClr val="tx1"/>
                </a:solidFill>
                <a:effectLst/>
                <a:latin typeface="Arial" charset="0"/>
                <a:ea typeface="ＭＳ Ｐ明朝" pitchFamily="18" charset="-128"/>
                <a:cs typeface="+mn-cs"/>
              </a:rPr>
              <a:t>) sinh ra tại hai mặt đối diện của thanh </a:t>
            </a:r>
            <a:r>
              <a:rPr kumimoji="1" lang="vi-VN" sz="1200" b="1" i="0" kern="1200" smtClean="0">
                <a:solidFill>
                  <a:schemeClr val="tx1"/>
                </a:solidFill>
                <a:effectLst/>
                <a:latin typeface="Arial" charset="0"/>
                <a:ea typeface="ＭＳ Ｐ明朝" pitchFamily="18" charset="-128"/>
                <a:cs typeface="+mn-cs"/>
              </a:rPr>
              <a:t>Hall</a:t>
            </a:r>
            <a:r>
              <a:rPr kumimoji="1" lang="vi-VN" sz="1200" b="0" i="0" kern="1200" smtClean="0">
                <a:solidFill>
                  <a:schemeClr val="tx1"/>
                </a:solidFill>
                <a:effectLst/>
                <a:latin typeface="Arial" charset="0"/>
                <a:ea typeface="ＭＳ Ｐ明朝" pitchFamily="18" charset="-128"/>
                <a:cs typeface="+mn-cs"/>
              </a:rPr>
              <a:t>.</a:t>
            </a: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25</a:t>
            </a:fld>
            <a:endParaRPr lang="en-US" altLang="ja-JP"/>
          </a:p>
        </p:txBody>
      </p:sp>
    </p:spTree>
    <p:extLst>
      <p:ext uri="{BB962C8B-B14F-4D97-AF65-F5344CB8AC3E}">
        <p14:creationId xmlns:p14="http://schemas.microsoft.com/office/powerpoint/2010/main" val="216983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Cấu tạo của động cơ không chổi than có một rotor là nam châm vĩnh cửu, 1 stator là các cuộn dây. Giống như DC nhưng quay vào trong. Không có chổi than và cổ góp.</a:t>
            </a:r>
          </a:p>
          <a:p>
            <a:pPr marL="628650" lvl="1" indent="-171450">
              <a:buFontTx/>
              <a:buChar char="-"/>
            </a:pPr>
            <a:r>
              <a:rPr lang="en-US" baseline="0" smtClean="0"/>
              <a:t>Hoạt động: các cuộn dây được đặt lệch nhau 120 độ trong stator. Các thanh nam châm được gắn vào thân của rotor làm nhiệm vụ kích từ và là bộ phận chuyển động.  Cảm biến Hall được gắn lên rotor để xác định từ trường rotor so với các pha của cuộn dây stator (thông qua hiệu ứng Hall) hay xác định vị trí của rotor. Dòng xoay chiều thay đổi cực của dòng điện điều khiển cuộn dây tạo nên hiệu ứng đẩy/kéo để điều khiển cho động cơ quay.</a:t>
            </a:r>
          </a:p>
          <a:p>
            <a:pPr marL="628650" lvl="1" indent="-171450">
              <a:buFontTx/>
              <a:buChar char="-"/>
            </a:pPr>
            <a:r>
              <a:rPr kumimoji="1" lang="vi-VN" sz="1200" b="1" i="0" kern="1200" smtClean="0">
                <a:solidFill>
                  <a:schemeClr val="tx1"/>
                </a:solidFill>
                <a:effectLst/>
                <a:latin typeface="Arial" charset="0"/>
                <a:ea typeface="ＭＳ Ｐ明朝" pitchFamily="18" charset="-128"/>
                <a:cs typeface="+mn-cs"/>
              </a:rPr>
              <a:t>Hiệu ứng Hall</a:t>
            </a:r>
            <a:r>
              <a:rPr kumimoji="1" lang="vi-VN" sz="1200" b="0" i="0" kern="1200" smtClean="0">
                <a:solidFill>
                  <a:schemeClr val="tx1"/>
                </a:solidFill>
                <a:effectLst/>
                <a:latin typeface="Arial" charset="0"/>
                <a:ea typeface="ＭＳ Ｐ明朝" pitchFamily="18" charset="-128"/>
                <a:cs typeface="+mn-cs"/>
              </a:rPr>
              <a:t> là một </a:t>
            </a:r>
            <a:r>
              <a:rPr kumimoji="1" lang="vi-VN" sz="1200" b="1" i="0" kern="1200" smtClean="0">
                <a:solidFill>
                  <a:schemeClr val="tx1"/>
                </a:solidFill>
                <a:effectLst/>
                <a:latin typeface="Arial" charset="0"/>
                <a:ea typeface="ＭＳ Ｐ明朝" pitchFamily="18" charset="-128"/>
                <a:cs typeface="+mn-cs"/>
              </a:rPr>
              <a:t>hiệu ứng</a:t>
            </a:r>
            <a:r>
              <a:rPr kumimoji="1" lang="vi-VN" sz="1200" b="0" i="0" kern="1200" smtClean="0">
                <a:solidFill>
                  <a:schemeClr val="tx1"/>
                </a:solidFill>
                <a:effectLst/>
                <a:latin typeface="Arial" charset="0"/>
                <a:ea typeface="ＭＳ Ｐ明朝" pitchFamily="18" charset="-128"/>
                <a:cs typeface="+mn-cs"/>
              </a:rPr>
              <a:t> vật lý được thực hiện khi áp dụng một từ trường vuông góc lên một bản làm bằng kim loại hay chất bán dẫn hay chất dẫn điện nói chung (thanh </a:t>
            </a:r>
            <a:r>
              <a:rPr kumimoji="1" lang="vi-VN" sz="1200" b="1" i="0" kern="1200" smtClean="0">
                <a:solidFill>
                  <a:schemeClr val="tx1"/>
                </a:solidFill>
                <a:effectLst/>
                <a:latin typeface="Arial" charset="0"/>
                <a:ea typeface="ＭＳ Ｐ明朝" pitchFamily="18" charset="-128"/>
                <a:cs typeface="+mn-cs"/>
              </a:rPr>
              <a:t>Hall</a:t>
            </a:r>
            <a:r>
              <a:rPr kumimoji="1" lang="vi-VN" sz="1200" b="0" i="0" kern="1200" smtClean="0">
                <a:solidFill>
                  <a:schemeClr val="tx1"/>
                </a:solidFill>
                <a:effectLst/>
                <a:latin typeface="Arial" charset="0"/>
                <a:ea typeface="ＭＳ Ｐ明朝" pitchFamily="18" charset="-128"/>
                <a:cs typeface="+mn-cs"/>
              </a:rPr>
              <a:t>) đang có dòng điện chạy qua. Lúc đó người ta nhận được </a:t>
            </a:r>
            <a:r>
              <a:rPr kumimoji="1" lang="vi-VN" sz="1200" b="1" i="0" kern="1200" smtClean="0">
                <a:solidFill>
                  <a:schemeClr val="tx1"/>
                </a:solidFill>
                <a:effectLst/>
                <a:latin typeface="Arial" charset="0"/>
                <a:ea typeface="ＭＳ Ｐ明朝" pitchFamily="18" charset="-128"/>
                <a:cs typeface="+mn-cs"/>
              </a:rPr>
              <a:t>hiệu</a:t>
            </a:r>
            <a:r>
              <a:rPr kumimoji="1" lang="vi-VN" sz="1200" b="0" i="0" kern="1200" smtClean="0">
                <a:solidFill>
                  <a:schemeClr val="tx1"/>
                </a:solidFill>
                <a:effectLst/>
                <a:latin typeface="Arial" charset="0"/>
                <a:ea typeface="ＭＳ Ｐ明朝" pitchFamily="18" charset="-128"/>
                <a:cs typeface="+mn-cs"/>
              </a:rPr>
              <a:t> điện thế (</a:t>
            </a:r>
            <a:r>
              <a:rPr kumimoji="1" lang="vi-VN" sz="1200" b="1" i="0" kern="1200" smtClean="0">
                <a:solidFill>
                  <a:schemeClr val="tx1"/>
                </a:solidFill>
                <a:effectLst/>
                <a:latin typeface="Arial" charset="0"/>
                <a:ea typeface="ＭＳ Ｐ明朝" pitchFamily="18" charset="-128"/>
                <a:cs typeface="+mn-cs"/>
              </a:rPr>
              <a:t>hiệu</a:t>
            </a:r>
            <a:r>
              <a:rPr kumimoji="1" lang="vi-VN" sz="1200" b="0" i="0" kern="1200" smtClean="0">
                <a:solidFill>
                  <a:schemeClr val="tx1"/>
                </a:solidFill>
                <a:effectLst/>
                <a:latin typeface="Arial" charset="0"/>
                <a:ea typeface="ＭＳ Ｐ明朝" pitchFamily="18" charset="-128"/>
                <a:cs typeface="+mn-cs"/>
              </a:rPr>
              <a:t> thế </a:t>
            </a:r>
            <a:r>
              <a:rPr kumimoji="1" lang="vi-VN" sz="1200" b="1" i="0" kern="1200" smtClean="0">
                <a:solidFill>
                  <a:schemeClr val="tx1"/>
                </a:solidFill>
                <a:effectLst/>
                <a:latin typeface="Arial" charset="0"/>
                <a:ea typeface="ＭＳ Ｐ明朝" pitchFamily="18" charset="-128"/>
                <a:cs typeface="+mn-cs"/>
              </a:rPr>
              <a:t>Hall</a:t>
            </a:r>
            <a:r>
              <a:rPr kumimoji="1" lang="vi-VN" sz="1200" b="0" i="0" kern="1200" smtClean="0">
                <a:solidFill>
                  <a:schemeClr val="tx1"/>
                </a:solidFill>
                <a:effectLst/>
                <a:latin typeface="Arial" charset="0"/>
                <a:ea typeface="ＭＳ Ｐ明朝" pitchFamily="18" charset="-128"/>
                <a:cs typeface="+mn-cs"/>
              </a:rPr>
              <a:t>) sinh ra tại hai mặt đối diện của thanh </a:t>
            </a:r>
            <a:r>
              <a:rPr kumimoji="1" lang="vi-VN" sz="1200" b="1" i="0" kern="1200" smtClean="0">
                <a:solidFill>
                  <a:schemeClr val="tx1"/>
                </a:solidFill>
                <a:effectLst/>
                <a:latin typeface="Arial" charset="0"/>
                <a:ea typeface="ＭＳ Ｐ明朝" pitchFamily="18" charset="-128"/>
                <a:cs typeface="+mn-cs"/>
              </a:rPr>
              <a:t>Hall</a:t>
            </a:r>
            <a:r>
              <a:rPr kumimoji="1" lang="vi-VN" sz="1200" b="0" i="0" kern="1200" smtClean="0">
                <a:solidFill>
                  <a:schemeClr val="tx1"/>
                </a:solidFill>
                <a:effectLst/>
                <a:latin typeface="Arial" charset="0"/>
                <a:ea typeface="ＭＳ Ｐ明朝" pitchFamily="18" charset="-128"/>
                <a:cs typeface="+mn-cs"/>
              </a:rPr>
              <a:t>.</a:t>
            </a: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26</a:t>
            </a:fld>
            <a:endParaRPr lang="en-US" altLang="ja-JP"/>
          </a:p>
        </p:txBody>
      </p:sp>
    </p:spTree>
    <p:extLst>
      <p:ext uri="{BB962C8B-B14F-4D97-AF65-F5344CB8AC3E}">
        <p14:creationId xmlns:p14="http://schemas.microsoft.com/office/powerpoint/2010/main" val="716589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Vấn đề điều khiển động cơ không chổi than rất khác so với động cơ chổi than ở chỗ: động cơ không chổi than kết hợp nhiều cách để có thể phát hiện ra vị trí góc của rotor hay còn gọi là cực điện trường để tạo ra tín hiệu phản hồi đưa tới các thiết bị chuyển mạch bán dẫn. Cảm biến vị trí thông thường nhất là cảm biến hiệu ứng Hall.  Tuy nhiên có một số động cơ lại dùng cảm biến quang. Nếu sử dụng cảm biến hiệu ứng Hall thì cực của từ trường sẽ đổi  bởi mạch điều khiển động cơ, khi đó motor có thể dễ dàng đồng bộ với tín hiệu clock số, tạo điều khiển tốc độ chính xác </a:t>
            </a:r>
          </a:p>
          <a:p>
            <a:pPr marL="628650" lvl="1" indent="-171450">
              <a:buFontTx/>
              <a:buChar char="-"/>
            </a:pPr>
            <a:r>
              <a:rPr lang="en-US" baseline="0" smtClean="0"/>
              <a:t>Các pha để điều khiển động cơ quay</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27</a:t>
            </a:fld>
            <a:endParaRPr lang="en-US" altLang="ja-JP"/>
          </a:p>
        </p:txBody>
      </p:sp>
    </p:spTree>
    <p:extLst>
      <p:ext uri="{BB962C8B-B14F-4D97-AF65-F5344CB8AC3E}">
        <p14:creationId xmlns:p14="http://schemas.microsoft.com/office/powerpoint/2010/main" val="1054700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28</a:t>
            </a:fld>
            <a:endParaRPr lang="en-US" altLang="ja-JP"/>
          </a:p>
        </p:txBody>
      </p:sp>
    </p:spTree>
    <p:extLst>
      <p:ext uri="{BB962C8B-B14F-4D97-AF65-F5344CB8AC3E}">
        <p14:creationId xmlns:p14="http://schemas.microsoft.com/office/powerpoint/2010/main" val="4011852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29</a:t>
            </a:fld>
            <a:endParaRPr lang="en-US" altLang="ja-JP"/>
          </a:p>
        </p:txBody>
      </p:sp>
    </p:spTree>
    <p:extLst>
      <p:ext uri="{BB962C8B-B14F-4D97-AF65-F5344CB8AC3E}">
        <p14:creationId xmlns:p14="http://schemas.microsoft.com/office/powerpoint/2010/main" val="231015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a:t>
            </a:fld>
            <a:endParaRPr lang="en-US" altLang="ja-JP"/>
          </a:p>
        </p:txBody>
      </p:sp>
    </p:spTree>
    <p:extLst>
      <p:ext uri="{BB962C8B-B14F-4D97-AF65-F5344CB8AC3E}">
        <p14:creationId xmlns:p14="http://schemas.microsoft.com/office/powerpoint/2010/main" val="2393262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Hệ thống ESC tạo ra một đầu ra công suất AC ba pha của điện áp giới hạn từ đầu vào nguồn DC trên bo mạch</a:t>
            </a:r>
          </a:p>
          <a:p>
            <a:pPr marL="628650" lvl="1" indent="-171450">
              <a:buFontTx/>
              <a:buChar char="-"/>
            </a:pPr>
            <a:r>
              <a:rPr lang="en-US" baseline="0" smtClean="0"/>
              <a:t>ESC có công suất giới hạn do đó để yêu cầu công suất lớn thì cần phải có ESC lớn, nặng và đắt hơn. Cần phải xác định giá trị dòng cực đại của motor. Luôn chọn ESC có giới hạn dòng lớn hơn giá trị cần. Ví dụ nếu dòng cực đại của động cơ là 12A thì cần ESC 25A. Nếu dùng ESC 10A sẽ bị hỏng mặc dù động cơ hoạt động chỉ một nửa giới hạn của nó. Quan trọng nhất là xác định loại động cơ và giới hạn dòng cực tiểu 	</a:t>
            </a:r>
          </a:p>
          <a:p>
            <a:pPr marL="628650" lvl="1" indent="-171450">
              <a:buFontTx/>
              <a:buChar char="-"/>
            </a:pPr>
            <a:r>
              <a:rPr lang="en-US" baseline="0" smtClean="0"/>
              <a:t>Giới hạn dòng: chọn battery có điện áp phù hợp với yêu cầu của ESC thông thường có 3 loại: thấp –dưới 13V, trung bình-dưới 25 V, cao – trên 25V. Không cần battery cao cho ESC thấp và ngược lại để tránh lãng phí.</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30</a:t>
            </a:fld>
            <a:endParaRPr lang="en-US" altLang="ja-JP"/>
          </a:p>
        </p:txBody>
      </p:sp>
    </p:spTree>
    <p:extLst>
      <p:ext uri="{BB962C8B-B14F-4D97-AF65-F5344CB8AC3E}">
        <p14:creationId xmlns:p14="http://schemas.microsoft.com/office/powerpoint/2010/main" val="3735381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31</a:t>
            </a:fld>
            <a:endParaRPr lang="en-US" altLang="ja-JP"/>
          </a:p>
        </p:txBody>
      </p:sp>
    </p:spTree>
    <p:extLst>
      <p:ext uri="{BB962C8B-B14F-4D97-AF65-F5344CB8AC3E}">
        <p14:creationId xmlns:p14="http://schemas.microsoft.com/office/powerpoint/2010/main" val="1793652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32</a:t>
            </a:fld>
            <a:endParaRPr lang="en-US" altLang="ja-JP"/>
          </a:p>
        </p:txBody>
      </p:sp>
    </p:spTree>
    <p:extLst>
      <p:ext uri="{BB962C8B-B14F-4D97-AF65-F5344CB8AC3E}">
        <p14:creationId xmlns:p14="http://schemas.microsoft.com/office/powerpoint/2010/main" val="3124036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33</a:t>
            </a:fld>
            <a:endParaRPr lang="en-US" altLang="ja-JP"/>
          </a:p>
        </p:txBody>
      </p:sp>
    </p:spTree>
    <p:extLst>
      <p:ext uri="{BB962C8B-B14F-4D97-AF65-F5344CB8AC3E}">
        <p14:creationId xmlns:p14="http://schemas.microsoft.com/office/powerpoint/2010/main" val="4054349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Sử dụng kết hợp gear trong motor sẽ giảm tốc độ của motor tới một giá trị mong muốn, nhưng lại tăng mo men quay của motor (chịu tải tốt hơn)</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34</a:t>
            </a:fld>
            <a:endParaRPr lang="en-US" altLang="ja-JP"/>
          </a:p>
        </p:txBody>
      </p:sp>
    </p:spTree>
    <p:extLst>
      <p:ext uri="{BB962C8B-B14F-4D97-AF65-F5344CB8AC3E}">
        <p14:creationId xmlns:p14="http://schemas.microsoft.com/office/powerpoint/2010/main" val="21528840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Ví dụ: DC motor không tải có thể quay với tốc độ 12000 rpm và cung cấp mô men quay là 0.1 kg/cm. </a:t>
            </a:r>
          </a:p>
          <a:p>
            <a:pPr marL="628650" lvl="1" indent="-171450">
              <a:buFontTx/>
              <a:buChar char="-"/>
            </a:pPr>
            <a:r>
              <a:rPr lang="en-US" baseline="0" smtClean="0"/>
              <a:t>Nếu sử dụng gear với tỉ lệ là 255:1 để giảm tốc độ là 12000 rpm/255 = 53.3 rpm và 0.1 x 255 = 22.5 kg/cm.</a:t>
            </a:r>
          </a:p>
          <a:p>
            <a:pPr marL="628650" lvl="1" indent="-171450">
              <a:buFontTx/>
              <a:buChar char="-"/>
            </a:pPr>
            <a:r>
              <a:rPr lang="en-US" baseline="0" smtClean="0"/>
              <a:t>Do đó motor có khả năng chịu tải có trọng lượng lớn hơn với tốc độ chấp nhận được</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35</a:t>
            </a:fld>
            <a:endParaRPr lang="en-US" altLang="ja-JP"/>
          </a:p>
        </p:txBody>
      </p:sp>
    </p:spTree>
    <p:extLst>
      <p:ext uri="{BB962C8B-B14F-4D97-AF65-F5344CB8AC3E}">
        <p14:creationId xmlns:p14="http://schemas.microsoft.com/office/powerpoint/2010/main" val="1480865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36</a:t>
            </a:fld>
            <a:endParaRPr lang="en-US" altLang="ja-JP"/>
          </a:p>
        </p:txBody>
      </p:sp>
    </p:spTree>
    <p:extLst>
      <p:ext uri="{BB962C8B-B14F-4D97-AF65-F5344CB8AC3E}">
        <p14:creationId xmlns:p14="http://schemas.microsoft.com/office/powerpoint/2010/main" val="951486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Sử dụng để quay hoặc dịch chuyển với một góc hoặc khoảng cách chính xác</a:t>
            </a:r>
          </a:p>
          <a:p>
            <a:pPr marL="628650" lvl="1" indent="-171450">
              <a:buFontTx/>
              <a:buChar char="-"/>
            </a:pPr>
            <a:r>
              <a:rPr lang="en-US" baseline="0" smtClean="0"/>
              <a:t>Cấu tạo đơn giản bởi một motor và cơ cấu servo (còn gọi là cơ cấu phản hồi)</a:t>
            </a:r>
          </a:p>
          <a:p>
            <a:pPr marL="628650" lvl="1" indent="-171450">
              <a:buFontTx/>
              <a:buChar char="-"/>
            </a:pPr>
            <a:r>
              <a:rPr lang="en-US" baseline="0" smtClean="0"/>
              <a:t>Tùy thuộc vào nguồn sử dụng: nếu nguồn DC thì có DC servo motor, nguồn AC thì có AC servo motor</a:t>
            </a:r>
          </a:p>
          <a:p>
            <a:pPr marL="628650" lvl="1" indent="-171450">
              <a:buFontTx/>
              <a:buChar char="-"/>
            </a:pPr>
            <a:r>
              <a:rPr lang="en-US" baseline="0" smtClean="0"/>
              <a:t>Có thể có những servo với momen quay cao nhưng kích thước của motor rất nhỏ</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37</a:t>
            </a:fld>
            <a:endParaRPr lang="en-US" altLang="ja-JP"/>
          </a:p>
        </p:txBody>
      </p:sp>
    </p:spTree>
    <p:extLst>
      <p:ext uri="{BB962C8B-B14F-4D97-AF65-F5344CB8AC3E}">
        <p14:creationId xmlns:p14="http://schemas.microsoft.com/office/powerpoint/2010/main" val="37995968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Cơ cấu servo gồm 3 bộ phận. Thiết bị được điều khiển là motor, cảm biến ra là xác định vị trí của trục motor thường sử dụng potentiometer, và hệ thống phản hồi</a:t>
            </a:r>
          </a:p>
          <a:p>
            <a:pPr marL="628650" lvl="1" indent="-171450">
              <a:buFontTx/>
              <a:buChar char="-"/>
            </a:pPr>
            <a:r>
              <a:rPr lang="en-US" baseline="0" smtClean="0"/>
              <a:t>Hệ thống phản hồi: tín hiệu điều khiển tới motor là tín hiệu sai khác giữa lối vào tham chiếu và vị trí lối ra thực sự (trục của động cơ)</a:t>
            </a:r>
          </a:p>
          <a:p>
            <a:pPr marL="628650" lvl="1" indent="-171450">
              <a:buFontTx/>
              <a:buChar char="-"/>
            </a:pPr>
            <a:r>
              <a:rPr lang="en-US" baseline="0" smtClean="0"/>
              <a:t>Nhiệm vụ chính của servo mechanism là duy trì lối ra tại giá trị lối vào mong  muốn có sự tác động của nhiễu</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38</a:t>
            </a:fld>
            <a:endParaRPr lang="en-US" altLang="ja-JP"/>
          </a:p>
        </p:txBody>
      </p:sp>
    </p:spTree>
    <p:extLst>
      <p:ext uri="{BB962C8B-B14F-4D97-AF65-F5344CB8AC3E}">
        <p14:creationId xmlns:p14="http://schemas.microsoft.com/office/powerpoint/2010/main" val="4298912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Tại vị trí ban đầu của trục động cơ, tương ứng với vị trí của biến trở thì không có tín hiệu điện tại lối ra của biến trở ( nối tới lối vào của OA)</a:t>
            </a:r>
          </a:p>
          <a:p>
            <a:pPr marL="628650" lvl="1" indent="-171450">
              <a:buFontTx/>
              <a:buChar char="-"/>
            </a:pPr>
            <a:r>
              <a:rPr lang="en-US" baseline="0" smtClean="0"/>
              <a:t>Khi cấp tín hiệu lối vào điều khiển của bộ khuếch đại. Thì sự khác nhau giữa hai lối vào sẽ tạo ra tín hiệu sai khác ở lối ra của OA (OA thực chất là mạch trừ).</a:t>
            </a:r>
          </a:p>
          <a:p>
            <a:pPr marL="628650" lvl="1" indent="-171450">
              <a:buFontTx/>
              <a:buChar char="-"/>
            </a:pPr>
            <a:r>
              <a:rPr lang="en-US" baseline="0" smtClean="0"/>
              <a:t> Tín hiệu sai khác này sẽ tác động tới lối vào của motor và làm cho motor quay, khi đó trục của động cơ nối với trục của biến trở nên khi motor quay thì biến trở cũng quay và tạo ra một tín hiệu ở lối ra. Do vị trí góc của biến trở thay đổi nên giá trị tín hiệu phản hồi thay đổi. Sau vài lần thì vị trí của biến trở đạt tới vị trí của tín hiệu tham chiếu, hay tín hiệu sai khác bằng 0. Tại điều kiện này thì không có tín hiệu lối ra tại OA tới lối vào motor, nên motor dừng quay. Có nghĩa đã đạt tới vị trí yêu cầu.</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39</a:t>
            </a:fld>
            <a:endParaRPr lang="en-US" altLang="ja-JP"/>
          </a:p>
        </p:txBody>
      </p:sp>
    </p:spTree>
    <p:extLst>
      <p:ext uri="{BB962C8B-B14F-4D97-AF65-F5344CB8AC3E}">
        <p14:creationId xmlns:p14="http://schemas.microsoft.com/office/powerpoint/2010/main" val="1266983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smtClean="0"/>
              <a:t>Chọn motor phù hợp với yêu cầu sử dụng. Các thông số quan trọng nhất cần quan tâm</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a:t>
            </a:fld>
            <a:endParaRPr lang="en-US" altLang="ja-JP"/>
          </a:p>
        </p:txBody>
      </p:sp>
    </p:spTree>
    <p:extLst>
      <p:ext uri="{BB962C8B-B14F-4D97-AF65-F5344CB8AC3E}">
        <p14:creationId xmlns:p14="http://schemas.microsoft.com/office/powerpoint/2010/main" val="51942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Servo motor có thể quay 90 độ theo hai hướng, hay quay được 180 độ</a:t>
            </a:r>
          </a:p>
          <a:p>
            <a:pPr marL="628650" lvl="1" indent="-171450">
              <a:buFontTx/>
              <a:buChar char="-"/>
            </a:pPr>
            <a:r>
              <a:rPr lang="en-US" baseline="0" smtClean="0"/>
              <a:t>Servo motor yêu cầu một xung lặp lại 20 ms một lần. Chiều dài của xung sẽ xác định được motor quay một góc bao nhiêu. Ví dụ: 1,5 ms là 90 đo, 1 ms là 0 độ và 2 ms là 180 độ</a:t>
            </a:r>
          </a:p>
          <a:p>
            <a:pPr marL="628650" lvl="1" indent="-171450">
              <a:buFontTx/>
              <a:buChar char="-"/>
            </a:pPr>
            <a:r>
              <a:rPr lang="en-US" baseline="0" smtClean="0"/>
              <a:t>Tín hiệu điều khiển servo motor là PWM, vị trí góc quay tương ứng với khoảng thời gian của PWM tác dụng tới chân điều khiển</a:t>
            </a:r>
          </a:p>
          <a:p>
            <a:pPr marL="628650" lvl="1" indent="-171450">
              <a:buFontTx/>
              <a:buChar char="-"/>
            </a:pPr>
            <a:r>
              <a:rPr lang="en-US" baseline="0" smtClean="0"/>
              <a:t>Chú ý: có 2 sự khác biệt quan trọng của điều khiển PWM của servo so với DC là: trong servo thì duty cycle  (ton va toff) không có ý nghĩa mà chỉ cần quan tâm tới thời gian tuyệt đối có mức xung dương tương ứng với vị trí góc quay. Thứ hai là servo có công suất điện tử riêng, vì vậy rất ít năng lượng chảy qua tín hiệu điều khiển. Cần nối nguồn có dòng cao 5V.</a:t>
            </a:r>
          </a:p>
          <a:p>
            <a:pPr marL="628650" lvl="1" indent="-171450">
              <a:buFontTx/>
              <a:buChar char="-"/>
            </a:pPr>
            <a:r>
              <a:rPr lang="en-US" baseline="0" smtClean="0"/>
              <a:t>	</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40</a:t>
            </a:fld>
            <a:endParaRPr lang="en-US" altLang="ja-JP"/>
          </a:p>
        </p:txBody>
      </p:sp>
    </p:spTree>
    <p:extLst>
      <p:ext uri="{BB962C8B-B14F-4D97-AF65-F5344CB8AC3E}">
        <p14:creationId xmlns:p14="http://schemas.microsoft.com/office/powerpoint/2010/main" val="42758034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41</a:t>
            </a:fld>
            <a:endParaRPr lang="en-US" altLang="ja-JP"/>
          </a:p>
        </p:txBody>
      </p:sp>
    </p:spTree>
    <p:extLst>
      <p:ext uri="{BB962C8B-B14F-4D97-AF65-F5344CB8AC3E}">
        <p14:creationId xmlns:p14="http://schemas.microsoft.com/office/powerpoint/2010/main" val="2716767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Servo motor mà quay liên tục là một phiên bản khác của servo motor, điều khiển vị trí trục.</a:t>
            </a:r>
          </a:p>
          <a:p>
            <a:pPr marL="628650" lvl="1" indent="-171450">
              <a:buFontTx/>
              <a:buChar char="-"/>
            </a:pPr>
            <a:r>
              <a:rPr lang="en-US" baseline="0" smtClean="0"/>
              <a:t>Để servo quay 360 độ thì cần thay đổi các kết nối cơ khí bên trong servo.</a:t>
            </a:r>
          </a:p>
          <a:p>
            <a:pPr marL="628650" lvl="1" indent="-171450">
              <a:buFontTx/>
              <a:buChar char="-"/>
            </a:pPr>
            <a:r>
              <a:rPr lang="en-US" baseline="0" smtClean="0"/>
              <a:t>Với servo quay liên tục thì chỉ có thể điều khiển hướng và tốc độ (giống như DC motor), không điều khiển được vị trí</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42</a:t>
            </a:fld>
            <a:endParaRPr lang="en-US" altLang="ja-JP"/>
          </a:p>
        </p:txBody>
      </p:sp>
    </p:spTree>
    <p:extLst>
      <p:ext uri="{BB962C8B-B14F-4D97-AF65-F5344CB8AC3E}">
        <p14:creationId xmlns:p14="http://schemas.microsoft.com/office/powerpoint/2010/main" val="1809515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43</a:t>
            </a:fld>
            <a:endParaRPr lang="en-US" altLang="ja-JP"/>
          </a:p>
        </p:txBody>
      </p:sp>
    </p:spTree>
    <p:extLst>
      <p:ext uri="{BB962C8B-B14F-4D97-AF65-F5344CB8AC3E}">
        <p14:creationId xmlns:p14="http://schemas.microsoft.com/office/powerpoint/2010/main" val="39439410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44</a:t>
            </a:fld>
            <a:endParaRPr lang="en-US" altLang="ja-JP"/>
          </a:p>
        </p:txBody>
      </p:sp>
    </p:spTree>
    <p:extLst>
      <p:ext uri="{BB962C8B-B14F-4D97-AF65-F5344CB8AC3E}">
        <p14:creationId xmlns:p14="http://schemas.microsoft.com/office/powerpoint/2010/main" val="3744504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45</a:t>
            </a:fld>
            <a:endParaRPr lang="en-US" altLang="ja-JP"/>
          </a:p>
        </p:txBody>
      </p:sp>
    </p:spTree>
    <p:extLst>
      <p:ext uri="{BB962C8B-B14F-4D97-AF65-F5344CB8AC3E}">
        <p14:creationId xmlns:p14="http://schemas.microsoft.com/office/powerpoint/2010/main" val="547584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smtClean="0"/>
              <a:t>Động cơ bước là một thiết bị cơ điện chuyển đổi xung điện thành các chuyển động cơ rời rạc.</a:t>
            </a:r>
          </a:p>
          <a:p>
            <a:pPr marL="457200" lvl="1" indent="0">
              <a:buFontTx/>
              <a:buNone/>
            </a:pPr>
            <a:r>
              <a:rPr lang="en-US" baseline="0" smtClean="0"/>
              <a:t>Trục quay của động cơ bước quay theo các bước tăng rời rạc tương ứng với xung điện thích hợp tác dụng ở lối vào</a:t>
            </a:r>
          </a:p>
          <a:p>
            <a:pPr marL="457200" lvl="1" indent="0">
              <a:buFontTx/>
              <a:buNone/>
            </a:pPr>
            <a:r>
              <a:rPr lang="en-US" baseline="0" smtClean="0"/>
              <a:t>Tốc độ của trục quay liên quan trực tiếp tới tần số của xung lối vào và chiều dài của quãng đường quay liên quan tới số lượng xung lối vào</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46</a:t>
            </a:fld>
            <a:endParaRPr lang="en-US" altLang="ja-JP"/>
          </a:p>
        </p:txBody>
      </p:sp>
    </p:spTree>
    <p:extLst>
      <p:ext uri="{BB962C8B-B14F-4D97-AF65-F5344CB8AC3E}">
        <p14:creationId xmlns:p14="http://schemas.microsoft.com/office/powerpoint/2010/main" val="2150217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smtClean="0"/>
              <a:t>Động cơ bước là một nhánh đặc biệt của động cơ không chổi than. Được sử dụng cho các mục đích cần mô men xoắn cao, chính mô men cao này tạo khả năng tăng từng bước tới vị trí tiếp theo, do đó không cần encoder như động cơ chổi than và dễ dàng chế tạo và sử dụng. Đây là đặc điểm quan trọng của motor bước vì không có thành phần phản hồi nên chỉ là điều khiển vòng hở nhưng lại có khả năng điều khiển chính xác vị trí. Do đó thiết bị giảm sự cần thiết phải sử dụng cảm biến  đắt tiền hay encoder</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baseline="0" smtClean="0"/>
              <a:t>Động cơ bước được sử dụng cho điều khiển vị trí chính xác: máy in để bàn, máy in 3D, máy CNC</a:t>
            </a:r>
          </a:p>
          <a:p>
            <a:pPr marL="457200" lvl="1" indent="0">
              <a:buFontTx/>
              <a:buNone/>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47</a:t>
            </a:fld>
            <a:endParaRPr lang="en-US" altLang="ja-JP"/>
          </a:p>
        </p:txBody>
      </p:sp>
    </p:spTree>
    <p:extLst>
      <p:ext uri="{BB962C8B-B14F-4D97-AF65-F5344CB8AC3E}">
        <p14:creationId xmlns:p14="http://schemas.microsoft.com/office/powerpoint/2010/main" val="38192015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smtClean="0"/>
              <a:t>Động cơ bước hoạt động chính xác như động cơ không chổi than, tuy nhiên các bước là nhỏ hơn rất nhiều.</a:t>
            </a:r>
          </a:p>
          <a:p>
            <a:pPr marL="628650" lvl="1" indent="-171450">
              <a:buFontTx/>
              <a:buChar char="-"/>
            </a:pPr>
            <a:r>
              <a:rPr lang="en-US" baseline="0" smtClean="0"/>
              <a:t>Phần chuyển động là rotor bao gồm các nam châm. Sự phức tạp là cấp điện tuần tự cho các cuộn dây. Cực của mỗi cuộn dây được điều khiển bởi hướng của dòng điện chạy qua. Dòng xoay chiều thay đổi cực, tạo cho mỗi cuộn dây hiệu ứng “push/pull”. </a:t>
            </a:r>
          </a:p>
          <a:p>
            <a:pPr marL="628650" lvl="1" indent="-171450">
              <a:buFontTx/>
              <a:buChar char="-"/>
            </a:pPr>
            <a:r>
              <a:rPr lang="en-US" baseline="0" smtClean="0"/>
              <a:t>Để đặt từ với tỷ lệ nhỏ, thì động cơ bước sử dụng phương pháp xếp chồng tấm tới trực tiếp các cực từ vào trong răng</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48</a:t>
            </a:fld>
            <a:endParaRPr lang="en-US" altLang="ja-JP"/>
          </a:p>
        </p:txBody>
      </p:sp>
    </p:spTree>
    <p:extLst>
      <p:ext uri="{BB962C8B-B14F-4D97-AF65-F5344CB8AC3E}">
        <p14:creationId xmlns:p14="http://schemas.microsoft.com/office/powerpoint/2010/main" val="8457219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smtClean="0"/>
              <a:t>Có hai loại động cơ bước: đơn cực và lưỡng cực</a:t>
            </a:r>
          </a:p>
          <a:p>
            <a:pPr marL="628650" lvl="1" indent="-171450">
              <a:buFontTx/>
              <a:buChar char="-"/>
            </a:pPr>
            <a:r>
              <a:rPr lang="en-US" baseline="0" smtClean="0"/>
              <a:t>Hai loại này có nguyên tắc hoạt động giống nhau ở chổ là các nam châm được bật tuần tự gây ra sự quay của trục động cơ</a:t>
            </a:r>
          </a:p>
          <a:p>
            <a:pPr marL="628650" lvl="1" indent="-171450">
              <a:buFontTx/>
              <a:buChar char="-"/>
            </a:pPr>
            <a:r>
              <a:rPr lang="en-US" baseline="0" smtClean="0"/>
              <a:t>Sự khác nhau là mức điện áp hoạt động</a:t>
            </a:r>
          </a:p>
          <a:p>
            <a:pPr marL="628650" lvl="1" indent="-171450">
              <a:buFontTx/>
              <a:buChar char="-"/>
            </a:pPr>
            <a:r>
              <a:rPr lang="en-US" baseline="0" smtClean="0"/>
              <a:t>Đơn cực hoạt động với mức điện áp dương, vì thế hai mức high và low cấp cho các lõi nam châm điện là 5V và 0V.</a:t>
            </a:r>
          </a:p>
          <a:p>
            <a:pPr marL="628650" lvl="1" indent="-171450">
              <a:buFontTx/>
              <a:buChar char="-"/>
            </a:pPr>
            <a:r>
              <a:rPr lang="en-US" baseline="0" smtClean="0"/>
              <a:t>Sự khác nhau về mặt vật lý của 2 loại là: cấu hình đơn cực yêu cầu 1 sợi dây ở giữa của lõi để cho dòng chảy từ cuối lõi này tới cuối lõi khác </a:t>
            </a:r>
          </a:p>
          <a:p>
            <a:pPr marL="628650" lvl="1" indent="-171450">
              <a:buFontTx/>
              <a:buChar char="-"/>
            </a:pPr>
            <a:r>
              <a:rPr lang="en-US" baseline="0" smtClean="0"/>
              <a:t>Mặc dù dải điện áp hoạt động giới hạn là 5V nhưng bipolar sẽ có moment nhiều hơn bởi dòng điện đi qua toàn lõi tạo ra từ trường mạnh hơn	</a:t>
            </a:r>
          </a:p>
          <a:p>
            <a:pPr marL="628650" lvl="1" indent="-171450">
              <a:buFontTx/>
              <a:buChar char="-"/>
            </a:pPr>
            <a:endParaRPr lang="en-US" baseline="0" smtClean="0"/>
          </a:p>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49</a:t>
            </a:fld>
            <a:endParaRPr lang="en-US" altLang="ja-JP"/>
          </a:p>
        </p:txBody>
      </p:sp>
    </p:spTree>
    <p:extLst>
      <p:ext uri="{BB962C8B-B14F-4D97-AF65-F5344CB8AC3E}">
        <p14:creationId xmlns:p14="http://schemas.microsoft.com/office/powerpoint/2010/main" val="3028879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smtClean="0"/>
              <a:t>Mô men xoắn/mô men quay: đo khả năng có thể cung cấp “lực quay” của motor. Ước tính mô men quay cần thiết là nhiệm vụ khó vì cần phải xác định trọng lượng của robot cũng như hệ số ma sát giữa bánh xe và sàn, nhiều loại ma sát tính , trượt, quay. </a:t>
            </a:r>
          </a:p>
          <a:p>
            <a:pPr marL="171450" indent="-171450">
              <a:buFontTx/>
              <a:buChar char="-"/>
            </a:pPr>
            <a:r>
              <a:rPr lang="en-US" baseline="0" smtClean="0"/>
              <a:t>Motor có thể duy trì tốc độ cố định nếu mô men quay lớn hơn các lực kết hợp ngược với hướng chuyển động của robot. Trường hợp mô men quay nhỏ hơn mô men ngược thì motor sẽ dừng và có thể bị phá hủy do năng lượng điện không chuyển đổi được thành mô men</a:t>
            </a:r>
          </a:p>
          <a:p>
            <a:pPr marL="171450" indent="-171450">
              <a:buFontTx/>
              <a:buChar char="-"/>
            </a:pPr>
            <a:r>
              <a:rPr lang="en-US" baseline="0" smtClean="0"/>
              <a:t>Để điều khiển robot thì mô men phải lớn hơn lực ma sát tác dụng lên bánh xe</a:t>
            </a:r>
          </a:p>
          <a:p>
            <a:pPr marL="171450" indent="-171450">
              <a:buFontTx/>
              <a:buChar char="-"/>
            </a:pPr>
            <a:r>
              <a:rPr lang="en-US" baseline="0" smtClean="0"/>
              <a:t>Oz: ounce: 1 oz = </a:t>
            </a:r>
            <a:r>
              <a:rPr kumimoji="1" lang="en-US" sz="1200" b="0" i="0" kern="1200" smtClean="0">
                <a:solidFill>
                  <a:schemeClr val="tx1"/>
                </a:solidFill>
                <a:effectLst/>
                <a:latin typeface="Arial" charset="0"/>
                <a:ea typeface="ＭＳ Ｐ明朝" pitchFamily="18" charset="-128"/>
                <a:cs typeface="+mn-cs"/>
              </a:rPr>
              <a:t>0.02835 kg</a:t>
            </a:r>
          </a:p>
          <a:p>
            <a:pPr marL="171450" indent="-171450">
              <a:buFontTx/>
              <a:buChar char="-"/>
            </a:pPr>
            <a:r>
              <a:rPr kumimoji="1" lang="en-US" sz="1200" b="0" i="0" kern="1200" baseline="0" smtClean="0">
                <a:solidFill>
                  <a:schemeClr val="tx1"/>
                </a:solidFill>
                <a:effectLst/>
                <a:latin typeface="Arial" charset="0"/>
                <a:ea typeface="ＭＳ Ｐ明朝" pitchFamily="18" charset="-128"/>
                <a:cs typeface="+mn-cs"/>
              </a:rPr>
              <a:t>Hệ số ma sát C</a:t>
            </a:r>
            <a:r>
              <a:rPr kumimoji="1" lang="en-US" sz="1200" b="0" i="0" kern="1200" smtClean="0">
                <a:solidFill>
                  <a:schemeClr val="tx1"/>
                </a:solidFill>
                <a:effectLst/>
                <a:latin typeface="Arial" charset="0"/>
                <a:ea typeface="ＭＳ Ｐ明朝" pitchFamily="18" charset="-128"/>
                <a:cs typeface="+mn-cs"/>
              </a:rPr>
              <a:t> từ</a:t>
            </a:r>
            <a:r>
              <a:rPr kumimoji="1" lang="en-US" sz="1200" b="0" i="0" kern="1200" baseline="0" smtClean="0">
                <a:solidFill>
                  <a:schemeClr val="tx1"/>
                </a:solidFill>
                <a:effectLst/>
                <a:latin typeface="Arial" charset="0"/>
                <a:ea typeface="ＭＳ Ｐ明朝" pitchFamily="18" charset="-128"/>
                <a:cs typeface="+mn-cs"/>
              </a:rPr>
              <a:t> </a:t>
            </a:r>
            <a:r>
              <a:rPr kumimoji="1" lang="en-US" sz="1200" b="0" i="0" kern="1200" smtClean="0">
                <a:solidFill>
                  <a:schemeClr val="tx1"/>
                </a:solidFill>
                <a:effectLst/>
                <a:latin typeface="Arial" charset="0"/>
                <a:ea typeface="ＭＳ Ｐ明朝" pitchFamily="18" charset="-128"/>
                <a:cs typeface="+mn-cs"/>
              </a:rPr>
              <a:t>0.001 to 0.03.</a:t>
            </a:r>
            <a:endParaRPr lang="en-US" b="0"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a:t>
            </a:fld>
            <a:endParaRPr lang="en-US" altLang="ja-JP"/>
          </a:p>
        </p:txBody>
      </p:sp>
    </p:spTree>
    <p:extLst>
      <p:ext uri="{BB962C8B-B14F-4D97-AF65-F5344CB8AC3E}">
        <p14:creationId xmlns:p14="http://schemas.microsoft.com/office/powerpoint/2010/main" val="845939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Điều khiển động cơ bước phức tạp hơn động cơ DC không chổi than</a:t>
            </a:r>
          </a:p>
          <a:p>
            <a:pPr marL="628650" lvl="1" indent="-171450">
              <a:buFontTx/>
              <a:buChar char="-"/>
            </a:pPr>
            <a:r>
              <a:rPr lang="en-US" baseline="0" smtClean="0"/>
              <a:t>Yêu cầu một bộ điều khiển bước để điều khiển pha tuần tự sao cho động cơ quay được</a:t>
            </a:r>
          </a:p>
          <a:p>
            <a:pPr marL="628650" lvl="1" indent="-171450">
              <a:buFontTx/>
              <a:buChar char="-"/>
            </a:pPr>
            <a:r>
              <a:rPr lang="en-US" baseline="0" smtClean="0"/>
              <a:t>Có 3 cách điều khiển đủ bước, nửa bước và vi bước. Mỗi loại sẽ cho giá trị mo ment và kích thước bước của động cơ khác nhau</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50</a:t>
            </a:fld>
            <a:endParaRPr lang="en-US" altLang="ja-JP"/>
          </a:p>
        </p:txBody>
      </p:sp>
    </p:spTree>
    <p:extLst>
      <p:ext uri="{BB962C8B-B14F-4D97-AF65-F5344CB8AC3E}">
        <p14:creationId xmlns:p14="http://schemas.microsoft.com/office/powerpoint/2010/main" val="286540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Điều khiển đủ bước có 2 loại:</a:t>
            </a:r>
          </a:p>
          <a:p>
            <a:pPr marL="1085850" lvl="2" indent="-171450">
              <a:buFontTx/>
              <a:buChar char="-"/>
            </a:pPr>
            <a:r>
              <a:rPr lang="en-US" baseline="0" smtClean="0"/>
              <a:t>Một pha: tại một thời điểm chỉ có 1 pha được cấp năng lượng, tiêu tốn ít công suất nhất của mạch điều khiển</a:t>
            </a:r>
          </a:p>
          <a:p>
            <a:pPr marL="1085850" lvl="2" indent="-171450">
              <a:buFontTx/>
              <a:buChar char="-"/>
            </a:pPr>
            <a:r>
              <a:rPr lang="en-US" baseline="0" smtClean="0"/>
              <a:t>Hai pha: 2 pha được cấp năng lượng tại 1 thời điểm, cải thiện được mô men, thường gáp 30-40% so với một pha nhưng cần gấp đôi công suất của mạch điều khiển</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51</a:t>
            </a:fld>
            <a:endParaRPr lang="en-US" altLang="ja-JP"/>
          </a:p>
        </p:txBody>
      </p:sp>
    </p:spTree>
    <p:extLst>
      <p:ext uri="{BB962C8B-B14F-4D97-AF65-F5344CB8AC3E}">
        <p14:creationId xmlns:p14="http://schemas.microsoft.com/office/powerpoint/2010/main" val="13264251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Chế độ nửa bước kết hợp của chế độ một pha và 2 pha của đủ bước nên mỗi bước chỉ đi được nửa góc cơ bản. Bước của góc nhỏ hơn sẽ làm cho chuyển động mềm mại hơn, do tăng độ phân giải của góc. Nửa bước sẽ nhỏ hơn 15% mô men so với đủ bước, nhưng có thể khắc phục bằng cách tăng dòng điều khiển</a:t>
            </a:r>
          </a:p>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52</a:t>
            </a:fld>
            <a:endParaRPr lang="en-US" altLang="ja-JP"/>
          </a:p>
        </p:txBody>
      </p:sp>
    </p:spTree>
    <p:extLst>
      <p:ext uri="{BB962C8B-B14F-4D97-AF65-F5344CB8AC3E}">
        <p14:creationId xmlns:p14="http://schemas.microsoft.com/office/powerpoint/2010/main" val="26369261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aseline="0" smtClean="0"/>
              <a:t>Vi bước có thể chia bước cơ bản của motor thành 256 lần, làm cho bước rất nhỏ, tạo nên dịch chuyển rất mượt, gần như không nghe thấy chuyển động kiểu bước</a:t>
            </a:r>
          </a:p>
          <a:p>
            <a:pPr marL="628650" lvl="1" indent="-171450">
              <a:buFontTx/>
              <a:buChar char="-"/>
            </a:pPr>
            <a:r>
              <a:rPr lang="en-US" baseline="0" smtClean="0"/>
              <a:t>Mạch điều khiển sử dụng dòng có dạng là 2 sóng sin lệch pha nhau 90 độ. Bằng cách điều khiển hướng và dòng trong mỗi cuộn dây thì độ phân giải sẽ tăng và cải thiện đặc tính của động cơ, ít dao động và smooth hơn. Do có 2 song sin cùng hoạt động nên sẽ có sự dịch chuyển mềm từ cuộn dây này tới cuộn dây kia. Dòng trong cuộn này tăng thì dòng trong cuộn kia giảm làm cho bước mượt hơn nhưng vẫn duy trì được mô men lối ra.</a:t>
            </a:r>
          </a:p>
          <a:p>
            <a:pPr marL="628650" lvl="1" indent="-171450">
              <a:buFontTx/>
              <a:buChar char="-"/>
            </a:pPr>
            <a:r>
              <a:rPr lang="en-US" baseline="0" smtClean="0"/>
              <a:t>Ví dụ trong hình: công suất cực đại tại pha A thì pha B sẽ là 0, rotor sẽ quay với pha A, dòng pha A giảm, thì dòng B lại tăng, motor sẽ quay tới pha B tới tận khi pha B đạt cực đại và pha A thì bằng 0, quá trình tiếp tục…</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53</a:t>
            </a:fld>
            <a:endParaRPr lang="en-US" altLang="ja-JP"/>
          </a:p>
        </p:txBody>
      </p:sp>
    </p:spTree>
    <p:extLst>
      <p:ext uri="{BB962C8B-B14F-4D97-AF65-F5344CB8AC3E}">
        <p14:creationId xmlns:p14="http://schemas.microsoft.com/office/powerpoint/2010/main" val="25392931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54</a:t>
            </a:fld>
            <a:endParaRPr lang="en-US" altLang="ja-JP"/>
          </a:p>
        </p:txBody>
      </p:sp>
    </p:spTree>
    <p:extLst>
      <p:ext uri="{BB962C8B-B14F-4D97-AF65-F5344CB8AC3E}">
        <p14:creationId xmlns:p14="http://schemas.microsoft.com/office/powerpoint/2010/main" val="18410303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55</a:t>
            </a:fld>
            <a:endParaRPr lang="en-US" altLang="ja-JP"/>
          </a:p>
        </p:txBody>
      </p:sp>
    </p:spTree>
    <p:extLst>
      <p:ext uri="{BB962C8B-B14F-4D97-AF65-F5344CB8AC3E}">
        <p14:creationId xmlns:p14="http://schemas.microsoft.com/office/powerpoint/2010/main" val="18183440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56</a:t>
            </a:fld>
            <a:endParaRPr lang="en-US" altLang="ja-JP"/>
          </a:p>
        </p:txBody>
      </p:sp>
    </p:spTree>
    <p:extLst>
      <p:ext uri="{BB962C8B-B14F-4D97-AF65-F5344CB8AC3E}">
        <p14:creationId xmlns:p14="http://schemas.microsoft.com/office/powerpoint/2010/main" val="20783227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57</a:t>
            </a:fld>
            <a:endParaRPr lang="en-US" altLang="ja-JP"/>
          </a:p>
        </p:txBody>
      </p:sp>
    </p:spTree>
    <p:extLst>
      <p:ext uri="{BB962C8B-B14F-4D97-AF65-F5344CB8AC3E}">
        <p14:creationId xmlns:p14="http://schemas.microsoft.com/office/powerpoint/2010/main" val="9286529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58</a:t>
            </a:fld>
            <a:endParaRPr lang="en-US" altLang="ja-JP"/>
          </a:p>
        </p:txBody>
      </p:sp>
    </p:spTree>
    <p:extLst>
      <p:ext uri="{BB962C8B-B14F-4D97-AF65-F5344CB8AC3E}">
        <p14:creationId xmlns:p14="http://schemas.microsoft.com/office/powerpoint/2010/main" val="23483163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59</a:t>
            </a:fld>
            <a:endParaRPr lang="en-US" altLang="ja-JP"/>
          </a:p>
        </p:txBody>
      </p:sp>
    </p:spTree>
    <p:extLst>
      <p:ext uri="{BB962C8B-B14F-4D97-AF65-F5344CB8AC3E}">
        <p14:creationId xmlns:p14="http://schemas.microsoft.com/office/powerpoint/2010/main" val="2476562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baseline="0" smtClean="0"/>
              <a:t>Sau khi xác định mô men cần thiết để di chuyển được động cơ thì cần phải xác định tốc độ yêu cầu cho động cơ</a:t>
            </a:r>
          </a:p>
          <a:p>
            <a:pPr marL="171450" indent="-171450">
              <a:buFontTx/>
              <a:buChar char="-"/>
            </a:pPr>
            <a:r>
              <a:rPr lang="en-US" b="0" baseline="0" smtClean="0"/>
              <a:t>DC motor chạy với tốc độ hàng nghìn rpm với mô men thấp, nhưng các ứng dụng thường yêu cầu tốc độ nhỏ hơn vì thế sử dụng gear để giảm tốc độ và tăng mô men lối ra</a:t>
            </a:r>
          </a:p>
          <a:p>
            <a:pPr marL="171450" indent="-171450">
              <a:buFontTx/>
              <a:buChar char="-"/>
            </a:pPr>
            <a:r>
              <a:rPr lang="en-US" b="0" baseline="0" smtClean="0"/>
              <a:t>Giá trị của độ chính xác càng nhỏ càng tốt</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6</a:t>
            </a:fld>
            <a:endParaRPr lang="en-US" altLang="ja-JP"/>
          </a:p>
        </p:txBody>
      </p:sp>
    </p:spTree>
    <p:extLst>
      <p:ext uri="{BB962C8B-B14F-4D97-AF65-F5344CB8AC3E}">
        <p14:creationId xmlns:p14="http://schemas.microsoft.com/office/powerpoint/2010/main" val="31627832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60</a:t>
            </a:fld>
            <a:endParaRPr lang="en-US" altLang="ja-JP"/>
          </a:p>
        </p:txBody>
      </p:sp>
    </p:spTree>
    <p:extLst>
      <p:ext uri="{BB962C8B-B14F-4D97-AF65-F5344CB8AC3E}">
        <p14:creationId xmlns:p14="http://schemas.microsoft.com/office/powerpoint/2010/main" val="164138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baseline="0" smtClean="0"/>
              <a:t>Giá trị của độ chính xác càng nhỏ càng tốt</a:t>
            </a:r>
          </a:p>
          <a:p>
            <a:pPr marL="171450" indent="-171450">
              <a:buFontTx/>
              <a:buChar char="-"/>
            </a:pPr>
            <a:r>
              <a:rPr lang="en-US" b="0" baseline="0" smtClean="0"/>
              <a:t>Ví dụ hình, gear nhỏ có 20 răng, gear lớn có 40 răng, khi gear nhỏ quay hết 1 vòng thì gear lớn mới chỉ quay được nửa vòng, điều đó có nghĩa là tốc độ đã giảm đi một nửa</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7</a:t>
            </a:fld>
            <a:endParaRPr lang="en-US" altLang="ja-JP"/>
          </a:p>
        </p:txBody>
      </p:sp>
    </p:spTree>
    <p:extLst>
      <p:ext uri="{BB962C8B-B14F-4D97-AF65-F5344CB8AC3E}">
        <p14:creationId xmlns:p14="http://schemas.microsoft.com/office/powerpoint/2010/main" val="4039515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0" baseline="0" smtClean="0"/>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8</a:t>
            </a:fld>
            <a:endParaRPr lang="en-US" altLang="ja-JP"/>
          </a:p>
        </p:txBody>
      </p:sp>
    </p:spTree>
    <p:extLst>
      <p:ext uri="{BB962C8B-B14F-4D97-AF65-F5344CB8AC3E}">
        <p14:creationId xmlns:p14="http://schemas.microsoft.com/office/powerpoint/2010/main" val="325248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smtClean="0"/>
              <a:t>AC motor sử dụng dòng biến đổi nên ít khi được sử dụng trong robotics bởi hầu hết các robot sử dụng nguồn DC (pin) do đó các thành phần trong robot đều sử dụng nguồn DC cho thuận tiện vì thế sẽ không giải thích hoạt động của AC motor. AC motor thường được sử dụng trong công nghiệp với công suất và nguồn AC lớn do yêu cầu momen cao</a:t>
            </a:r>
          </a:p>
        </p:txBody>
      </p:sp>
      <p:sp>
        <p:nvSpPr>
          <p:cNvPr id="4" name="Slide Number Placeholder 3"/>
          <p:cNvSpPr>
            <a:spLocks noGrp="1"/>
          </p:cNvSpPr>
          <p:nvPr>
            <p:ph type="sldNum" sz="quarter" idx="10"/>
          </p:nvPr>
        </p:nvSpPr>
        <p:spPr/>
        <p:txBody>
          <a:bodyPr/>
          <a:lstStyle/>
          <a:p>
            <a:pPr>
              <a:defRPr/>
            </a:pPr>
            <a:fld id="{3CAC6259-36FC-43AA-9CF0-DD105FC07B4C}" type="slidenum">
              <a:rPr lang="en-US" altLang="ja-JP" smtClean="0"/>
              <a:pPr>
                <a:defRPr/>
              </a:pPr>
              <a:t>9</a:t>
            </a:fld>
            <a:endParaRPr lang="en-US" altLang="ja-JP"/>
          </a:p>
        </p:txBody>
      </p:sp>
    </p:spTree>
    <p:extLst>
      <p:ext uri="{BB962C8B-B14F-4D97-AF65-F5344CB8AC3E}">
        <p14:creationId xmlns:p14="http://schemas.microsoft.com/office/powerpoint/2010/main" val="542583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4"/>
          <p:cNvSpPr>
            <a:spLocks noChangeArrowheads="1"/>
          </p:cNvSpPr>
          <p:nvPr/>
        </p:nvSpPr>
        <p:spPr bwMode="auto">
          <a:xfrm>
            <a:off x="685800" y="25463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42" name="Rectangle 2"/>
          <p:cNvSpPr>
            <a:spLocks noGrp="1" noChangeArrowheads="1"/>
          </p:cNvSpPr>
          <p:nvPr>
            <p:ph type="ctrTitle"/>
          </p:nvPr>
        </p:nvSpPr>
        <p:spPr>
          <a:xfrm>
            <a:off x="685800" y="1143000"/>
            <a:ext cx="7772400" cy="1371600"/>
          </a:xfrm>
        </p:spPr>
        <p:txBody>
          <a:bodyPr/>
          <a:lstStyle>
            <a:lvl1pPr>
              <a:defRPr sz="4000"/>
            </a:lvl1pPr>
          </a:lstStyle>
          <a:p>
            <a:r>
              <a:rPr lang="en-US" smtClean="0"/>
              <a:t>Click to edit Master title style</a:t>
            </a:r>
            <a:endParaRPr lang="ja-JP" altLang="en-US" dirty="0"/>
          </a:p>
        </p:txBody>
      </p:sp>
      <p:sp>
        <p:nvSpPr>
          <p:cNvPr id="10243" name="Rectangle 3"/>
          <p:cNvSpPr>
            <a:spLocks noGrp="1" noChangeArrowheads="1"/>
          </p:cNvSpPr>
          <p:nvPr>
            <p:ph type="subTitle" idx="1" hasCustomPrompt="1"/>
          </p:nvPr>
        </p:nvSpPr>
        <p:spPr>
          <a:xfrm>
            <a:off x="1447800" y="3429000"/>
            <a:ext cx="7010400" cy="1600200"/>
          </a:xfrm>
        </p:spPr>
        <p:txBody>
          <a:bodyPr/>
          <a:lstStyle>
            <a:lvl1pPr marL="0" indent="0">
              <a:buFont typeface="Wingdings" pitchFamily="2" charset="2"/>
              <a:buNone/>
              <a:defRPr sz="2800"/>
            </a:lvl1pPr>
          </a:lstStyle>
          <a:p>
            <a:pPr lvl="0"/>
            <a:r>
              <a:rPr lang="en-US" smtClean="0"/>
              <a:t>Click to edit Master text styles</a:t>
            </a:r>
          </a:p>
        </p:txBody>
      </p:sp>
      <p:sp>
        <p:nvSpPr>
          <p:cNvPr id="5" name="Rectangle 4"/>
          <p:cNvSpPr/>
          <p:nvPr userDrawn="1"/>
        </p:nvSpPr>
        <p:spPr bwMode="auto">
          <a:xfrm>
            <a:off x="0" y="6172200"/>
            <a:ext cx="9144000" cy="67536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Verdana" pitchFamily="34" charset="0"/>
              <a:ea typeface="ＭＳ Ｐゴシック" pitchFamily="50" charset="-128"/>
            </a:endParaRPr>
          </a:p>
        </p:txBody>
      </p:sp>
      <p:sp>
        <p:nvSpPr>
          <p:cNvPr id="6" name="Rectangle 7"/>
          <p:cNvSpPr>
            <a:spLocks noGrp="1" noChangeArrowheads="1"/>
          </p:cNvSpPr>
          <p:nvPr>
            <p:ph type="sldNum" sz="quarter" idx="4"/>
          </p:nvPr>
        </p:nvSpPr>
        <p:spPr bwMode="auto">
          <a:xfrm>
            <a:off x="4648200" y="6443718"/>
            <a:ext cx="533400"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ea typeface="ＭＳ Ｐゴシック" pitchFamily="50" charset="-128"/>
              </a:defRPr>
            </a:lvl1pPr>
          </a:lstStyle>
          <a:p>
            <a:pPr>
              <a:defRPr/>
            </a:pPr>
            <a:fld id="{AC607CCF-FCD3-4D83-A29D-83AD9562EB16}" type="slidenum">
              <a:rPr lang="en-US" altLang="ja-JP"/>
              <a:pPr>
                <a:defRPr/>
              </a:pPr>
              <a:t>‹#›</a:t>
            </a:fld>
            <a:endParaRPr lang="en-US" altLang="ja-JP"/>
          </a:p>
        </p:txBody>
      </p:sp>
      <p:sp>
        <p:nvSpPr>
          <p:cNvPr id="7" name="TextBox 6"/>
          <p:cNvSpPr txBox="1"/>
          <p:nvPr userDrawn="1"/>
        </p:nvSpPr>
        <p:spPr>
          <a:xfrm>
            <a:off x="720756" y="6298619"/>
            <a:ext cx="3317844" cy="461665"/>
          </a:xfrm>
          <a:prstGeom prst="rect">
            <a:avLst/>
          </a:prstGeom>
          <a:noFill/>
        </p:spPr>
        <p:txBody>
          <a:bodyPr wrap="square" rtlCol="0">
            <a:spAutoFit/>
          </a:bodyPr>
          <a:lstStyle/>
          <a:p>
            <a:r>
              <a:rPr lang="en-US" sz="1200" b="1" err="1" smtClean="0"/>
              <a:t>Khoa</a:t>
            </a:r>
            <a:r>
              <a:rPr lang="en-US" sz="1200" b="1" smtClean="0"/>
              <a:t> </a:t>
            </a:r>
            <a:r>
              <a:rPr lang="en-US" sz="1200" b="1" err="1" smtClean="0"/>
              <a:t>Điện</a:t>
            </a:r>
            <a:r>
              <a:rPr lang="en-US" sz="1200" b="1" baseline="0" smtClean="0"/>
              <a:t> </a:t>
            </a:r>
            <a:r>
              <a:rPr lang="en-US" sz="1200" b="1" baseline="0" err="1" smtClean="0"/>
              <a:t>tử</a:t>
            </a:r>
            <a:r>
              <a:rPr lang="en-US" sz="1200" b="1" baseline="0" smtClean="0"/>
              <a:t> - </a:t>
            </a:r>
            <a:r>
              <a:rPr lang="en-US" sz="1200" b="1" baseline="0" err="1" smtClean="0"/>
              <a:t>Viễn</a:t>
            </a:r>
            <a:r>
              <a:rPr lang="en-US" sz="1200" b="1" baseline="0" smtClean="0"/>
              <a:t> </a:t>
            </a:r>
            <a:r>
              <a:rPr lang="en-US" sz="1200" b="1" baseline="0" err="1" smtClean="0"/>
              <a:t>thông</a:t>
            </a:r>
            <a:endParaRPr lang="en-US" sz="1200" b="1" baseline="0" smtClean="0"/>
          </a:p>
          <a:p>
            <a:r>
              <a:rPr lang="en-US" sz="1200" baseline="0" err="1" smtClean="0"/>
              <a:t>Trường</a:t>
            </a:r>
            <a:r>
              <a:rPr lang="en-US" sz="1200" baseline="0" smtClean="0"/>
              <a:t> </a:t>
            </a:r>
            <a:r>
              <a:rPr lang="en-US" sz="1200" baseline="0" err="1" smtClean="0"/>
              <a:t>Đ</a:t>
            </a:r>
            <a:r>
              <a:rPr lang="vi-VN" sz="1200" baseline="0" smtClean="0"/>
              <a:t>ại học </a:t>
            </a:r>
            <a:r>
              <a:rPr lang="en-US" sz="1200" baseline="0" err="1" smtClean="0"/>
              <a:t>Công</a:t>
            </a:r>
            <a:r>
              <a:rPr lang="en-US" sz="1200" baseline="0" smtClean="0"/>
              <a:t> </a:t>
            </a:r>
            <a:r>
              <a:rPr lang="en-US" sz="1200" baseline="0" err="1" smtClean="0"/>
              <a:t>nghệ</a:t>
            </a:r>
            <a:r>
              <a:rPr lang="en-US" sz="1200" baseline="0" smtClean="0"/>
              <a:t>, ĐHQGHN</a:t>
            </a:r>
            <a:endParaRPr lang="en-US" sz="12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71" y="6219150"/>
            <a:ext cx="602585" cy="598088"/>
          </a:xfrm>
          <a:prstGeom prst="rect">
            <a:avLst/>
          </a:prstGeom>
        </p:spPr>
      </p:pic>
    </p:spTree>
    <p:extLst>
      <p:ext uri="{BB962C8B-B14F-4D97-AF65-F5344CB8AC3E}">
        <p14:creationId xmlns:p14="http://schemas.microsoft.com/office/powerpoint/2010/main" val="58846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Rectangle 7"/>
          <p:cNvSpPr>
            <a:spLocks noGrp="1" noChangeArrowheads="1"/>
          </p:cNvSpPr>
          <p:nvPr>
            <p:ph type="sldNum" sz="quarter" idx="12"/>
          </p:nvPr>
        </p:nvSpPr>
        <p:spPr>
          <a:ln/>
        </p:spPr>
        <p:txBody>
          <a:bodyPr/>
          <a:lstStyle>
            <a:lvl1pPr>
              <a:defRPr/>
            </a:lvl1pPr>
          </a:lstStyle>
          <a:p>
            <a:pPr>
              <a:defRPr/>
            </a:pPr>
            <a:fld id="{E94A3390-A819-4989-A83B-5A39BAC0BF66}" type="slidenum">
              <a:rPr lang="en-US" altLang="ja-JP"/>
              <a:pPr>
                <a:defRPr/>
              </a:pPr>
              <a:t>‹#›</a:t>
            </a:fld>
            <a:endParaRPr lang="en-US" altLang="ja-JP"/>
          </a:p>
        </p:txBody>
      </p:sp>
    </p:spTree>
    <p:extLst>
      <p:ext uri="{BB962C8B-B14F-4D97-AF65-F5344CB8AC3E}">
        <p14:creationId xmlns:p14="http://schemas.microsoft.com/office/powerpoint/2010/main" val="33515859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Rectangle 7"/>
          <p:cNvSpPr>
            <a:spLocks noGrp="1" noChangeArrowheads="1"/>
          </p:cNvSpPr>
          <p:nvPr>
            <p:ph type="sldNum" sz="quarter" idx="12"/>
          </p:nvPr>
        </p:nvSpPr>
        <p:spPr>
          <a:ln/>
        </p:spPr>
        <p:txBody>
          <a:bodyPr/>
          <a:lstStyle>
            <a:lvl1pPr>
              <a:defRPr/>
            </a:lvl1pPr>
          </a:lstStyle>
          <a:p>
            <a:pPr>
              <a:defRPr/>
            </a:pPr>
            <a:fld id="{779A9DED-F99C-4255-8836-613996EE7E9D}" type="slidenum">
              <a:rPr lang="en-US" altLang="ja-JP"/>
              <a:pPr>
                <a:defRPr/>
              </a:pPr>
              <a:t>‹#›</a:t>
            </a:fld>
            <a:endParaRPr lang="en-US" altLang="ja-JP"/>
          </a:p>
        </p:txBody>
      </p:sp>
    </p:spTree>
    <p:extLst>
      <p:ext uri="{BB962C8B-B14F-4D97-AF65-F5344CB8AC3E}">
        <p14:creationId xmlns:p14="http://schemas.microsoft.com/office/powerpoint/2010/main" val="36826144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76200"/>
            <a:ext cx="8001000" cy="762000"/>
          </a:xfrm>
        </p:spPr>
        <p:txBody>
          <a:bodyPr/>
          <a:lstStyle>
            <a:lvl1pPr>
              <a:defRPr sz="3200"/>
            </a:lvl1pPr>
          </a:lstStyle>
          <a:p>
            <a:r>
              <a:rPr lang="en-US" dirty="0" smtClean="0"/>
              <a:t>Click to edit Master title style</a:t>
            </a:r>
            <a:endParaRPr lang="vi-VN" dirty="0"/>
          </a:p>
        </p:txBody>
      </p:sp>
      <p:sp>
        <p:nvSpPr>
          <p:cNvPr id="3" name="Content Placeholder 2"/>
          <p:cNvSpPr>
            <a:spLocks noGrp="1"/>
          </p:cNvSpPr>
          <p:nvPr>
            <p:ph idx="1"/>
          </p:nvPr>
        </p:nvSpPr>
        <p:spPr>
          <a:xfrm>
            <a:off x="566738" y="1066800"/>
            <a:ext cx="8001000" cy="4953000"/>
          </a:xfrm>
        </p:spPr>
        <p:txBody>
          <a:bodyPr/>
          <a:lstStyle>
            <a:lvl1pPr>
              <a:defRPr sz="2400">
                <a:solidFill>
                  <a:schemeClr val="tx1"/>
                </a:solidFill>
              </a:defRPr>
            </a:lvl1pPr>
            <a:lvl2pPr>
              <a:defRPr sz="2200">
                <a:solidFill>
                  <a:schemeClr val="tx1"/>
                </a:solidFill>
              </a:defRPr>
            </a:lvl2pPr>
            <a:lvl3pPr>
              <a:defRPr sz="2000">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vi-VN" dirty="0"/>
          </a:p>
        </p:txBody>
      </p:sp>
      <p:sp>
        <p:nvSpPr>
          <p:cNvPr id="6" name="Rectangle 7"/>
          <p:cNvSpPr>
            <a:spLocks noGrp="1" noChangeArrowheads="1"/>
          </p:cNvSpPr>
          <p:nvPr>
            <p:ph type="sldNum" sz="quarter" idx="12"/>
          </p:nvPr>
        </p:nvSpPr>
        <p:spPr>
          <a:ln/>
        </p:spPr>
        <p:txBody>
          <a:bodyPr/>
          <a:lstStyle>
            <a:lvl1pPr>
              <a:defRPr/>
            </a:lvl1pPr>
          </a:lstStyle>
          <a:p>
            <a:pPr>
              <a:defRPr/>
            </a:pPr>
            <a:fld id="{DDAE5F01-3A08-462F-B604-243E17447C94}" type="slidenum">
              <a:rPr lang="en-US" altLang="ja-JP"/>
              <a:pPr>
                <a:defRPr/>
              </a:pPr>
              <a:t>‹#›</a:t>
            </a:fld>
            <a:endParaRPr lang="en-US" altLang="ja-JP"/>
          </a:p>
        </p:txBody>
      </p:sp>
    </p:spTree>
    <p:extLst>
      <p:ext uri="{BB962C8B-B14F-4D97-AF65-F5344CB8AC3E}">
        <p14:creationId xmlns:p14="http://schemas.microsoft.com/office/powerpoint/2010/main" val="32472407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7"/>
          <p:cNvSpPr>
            <a:spLocks noGrp="1" noChangeArrowheads="1"/>
          </p:cNvSpPr>
          <p:nvPr>
            <p:ph type="sldNum" sz="quarter" idx="12"/>
          </p:nvPr>
        </p:nvSpPr>
        <p:spPr>
          <a:ln/>
        </p:spPr>
        <p:txBody>
          <a:bodyPr/>
          <a:lstStyle>
            <a:lvl1pPr>
              <a:defRPr/>
            </a:lvl1pPr>
          </a:lstStyle>
          <a:p>
            <a:pPr>
              <a:defRPr/>
            </a:pPr>
            <a:fld id="{BE0F908B-C79F-4F40-9B0B-7734067D02AE}" type="slidenum">
              <a:rPr lang="en-US" altLang="ja-JP"/>
              <a:pPr>
                <a:defRPr/>
              </a:pPr>
              <a:t>‹#›</a:t>
            </a:fld>
            <a:endParaRPr lang="en-US" altLang="ja-JP"/>
          </a:p>
        </p:txBody>
      </p:sp>
    </p:spTree>
    <p:extLst>
      <p:ext uri="{BB962C8B-B14F-4D97-AF65-F5344CB8AC3E}">
        <p14:creationId xmlns:p14="http://schemas.microsoft.com/office/powerpoint/2010/main" val="41416994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0"/>
            <a:ext cx="8001000" cy="838200"/>
          </a:xfrm>
        </p:spPr>
        <p:txBody>
          <a:bodyPr/>
          <a:lstStyle/>
          <a:p>
            <a:r>
              <a:rPr lang="en-US" smtClean="0"/>
              <a:t>Click to edit Master title style</a:t>
            </a:r>
            <a:endParaRPr lang="vi-VN"/>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7"/>
          <p:cNvSpPr>
            <a:spLocks noGrp="1" noChangeArrowheads="1"/>
          </p:cNvSpPr>
          <p:nvPr>
            <p:ph type="sldNum" sz="quarter" idx="12"/>
          </p:nvPr>
        </p:nvSpPr>
        <p:spPr>
          <a:ln/>
        </p:spPr>
        <p:txBody>
          <a:bodyPr/>
          <a:lstStyle>
            <a:lvl1pPr>
              <a:defRPr/>
            </a:lvl1pPr>
          </a:lstStyle>
          <a:p>
            <a:pPr>
              <a:defRPr/>
            </a:pPr>
            <a:fld id="{4D96A258-9B03-41BE-938F-83C289630503}" type="slidenum">
              <a:rPr lang="en-US" altLang="ja-JP"/>
              <a:pPr>
                <a:defRPr/>
              </a:pPr>
              <a:t>‹#›</a:t>
            </a:fld>
            <a:endParaRPr lang="en-US" altLang="ja-JP"/>
          </a:p>
        </p:txBody>
      </p:sp>
    </p:spTree>
    <p:extLst>
      <p:ext uri="{BB962C8B-B14F-4D97-AF65-F5344CB8AC3E}">
        <p14:creationId xmlns:p14="http://schemas.microsoft.com/office/powerpoint/2010/main" val="36258911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lvl1pPr>
              <a:defRPr/>
            </a:lvl1pPr>
          </a:lstStyle>
          <a:p>
            <a:r>
              <a:rPr lang="en-US" dirty="0" smtClean="0"/>
              <a:t>Click to edit Master title style</a:t>
            </a:r>
            <a:endParaRPr lang="vi-VN"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9" name="Rectangle 7"/>
          <p:cNvSpPr>
            <a:spLocks noGrp="1" noChangeArrowheads="1"/>
          </p:cNvSpPr>
          <p:nvPr>
            <p:ph type="sldNum" sz="quarter" idx="12"/>
          </p:nvPr>
        </p:nvSpPr>
        <p:spPr>
          <a:ln/>
        </p:spPr>
        <p:txBody>
          <a:bodyPr/>
          <a:lstStyle>
            <a:lvl1pPr>
              <a:defRPr/>
            </a:lvl1pPr>
          </a:lstStyle>
          <a:p>
            <a:pPr>
              <a:defRPr/>
            </a:pPr>
            <a:fld id="{FD9E8B1E-EFD1-4EB7-B89C-6D26345B44A9}" type="slidenum">
              <a:rPr lang="en-US" altLang="ja-JP"/>
              <a:pPr>
                <a:defRPr/>
              </a:pPr>
              <a:t>‹#›</a:t>
            </a:fld>
            <a:endParaRPr lang="en-US" altLang="ja-JP"/>
          </a:p>
        </p:txBody>
      </p:sp>
    </p:spTree>
    <p:extLst>
      <p:ext uri="{BB962C8B-B14F-4D97-AF65-F5344CB8AC3E}">
        <p14:creationId xmlns:p14="http://schemas.microsoft.com/office/powerpoint/2010/main" val="22256134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5" name="Rectangle 7"/>
          <p:cNvSpPr>
            <a:spLocks noGrp="1" noChangeArrowheads="1"/>
          </p:cNvSpPr>
          <p:nvPr>
            <p:ph type="sldNum" sz="quarter" idx="12"/>
          </p:nvPr>
        </p:nvSpPr>
        <p:spPr>
          <a:ln/>
        </p:spPr>
        <p:txBody>
          <a:bodyPr/>
          <a:lstStyle>
            <a:lvl1pPr>
              <a:defRPr/>
            </a:lvl1pPr>
          </a:lstStyle>
          <a:p>
            <a:pPr>
              <a:defRPr/>
            </a:pPr>
            <a:fld id="{F9F81FFD-D892-45BE-8ED4-34429027AB22}" type="slidenum">
              <a:rPr lang="en-US" altLang="ja-JP"/>
              <a:pPr>
                <a:defRPr/>
              </a:pPr>
              <a:t>‹#›</a:t>
            </a:fld>
            <a:endParaRPr lang="en-US" altLang="ja-JP"/>
          </a:p>
        </p:txBody>
      </p:sp>
    </p:spTree>
    <p:extLst>
      <p:ext uri="{BB962C8B-B14F-4D97-AF65-F5344CB8AC3E}">
        <p14:creationId xmlns:p14="http://schemas.microsoft.com/office/powerpoint/2010/main" val="1912593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7"/>
          <p:cNvSpPr>
            <a:spLocks noGrp="1" noChangeArrowheads="1"/>
          </p:cNvSpPr>
          <p:nvPr>
            <p:ph type="sldNum" sz="quarter" idx="12"/>
          </p:nvPr>
        </p:nvSpPr>
        <p:spPr>
          <a:ln/>
        </p:spPr>
        <p:txBody>
          <a:bodyPr/>
          <a:lstStyle>
            <a:lvl1pPr>
              <a:defRPr/>
            </a:lvl1pPr>
          </a:lstStyle>
          <a:p>
            <a:pPr>
              <a:defRPr/>
            </a:pPr>
            <a:fld id="{D71A1D52-C337-4BAC-9C26-E3F6891DC266}" type="slidenum">
              <a:rPr lang="en-US" altLang="ja-JP"/>
              <a:pPr>
                <a:defRPr/>
              </a:pPr>
              <a:t>‹#›</a:t>
            </a:fld>
            <a:endParaRPr lang="en-US" altLang="ja-JP"/>
          </a:p>
        </p:txBody>
      </p:sp>
    </p:spTree>
    <p:extLst>
      <p:ext uri="{BB962C8B-B14F-4D97-AF65-F5344CB8AC3E}">
        <p14:creationId xmlns:p14="http://schemas.microsoft.com/office/powerpoint/2010/main" val="2231087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565150"/>
          </a:xfrm>
        </p:spPr>
        <p:txBody>
          <a:bodyPr/>
          <a:lstStyle>
            <a:lvl1pPr algn="l">
              <a:defRPr sz="2000" b="1"/>
            </a:lvl1pPr>
          </a:lstStyle>
          <a:p>
            <a:r>
              <a:rPr lang="en-US" dirty="0" smtClean="0"/>
              <a:t>Click to edit Master title style</a:t>
            </a:r>
            <a:endParaRPr lang="vi-VN"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vi-VN"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7"/>
          <p:cNvSpPr>
            <a:spLocks noGrp="1" noChangeArrowheads="1"/>
          </p:cNvSpPr>
          <p:nvPr>
            <p:ph type="sldNum" sz="quarter" idx="12"/>
          </p:nvPr>
        </p:nvSpPr>
        <p:spPr>
          <a:ln/>
        </p:spPr>
        <p:txBody>
          <a:bodyPr/>
          <a:lstStyle>
            <a:lvl1pPr>
              <a:defRPr/>
            </a:lvl1pPr>
          </a:lstStyle>
          <a:p>
            <a:pPr>
              <a:defRPr/>
            </a:pPr>
            <a:fld id="{749DEF43-615F-437A-86C6-130E2DDD2826}" type="slidenum">
              <a:rPr lang="en-US" altLang="ja-JP"/>
              <a:pPr>
                <a:defRPr/>
              </a:pPr>
              <a:t>‹#›</a:t>
            </a:fld>
            <a:endParaRPr lang="en-US" altLang="ja-JP"/>
          </a:p>
        </p:txBody>
      </p:sp>
    </p:spTree>
    <p:extLst>
      <p:ext uri="{BB962C8B-B14F-4D97-AF65-F5344CB8AC3E}">
        <p14:creationId xmlns:p14="http://schemas.microsoft.com/office/powerpoint/2010/main" val="1503549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7"/>
          <p:cNvSpPr>
            <a:spLocks noGrp="1" noChangeArrowheads="1"/>
          </p:cNvSpPr>
          <p:nvPr>
            <p:ph type="sldNum" sz="quarter" idx="12"/>
          </p:nvPr>
        </p:nvSpPr>
        <p:spPr>
          <a:ln/>
        </p:spPr>
        <p:txBody>
          <a:bodyPr/>
          <a:lstStyle>
            <a:lvl1pPr>
              <a:defRPr/>
            </a:lvl1pPr>
          </a:lstStyle>
          <a:p>
            <a:pPr>
              <a:defRPr/>
            </a:pPr>
            <a:fld id="{E83FF28A-1D5B-4385-9908-53D4B7A024FD}" type="slidenum">
              <a:rPr lang="en-US" altLang="ja-JP"/>
              <a:pPr>
                <a:defRPr/>
              </a:pPr>
              <a:t>‹#›</a:t>
            </a:fld>
            <a:endParaRPr lang="en-US" altLang="ja-JP"/>
          </a:p>
        </p:txBody>
      </p:sp>
    </p:spTree>
    <p:extLst>
      <p:ext uri="{BB962C8B-B14F-4D97-AF65-F5344CB8AC3E}">
        <p14:creationId xmlns:p14="http://schemas.microsoft.com/office/powerpoint/2010/main" val="23645775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bwMode="auto">
          <a:xfrm>
            <a:off x="0" y="6172200"/>
            <a:ext cx="9144000" cy="67536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Verdana" pitchFamily="34" charset="0"/>
              <a:ea typeface="ＭＳ Ｐゴシック" pitchFamily="50" charset="-128"/>
            </a:endParaRPr>
          </a:p>
        </p:txBody>
      </p:sp>
      <p:sp>
        <p:nvSpPr>
          <p:cNvPr id="1026" name="Rectangle 2"/>
          <p:cNvSpPr>
            <a:spLocks noGrp="1" noChangeArrowheads="1"/>
          </p:cNvSpPr>
          <p:nvPr>
            <p:ph type="title"/>
          </p:nvPr>
        </p:nvSpPr>
        <p:spPr bwMode="auto">
          <a:xfrm>
            <a:off x="574675" y="762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ja-JP" altLang="en-US" dirty="0" smtClean="0"/>
          </a:p>
        </p:txBody>
      </p:sp>
      <p:sp>
        <p:nvSpPr>
          <p:cNvPr id="1027" name="Rectangle 3"/>
          <p:cNvSpPr>
            <a:spLocks noGrp="1" noChangeArrowheads="1"/>
          </p:cNvSpPr>
          <p:nvPr>
            <p:ph type="body" idx="1"/>
          </p:nvPr>
        </p:nvSpPr>
        <p:spPr bwMode="auto">
          <a:xfrm>
            <a:off x="566738" y="1143000"/>
            <a:ext cx="8001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vi-VN" dirty="0"/>
          </a:p>
        </p:txBody>
      </p:sp>
      <p:sp>
        <p:nvSpPr>
          <p:cNvPr id="9223" name="Rectangle 7"/>
          <p:cNvSpPr>
            <a:spLocks noGrp="1" noChangeArrowheads="1"/>
          </p:cNvSpPr>
          <p:nvPr>
            <p:ph type="sldNum" sz="quarter" idx="4"/>
          </p:nvPr>
        </p:nvSpPr>
        <p:spPr bwMode="auto">
          <a:xfrm>
            <a:off x="4648200" y="6443718"/>
            <a:ext cx="533400"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ea typeface="ＭＳ Ｐゴシック" pitchFamily="50" charset="-128"/>
              </a:defRPr>
            </a:lvl1pPr>
          </a:lstStyle>
          <a:p>
            <a:pPr>
              <a:defRPr/>
            </a:pPr>
            <a:fld id="{AC607CCF-FCD3-4D83-A29D-83AD9562EB16}" type="slidenum">
              <a:rPr lang="en-US" altLang="ja-JP"/>
              <a:pPr>
                <a:defRPr/>
              </a:pPr>
              <a:t>‹#›</a:t>
            </a:fld>
            <a:endParaRPr lang="en-US" altLang="ja-JP"/>
          </a:p>
        </p:txBody>
      </p:sp>
      <p:sp>
        <p:nvSpPr>
          <p:cNvPr id="4" name="TextBox 3"/>
          <p:cNvSpPr txBox="1"/>
          <p:nvPr userDrawn="1"/>
        </p:nvSpPr>
        <p:spPr>
          <a:xfrm>
            <a:off x="720756" y="6298619"/>
            <a:ext cx="3317844" cy="461665"/>
          </a:xfrm>
          <a:prstGeom prst="rect">
            <a:avLst/>
          </a:prstGeom>
          <a:noFill/>
        </p:spPr>
        <p:txBody>
          <a:bodyPr wrap="square" rtlCol="0">
            <a:spAutoFit/>
          </a:bodyPr>
          <a:lstStyle/>
          <a:p>
            <a:r>
              <a:rPr lang="en-US" sz="1200" b="1" err="1" smtClean="0"/>
              <a:t>Khoa</a:t>
            </a:r>
            <a:r>
              <a:rPr lang="en-US" sz="1200" b="1" smtClean="0"/>
              <a:t> </a:t>
            </a:r>
            <a:r>
              <a:rPr lang="en-US" sz="1200" b="1" err="1" smtClean="0"/>
              <a:t>Điện</a:t>
            </a:r>
            <a:r>
              <a:rPr lang="en-US" sz="1200" b="1" baseline="0" smtClean="0"/>
              <a:t> </a:t>
            </a:r>
            <a:r>
              <a:rPr lang="en-US" sz="1200" b="1" baseline="0" err="1" smtClean="0"/>
              <a:t>tử</a:t>
            </a:r>
            <a:r>
              <a:rPr lang="en-US" sz="1200" b="1" baseline="0" smtClean="0"/>
              <a:t> - </a:t>
            </a:r>
            <a:r>
              <a:rPr lang="en-US" sz="1200" b="1" baseline="0" err="1" smtClean="0"/>
              <a:t>Viễn</a:t>
            </a:r>
            <a:r>
              <a:rPr lang="en-US" sz="1200" b="1" baseline="0" smtClean="0"/>
              <a:t> </a:t>
            </a:r>
            <a:r>
              <a:rPr lang="en-US" sz="1200" b="1" baseline="0" err="1" smtClean="0"/>
              <a:t>thông</a:t>
            </a:r>
            <a:endParaRPr lang="en-US" sz="1200" b="1" baseline="0" smtClean="0"/>
          </a:p>
          <a:p>
            <a:r>
              <a:rPr lang="en-US" sz="1200" baseline="0" err="1" smtClean="0"/>
              <a:t>Trường</a:t>
            </a:r>
            <a:r>
              <a:rPr lang="en-US" sz="1200" baseline="0" smtClean="0"/>
              <a:t> </a:t>
            </a:r>
            <a:r>
              <a:rPr lang="en-US" sz="1200" baseline="0" err="1" smtClean="0"/>
              <a:t>Đ</a:t>
            </a:r>
            <a:r>
              <a:rPr lang="vi-VN" sz="1200" baseline="0" smtClean="0"/>
              <a:t>ại học </a:t>
            </a:r>
            <a:r>
              <a:rPr lang="en-US" sz="1200" baseline="0" err="1" smtClean="0"/>
              <a:t>Công</a:t>
            </a:r>
            <a:r>
              <a:rPr lang="en-US" sz="1200" baseline="0" smtClean="0"/>
              <a:t> </a:t>
            </a:r>
            <a:r>
              <a:rPr lang="en-US" sz="1200" baseline="0" err="1" smtClean="0"/>
              <a:t>nghệ</a:t>
            </a:r>
            <a:r>
              <a:rPr lang="en-US" sz="1200" baseline="0" smtClean="0"/>
              <a:t>, ĐHQGHN</a:t>
            </a:r>
            <a:endParaRPr lang="en-US" sz="120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8171" y="6219150"/>
            <a:ext cx="602585" cy="598088"/>
          </a:xfrm>
          <a:prstGeom prst="rect">
            <a:avLst/>
          </a:prstGeom>
        </p:spPr>
      </p:pic>
      <p:cxnSp>
        <p:nvCxnSpPr>
          <p:cNvPr id="13" name="Straight Connector 12"/>
          <p:cNvCxnSpPr/>
          <p:nvPr userDrawn="1"/>
        </p:nvCxnSpPr>
        <p:spPr bwMode="auto">
          <a:xfrm>
            <a:off x="609600" y="838200"/>
            <a:ext cx="7958138"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771"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2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sparkfun.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hyperlink" Target="http://www.microchip.com/" TargetMode="External"/><Relationship Id="rId5" Type="http://schemas.openxmlformats.org/officeDocument/2006/relationships/hyperlink" Target="https://learn.adafruit.com/" TargetMode="External"/><Relationship Id="rId4" Type="http://schemas.openxmlformats.org/officeDocument/2006/relationships/hyperlink" Target="https://en.wikipedia.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819400"/>
            <a:ext cx="8001000" cy="762000"/>
          </a:xfrm>
        </p:spPr>
        <p:txBody>
          <a:bodyPr/>
          <a:lstStyle/>
          <a:p>
            <a:r>
              <a:rPr lang="en-US" smtClean="0"/>
              <a:t>Introduction to motors</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1</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Tree>
    <p:extLst>
      <p:ext uri="{BB962C8B-B14F-4D97-AF65-F5344CB8AC3E}">
        <p14:creationId xmlns:p14="http://schemas.microsoft.com/office/powerpoint/2010/main" val="3480603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10</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pic>
        <p:nvPicPr>
          <p:cNvPr id="1026" name="Picture 2" descr="https://cdn.instructables.com/FNH/HVKD/II4UEWCE/FNHHVKDII4UEWCE.LARGE.jpg?auto=webp&amp;width=5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99306"/>
            <a:ext cx="6248400" cy="520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1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8001000" cy="762000"/>
          </a:xfrm>
        </p:spPr>
        <p:txBody>
          <a:bodyPr/>
          <a:lstStyle/>
          <a:p>
            <a:r>
              <a:rPr lang="en-US" smtClean="0"/>
              <a:t>Brushed DC motor</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11</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Tree>
    <p:extLst>
      <p:ext uri="{BB962C8B-B14F-4D97-AF65-F5344CB8AC3E}">
        <p14:creationId xmlns:p14="http://schemas.microsoft.com/office/powerpoint/2010/main" val="3748924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Structure</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12</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pic>
        <p:nvPicPr>
          <p:cNvPr id="2050" name="Picture 2" descr="Picture of Brushed DC Mo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1330157"/>
            <a:ext cx="5597525" cy="40585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dn.instructables.com/F9O/A96O/II3H9252/F9OA96OII3H9252.LAR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7679" y="935859"/>
            <a:ext cx="2021021" cy="14320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instructables.com/F9X/I72B/II3H927B/F9XI72BII3H927B.ANIMATED.LARG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842312" y="2673648"/>
            <a:ext cx="18288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cdn.instructables.com/FB2/4EXP/II30X9FJ/FB24EXPII30X9FJ.LARG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1024" y="4351000"/>
            <a:ext cx="1743275" cy="175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252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Operation</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13</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68455" y="914400"/>
            <a:ext cx="8001000" cy="4953000"/>
          </a:xfrm>
        </p:spPr>
        <p:txBody>
          <a:bodyPr/>
          <a:lstStyle/>
          <a:p>
            <a:pPr>
              <a:spcBef>
                <a:spcPts val="600"/>
              </a:spcBef>
              <a:spcAft>
                <a:spcPts val="600"/>
              </a:spcAft>
            </a:pPr>
            <a:r>
              <a:rPr lang="en-US" sz="2000" smtClean="0"/>
              <a:t>Operation</a:t>
            </a:r>
          </a:p>
          <a:p>
            <a:pPr lvl="1">
              <a:spcBef>
                <a:spcPts val="0"/>
              </a:spcBef>
              <a:spcAft>
                <a:spcPts val="0"/>
              </a:spcAft>
            </a:pPr>
            <a:r>
              <a:rPr lang="en-US" sz="1800" smtClean="0"/>
              <a:t>The stator generates a stationay magnetic </a:t>
            </a:r>
          </a:p>
          <a:p>
            <a:pPr marL="471487" lvl="1" indent="0">
              <a:spcBef>
                <a:spcPts val="0"/>
              </a:spcBef>
              <a:spcAft>
                <a:spcPts val="0"/>
              </a:spcAft>
              <a:buNone/>
            </a:pPr>
            <a:r>
              <a:rPr lang="en-US" sz="1800"/>
              <a:t>f</a:t>
            </a:r>
            <a:r>
              <a:rPr lang="en-US" sz="1800" smtClean="0"/>
              <a:t>ield surrounding rotor</a:t>
            </a:r>
          </a:p>
          <a:p>
            <a:pPr lvl="1">
              <a:spcBef>
                <a:spcPts val="0"/>
              </a:spcBef>
              <a:spcAft>
                <a:spcPts val="0"/>
              </a:spcAft>
            </a:pPr>
            <a:r>
              <a:rPr lang="en-US" sz="1800" smtClean="0"/>
              <a:t>The windings are energinzed and produce a </a:t>
            </a:r>
          </a:p>
          <a:p>
            <a:pPr marL="471487" lvl="1" indent="0">
              <a:spcBef>
                <a:spcPts val="0"/>
              </a:spcBef>
              <a:spcAft>
                <a:spcPts val="0"/>
              </a:spcAft>
              <a:buNone/>
            </a:pPr>
            <a:r>
              <a:rPr lang="en-US" sz="1800"/>
              <a:t>m</a:t>
            </a:r>
            <a:r>
              <a:rPr lang="en-US" sz="1800" smtClean="0"/>
              <a:t>agnetic field. </a:t>
            </a:r>
            <a:r>
              <a:rPr lang="en-US" sz="1800"/>
              <a:t>The magnetic poles of this </a:t>
            </a:r>
            <a:r>
              <a:rPr lang="en-US" sz="1800" smtClean="0"/>
              <a:t>rotor</a:t>
            </a:r>
          </a:p>
          <a:p>
            <a:pPr marL="471487" lvl="1" indent="0">
              <a:spcBef>
                <a:spcPts val="0"/>
              </a:spcBef>
              <a:spcAft>
                <a:spcPts val="0"/>
              </a:spcAft>
              <a:buNone/>
            </a:pPr>
            <a:r>
              <a:rPr lang="en-US" sz="1800"/>
              <a:t>f</a:t>
            </a:r>
            <a:r>
              <a:rPr lang="en-US" sz="1800" smtClean="0"/>
              <a:t>ield will </a:t>
            </a:r>
            <a:r>
              <a:rPr lang="en-US" sz="1800"/>
              <a:t>be attracted to the opposite </a:t>
            </a:r>
            <a:r>
              <a:rPr lang="en-US" sz="1800" smtClean="0"/>
              <a:t>poles</a:t>
            </a:r>
          </a:p>
          <a:p>
            <a:pPr marL="471487" lvl="1" indent="0">
              <a:spcBef>
                <a:spcPts val="0"/>
              </a:spcBef>
              <a:spcAft>
                <a:spcPts val="0"/>
              </a:spcAft>
              <a:buNone/>
            </a:pPr>
            <a:r>
              <a:rPr lang="en-US" sz="1800" smtClean="0"/>
              <a:t>generated </a:t>
            </a:r>
            <a:r>
              <a:rPr lang="en-US" sz="1800"/>
              <a:t>by the stator, causing the rotor to </a:t>
            </a:r>
            <a:r>
              <a:rPr lang="en-US" sz="1800" smtClean="0"/>
              <a:t>turn</a:t>
            </a:r>
          </a:p>
          <a:p>
            <a:pPr lvl="1">
              <a:spcBef>
                <a:spcPts val="0"/>
              </a:spcBef>
              <a:spcAft>
                <a:spcPts val="0"/>
              </a:spcAft>
            </a:pPr>
            <a:r>
              <a:rPr lang="en-US" sz="1800" smtClean="0"/>
              <a:t>Switching of the field in the rotor windings is</a:t>
            </a:r>
          </a:p>
          <a:p>
            <a:pPr marL="471487" lvl="1" indent="0">
              <a:spcBef>
                <a:spcPts val="0"/>
              </a:spcBef>
              <a:spcAft>
                <a:spcPts val="0"/>
              </a:spcAft>
              <a:buNone/>
            </a:pPr>
            <a:r>
              <a:rPr lang="en-US" sz="1800"/>
              <a:t>i</a:t>
            </a:r>
            <a:r>
              <a:rPr lang="en-US" sz="1800" smtClean="0"/>
              <a:t>mplemented by commutator and brush</a:t>
            </a:r>
          </a:p>
          <a:p>
            <a:pPr>
              <a:spcBef>
                <a:spcPts val="0"/>
              </a:spcBef>
              <a:spcAft>
                <a:spcPts val="0"/>
              </a:spcAft>
            </a:pPr>
            <a:r>
              <a:rPr lang="en-US" sz="2000" smtClean="0"/>
              <a:t>Advantages</a:t>
            </a:r>
          </a:p>
          <a:p>
            <a:pPr lvl="1">
              <a:spcBef>
                <a:spcPts val="0"/>
              </a:spcBef>
              <a:spcAft>
                <a:spcPts val="0"/>
              </a:spcAft>
            </a:pPr>
            <a:r>
              <a:rPr lang="en-US" sz="1800"/>
              <a:t>Inexpensive</a:t>
            </a:r>
          </a:p>
          <a:p>
            <a:pPr lvl="1">
              <a:spcBef>
                <a:spcPts val="0"/>
              </a:spcBef>
              <a:spcAft>
                <a:spcPts val="0"/>
              </a:spcAft>
            </a:pPr>
            <a:r>
              <a:rPr lang="en-US" sz="1800"/>
              <a:t>Lightweight</a:t>
            </a:r>
          </a:p>
          <a:p>
            <a:pPr lvl="1">
              <a:spcBef>
                <a:spcPts val="0"/>
              </a:spcBef>
              <a:spcAft>
                <a:spcPts val="0"/>
              </a:spcAft>
            </a:pPr>
            <a:r>
              <a:rPr lang="en-US" sz="1800"/>
              <a:t>Reasonably Efficient</a:t>
            </a:r>
          </a:p>
          <a:p>
            <a:pPr lvl="1">
              <a:spcBef>
                <a:spcPts val="0"/>
              </a:spcBef>
              <a:spcAft>
                <a:spcPts val="0"/>
              </a:spcAft>
            </a:pPr>
            <a:r>
              <a:rPr lang="en-US" sz="1800"/>
              <a:t>Good low-speed torque</a:t>
            </a:r>
          </a:p>
          <a:p>
            <a:pPr>
              <a:spcBef>
                <a:spcPts val="0"/>
              </a:spcBef>
              <a:spcAft>
                <a:spcPts val="0"/>
              </a:spcAft>
            </a:pPr>
            <a:r>
              <a:rPr lang="en-US" sz="2000" smtClean="0"/>
              <a:t>Limitations</a:t>
            </a:r>
          </a:p>
          <a:p>
            <a:pPr lvl="1">
              <a:spcBef>
                <a:spcPts val="0"/>
              </a:spcBef>
              <a:spcAft>
                <a:spcPts val="0"/>
              </a:spcAft>
            </a:pPr>
            <a:r>
              <a:rPr lang="en-US" sz="1800" smtClean="0"/>
              <a:t>Brush</a:t>
            </a:r>
          </a:p>
          <a:p>
            <a:pPr lvl="1">
              <a:spcBef>
                <a:spcPts val="0"/>
              </a:spcBef>
              <a:spcAft>
                <a:spcPts val="0"/>
              </a:spcAft>
            </a:pPr>
            <a:r>
              <a:rPr lang="en-US" sz="1800" smtClean="0"/>
              <a:t>Electrical noise</a:t>
            </a:r>
            <a:endParaRPr lang="en-US" sz="1800"/>
          </a:p>
          <a:p>
            <a:pPr marL="0" indent="0">
              <a:buNone/>
            </a:pPr>
            <a:endParaRPr lang="en-US" sz="2000" dirty="0"/>
          </a:p>
        </p:txBody>
      </p:sp>
      <p:pic>
        <p:nvPicPr>
          <p:cNvPr id="3" name="Picture 2"/>
          <p:cNvPicPr>
            <a:picLocks noChangeAspect="1"/>
          </p:cNvPicPr>
          <p:nvPr/>
        </p:nvPicPr>
        <p:blipFill>
          <a:blip r:embed="rId4"/>
          <a:stretch>
            <a:fillRect/>
          </a:stretch>
        </p:blipFill>
        <p:spPr>
          <a:xfrm>
            <a:off x="6705600" y="1143000"/>
            <a:ext cx="1295400" cy="1267239"/>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1325871053"/>
              </p:ext>
            </p:extLst>
          </p:nvPr>
        </p:nvGraphicFramePr>
        <p:xfrm>
          <a:off x="6491231" y="2739197"/>
          <a:ext cx="2078224" cy="1137064"/>
        </p:xfrm>
        <a:graphic>
          <a:graphicData uri="http://schemas.openxmlformats.org/presentationml/2006/ole">
            <mc:AlternateContent xmlns:mc="http://schemas.openxmlformats.org/markup-compatibility/2006">
              <mc:Choice xmlns:v="urn:schemas-microsoft-com:vml" Requires="v">
                <p:oleObj spid="_x0000_s3203" name="Bitmap Image" r:id="rId5" imgW="2408040" imgH="1318320" progId="Paint.Picture">
                  <p:embed/>
                </p:oleObj>
              </mc:Choice>
              <mc:Fallback>
                <p:oleObj name="Bitmap Image" r:id="rId5" imgW="2408040" imgH="1318320" progId="Paint.Picture">
                  <p:embed/>
                  <p:pic>
                    <p:nvPicPr>
                      <p:cNvPr id="0" name=""/>
                      <p:cNvPicPr/>
                      <p:nvPr/>
                    </p:nvPicPr>
                    <p:blipFill>
                      <a:blip r:embed="rId6"/>
                      <a:stretch>
                        <a:fillRect/>
                      </a:stretch>
                    </p:blipFill>
                    <p:spPr>
                      <a:xfrm>
                        <a:off x="6491231" y="2739197"/>
                        <a:ext cx="2078224" cy="113706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12932436"/>
              </p:ext>
            </p:extLst>
          </p:nvPr>
        </p:nvGraphicFramePr>
        <p:xfrm>
          <a:off x="6686550" y="4074837"/>
          <a:ext cx="1920093" cy="1957042"/>
        </p:xfrm>
        <a:graphic>
          <a:graphicData uri="http://schemas.openxmlformats.org/presentationml/2006/ole">
            <mc:AlternateContent xmlns:mc="http://schemas.openxmlformats.org/markup-compatibility/2006">
              <mc:Choice xmlns:v="urn:schemas-microsoft-com:vml" Requires="v">
                <p:oleObj spid="_x0000_s3204" name="Bitmap Image" r:id="rId7" imgW="2392560" imgH="2438280" progId="Paint.Picture">
                  <p:embed/>
                </p:oleObj>
              </mc:Choice>
              <mc:Fallback>
                <p:oleObj name="Bitmap Image" r:id="rId7" imgW="2392560" imgH="2438280" progId="Paint.Picture">
                  <p:embed/>
                  <p:pic>
                    <p:nvPicPr>
                      <p:cNvPr id="0" name=""/>
                      <p:cNvPicPr/>
                      <p:nvPr/>
                    </p:nvPicPr>
                    <p:blipFill>
                      <a:blip r:embed="rId8"/>
                      <a:stretch>
                        <a:fillRect/>
                      </a:stretch>
                    </p:blipFill>
                    <p:spPr>
                      <a:xfrm>
                        <a:off x="6686550" y="4074837"/>
                        <a:ext cx="1920093" cy="1957042"/>
                      </a:xfrm>
                      <a:prstGeom prst="rect">
                        <a:avLst/>
                      </a:prstGeom>
                    </p:spPr>
                  </p:pic>
                </p:oleObj>
              </mc:Fallback>
            </mc:AlternateContent>
          </a:graphicData>
        </a:graphic>
      </p:graphicFrame>
    </p:spTree>
    <p:extLst>
      <p:ext uri="{BB962C8B-B14F-4D97-AF65-F5344CB8AC3E}">
        <p14:creationId xmlns:p14="http://schemas.microsoft.com/office/powerpoint/2010/main" val="2883449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Classification</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14</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68455" y="914400"/>
            <a:ext cx="8001000" cy="4953000"/>
          </a:xfrm>
        </p:spPr>
        <p:txBody>
          <a:bodyPr/>
          <a:lstStyle/>
          <a:p>
            <a:pPr>
              <a:spcBef>
                <a:spcPts val="600"/>
              </a:spcBef>
              <a:spcAft>
                <a:spcPts val="600"/>
              </a:spcAft>
            </a:pPr>
            <a:r>
              <a:rPr lang="en-US" sz="2000" smtClean="0"/>
              <a:t>Types of brushed DC motor</a:t>
            </a:r>
          </a:p>
          <a:p>
            <a:pPr lvl="1">
              <a:spcBef>
                <a:spcPts val="600"/>
              </a:spcBef>
              <a:spcAft>
                <a:spcPts val="600"/>
              </a:spcAft>
            </a:pPr>
            <a:r>
              <a:rPr lang="en-US" sz="1800" smtClean="0"/>
              <a:t>Permanent Magnet</a:t>
            </a:r>
          </a:p>
          <a:p>
            <a:pPr lvl="1">
              <a:spcBef>
                <a:spcPts val="600"/>
              </a:spcBef>
              <a:spcAft>
                <a:spcPts val="600"/>
              </a:spcAft>
            </a:pPr>
            <a:r>
              <a:rPr lang="en-US" sz="1800" smtClean="0"/>
              <a:t>Shunt-wound</a:t>
            </a:r>
          </a:p>
          <a:p>
            <a:pPr lvl="1">
              <a:spcBef>
                <a:spcPts val="600"/>
              </a:spcBef>
              <a:spcAft>
                <a:spcPts val="600"/>
              </a:spcAft>
            </a:pPr>
            <a:r>
              <a:rPr lang="en-US" sz="1800" smtClean="0"/>
              <a:t>Series-wound</a:t>
            </a:r>
          </a:p>
          <a:p>
            <a:pPr lvl="1">
              <a:spcBef>
                <a:spcPts val="600"/>
              </a:spcBef>
              <a:spcAft>
                <a:spcPts val="600"/>
              </a:spcAft>
            </a:pPr>
            <a:r>
              <a:rPr lang="en-US" sz="1800" smtClean="0"/>
              <a:t>Compound-wound</a:t>
            </a:r>
          </a:p>
          <a:p>
            <a:pPr lvl="2">
              <a:spcBef>
                <a:spcPts val="600"/>
              </a:spcBef>
              <a:spcAft>
                <a:spcPts val="600"/>
              </a:spcAft>
            </a:pPr>
            <a:r>
              <a:rPr lang="en-US" sz="1600" smtClean="0"/>
              <a:t>Shunt+Series</a:t>
            </a:r>
          </a:p>
          <a:p>
            <a:pPr marL="0" indent="0">
              <a:buNone/>
            </a:pPr>
            <a:endParaRPr lang="en-US" sz="2000" dirty="0"/>
          </a:p>
        </p:txBody>
      </p:sp>
    </p:spTree>
    <p:extLst>
      <p:ext uri="{BB962C8B-B14F-4D97-AF65-F5344CB8AC3E}">
        <p14:creationId xmlns:p14="http://schemas.microsoft.com/office/powerpoint/2010/main" val="3059134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Permanent magnet</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15</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Permanent Magnet – Brushed DC motor</a:t>
            </a:r>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lvl="1">
              <a:spcBef>
                <a:spcPts val="600"/>
              </a:spcBef>
              <a:spcAft>
                <a:spcPts val="600"/>
              </a:spcAft>
            </a:pPr>
            <a:r>
              <a:rPr lang="en-US" sz="1800"/>
              <a:t>Most common: toys, electric slot cars, appliances </a:t>
            </a:r>
            <a:r>
              <a:rPr lang="en-US" sz="1800" smtClean="0"/>
              <a:t>…</a:t>
            </a:r>
          </a:p>
          <a:p>
            <a:pPr lvl="1">
              <a:spcBef>
                <a:spcPts val="600"/>
              </a:spcBef>
              <a:spcAft>
                <a:spcPts val="600"/>
              </a:spcAft>
            </a:pPr>
            <a:r>
              <a:rPr lang="en-US" sz="1800" smtClean="0"/>
              <a:t>Cheap to manufacture</a:t>
            </a:r>
          </a:p>
          <a:p>
            <a:pPr lvl="1">
              <a:spcBef>
                <a:spcPts val="600"/>
              </a:spcBef>
              <a:spcAft>
                <a:spcPts val="600"/>
              </a:spcAft>
            </a:pPr>
            <a:r>
              <a:rPr lang="en-US" sz="1800" smtClean="0"/>
              <a:t>Torque is limited by stator </a:t>
            </a:r>
          </a:p>
          <a:p>
            <a:pPr lvl="1">
              <a:spcBef>
                <a:spcPts val="600"/>
              </a:spcBef>
              <a:spcAft>
                <a:spcPts val="600"/>
              </a:spcAft>
            </a:pPr>
            <a:r>
              <a:rPr lang="en-US" sz="1800" smtClean="0"/>
              <a:t>Good speed control: responds quickly to voltage changes</a:t>
            </a:r>
          </a:p>
          <a:p>
            <a:pPr lvl="1">
              <a:spcBef>
                <a:spcPts val="600"/>
              </a:spcBef>
              <a:spcAft>
                <a:spcPts val="600"/>
              </a:spcAft>
            </a:pPr>
            <a:r>
              <a:rPr lang="en-US" sz="1800" smtClean="0"/>
              <a:t>Magnets lose their magnetic properties over time</a:t>
            </a:r>
          </a:p>
          <a:p>
            <a:pPr marL="0" indent="0">
              <a:buNone/>
            </a:pPr>
            <a:endParaRPr lang="en-US" sz="2000" dirty="0"/>
          </a:p>
        </p:txBody>
      </p:sp>
      <p:pic>
        <p:nvPicPr>
          <p:cNvPr id="5" name="Picture 4"/>
          <p:cNvPicPr>
            <a:picLocks noChangeAspect="1"/>
          </p:cNvPicPr>
          <p:nvPr/>
        </p:nvPicPr>
        <p:blipFill>
          <a:blip r:embed="rId3"/>
          <a:stretch>
            <a:fillRect/>
          </a:stretch>
        </p:blipFill>
        <p:spPr>
          <a:xfrm>
            <a:off x="2848447" y="1371482"/>
            <a:ext cx="3323753" cy="1835505"/>
          </a:xfrm>
          <a:prstGeom prst="rect">
            <a:avLst/>
          </a:prstGeom>
        </p:spPr>
      </p:pic>
    </p:spTree>
    <p:extLst>
      <p:ext uri="{BB962C8B-B14F-4D97-AF65-F5344CB8AC3E}">
        <p14:creationId xmlns:p14="http://schemas.microsoft.com/office/powerpoint/2010/main" val="2732214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Shunt wound</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Shunt wound – Brushed DC motor</a:t>
            </a:r>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0"/>
              </a:spcBef>
              <a:spcAft>
                <a:spcPts val="0"/>
              </a:spcAft>
            </a:pPr>
            <a:r>
              <a:rPr lang="en-US" sz="2000" smtClean="0"/>
              <a:t>Descreasing torque at high speed, higher more consistent torque at low speed</a:t>
            </a:r>
          </a:p>
          <a:p>
            <a:pPr>
              <a:spcBef>
                <a:spcPts val="0"/>
              </a:spcBef>
              <a:spcAft>
                <a:spcPts val="0"/>
              </a:spcAft>
            </a:pPr>
            <a:r>
              <a:rPr lang="en-US" sz="2000" smtClean="0"/>
              <a:t>Using in industrial and automotive applications</a:t>
            </a:r>
          </a:p>
          <a:p>
            <a:pPr>
              <a:spcBef>
                <a:spcPts val="0"/>
              </a:spcBef>
              <a:spcAft>
                <a:spcPts val="0"/>
              </a:spcAft>
            </a:pPr>
            <a:r>
              <a:rPr lang="en-US" sz="2000" smtClean="0"/>
              <a:t>Exepensive, motor runaway when the shunt current goes to zero</a:t>
            </a:r>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3" name="Picture 2"/>
          <p:cNvPicPr>
            <a:picLocks noChangeAspect="1"/>
          </p:cNvPicPr>
          <p:nvPr/>
        </p:nvPicPr>
        <p:blipFill>
          <a:blip r:embed="rId3"/>
          <a:stretch>
            <a:fillRect/>
          </a:stretch>
        </p:blipFill>
        <p:spPr>
          <a:xfrm>
            <a:off x="2667000" y="1676400"/>
            <a:ext cx="4267200" cy="2217530"/>
          </a:xfrm>
          <a:prstGeom prst="rect">
            <a:avLst/>
          </a:prstGeom>
        </p:spPr>
      </p:pic>
    </p:spTree>
    <p:extLst>
      <p:ext uri="{BB962C8B-B14F-4D97-AF65-F5344CB8AC3E}">
        <p14:creationId xmlns:p14="http://schemas.microsoft.com/office/powerpoint/2010/main" val="3769019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Series wound</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Series wound – Brushed DC motor</a:t>
            </a:r>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marL="471487" lvl="1" indent="0">
              <a:spcBef>
                <a:spcPts val="600"/>
              </a:spcBef>
              <a:spcAft>
                <a:spcPts val="600"/>
              </a:spcAft>
              <a:buNone/>
            </a:pPr>
            <a:endParaRPr lang="en-US" sz="1800"/>
          </a:p>
          <a:p>
            <a:pPr>
              <a:spcBef>
                <a:spcPts val="600"/>
              </a:spcBef>
              <a:spcAft>
                <a:spcPts val="600"/>
              </a:spcAft>
            </a:pPr>
            <a:r>
              <a:rPr lang="en-US" sz="2000" smtClean="0"/>
              <a:t>Suitable for high-torque applications</a:t>
            </a:r>
          </a:p>
          <a:p>
            <a:pPr>
              <a:spcBef>
                <a:spcPts val="600"/>
              </a:spcBef>
              <a:spcAft>
                <a:spcPts val="600"/>
              </a:spcAft>
            </a:pPr>
            <a:r>
              <a:rPr lang="en-US" sz="2000" smtClean="0"/>
              <a:t>Suitable for heavy load</a:t>
            </a:r>
          </a:p>
          <a:p>
            <a:pPr>
              <a:spcBef>
                <a:spcPts val="600"/>
              </a:spcBef>
              <a:spcAft>
                <a:spcPts val="600"/>
              </a:spcAft>
            </a:pPr>
            <a:r>
              <a:rPr lang="en-US" sz="2000" smtClean="0"/>
              <a:t>Expensive, poor speed control, motor runaway</a:t>
            </a:r>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5" name="Picture 4"/>
          <p:cNvPicPr>
            <a:picLocks noChangeAspect="1"/>
          </p:cNvPicPr>
          <p:nvPr/>
        </p:nvPicPr>
        <p:blipFill>
          <a:blip r:embed="rId3"/>
          <a:stretch>
            <a:fillRect/>
          </a:stretch>
        </p:blipFill>
        <p:spPr>
          <a:xfrm>
            <a:off x="2698750" y="1623666"/>
            <a:ext cx="3473450" cy="2186334"/>
          </a:xfrm>
          <a:prstGeom prst="rect">
            <a:avLst/>
          </a:prstGeom>
        </p:spPr>
      </p:pic>
    </p:spTree>
    <p:extLst>
      <p:ext uri="{BB962C8B-B14F-4D97-AF65-F5344CB8AC3E}">
        <p14:creationId xmlns:p14="http://schemas.microsoft.com/office/powerpoint/2010/main" val="1601839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Compose wound</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3" name="Picture 2"/>
          <p:cNvPicPr>
            <a:picLocks noChangeAspect="1"/>
          </p:cNvPicPr>
          <p:nvPr/>
        </p:nvPicPr>
        <p:blipFill>
          <a:blip r:embed="rId3"/>
          <a:stretch>
            <a:fillRect/>
          </a:stretch>
        </p:blipFill>
        <p:spPr>
          <a:xfrm>
            <a:off x="2414587" y="1295400"/>
            <a:ext cx="5000625" cy="2362200"/>
          </a:xfrm>
          <a:prstGeom prst="rect">
            <a:avLst/>
          </a:prstGeom>
        </p:spPr>
      </p:pic>
      <p:sp>
        <p:nvSpPr>
          <p:cNvPr id="10"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574675" y="914400"/>
            <a:ext cx="8001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spcBef>
                <a:spcPts val="600"/>
              </a:spcBef>
              <a:spcAft>
                <a:spcPts val="600"/>
              </a:spcAft>
            </a:pPr>
            <a:r>
              <a:rPr lang="en-US" sz="2000" kern="0" smtClean="0"/>
              <a:t>Compose wound – Brushed DC motor</a:t>
            </a:r>
          </a:p>
          <a:p>
            <a:pPr>
              <a:spcBef>
                <a:spcPts val="600"/>
              </a:spcBef>
              <a:spcAft>
                <a:spcPts val="600"/>
              </a:spcAft>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marL="471487" lvl="1" indent="0">
              <a:spcBef>
                <a:spcPts val="600"/>
              </a:spcBef>
              <a:spcAft>
                <a:spcPts val="600"/>
              </a:spcAft>
              <a:buFont typeface="Wingdings" pitchFamily="2" charset="2"/>
              <a:buNone/>
            </a:pPr>
            <a:endParaRPr lang="en-US" sz="1800" kern="0" smtClean="0"/>
          </a:p>
          <a:p>
            <a:pPr>
              <a:spcBef>
                <a:spcPts val="600"/>
              </a:spcBef>
              <a:spcAft>
                <a:spcPts val="600"/>
              </a:spcAft>
            </a:pPr>
            <a:r>
              <a:rPr lang="en-US" sz="2000" kern="0" smtClean="0"/>
              <a:t>Higher torque than a shount wound DC motor</a:t>
            </a:r>
          </a:p>
          <a:p>
            <a:pPr>
              <a:spcBef>
                <a:spcPts val="600"/>
              </a:spcBef>
              <a:spcAft>
                <a:spcPts val="600"/>
              </a:spcAft>
            </a:pPr>
            <a:r>
              <a:rPr lang="en-US" sz="2000" kern="0" smtClean="0"/>
              <a:t>Better than speed control than a series wound DC motor</a:t>
            </a:r>
          </a:p>
          <a:p>
            <a:pPr>
              <a:spcBef>
                <a:spcPts val="600"/>
              </a:spcBef>
              <a:spcAft>
                <a:spcPts val="600"/>
              </a:spcAft>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marL="471487" lvl="1" indent="0">
              <a:buFont typeface="Wingdings" pitchFamily="2" charset="2"/>
              <a:buNone/>
            </a:pPr>
            <a:endParaRPr lang="en-US" sz="1800" kern="0" dirty="0"/>
          </a:p>
        </p:txBody>
      </p:sp>
    </p:spTree>
    <p:extLst>
      <p:ext uri="{BB962C8B-B14F-4D97-AF65-F5344CB8AC3E}">
        <p14:creationId xmlns:p14="http://schemas.microsoft.com/office/powerpoint/2010/main" val="1239073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Drive circuit</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The purpose of drive cuircuit is to give the controller a way to vary the current in the windings of brushed DC motor</a:t>
            </a:r>
          </a:p>
          <a:p>
            <a:pPr>
              <a:spcBef>
                <a:spcPts val="600"/>
              </a:spcBef>
              <a:spcAft>
                <a:spcPts val="600"/>
              </a:spcAft>
            </a:pPr>
            <a:r>
              <a:rPr lang="en-US" sz="2000"/>
              <a:t>C</a:t>
            </a:r>
            <a:r>
              <a:rPr lang="en-US" sz="2000" smtClean="0"/>
              <a:t>hanging </a:t>
            </a:r>
            <a:r>
              <a:rPr lang="en-US" sz="2000"/>
              <a:t>the dc voltage level or changing PWM </a:t>
            </a:r>
            <a:r>
              <a:rPr lang="en-US" sz="2000" smtClean="0"/>
              <a:t>signal</a:t>
            </a:r>
            <a:endParaRPr lang="en-US" sz="2000"/>
          </a:p>
          <a:p>
            <a:pPr>
              <a:spcBef>
                <a:spcPts val="600"/>
              </a:spcBef>
              <a:spcAft>
                <a:spcPts val="600"/>
              </a:spcAft>
            </a:pPr>
            <a:r>
              <a:rPr lang="en-US" sz="2000" smtClean="0"/>
              <a:t>Drive circuit for brushed DC motor in one direction </a:t>
            </a:r>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0" indent="0">
              <a:spcBef>
                <a:spcPts val="600"/>
              </a:spcBef>
              <a:spcAft>
                <a:spcPts val="600"/>
              </a:spcAft>
              <a:buNone/>
            </a:pPr>
            <a:r>
              <a:rPr lang="en-US" sz="2000" smtClean="0"/>
              <a:t>	     Low-side drive                             High-side drive                            </a:t>
            </a: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3" name="Picture 2"/>
          <p:cNvPicPr>
            <a:picLocks noChangeAspect="1"/>
          </p:cNvPicPr>
          <p:nvPr/>
        </p:nvPicPr>
        <p:blipFill>
          <a:blip r:embed="rId3"/>
          <a:stretch>
            <a:fillRect/>
          </a:stretch>
        </p:blipFill>
        <p:spPr>
          <a:xfrm>
            <a:off x="1447799" y="2743201"/>
            <a:ext cx="3073669" cy="2567638"/>
          </a:xfrm>
          <a:prstGeom prst="rect">
            <a:avLst/>
          </a:prstGeom>
        </p:spPr>
      </p:pic>
      <p:pic>
        <p:nvPicPr>
          <p:cNvPr id="5" name="Picture 4"/>
          <p:cNvPicPr>
            <a:picLocks noChangeAspect="1"/>
          </p:cNvPicPr>
          <p:nvPr/>
        </p:nvPicPr>
        <p:blipFill>
          <a:blip r:embed="rId4"/>
          <a:stretch>
            <a:fillRect/>
          </a:stretch>
        </p:blipFill>
        <p:spPr>
          <a:xfrm>
            <a:off x="5283467" y="2613147"/>
            <a:ext cx="3038422" cy="2827746"/>
          </a:xfrm>
          <a:prstGeom prst="rect">
            <a:avLst/>
          </a:prstGeom>
        </p:spPr>
      </p:pic>
    </p:spTree>
    <p:extLst>
      <p:ext uri="{BB962C8B-B14F-4D97-AF65-F5344CB8AC3E}">
        <p14:creationId xmlns:p14="http://schemas.microsoft.com/office/powerpoint/2010/main" val="1547254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2</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5" name="Title 1"/>
          <p:cNvSpPr txBox="1">
            <a:spLocks/>
          </p:cNvSpPr>
          <p:nvPr/>
        </p:nvSpPr>
        <p:spPr bwMode="auto">
          <a:xfrm>
            <a:off x="574675" y="914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514350" indent="-514350">
              <a:buFont typeface="+mj-lt"/>
              <a:buAutoNum type="arabicPeriod"/>
            </a:pPr>
            <a:endParaRPr lang="en-US" kern="0"/>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68455" y="914400"/>
            <a:ext cx="8001000" cy="4953000"/>
          </a:xfrm>
        </p:spPr>
        <p:txBody>
          <a:bodyPr/>
          <a:lstStyle/>
          <a:p>
            <a:r>
              <a:rPr lang="en-US" sz="2000" smtClean="0"/>
              <a:t>Definitions</a:t>
            </a:r>
          </a:p>
          <a:p>
            <a:r>
              <a:rPr lang="en-US" sz="2000" smtClean="0"/>
              <a:t>Specifications</a:t>
            </a:r>
          </a:p>
          <a:p>
            <a:r>
              <a:rPr lang="en-US" sz="2000" smtClean="0"/>
              <a:t>Classification of </a:t>
            </a:r>
            <a:r>
              <a:rPr lang="en-US" sz="2000" smtClean="0"/>
              <a:t>motors</a:t>
            </a:r>
          </a:p>
          <a:p>
            <a:r>
              <a:rPr lang="en-US" sz="2000" smtClean="0"/>
              <a:t>Example</a:t>
            </a:r>
            <a:endParaRPr lang="en-US" sz="2000" smtClean="0"/>
          </a:p>
        </p:txBody>
      </p:sp>
    </p:spTree>
    <p:extLst>
      <p:ext uri="{BB962C8B-B14F-4D97-AF65-F5344CB8AC3E}">
        <p14:creationId xmlns:p14="http://schemas.microsoft.com/office/powerpoint/2010/main" val="646356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Drive circuit</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a:t>Direction control: reverseing the polarity of the battery connection</a:t>
            </a:r>
          </a:p>
          <a:p>
            <a:pPr>
              <a:spcBef>
                <a:spcPts val="600"/>
              </a:spcBef>
              <a:spcAft>
                <a:spcPts val="600"/>
              </a:spcAft>
            </a:pPr>
            <a:r>
              <a:rPr lang="en-US" sz="2000" smtClean="0"/>
              <a:t> H bridge: direction and speed</a:t>
            </a:r>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7172" name="Picture 4" descr="https://www.instructables.com/files/deriv/FZ0/KZET/II3H9UZ7/FZ0KZETII3H9UZ7.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062" y="2590800"/>
            <a:ext cx="25717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1.bp.blogspot.com/-LjQ1RJQQgpA/U1p46TPxt_I/AAAAAAAAADc/iKiQkz72n2E/s1600/pic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88109"/>
            <a:ext cx="2547862" cy="281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749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Drive circuit</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292850" y="8823325"/>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H bridge</a:t>
            </a: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10242" name="Picture 2" descr="https://www.instructables.com/files/deriv/FIF/12DI/II3H9W09/FIF12DIII3H9W09.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2133600"/>
            <a:ext cx="25717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www.instructables.com/files/deriv/F1E/OGP0/II3H9W18/F1EOGP0II3H9W18.LAR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2133600"/>
            <a:ext cx="25717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www.instructables.com/files/deriv/FM5/ULOO/II3H9W1C/FM5ULOOII3H9W1C.LAR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7450" y="2133600"/>
            <a:ext cx="25717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07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Speed control</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292850" y="8823325"/>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Speed control signal</a:t>
            </a:r>
          </a:p>
          <a:p>
            <a:pPr lvl="1">
              <a:spcBef>
                <a:spcPts val="600"/>
              </a:spcBef>
              <a:spcAft>
                <a:spcPts val="600"/>
              </a:spcAft>
            </a:pPr>
            <a:r>
              <a:rPr lang="en-US" sz="1800" smtClean="0"/>
              <a:t>Pulse Width Modulated Waveform</a:t>
            </a:r>
            <a:endParaRPr lang="en-US" sz="18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3" name="Picture 2"/>
          <p:cNvPicPr>
            <a:picLocks noChangeAspect="1"/>
          </p:cNvPicPr>
          <p:nvPr/>
        </p:nvPicPr>
        <p:blipFill>
          <a:blip r:embed="rId3"/>
          <a:stretch>
            <a:fillRect/>
          </a:stretch>
        </p:blipFill>
        <p:spPr>
          <a:xfrm>
            <a:off x="1485900" y="1981200"/>
            <a:ext cx="6324600" cy="2225533"/>
          </a:xfrm>
          <a:prstGeom prst="rect">
            <a:avLst/>
          </a:prstGeom>
        </p:spPr>
      </p:pic>
    </p:spTree>
    <p:extLst>
      <p:ext uri="{BB962C8B-B14F-4D97-AF65-F5344CB8AC3E}">
        <p14:creationId xmlns:p14="http://schemas.microsoft.com/office/powerpoint/2010/main" val="1176216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292850" y="8823325"/>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33400" y="828913"/>
            <a:ext cx="7889875" cy="1380887"/>
          </a:xfrm>
        </p:spPr>
        <p:txBody>
          <a:bodyPr/>
          <a:lstStyle/>
          <a:p>
            <a:pPr>
              <a:spcBef>
                <a:spcPts val="600"/>
              </a:spcBef>
              <a:spcAft>
                <a:spcPts val="600"/>
              </a:spcAft>
            </a:pPr>
            <a:r>
              <a:rPr lang="en-US" sz="2000" smtClean="0"/>
              <a:t>Control DC motor: L298 + Arduino uno board</a:t>
            </a:r>
          </a:p>
          <a:p>
            <a:pPr marL="0" indent="0">
              <a:buNone/>
            </a:pPr>
            <a:r>
              <a:rPr lang="en-US" sz="1600"/>
              <a:t>//Motor A</a:t>
            </a:r>
          </a:p>
          <a:p>
            <a:pPr marL="0" indent="0">
              <a:buNone/>
            </a:pPr>
            <a:r>
              <a:rPr lang="en-US" sz="1600"/>
              <a:t>int enA = 8; </a:t>
            </a:r>
          </a:p>
          <a:p>
            <a:pPr marL="0" indent="0">
              <a:buNone/>
            </a:pPr>
            <a:r>
              <a:rPr lang="en-US" sz="1600"/>
              <a:t>int in1 = 7; </a:t>
            </a:r>
          </a:p>
          <a:p>
            <a:pPr marL="0" indent="0">
              <a:buNone/>
            </a:pPr>
            <a:r>
              <a:rPr lang="en-US" sz="1600"/>
              <a:t>int in2 = 6; </a:t>
            </a:r>
          </a:p>
          <a:p>
            <a:pPr marL="0" indent="0">
              <a:buNone/>
            </a:pPr>
            <a:r>
              <a:rPr lang="en-US" sz="1600"/>
              <a:t> </a:t>
            </a:r>
            <a:r>
              <a:rPr lang="en-US" sz="1600" smtClean="0"/>
              <a:t>void </a:t>
            </a:r>
            <a:r>
              <a:rPr lang="en-US" sz="1600"/>
              <a:t>setup() </a:t>
            </a:r>
          </a:p>
          <a:p>
            <a:pPr marL="0" indent="0">
              <a:buNone/>
            </a:pPr>
            <a:r>
              <a:rPr lang="en-US" sz="1600"/>
              <a:t>{</a:t>
            </a:r>
          </a:p>
          <a:p>
            <a:pPr marL="0" indent="0">
              <a:buNone/>
            </a:pPr>
            <a:r>
              <a:rPr lang="en-US" sz="1600"/>
              <a:t>pinMode(enA, OUTPUT);</a:t>
            </a:r>
          </a:p>
          <a:p>
            <a:pPr marL="0" indent="0">
              <a:buNone/>
            </a:pPr>
            <a:r>
              <a:rPr lang="en-US" sz="1600"/>
              <a:t>pinMode(in1, OUTPUT);</a:t>
            </a:r>
          </a:p>
          <a:p>
            <a:pPr marL="0" indent="0">
              <a:buNone/>
            </a:pPr>
            <a:r>
              <a:rPr lang="en-US" sz="1600"/>
              <a:t>pinMode(in2, OUTPUT);</a:t>
            </a:r>
          </a:p>
          <a:p>
            <a:pPr marL="0" indent="0">
              <a:buNone/>
            </a:pPr>
            <a:r>
              <a:rPr lang="en-US" sz="1600"/>
              <a:t>} </a:t>
            </a:r>
          </a:p>
          <a:p>
            <a:pPr marL="0" indent="0">
              <a:buNone/>
            </a:pPr>
            <a:r>
              <a:rPr lang="en-US" sz="1600"/>
              <a:t> </a:t>
            </a:r>
            <a:r>
              <a:rPr lang="en-US" sz="1600" smtClean="0"/>
              <a:t>void loop() </a:t>
            </a:r>
            <a:endParaRPr lang="en-US" sz="1600"/>
          </a:p>
          <a:p>
            <a:pPr marL="0" indent="0">
              <a:buNone/>
            </a:pPr>
            <a:r>
              <a:rPr lang="en-US" sz="1600"/>
              <a:t>{</a:t>
            </a:r>
          </a:p>
          <a:p>
            <a:pPr marL="0" indent="0">
              <a:buNone/>
            </a:pPr>
            <a:r>
              <a:rPr lang="en-US" sz="1600" smtClean="0"/>
              <a:t>digitalWrite(in1</a:t>
            </a:r>
            <a:r>
              <a:rPr lang="en-US" sz="1600"/>
              <a:t>, HIGH);</a:t>
            </a:r>
          </a:p>
          <a:p>
            <a:pPr marL="0" indent="0">
              <a:buNone/>
            </a:pPr>
            <a:r>
              <a:rPr lang="en-US" sz="1600"/>
              <a:t>digitalWrite(in2, LOW);</a:t>
            </a:r>
          </a:p>
          <a:p>
            <a:pPr marL="0" indent="0">
              <a:buNone/>
            </a:pPr>
            <a:r>
              <a:rPr lang="en-US" sz="1600"/>
              <a:t>analogWrite(enA, 200); </a:t>
            </a:r>
            <a:r>
              <a:rPr lang="en-US" sz="1600" smtClean="0"/>
              <a:t>//PWM 0 - 255</a:t>
            </a:r>
          </a:p>
          <a:p>
            <a:pPr marL="0" indent="0">
              <a:buNone/>
            </a:pPr>
            <a:r>
              <a:rPr lang="en-US" sz="1600"/>
              <a:t>d</a:t>
            </a:r>
            <a:r>
              <a:rPr lang="en-US" sz="1600" smtClean="0"/>
              <a:t>elay(1000);</a:t>
            </a:r>
            <a:endParaRPr lang="en-US" sz="1600"/>
          </a:p>
          <a:p>
            <a:pPr marL="0" indent="0">
              <a:spcBef>
                <a:spcPts val="600"/>
              </a:spcBef>
              <a:spcAft>
                <a:spcPts val="600"/>
              </a:spcAft>
              <a:buNone/>
            </a:pPr>
            <a:r>
              <a:rPr lang="en-US" sz="2000"/>
              <a:t>}</a:t>
            </a: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smtClean="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5" name="Picture 4"/>
          <p:cNvPicPr>
            <a:picLocks noChangeAspect="1"/>
          </p:cNvPicPr>
          <p:nvPr/>
        </p:nvPicPr>
        <p:blipFill>
          <a:blip r:embed="rId3"/>
          <a:stretch>
            <a:fillRect/>
          </a:stretch>
        </p:blipFill>
        <p:spPr>
          <a:xfrm>
            <a:off x="4295775" y="1437060"/>
            <a:ext cx="4848225" cy="3228975"/>
          </a:xfrm>
          <a:prstGeom prst="rect">
            <a:avLst/>
          </a:prstGeom>
        </p:spPr>
      </p:pic>
    </p:spTree>
    <p:extLst>
      <p:ext uri="{BB962C8B-B14F-4D97-AF65-F5344CB8AC3E}">
        <p14:creationId xmlns:p14="http://schemas.microsoft.com/office/powerpoint/2010/main" val="274758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962400"/>
            <a:ext cx="8001000" cy="762000"/>
          </a:xfrm>
        </p:spPr>
        <p:txBody>
          <a:bodyPr/>
          <a:lstStyle/>
          <a:p>
            <a:r>
              <a:rPr lang="en-US" smtClean="0"/>
              <a:t>Brushless DC motor</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Tree>
    <p:extLst>
      <p:ext uri="{BB962C8B-B14F-4D97-AF65-F5344CB8AC3E}">
        <p14:creationId xmlns:p14="http://schemas.microsoft.com/office/powerpoint/2010/main" val="616121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Structure</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Brushless Dc motor: a rotor with permanent magnets a stator with windings</a:t>
            </a:r>
          </a:p>
          <a:p>
            <a:pPr>
              <a:spcBef>
                <a:spcPts val="600"/>
              </a:spcBef>
              <a:spcAft>
                <a:spcPts val="600"/>
              </a:spcAft>
            </a:pPr>
            <a:r>
              <a:rPr lang="en-US" sz="2000" smtClean="0"/>
              <a:t>Operation of brushless DC motor:</a:t>
            </a:r>
          </a:p>
          <a:p>
            <a:pPr lvl="1">
              <a:spcBef>
                <a:spcPts val="600"/>
              </a:spcBef>
              <a:spcAft>
                <a:spcPts val="600"/>
              </a:spcAft>
            </a:pPr>
            <a:r>
              <a:rPr lang="en-US" sz="1800" smtClean="0"/>
              <a:t>The moving part is rotor containing magnet</a:t>
            </a:r>
          </a:p>
          <a:p>
            <a:pPr lvl="1">
              <a:spcBef>
                <a:spcPts val="600"/>
              </a:spcBef>
              <a:spcAft>
                <a:spcPts val="600"/>
              </a:spcAft>
            </a:pPr>
            <a:r>
              <a:rPr lang="en-US" sz="1800" smtClean="0"/>
              <a:t>The polarity of each winding is controlled</a:t>
            </a:r>
          </a:p>
          <a:p>
            <a:pPr marL="471487" lvl="1" indent="0">
              <a:spcBef>
                <a:spcPts val="600"/>
              </a:spcBef>
              <a:spcAft>
                <a:spcPts val="600"/>
              </a:spcAft>
              <a:buNone/>
            </a:pPr>
            <a:r>
              <a:rPr lang="en-US" sz="1800" smtClean="0"/>
              <a:t>by the direction of current flow</a:t>
            </a:r>
          </a:p>
          <a:p>
            <a:pPr lvl="1">
              <a:spcBef>
                <a:spcPts val="600"/>
              </a:spcBef>
              <a:spcAft>
                <a:spcPts val="600"/>
              </a:spcAft>
            </a:pPr>
            <a:r>
              <a:rPr lang="en-US" sz="1800" smtClean="0"/>
              <a:t>Alternating current changes the polarity</a:t>
            </a:r>
          </a:p>
          <a:p>
            <a:pPr marL="471487" lvl="1" indent="0">
              <a:spcBef>
                <a:spcPts val="600"/>
              </a:spcBef>
              <a:spcAft>
                <a:spcPts val="600"/>
              </a:spcAft>
              <a:buNone/>
            </a:pPr>
            <a:r>
              <a:rPr lang="en-US" sz="1800" smtClean="0"/>
              <a:t>giving each winding a “push/pull” effect</a:t>
            </a:r>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7" name="Picture 2" descr="https://www.instructables.com/files/deriv/F6Y/J1BC/II4UGZK8/F6YJ1BCII4UGZK8.LARG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1604293"/>
            <a:ext cx="1904999"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www.instructables.com/files/deriv/FQH/2FX6/II4UH0T5/FQH2FX6II4UH0T5.LARGE.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118" y="3869559"/>
            <a:ext cx="2484782"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541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Structure</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Brushless Dc motor: a rotor with permanent magnets a stator with windings</a:t>
            </a:r>
          </a:p>
          <a:p>
            <a:pPr>
              <a:spcBef>
                <a:spcPts val="600"/>
              </a:spcBef>
              <a:spcAft>
                <a:spcPts val="600"/>
              </a:spcAft>
            </a:pPr>
            <a:r>
              <a:rPr lang="en-US" sz="2000" smtClean="0"/>
              <a:t>Operation of brushless DC motor:</a:t>
            </a:r>
          </a:p>
          <a:p>
            <a:pPr lvl="1">
              <a:spcBef>
                <a:spcPts val="600"/>
              </a:spcBef>
              <a:spcAft>
                <a:spcPts val="600"/>
              </a:spcAft>
            </a:pPr>
            <a:r>
              <a:rPr lang="en-US" sz="1800" smtClean="0"/>
              <a:t>The moving part is rotor containing magnet</a:t>
            </a:r>
          </a:p>
          <a:p>
            <a:pPr lvl="1">
              <a:spcBef>
                <a:spcPts val="600"/>
              </a:spcBef>
              <a:spcAft>
                <a:spcPts val="600"/>
              </a:spcAft>
            </a:pPr>
            <a:r>
              <a:rPr lang="en-US" sz="1800" smtClean="0"/>
              <a:t>The polarity of each winding is controlled</a:t>
            </a:r>
          </a:p>
          <a:p>
            <a:pPr marL="471487" lvl="1" indent="0">
              <a:spcBef>
                <a:spcPts val="600"/>
              </a:spcBef>
              <a:spcAft>
                <a:spcPts val="600"/>
              </a:spcAft>
              <a:buNone/>
            </a:pPr>
            <a:r>
              <a:rPr lang="en-US" sz="1800" smtClean="0"/>
              <a:t>by the direction of current flow</a:t>
            </a:r>
          </a:p>
          <a:p>
            <a:pPr lvl="1">
              <a:spcBef>
                <a:spcPts val="600"/>
              </a:spcBef>
              <a:spcAft>
                <a:spcPts val="600"/>
              </a:spcAft>
            </a:pPr>
            <a:r>
              <a:rPr lang="en-US" sz="1800" smtClean="0"/>
              <a:t>Alternating current changes the polarity</a:t>
            </a:r>
          </a:p>
          <a:p>
            <a:pPr marL="471487" lvl="1" indent="0">
              <a:spcBef>
                <a:spcPts val="600"/>
              </a:spcBef>
              <a:spcAft>
                <a:spcPts val="600"/>
              </a:spcAft>
              <a:buNone/>
            </a:pPr>
            <a:r>
              <a:rPr lang="en-US" sz="1800" smtClean="0"/>
              <a:t>giving each winding a “push/pull” effect</a:t>
            </a:r>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7" name="Picture 2" descr="https://www.instructables.com/files/deriv/F6Y/J1BC/II4UGZK8/F6YJ1BCII4UGZK8.LARG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1604293"/>
            <a:ext cx="1904999"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www.instructables.com/files/deriv/FQH/2FX6/II4UH0T5/FQH2FX6II4UH0T5.LARGE.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118" y="3869559"/>
            <a:ext cx="2484782"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918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method</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Control brushless Dc motor</a:t>
            </a: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6146" name="Picture 2" descr="https://www.instructables.com/files/deriv/FWP/H9II/II4UH3CS/FWPH9IIII4UH3CS.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162" y="1219200"/>
            <a:ext cx="4128447"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258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Position or pole sensor</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4000500" cy="4953000"/>
          </a:xfrm>
        </p:spPr>
        <p:txBody>
          <a:bodyPr/>
          <a:lstStyle/>
          <a:p>
            <a:pPr>
              <a:spcBef>
                <a:spcPts val="600"/>
              </a:spcBef>
              <a:spcAft>
                <a:spcPts val="600"/>
              </a:spcAft>
            </a:pPr>
            <a:r>
              <a:rPr lang="en-US" sz="2000" smtClean="0"/>
              <a:t>Optical encoder</a:t>
            </a:r>
          </a:p>
          <a:p>
            <a:pPr lvl="1">
              <a:spcBef>
                <a:spcPts val="600"/>
              </a:spcBef>
              <a:spcAft>
                <a:spcPts val="600"/>
              </a:spcAft>
            </a:pPr>
            <a:r>
              <a:rPr lang="en-US" sz="1800" smtClean="0"/>
              <a:t>A slotted wheel is mounted to the shaft at the non-driving end of the motor</a:t>
            </a:r>
          </a:p>
          <a:p>
            <a:pPr lvl="1">
              <a:spcBef>
                <a:spcPts val="600"/>
              </a:spcBef>
              <a:spcAft>
                <a:spcPts val="600"/>
              </a:spcAft>
            </a:pPr>
            <a:r>
              <a:rPr lang="en-US" sz="1800" smtClean="0"/>
              <a:t>An IR Led provides a light source on one side of the wheel</a:t>
            </a:r>
          </a:p>
          <a:p>
            <a:pPr lvl="1">
              <a:spcBef>
                <a:spcPts val="600"/>
              </a:spcBef>
              <a:spcAft>
                <a:spcPts val="600"/>
              </a:spcAft>
            </a:pPr>
            <a:r>
              <a:rPr lang="en-US" sz="1800" smtClean="0"/>
              <a:t>A photo transistor detects light on the other side</a:t>
            </a:r>
            <a:endParaRPr lang="en-US" sz="18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3" name="Picture 2"/>
          <p:cNvPicPr>
            <a:picLocks noChangeAspect="1"/>
          </p:cNvPicPr>
          <p:nvPr/>
        </p:nvPicPr>
        <p:blipFill>
          <a:blip r:embed="rId3"/>
          <a:stretch>
            <a:fillRect/>
          </a:stretch>
        </p:blipFill>
        <p:spPr>
          <a:xfrm>
            <a:off x="4686300" y="1600200"/>
            <a:ext cx="3688431" cy="2057400"/>
          </a:xfrm>
          <a:prstGeom prst="rect">
            <a:avLst/>
          </a:prstGeom>
        </p:spPr>
      </p:pic>
    </p:spTree>
    <p:extLst>
      <p:ext uri="{BB962C8B-B14F-4D97-AF65-F5344CB8AC3E}">
        <p14:creationId xmlns:p14="http://schemas.microsoft.com/office/powerpoint/2010/main" val="113183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Position or pole sensor</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4000500" cy="4953000"/>
          </a:xfrm>
        </p:spPr>
        <p:txBody>
          <a:bodyPr/>
          <a:lstStyle/>
          <a:p>
            <a:pPr>
              <a:spcBef>
                <a:spcPts val="600"/>
              </a:spcBef>
              <a:spcAft>
                <a:spcPts val="600"/>
              </a:spcAft>
            </a:pPr>
            <a:r>
              <a:rPr lang="en-US" sz="2000" smtClean="0"/>
              <a:t>Hall effect</a:t>
            </a:r>
          </a:p>
          <a:p>
            <a:pPr lvl="1">
              <a:spcBef>
                <a:spcPts val="600"/>
              </a:spcBef>
              <a:spcAft>
                <a:spcPts val="600"/>
              </a:spcAft>
            </a:pPr>
            <a:r>
              <a:rPr lang="en-US" sz="1800" smtClean="0"/>
              <a:t>A rotary element attached to the motor and a stationary component</a:t>
            </a:r>
          </a:p>
          <a:p>
            <a:pPr lvl="1">
              <a:spcBef>
                <a:spcPts val="600"/>
              </a:spcBef>
              <a:spcAft>
                <a:spcPts val="600"/>
              </a:spcAft>
            </a:pPr>
            <a:r>
              <a:rPr lang="en-US" sz="1800" smtClean="0"/>
              <a:t>The rotary element is a wheel with one or more magnets positioned on its outer rim</a:t>
            </a:r>
          </a:p>
          <a:p>
            <a:pPr lvl="1">
              <a:spcBef>
                <a:spcPts val="600"/>
              </a:spcBef>
              <a:spcAft>
                <a:spcPts val="600"/>
              </a:spcAft>
            </a:pPr>
            <a:r>
              <a:rPr lang="en-US" sz="1800" smtClean="0"/>
              <a:t>A stationary sensor detects the magnet when it passes and generates a TTL pulse</a:t>
            </a:r>
            <a:endParaRPr lang="en-US" sz="18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5" name="Picture 4"/>
          <p:cNvPicPr>
            <a:picLocks noChangeAspect="1"/>
          </p:cNvPicPr>
          <p:nvPr/>
        </p:nvPicPr>
        <p:blipFill>
          <a:blip r:embed="rId3"/>
          <a:stretch>
            <a:fillRect/>
          </a:stretch>
        </p:blipFill>
        <p:spPr>
          <a:xfrm>
            <a:off x="4914900" y="1295400"/>
            <a:ext cx="3926668" cy="2581805"/>
          </a:xfrm>
          <a:prstGeom prst="rect">
            <a:avLst/>
          </a:prstGeom>
        </p:spPr>
      </p:pic>
    </p:spTree>
    <p:extLst>
      <p:ext uri="{BB962C8B-B14F-4D97-AF65-F5344CB8AC3E}">
        <p14:creationId xmlns:p14="http://schemas.microsoft.com/office/powerpoint/2010/main" val="1258229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Definition</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3</a:t>
            </a:fld>
            <a:endParaRPr lang="en-US" altLang="ja-JP"/>
          </a:p>
        </p:txBody>
      </p:sp>
      <p:sp>
        <p:nvSpPr>
          <p:cNvPr id="6" name="Title 1"/>
          <p:cNvSpPr txBox="1">
            <a:spLocks/>
          </p:cNvSpPr>
          <p:nvPr/>
        </p:nvSpPr>
        <p:spPr bwMode="auto">
          <a:xfrm>
            <a:off x="3286320" y="5169408"/>
            <a:ext cx="365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algn="just"/>
            <a:r>
              <a:rPr lang="en-US" sz="2000" smtClean="0"/>
              <a:t>Inside an electric motor</a:t>
            </a:r>
            <a:endParaRPr lang="en-US" sz="2000" kern="0"/>
          </a:p>
        </p:txBody>
      </p:sp>
      <p:sp>
        <p:nvSpPr>
          <p:cNvPr id="5" name="Title 1"/>
          <p:cNvSpPr txBox="1">
            <a:spLocks/>
          </p:cNvSpPr>
          <p:nvPr/>
        </p:nvSpPr>
        <p:spPr bwMode="auto">
          <a:xfrm>
            <a:off x="574675" y="914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514350" indent="-514350">
              <a:buFont typeface="+mj-lt"/>
              <a:buAutoNum type="arabicPeriod"/>
            </a:pPr>
            <a:endParaRPr lang="en-US" kern="0"/>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68455" y="914400"/>
            <a:ext cx="8001000" cy="4953000"/>
          </a:xfrm>
        </p:spPr>
        <p:txBody>
          <a:bodyPr/>
          <a:lstStyle/>
          <a:p>
            <a:r>
              <a:rPr lang="en-US" sz="2000" b="1" smtClean="0"/>
              <a:t>Motors: </a:t>
            </a:r>
            <a:r>
              <a:rPr lang="en-US" sz="2000"/>
              <a:t>Device that converts electrical or other energy into mechanical energy or imparts </a:t>
            </a:r>
            <a:r>
              <a:rPr lang="en-US" sz="2000" smtClean="0"/>
              <a:t>motion.</a:t>
            </a:r>
          </a:p>
          <a:p>
            <a:r>
              <a:rPr lang="en-US" sz="2000" b="1" smtClean="0"/>
              <a:t>Electric motors: </a:t>
            </a:r>
            <a:r>
              <a:rPr lang="en-US" sz="2000" smtClean="0"/>
              <a:t>a </a:t>
            </a:r>
            <a:r>
              <a:rPr lang="en-US" sz="2000"/>
              <a:t>device that produces a rotating force when a current is fed through </a:t>
            </a:r>
            <a:r>
              <a:rPr lang="en-US" sz="2000" smtClean="0"/>
              <a:t>it or that </a:t>
            </a:r>
            <a:r>
              <a:rPr lang="en-US" sz="2000"/>
              <a:t>is, a device that converts electrical power to force</a:t>
            </a:r>
            <a:endParaRPr lang="en-US" sz="2000" b="1" smtClean="0"/>
          </a:p>
          <a:p>
            <a:endParaRPr lang="en-US" sz="2000" dirty="0"/>
          </a:p>
        </p:txBody>
      </p:sp>
      <p:pic>
        <p:nvPicPr>
          <p:cNvPr id="3" name="Picture 2"/>
          <p:cNvPicPr>
            <a:picLocks noChangeAspect="1"/>
          </p:cNvPicPr>
          <p:nvPr/>
        </p:nvPicPr>
        <p:blipFill>
          <a:blip r:embed="rId3"/>
          <a:stretch>
            <a:fillRect/>
          </a:stretch>
        </p:blipFill>
        <p:spPr>
          <a:xfrm>
            <a:off x="1133475" y="3035046"/>
            <a:ext cx="7029450" cy="2457450"/>
          </a:xfrm>
          <a:prstGeom prst="rect">
            <a:avLst/>
          </a:prstGeom>
        </p:spPr>
      </p:pic>
    </p:spTree>
    <p:extLst>
      <p:ext uri="{BB962C8B-B14F-4D97-AF65-F5344CB8AC3E}">
        <p14:creationId xmlns:p14="http://schemas.microsoft.com/office/powerpoint/2010/main" val="465309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01000" cy="762000"/>
          </a:xfrm>
        </p:spPr>
        <p:txBody>
          <a:bodyPr/>
          <a:lstStyle/>
          <a:p>
            <a:r>
              <a:rPr lang="en-US" smtClean="0"/>
              <a:t>Control</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Speed Control: Electric Speed Control (ESC)</a:t>
            </a:r>
          </a:p>
          <a:p>
            <a:pPr>
              <a:spcBef>
                <a:spcPts val="600"/>
              </a:spcBef>
              <a:spcAft>
                <a:spcPts val="600"/>
              </a:spcAft>
            </a:pPr>
            <a:r>
              <a:rPr lang="en-US" sz="2000" smtClean="0"/>
              <a:t>ESC system creates a tri-phase AC power output of limited voltage from onboard DC power input</a:t>
            </a:r>
            <a:endParaRPr lang="en-US" sz="2000"/>
          </a:p>
          <a:p>
            <a:pPr lvl="1">
              <a:spcBef>
                <a:spcPts val="600"/>
              </a:spcBef>
              <a:spcAft>
                <a:spcPts val="600"/>
              </a:spcAft>
            </a:pPr>
            <a:r>
              <a:rPr lang="en-US" sz="1800" smtClean="0"/>
              <a:t>Current rating: higher than what you need</a:t>
            </a:r>
          </a:p>
          <a:p>
            <a:pPr lvl="1">
              <a:spcBef>
                <a:spcPts val="600"/>
              </a:spcBef>
              <a:spcAft>
                <a:spcPts val="600"/>
              </a:spcAft>
            </a:pPr>
            <a:r>
              <a:rPr lang="en-US" sz="1800" smtClean="0"/>
              <a:t>Voltage rating: equal or higher voltage</a:t>
            </a:r>
          </a:p>
          <a:p>
            <a:pPr marL="0" indent="0">
              <a:spcBef>
                <a:spcPts val="600"/>
              </a:spcBef>
              <a:spcAft>
                <a:spcPts val="600"/>
              </a:spcAft>
              <a:buNone/>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Tree>
    <p:extLst>
      <p:ext uri="{BB962C8B-B14F-4D97-AF65-F5344CB8AC3E}">
        <p14:creationId xmlns:p14="http://schemas.microsoft.com/office/powerpoint/2010/main" val="1586614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01000" cy="762000"/>
          </a:xfrm>
        </p:spPr>
        <p:txBody>
          <a:bodyPr/>
          <a:lstStyle/>
          <a:p>
            <a:r>
              <a:rPr lang="en-US" smtClean="0"/>
              <a:t>Control</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Brushless DC motor with Arduino</a:t>
            </a:r>
            <a:endParaRPr lang="en-US" sz="1800" smtClean="0"/>
          </a:p>
          <a:p>
            <a:pPr marL="0" indent="0">
              <a:spcBef>
                <a:spcPts val="600"/>
              </a:spcBef>
              <a:spcAft>
                <a:spcPts val="600"/>
              </a:spcAft>
              <a:buNone/>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0" indent="0">
              <a:spcBef>
                <a:spcPts val="600"/>
              </a:spcBef>
              <a:spcAft>
                <a:spcPts val="600"/>
              </a:spcAft>
              <a:buNone/>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7" name="Picture 6"/>
          <p:cNvPicPr>
            <a:picLocks noChangeAspect="1"/>
          </p:cNvPicPr>
          <p:nvPr/>
        </p:nvPicPr>
        <p:blipFill>
          <a:blip r:embed="rId3"/>
          <a:stretch>
            <a:fillRect/>
          </a:stretch>
        </p:blipFill>
        <p:spPr>
          <a:xfrm>
            <a:off x="705556" y="3117376"/>
            <a:ext cx="6671215" cy="2886075"/>
          </a:xfrm>
          <a:prstGeom prst="rect">
            <a:avLst/>
          </a:prstGeom>
        </p:spPr>
      </p:pic>
      <p:pic>
        <p:nvPicPr>
          <p:cNvPr id="4098" name="Picture 2" descr="https://cdn.instructables.com/FT2/QHU2/IOVPQ409/FT2QHU2IOVPQ409.LAR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623" y="1022229"/>
            <a:ext cx="3710281" cy="278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248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01000" cy="762000"/>
          </a:xfrm>
        </p:spPr>
        <p:txBody>
          <a:bodyPr/>
          <a:lstStyle/>
          <a:p>
            <a:r>
              <a:rPr lang="en-US" smtClean="0"/>
              <a:t>Advantages and disadvantages</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Advantages: compared to brushed</a:t>
            </a:r>
          </a:p>
          <a:p>
            <a:pPr lvl="1">
              <a:spcBef>
                <a:spcPts val="600"/>
              </a:spcBef>
              <a:spcAft>
                <a:spcPts val="600"/>
              </a:spcAft>
            </a:pPr>
            <a:r>
              <a:rPr lang="en-US" sz="1600" smtClean="0"/>
              <a:t>Higher efficiencies</a:t>
            </a:r>
          </a:p>
          <a:p>
            <a:pPr lvl="1">
              <a:spcBef>
                <a:spcPts val="600"/>
              </a:spcBef>
              <a:spcAft>
                <a:spcPts val="600"/>
              </a:spcAft>
            </a:pPr>
            <a:r>
              <a:rPr lang="en-US" sz="1600" smtClean="0"/>
              <a:t>High reliability</a:t>
            </a:r>
          </a:p>
          <a:p>
            <a:pPr lvl="1">
              <a:spcBef>
                <a:spcPts val="600"/>
              </a:spcBef>
              <a:spcAft>
                <a:spcPts val="600"/>
              </a:spcAft>
            </a:pPr>
            <a:r>
              <a:rPr lang="en-US" sz="1600" smtClean="0"/>
              <a:t>Low eclectrical noise</a:t>
            </a:r>
          </a:p>
          <a:p>
            <a:pPr lvl="1">
              <a:spcBef>
                <a:spcPts val="600"/>
              </a:spcBef>
              <a:spcAft>
                <a:spcPts val="600"/>
              </a:spcAft>
            </a:pPr>
            <a:r>
              <a:rPr lang="en-US" sz="1600" smtClean="0"/>
              <a:t>Good speed control</a:t>
            </a:r>
          </a:p>
          <a:p>
            <a:pPr lvl="1">
              <a:spcBef>
                <a:spcPts val="600"/>
              </a:spcBef>
              <a:spcAft>
                <a:spcPts val="600"/>
              </a:spcAft>
            </a:pPr>
            <a:r>
              <a:rPr lang="en-US" sz="1600" smtClean="0"/>
              <a:t>No brushes and commutator</a:t>
            </a:r>
          </a:p>
          <a:p>
            <a:pPr>
              <a:spcBef>
                <a:spcPts val="600"/>
              </a:spcBef>
              <a:spcAft>
                <a:spcPts val="600"/>
              </a:spcAft>
            </a:pPr>
            <a:r>
              <a:rPr lang="en-US" sz="1800" smtClean="0"/>
              <a:t>Disadvantages:</a:t>
            </a:r>
          </a:p>
          <a:p>
            <a:pPr lvl="1">
              <a:spcBef>
                <a:spcPts val="600"/>
              </a:spcBef>
              <a:spcAft>
                <a:spcPts val="600"/>
              </a:spcAft>
            </a:pPr>
            <a:r>
              <a:rPr lang="en-US" sz="1600" smtClean="0"/>
              <a:t>More expensive</a:t>
            </a:r>
          </a:p>
          <a:p>
            <a:pPr lvl="1">
              <a:spcBef>
                <a:spcPts val="600"/>
              </a:spcBef>
              <a:spcAft>
                <a:spcPts val="600"/>
              </a:spcAft>
            </a:pPr>
            <a:r>
              <a:rPr lang="en-US" sz="1600" smtClean="0"/>
              <a:t>Complicated control</a:t>
            </a:r>
          </a:p>
          <a:p>
            <a:pPr marL="0" indent="0">
              <a:spcBef>
                <a:spcPts val="600"/>
              </a:spcBef>
              <a:spcAft>
                <a:spcPts val="600"/>
              </a:spcAft>
              <a:buNone/>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Tree>
    <p:extLst>
      <p:ext uri="{BB962C8B-B14F-4D97-AF65-F5344CB8AC3E}">
        <p14:creationId xmlns:p14="http://schemas.microsoft.com/office/powerpoint/2010/main" val="3946968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05200"/>
            <a:ext cx="8001000" cy="762000"/>
          </a:xfrm>
        </p:spPr>
        <p:txBody>
          <a:bodyPr/>
          <a:lstStyle/>
          <a:p>
            <a:r>
              <a:rPr lang="en-US" smtClean="0"/>
              <a:t>DC Geared motor</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292850" y="8823325"/>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Tree>
    <p:extLst>
      <p:ext uri="{BB962C8B-B14F-4D97-AF65-F5344CB8AC3E}">
        <p14:creationId xmlns:p14="http://schemas.microsoft.com/office/powerpoint/2010/main" val="2936739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Structure</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292850" y="8823325"/>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A </a:t>
            </a:r>
            <a:r>
              <a:rPr lang="en-US" sz="2000"/>
              <a:t>geared DC Motor has a gear assembly attached to the </a:t>
            </a:r>
            <a:r>
              <a:rPr lang="en-US" sz="2000" smtClean="0"/>
              <a:t>motor</a:t>
            </a:r>
          </a:p>
          <a:p>
            <a:pPr>
              <a:spcBef>
                <a:spcPts val="600"/>
              </a:spcBef>
              <a:spcAft>
                <a:spcPts val="600"/>
              </a:spcAft>
            </a:pPr>
            <a:r>
              <a:rPr lang="en-US" sz="2000"/>
              <a:t>The gear assembly helps in increasing the torque and reducing the speed</a:t>
            </a:r>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13314" name="Picture 2" descr="Picture of DC Gear Mo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196" y="2590800"/>
            <a:ext cx="4114007" cy="266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3805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Operation</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292850" y="8823325"/>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85800" y="914400"/>
            <a:ext cx="8001000" cy="4953000"/>
          </a:xfrm>
        </p:spPr>
        <p:txBody>
          <a:bodyPr/>
          <a:lstStyle/>
          <a:p>
            <a:pPr>
              <a:spcBef>
                <a:spcPts val="600"/>
              </a:spcBef>
              <a:spcAft>
                <a:spcPts val="600"/>
              </a:spcAft>
            </a:pPr>
            <a:r>
              <a:rPr lang="en-US" sz="2000" smtClean="0"/>
              <a:t>Example: </a:t>
            </a:r>
          </a:p>
          <a:p>
            <a:pPr lvl="1">
              <a:spcBef>
                <a:spcPts val="600"/>
              </a:spcBef>
              <a:spcAft>
                <a:spcPts val="600"/>
              </a:spcAft>
            </a:pPr>
            <a:r>
              <a:rPr lang="en-US" sz="1800" smtClean="0"/>
              <a:t>An </a:t>
            </a:r>
            <a:r>
              <a:rPr lang="en-US" sz="1800"/>
              <a:t>unloaded DC motor might spin at 12000 rpm and provide 0.1 kg-cm of torque</a:t>
            </a:r>
            <a:r>
              <a:rPr lang="en-US" sz="1800" smtClean="0"/>
              <a:t>.</a:t>
            </a:r>
          </a:p>
          <a:p>
            <a:pPr lvl="1">
              <a:spcBef>
                <a:spcPts val="600"/>
              </a:spcBef>
              <a:spcAft>
                <a:spcPts val="600"/>
              </a:spcAft>
            </a:pPr>
            <a:r>
              <a:rPr lang="en-US" sz="1800" smtClean="0"/>
              <a:t>A </a:t>
            </a:r>
            <a:r>
              <a:rPr lang="en-US" sz="1800"/>
              <a:t>225:1 geardown is added to proportionally reduce the speed and increase the torque: 12000 rpm / 225 = 53.3 rpm and 0.1 x 225 = 22.5 kg-cm. The motor will now be able to move significantly more weight at a more reasonable speed</a:t>
            </a:r>
            <a:r>
              <a:rPr lang="en-US" sz="1800" smtClean="0"/>
              <a:t>.</a:t>
            </a:r>
          </a:p>
          <a:p>
            <a:pPr>
              <a:spcBef>
                <a:spcPts val="600"/>
              </a:spcBef>
              <a:spcAft>
                <a:spcPts val="600"/>
              </a:spcAft>
            </a:pPr>
            <a:r>
              <a:rPr lang="en-US" sz="2000" smtClean="0"/>
              <a:t>Controlling of DC geared motor: t</a:t>
            </a:r>
            <a:r>
              <a:rPr lang="en-US" sz="1800" smtClean="0"/>
              <a:t>he </a:t>
            </a:r>
            <a:r>
              <a:rPr lang="en-US" sz="1800"/>
              <a:t>same way DC motor control</a:t>
            </a:r>
            <a:r>
              <a:rPr lang="en-US" sz="1800" smtClean="0"/>
              <a:t>.</a:t>
            </a:r>
          </a:p>
          <a:p>
            <a:pPr>
              <a:spcBef>
                <a:spcPts val="600"/>
              </a:spcBef>
              <a:spcAft>
                <a:spcPts val="600"/>
              </a:spcAft>
            </a:pPr>
            <a:r>
              <a:rPr lang="en-US" sz="1800" smtClean="0"/>
              <a:t>Advantages:</a:t>
            </a:r>
          </a:p>
          <a:p>
            <a:pPr lvl="1"/>
            <a:r>
              <a:rPr lang="en-US" sz="1800"/>
              <a:t>Speed </a:t>
            </a:r>
            <a:r>
              <a:rPr lang="en-US" sz="1800" smtClean="0"/>
              <a:t>Reduction: many </a:t>
            </a:r>
            <a:r>
              <a:rPr lang="en-US" sz="1800"/>
              <a:t>DC motors simply run too fast to be useful in direct-drive applications.</a:t>
            </a:r>
          </a:p>
          <a:p>
            <a:pPr lvl="1"/>
            <a:r>
              <a:rPr lang="en-US" sz="1800"/>
              <a:t>Increased </a:t>
            </a:r>
            <a:r>
              <a:rPr lang="en-US" sz="1800" smtClean="0"/>
              <a:t>Torque: a </a:t>
            </a:r>
            <a:r>
              <a:rPr lang="en-US" sz="1800"/>
              <a:t>lot of work can be coaxed from a relatively small motor if fitted with a suitable gear train</a:t>
            </a:r>
            <a:r>
              <a:rPr lang="en-US" smtClean="0"/>
              <a:t>.</a:t>
            </a:r>
          </a:p>
          <a:p>
            <a:pPr>
              <a:spcBef>
                <a:spcPts val="600"/>
              </a:spcBef>
              <a:spcAft>
                <a:spcPts val="600"/>
              </a:spcAft>
            </a:pPr>
            <a:r>
              <a:rPr lang="en-US" sz="1800"/>
              <a:t>Limitations</a:t>
            </a:r>
            <a:r>
              <a:rPr lang="en-US" sz="1800" smtClean="0"/>
              <a:t>: </a:t>
            </a:r>
            <a:r>
              <a:rPr lang="en-US" sz="1800"/>
              <a:t>low-cost plastic gear trains used with low-voltage motors</a:t>
            </a:r>
          </a:p>
          <a:p>
            <a:pPr marL="0" indent="0">
              <a:buNone/>
            </a:pPr>
            <a:endParaRPr lang="en-US"/>
          </a:p>
          <a:p>
            <a:pPr lvl="1">
              <a:spcBef>
                <a:spcPts val="600"/>
              </a:spcBef>
              <a:spcAft>
                <a:spcPts val="600"/>
              </a:spcAft>
            </a:pPr>
            <a:endParaRPr lang="en-US" sz="16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Tree>
    <p:extLst>
      <p:ext uri="{BB962C8B-B14F-4D97-AF65-F5344CB8AC3E}">
        <p14:creationId xmlns:p14="http://schemas.microsoft.com/office/powerpoint/2010/main" val="3749321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81400"/>
            <a:ext cx="8001000" cy="762000"/>
          </a:xfrm>
        </p:spPr>
        <p:txBody>
          <a:bodyPr/>
          <a:lstStyle/>
          <a:p>
            <a:r>
              <a:rPr lang="en-US" smtClean="0"/>
              <a:t>Servo motor</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Tree>
    <p:extLst>
      <p:ext uri="{BB962C8B-B14F-4D97-AF65-F5344CB8AC3E}">
        <p14:creationId xmlns:p14="http://schemas.microsoft.com/office/powerpoint/2010/main" val="6535900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3" name="Title 2"/>
          <p:cNvSpPr>
            <a:spLocks noGrp="1"/>
          </p:cNvSpPr>
          <p:nvPr>
            <p:ph type="title"/>
          </p:nvPr>
        </p:nvSpPr>
        <p:spPr/>
        <p:txBody>
          <a:bodyPr/>
          <a:lstStyle/>
          <a:p>
            <a:r>
              <a:rPr lang="en-US" smtClean="0"/>
              <a:t>Definition</a:t>
            </a:r>
            <a:endParaRPr lang="en-US"/>
          </a:p>
        </p:txBody>
      </p:sp>
      <p:pic>
        <p:nvPicPr>
          <p:cNvPr id="14338" name="Picture 2" descr="Picture of Servo Mo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712" y="3276600"/>
            <a:ext cx="3770376" cy="282355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990600"/>
            <a:ext cx="8001000" cy="1708357"/>
          </a:xfrm>
        </p:spPr>
        <p:txBody>
          <a:bodyPr/>
          <a:lstStyle/>
          <a:p>
            <a:r>
              <a:rPr lang="en-US"/>
              <a:t>A servo motor is an electrical device which can push or rotate an object with great </a:t>
            </a:r>
            <a:r>
              <a:rPr lang="en-US" smtClean="0"/>
              <a:t>precision</a:t>
            </a:r>
          </a:p>
          <a:p>
            <a:r>
              <a:rPr lang="en-US" smtClean="0"/>
              <a:t>It is made up of simple motor which run through servo mechanism</a:t>
            </a:r>
          </a:p>
          <a:p>
            <a:r>
              <a:rPr lang="en-US" smtClean="0"/>
              <a:t>DC servo motor and AC servo motor</a:t>
            </a:r>
          </a:p>
          <a:p>
            <a:endParaRPr lang="en-US"/>
          </a:p>
          <a:p>
            <a:pPr marL="0" indent="0">
              <a:spcBef>
                <a:spcPts val="600"/>
              </a:spcBef>
              <a:spcAft>
                <a:spcPts val="600"/>
              </a:spcAft>
              <a:buNone/>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Tree>
    <p:extLst>
      <p:ext uri="{BB962C8B-B14F-4D97-AF65-F5344CB8AC3E}">
        <p14:creationId xmlns:p14="http://schemas.microsoft.com/office/powerpoint/2010/main" val="3559737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3" name="Title 2"/>
          <p:cNvSpPr>
            <a:spLocks noGrp="1"/>
          </p:cNvSpPr>
          <p:nvPr>
            <p:ph type="title"/>
          </p:nvPr>
        </p:nvSpPr>
        <p:spPr/>
        <p:txBody>
          <a:bodyPr/>
          <a:lstStyle/>
          <a:p>
            <a:r>
              <a:rPr lang="en-US" smtClean="0"/>
              <a:t>Servo mechamism</a:t>
            </a:r>
            <a:endParaRPr lang="en-US"/>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82443"/>
            <a:ext cx="8001000" cy="1708357"/>
          </a:xfrm>
        </p:spPr>
        <p:txBody>
          <a:bodyPr/>
          <a:lstStyle/>
          <a:p>
            <a:r>
              <a:rPr lang="en-US" sz="2200" smtClean="0"/>
              <a:t>Servo mechanism consists of three components:</a:t>
            </a:r>
          </a:p>
          <a:p>
            <a:pPr lvl="1"/>
            <a:r>
              <a:rPr lang="en-US" smtClean="0"/>
              <a:t>Controlled device</a:t>
            </a:r>
          </a:p>
          <a:p>
            <a:pPr lvl="1"/>
            <a:r>
              <a:rPr lang="en-US" smtClean="0"/>
              <a:t>Output sensor</a:t>
            </a:r>
          </a:p>
          <a:p>
            <a:pPr lvl="1"/>
            <a:r>
              <a:rPr lang="en-US" smtClean="0"/>
              <a:t>Feedback system</a:t>
            </a:r>
          </a:p>
          <a:p>
            <a:pPr lvl="1"/>
            <a:endParaRPr lang="en-US"/>
          </a:p>
          <a:p>
            <a:pPr lvl="1"/>
            <a:endParaRPr lang="en-US" smtClean="0"/>
          </a:p>
          <a:p>
            <a:pPr lvl="1"/>
            <a:endParaRPr lang="en-US"/>
          </a:p>
          <a:p>
            <a:pPr lvl="1"/>
            <a:endParaRPr lang="en-US" smtClean="0"/>
          </a:p>
          <a:p>
            <a:pPr lvl="1"/>
            <a:endParaRPr lang="en-US"/>
          </a:p>
          <a:p>
            <a:pPr lvl="1"/>
            <a:endParaRPr lang="en-US" smtClean="0"/>
          </a:p>
          <a:p>
            <a:pPr lvl="1"/>
            <a:endParaRPr lang="en-US"/>
          </a:p>
          <a:p>
            <a:r>
              <a:rPr lang="en-US" sz="2200" smtClean="0"/>
              <a:t>The </a:t>
            </a:r>
            <a:r>
              <a:rPr lang="en-US" sz="2200"/>
              <a:t>main task of servomechanism is to maintain output of a system at desired value at presence of noises.</a:t>
            </a:r>
          </a:p>
          <a:p>
            <a:pPr marL="0" indent="0">
              <a:spcBef>
                <a:spcPts val="600"/>
              </a:spcBef>
              <a:spcAft>
                <a:spcPts val="600"/>
              </a:spcAft>
              <a:buNone/>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19458" name="Picture 2" descr="https://www.instructables.com/files/deriv/FPI/5FTU/II4UHC0A/FPI5FTUII4UHC0A.L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260" y="2514600"/>
            <a:ext cx="4424940" cy="269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2720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3" name="Title 2"/>
          <p:cNvSpPr>
            <a:spLocks noGrp="1"/>
          </p:cNvSpPr>
          <p:nvPr>
            <p:ph type="title"/>
          </p:nvPr>
        </p:nvSpPr>
        <p:spPr/>
        <p:txBody>
          <a:bodyPr/>
          <a:lstStyle/>
          <a:p>
            <a:r>
              <a:rPr lang="en-US" smtClean="0"/>
              <a:t>Principles of servo motor</a:t>
            </a:r>
            <a:endParaRPr lang="en-US"/>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lgn="just"/>
            <a:r>
              <a:rPr lang="en-US" sz="2000"/>
              <a:t>A</a:t>
            </a:r>
            <a:r>
              <a:rPr lang="en-US" sz="2000" smtClean="0"/>
              <a:t>t </a:t>
            </a:r>
            <a:r>
              <a:rPr lang="en-US" sz="2000"/>
              <a:t>initial position of servo motor shaft, the position of the potentiometer knob is such that there is no electrical signal generated at the output port of the potentiometer. </a:t>
            </a:r>
            <a:endParaRPr lang="en-US" sz="2000" smtClean="0"/>
          </a:p>
          <a:p>
            <a:pPr algn="just"/>
            <a:r>
              <a:rPr lang="en-US" sz="2000" smtClean="0"/>
              <a:t>Now </a:t>
            </a:r>
            <a:r>
              <a:rPr lang="en-US" sz="2000"/>
              <a:t>an electrical signal is given to another input terminal of the error detector amplifier. </a:t>
            </a:r>
            <a:r>
              <a:rPr lang="en-US" sz="2000" smtClean="0"/>
              <a:t>The difference </a:t>
            </a:r>
            <a:r>
              <a:rPr lang="en-US" sz="2000"/>
              <a:t>between these two signals, </a:t>
            </a:r>
            <a:r>
              <a:rPr lang="en-US" sz="2000" smtClean="0"/>
              <a:t>will </a:t>
            </a:r>
            <a:r>
              <a:rPr lang="en-US" sz="2000"/>
              <a:t>be processed in feedback mechanism and output will be provided in term of error signal. </a:t>
            </a:r>
            <a:endParaRPr lang="en-US" sz="2000" smtClean="0"/>
          </a:p>
          <a:p>
            <a:pPr algn="just"/>
            <a:r>
              <a:rPr lang="en-US" sz="2000" smtClean="0"/>
              <a:t>This </a:t>
            </a:r>
            <a:r>
              <a:rPr lang="en-US" sz="2000"/>
              <a:t>error signal acts as the input for motor and motor starts rotating. Now motor shaft is connected with potentiometer and as motor rotates so the potentiometer and it will generate a signal. So as the potentiometer’s angular position changes, its output feedback signal changes</a:t>
            </a:r>
            <a:r>
              <a:rPr lang="en-US" sz="2000" smtClean="0"/>
              <a:t>.</a:t>
            </a:r>
          </a:p>
          <a:p>
            <a:pPr algn="just"/>
            <a:r>
              <a:rPr lang="en-US" sz="2000" smtClean="0"/>
              <a:t>After </a:t>
            </a:r>
            <a:r>
              <a:rPr lang="en-US" sz="2000"/>
              <a:t>sometime the position of potentiometer reaches at a position that the output of potentiometer is same as external signal provided. </a:t>
            </a:r>
            <a:r>
              <a:rPr lang="en-US" sz="2000" smtClean="0"/>
              <a:t>There </a:t>
            </a:r>
            <a:r>
              <a:rPr lang="en-US" sz="2000"/>
              <a:t>will be no output signal from the amplifier to the motor </a:t>
            </a:r>
            <a:r>
              <a:rPr lang="en-US" sz="2000" smtClean="0"/>
              <a:t>input, </a:t>
            </a:r>
            <a:r>
              <a:rPr lang="en-US" sz="2000"/>
              <a:t>and in this situation motor stops rotating.</a:t>
            </a:r>
            <a:endParaRPr lang="en-US" sz="2000" smtClean="0"/>
          </a:p>
          <a:p>
            <a:pPr marL="0" indent="0">
              <a:spcBef>
                <a:spcPts val="600"/>
              </a:spcBef>
              <a:spcAft>
                <a:spcPts val="600"/>
              </a:spcAft>
              <a:buNone/>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Tree>
    <p:extLst>
      <p:ext uri="{BB962C8B-B14F-4D97-AF65-F5344CB8AC3E}">
        <p14:creationId xmlns:p14="http://schemas.microsoft.com/office/powerpoint/2010/main" val="166897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Specifications</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4</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5" name="Title 1"/>
          <p:cNvSpPr txBox="1">
            <a:spLocks/>
          </p:cNvSpPr>
          <p:nvPr/>
        </p:nvSpPr>
        <p:spPr bwMode="auto">
          <a:xfrm>
            <a:off x="574675" y="914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514350" indent="-514350">
              <a:buFont typeface="+mj-lt"/>
              <a:buAutoNum type="arabicPeriod"/>
            </a:pPr>
            <a:endParaRPr lang="en-US" kern="0"/>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68455" y="914400"/>
            <a:ext cx="8001000" cy="4953000"/>
          </a:xfrm>
        </p:spPr>
        <p:txBody>
          <a:bodyPr/>
          <a:lstStyle/>
          <a:p>
            <a:r>
              <a:rPr lang="en-US" sz="2000" smtClean="0"/>
              <a:t>Torque</a:t>
            </a:r>
          </a:p>
          <a:p>
            <a:r>
              <a:rPr lang="en-US" sz="2000" smtClean="0"/>
              <a:t>Speed</a:t>
            </a:r>
            <a:endParaRPr lang="en-US" sz="2000"/>
          </a:p>
          <a:p>
            <a:r>
              <a:rPr lang="en-US" sz="2000"/>
              <a:t>Precision and Accuracy</a:t>
            </a:r>
          </a:p>
          <a:p>
            <a:r>
              <a:rPr lang="en-US" sz="2000" smtClean="0"/>
              <a:t>Voltage: </a:t>
            </a:r>
            <a:r>
              <a:rPr lang="en-US" sz="2000"/>
              <a:t>DC motors </a:t>
            </a:r>
            <a:r>
              <a:rPr lang="en-US" sz="2000" smtClean="0"/>
              <a:t>with </a:t>
            </a:r>
            <a:r>
              <a:rPr lang="en-US" sz="2000"/>
              <a:t>3, 6, 12 and 24 Volts</a:t>
            </a:r>
          </a:p>
          <a:p>
            <a:r>
              <a:rPr lang="en-US" sz="2000"/>
              <a:t>Cost</a:t>
            </a:r>
          </a:p>
          <a:p>
            <a:r>
              <a:rPr lang="en-US" sz="2000"/>
              <a:t>Form Factor</a:t>
            </a:r>
          </a:p>
        </p:txBody>
      </p:sp>
    </p:spTree>
    <p:extLst>
      <p:ext uri="{BB962C8B-B14F-4D97-AF65-F5344CB8AC3E}">
        <p14:creationId xmlns:p14="http://schemas.microsoft.com/office/powerpoint/2010/main" val="2002902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3" name="Title 2"/>
          <p:cNvSpPr>
            <a:spLocks noGrp="1"/>
          </p:cNvSpPr>
          <p:nvPr>
            <p:ph type="title"/>
          </p:nvPr>
        </p:nvSpPr>
        <p:spPr/>
        <p:txBody>
          <a:bodyPr/>
          <a:lstStyle/>
          <a:p>
            <a:r>
              <a:rPr lang="en-US" smtClean="0"/>
              <a:t>Controlling servo motor</a:t>
            </a:r>
            <a:endParaRPr lang="en-US"/>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pic>
        <p:nvPicPr>
          <p:cNvPr id="4098" name="Picture 2" descr="https://www.instructables.com/files/deriv/FUB/4G6O/II4UHDP1/FUB4G6OII4UHDP1.L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595" y="3505200"/>
            <a:ext cx="3575205" cy="261883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800100" y="838200"/>
            <a:ext cx="8001000"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sz="2000"/>
              <a:t>Servo motor can turn 90 degree from either direction form its neutral </a:t>
            </a:r>
            <a:r>
              <a:rPr lang="en-US" sz="2000" smtClean="0"/>
              <a:t>position</a:t>
            </a:r>
          </a:p>
          <a:p>
            <a:pPr algn="just"/>
            <a:r>
              <a:rPr lang="en-US" sz="2000"/>
              <a:t>The servo motor expects to see a pulse every 20 milliseconds (ms) and the length of the pulse will determine how far the motor turns</a:t>
            </a:r>
            <a:r>
              <a:rPr lang="en-US" sz="2000" smtClean="0"/>
              <a:t>.</a:t>
            </a:r>
          </a:p>
          <a:p>
            <a:pPr algn="just"/>
            <a:r>
              <a:rPr lang="en-US" sz="2000" smtClean="0"/>
              <a:t>Servo </a:t>
            </a:r>
            <a:r>
              <a:rPr lang="en-US" sz="2000"/>
              <a:t>motor works on PWM (Pulse width modulation) principle, means its angle of rotation is controlled by the duration of applied pulse to its Control PIN</a:t>
            </a:r>
            <a:endParaRPr lang="en-US" sz="2000" kern="0" smtClean="0"/>
          </a:p>
          <a:p>
            <a:pPr marL="0" indent="0">
              <a:spcBef>
                <a:spcPts val="600"/>
              </a:spcBef>
              <a:spcAft>
                <a:spcPts val="600"/>
              </a:spcAft>
              <a:buFont typeface="Wingdings" pitchFamily="2" charset="2"/>
              <a:buNone/>
            </a:pPr>
            <a:endParaRPr lang="en-US" sz="2000" kern="0" smtClean="0"/>
          </a:p>
          <a:p>
            <a:pPr>
              <a:spcBef>
                <a:spcPts val="600"/>
              </a:spcBef>
              <a:spcAft>
                <a:spcPts val="600"/>
              </a:spcAft>
            </a:pPr>
            <a:endParaRPr lang="en-US" sz="2000" kern="0" smtClean="0"/>
          </a:p>
          <a:p>
            <a:pPr>
              <a:spcBef>
                <a:spcPts val="600"/>
              </a:spcBef>
              <a:spcAft>
                <a:spcPts val="600"/>
              </a:spcAft>
            </a:pPr>
            <a:endParaRPr lang="en-US" sz="2000" kern="0" smtClean="0"/>
          </a:p>
          <a:p>
            <a:pPr marL="0" indent="0">
              <a:spcBef>
                <a:spcPts val="600"/>
              </a:spcBef>
              <a:spcAft>
                <a:spcPts val="600"/>
              </a:spcAft>
              <a:buNone/>
            </a:pPr>
            <a:endParaRPr lang="en-US" sz="2000" kern="0" smtClean="0"/>
          </a:p>
          <a:p>
            <a:pPr marL="471487" lvl="1" indent="0">
              <a:buFont typeface="Wingdings" pitchFamily="2" charset="2"/>
              <a:buNone/>
            </a:pPr>
            <a:endParaRPr lang="en-US" sz="1800" kern="0" dirty="0"/>
          </a:p>
        </p:txBody>
      </p:sp>
    </p:spTree>
    <p:extLst>
      <p:ext uri="{BB962C8B-B14F-4D97-AF65-F5344CB8AC3E}">
        <p14:creationId xmlns:p14="http://schemas.microsoft.com/office/powerpoint/2010/main" val="10700907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3" name="Title 2"/>
          <p:cNvSpPr>
            <a:spLocks noGrp="1"/>
          </p:cNvSpPr>
          <p:nvPr>
            <p:ph type="title"/>
          </p:nvPr>
        </p:nvSpPr>
        <p:spPr/>
        <p:txBody>
          <a:bodyPr/>
          <a:lstStyle/>
          <a:p>
            <a:r>
              <a:rPr lang="en-US" smtClean="0"/>
              <a:t>Arduino Servo Control</a:t>
            </a:r>
            <a:endParaRPr lang="en-US"/>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800" y="990600"/>
            <a:ext cx="8001000"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spcBef>
                <a:spcPts val="600"/>
              </a:spcBef>
              <a:spcAft>
                <a:spcPts val="600"/>
              </a:spcAft>
            </a:pPr>
            <a:r>
              <a:rPr lang="en-US" sz="2000"/>
              <a:t>Servo motors have three wires: power, ground, and </a:t>
            </a:r>
            <a:r>
              <a:rPr lang="en-US" sz="2000" smtClean="0"/>
              <a:t>signal</a:t>
            </a:r>
          </a:p>
          <a:p>
            <a:pPr>
              <a:spcBef>
                <a:spcPts val="600"/>
              </a:spcBef>
              <a:spcAft>
                <a:spcPts val="600"/>
              </a:spcAft>
            </a:pPr>
            <a:r>
              <a:rPr lang="en-US" sz="2000"/>
              <a:t>The signal pin is typically yellow, orange or white and should be connected to pin 9 </a:t>
            </a:r>
            <a:r>
              <a:rPr lang="en-US" sz="2000" smtClean="0"/>
              <a:t>(PWM) on </a:t>
            </a:r>
            <a:r>
              <a:rPr lang="en-US" sz="2000"/>
              <a:t>the </a:t>
            </a:r>
            <a:r>
              <a:rPr lang="en-US" sz="2000" smtClean="0"/>
              <a:t>board</a:t>
            </a:r>
            <a:endParaRPr lang="en-US" sz="2000" kern="0" smtClean="0"/>
          </a:p>
          <a:p>
            <a:pPr marL="471487" lvl="1" indent="0">
              <a:buFont typeface="Wingdings" pitchFamily="2" charset="2"/>
              <a:buNone/>
            </a:pPr>
            <a:endParaRPr lang="en-US" sz="1800" kern="0" dirty="0"/>
          </a:p>
        </p:txBody>
      </p:sp>
      <p:pic>
        <p:nvPicPr>
          <p:cNvPr id="5" name="Picture 4"/>
          <p:cNvPicPr>
            <a:picLocks noChangeAspect="1"/>
          </p:cNvPicPr>
          <p:nvPr/>
        </p:nvPicPr>
        <p:blipFill>
          <a:blip r:embed="rId3"/>
          <a:stretch>
            <a:fillRect/>
          </a:stretch>
        </p:blipFill>
        <p:spPr>
          <a:xfrm>
            <a:off x="609600" y="2209800"/>
            <a:ext cx="5867400" cy="3996175"/>
          </a:xfrm>
          <a:prstGeom prst="rect">
            <a:avLst/>
          </a:prstGeom>
        </p:spPr>
      </p:pic>
      <p:pic>
        <p:nvPicPr>
          <p:cNvPr id="6147" name="Picture 3" descr="https://www.arduino.cc/en/uploads/Tutorial/sweep_sche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0306" y="2284182"/>
            <a:ext cx="2683694" cy="3354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93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3" name="Title 2"/>
          <p:cNvSpPr>
            <a:spLocks noGrp="1"/>
          </p:cNvSpPr>
          <p:nvPr>
            <p:ph type="title"/>
          </p:nvPr>
        </p:nvSpPr>
        <p:spPr/>
        <p:txBody>
          <a:bodyPr/>
          <a:lstStyle/>
          <a:p>
            <a:r>
              <a:rPr lang="en-US"/>
              <a:t>Continuous Rotation Servo Motors</a:t>
            </a:r>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800" y="990600"/>
            <a:ext cx="8001000"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spcBef>
                <a:spcPts val="600"/>
              </a:spcBef>
              <a:spcAft>
                <a:spcPts val="600"/>
              </a:spcAft>
            </a:pPr>
            <a:r>
              <a:rPr lang="en-US" sz="2000" smtClean="0"/>
              <a:t>A </a:t>
            </a:r>
            <a:r>
              <a:rPr lang="en-US" sz="2000"/>
              <a:t>modified version of what the servos are actually meant to do, that is, control the shaft </a:t>
            </a:r>
            <a:r>
              <a:rPr lang="en-US" sz="2000" smtClean="0"/>
              <a:t>position</a:t>
            </a:r>
          </a:p>
          <a:p>
            <a:pPr>
              <a:spcBef>
                <a:spcPts val="600"/>
              </a:spcBef>
              <a:spcAft>
                <a:spcPts val="600"/>
              </a:spcAft>
            </a:pPr>
            <a:r>
              <a:rPr lang="en-US" sz="2000"/>
              <a:t>The </a:t>
            </a:r>
            <a:r>
              <a:rPr lang="en-US" sz="2000" smtClean="0"/>
              <a:t>360 rotation </a:t>
            </a:r>
            <a:r>
              <a:rPr lang="en-US" sz="2000"/>
              <a:t>servos are actually made by changing certain mechanical connections inside the servo</a:t>
            </a:r>
            <a:endParaRPr lang="en-US" sz="2000" kern="0" smtClean="0"/>
          </a:p>
          <a:p>
            <a:pPr>
              <a:spcBef>
                <a:spcPts val="600"/>
              </a:spcBef>
              <a:spcAft>
                <a:spcPts val="600"/>
              </a:spcAft>
            </a:pPr>
            <a:r>
              <a:rPr lang="en-US" sz="2000"/>
              <a:t>With the continuous rotation servo you can only control the direction and speed of the servo, but not the position.</a:t>
            </a:r>
            <a:endParaRPr lang="en-US" sz="2000" kern="0" smtClean="0"/>
          </a:p>
          <a:p>
            <a:pPr>
              <a:spcBef>
                <a:spcPts val="600"/>
              </a:spcBef>
              <a:spcAft>
                <a:spcPts val="600"/>
              </a:spcAft>
            </a:pPr>
            <a:endParaRPr lang="en-US" sz="2000" kern="0" smtClean="0"/>
          </a:p>
          <a:p>
            <a:pPr marL="0" indent="0">
              <a:spcBef>
                <a:spcPts val="600"/>
              </a:spcBef>
              <a:spcAft>
                <a:spcPts val="600"/>
              </a:spcAft>
              <a:buNone/>
            </a:pPr>
            <a:endParaRPr lang="en-US" sz="2000" kern="0" smtClean="0"/>
          </a:p>
          <a:p>
            <a:pPr marL="471487" lvl="1" indent="0">
              <a:buFont typeface="Wingdings" pitchFamily="2" charset="2"/>
              <a:buNone/>
            </a:pPr>
            <a:endParaRPr lang="en-US" sz="1800" kern="0" dirty="0"/>
          </a:p>
        </p:txBody>
      </p:sp>
    </p:spTree>
    <p:extLst>
      <p:ext uri="{BB962C8B-B14F-4D97-AF65-F5344CB8AC3E}">
        <p14:creationId xmlns:p14="http://schemas.microsoft.com/office/powerpoint/2010/main" val="16584416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3" name="Title 2"/>
          <p:cNvSpPr>
            <a:spLocks noGrp="1"/>
          </p:cNvSpPr>
          <p:nvPr>
            <p:ph type="title"/>
          </p:nvPr>
        </p:nvSpPr>
        <p:spPr/>
        <p:txBody>
          <a:bodyPr/>
          <a:lstStyle/>
          <a:p>
            <a:r>
              <a:rPr lang="en-US" smtClean="0"/>
              <a:t>Advantages and Disadvantages</a:t>
            </a:r>
            <a:endParaRPr lang="en-US"/>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800" y="990600"/>
            <a:ext cx="8001000"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spcBef>
                <a:spcPts val="600"/>
              </a:spcBef>
              <a:spcAft>
                <a:spcPts val="600"/>
              </a:spcAft>
            </a:pPr>
            <a:r>
              <a:rPr lang="en-US" sz="2000" kern="0" smtClean="0"/>
              <a:t>Advantages</a:t>
            </a:r>
          </a:p>
          <a:p>
            <a:pPr lvl="1">
              <a:spcBef>
                <a:spcPts val="600"/>
              </a:spcBef>
              <a:spcAft>
                <a:spcPts val="600"/>
              </a:spcAft>
            </a:pPr>
            <a:r>
              <a:rPr lang="en-US" sz="2000" kern="0" smtClean="0"/>
              <a:t>Low cost</a:t>
            </a:r>
          </a:p>
          <a:p>
            <a:pPr lvl="1">
              <a:spcBef>
                <a:spcPts val="600"/>
              </a:spcBef>
              <a:spcAft>
                <a:spcPts val="600"/>
              </a:spcAft>
            </a:pPr>
            <a:r>
              <a:rPr lang="en-US" sz="2000" kern="0" smtClean="0"/>
              <a:t>Variety</a:t>
            </a:r>
          </a:p>
          <a:p>
            <a:pPr lvl="1">
              <a:spcBef>
                <a:spcPts val="600"/>
              </a:spcBef>
              <a:spcAft>
                <a:spcPts val="600"/>
              </a:spcAft>
            </a:pPr>
            <a:r>
              <a:rPr lang="en-US" sz="2000" kern="0" smtClean="0"/>
              <a:t>Simple to control</a:t>
            </a:r>
          </a:p>
          <a:p>
            <a:pPr marL="319087" indent="-285750">
              <a:spcBef>
                <a:spcPts val="600"/>
              </a:spcBef>
              <a:spcAft>
                <a:spcPts val="600"/>
              </a:spcAft>
            </a:pPr>
            <a:r>
              <a:rPr lang="en-US" sz="2000" kern="0" smtClean="0"/>
              <a:t>Disadvantages</a:t>
            </a:r>
          </a:p>
          <a:p>
            <a:pPr marL="757237" lvl="1" indent="-285750">
              <a:spcBef>
                <a:spcPts val="600"/>
              </a:spcBef>
              <a:spcAft>
                <a:spcPts val="600"/>
              </a:spcAft>
            </a:pPr>
            <a:r>
              <a:rPr lang="en-US" sz="2000" kern="0" smtClean="0"/>
              <a:t>Limited 180 degree of motion</a:t>
            </a:r>
          </a:p>
          <a:p>
            <a:pPr marL="757237" lvl="1" indent="-285750">
              <a:spcBef>
                <a:spcPts val="600"/>
              </a:spcBef>
              <a:spcAft>
                <a:spcPts val="600"/>
              </a:spcAft>
            </a:pPr>
            <a:r>
              <a:rPr lang="en-US" sz="2000" kern="0" smtClean="0"/>
              <a:t>Positioning accuracy and repeatability of +/- 1 degree</a:t>
            </a:r>
          </a:p>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Tree>
    <p:extLst>
      <p:ext uri="{BB962C8B-B14F-4D97-AF65-F5344CB8AC3E}">
        <p14:creationId xmlns:p14="http://schemas.microsoft.com/office/powerpoint/2010/main" val="41185487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05200"/>
            <a:ext cx="8001000" cy="762000"/>
          </a:xfrm>
        </p:spPr>
        <p:txBody>
          <a:bodyPr/>
          <a:lstStyle/>
          <a:p>
            <a:r>
              <a:rPr lang="en-US" smtClean="0"/>
              <a:t>Stepper motor</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Tree>
    <p:extLst>
      <p:ext uri="{BB962C8B-B14F-4D97-AF65-F5344CB8AC3E}">
        <p14:creationId xmlns:p14="http://schemas.microsoft.com/office/powerpoint/2010/main" val="17038729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3" name="Title 2"/>
          <p:cNvSpPr>
            <a:spLocks noGrp="1"/>
          </p:cNvSpPr>
          <p:nvPr>
            <p:ph type="title"/>
          </p:nvPr>
        </p:nvSpPr>
        <p:spPr/>
        <p:txBody>
          <a:bodyPr/>
          <a:lstStyle/>
          <a:p>
            <a:r>
              <a:rPr lang="en-US" smtClean="0"/>
              <a:t>Examples</a:t>
            </a:r>
            <a:endParaRPr lang="en-US"/>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pic>
        <p:nvPicPr>
          <p:cNvPr id="7170" name="Picture 2" descr="Picture of Stepper Mo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1295400"/>
            <a:ext cx="6480175" cy="431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976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3" name="Title 2"/>
          <p:cNvSpPr>
            <a:spLocks noGrp="1"/>
          </p:cNvSpPr>
          <p:nvPr>
            <p:ph type="title"/>
          </p:nvPr>
        </p:nvSpPr>
        <p:spPr/>
        <p:txBody>
          <a:bodyPr/>
          <a:lstStyle/>
          <a:p>
            <a:r>
              <a:rPr lang="en-US" smtClean="0"/>
              <a:t>Definition</a:t>
            </a:r>
            <a:endParaRPr lang="en-US"/>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pic>
        <p:nvPicPr>
          <p:cNvPr id="8" name="Picture 4" descr="https://cdn.instructables.com/F21/IOEY/II5VSHIC/F21IOEYII5VSHIC.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157521"/>
            <a:ext cx="3061447" cy="458275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90600"/>
            <a:ext cx="4901453"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sz="2000"/>
              <a:t>A stepper motor is an electromechanical device which converts electrical pulses into discrete mechanical </a:t>
            </a:r>
            <a:r>
              <a:rPr lang="en-US" sz="2000" smtClean="0"/>
              <a:t>movements</a:t>
            </a:r>
          </a:p>
          <a:p>
            <a:pPr algn="just"/>
            <a:r>
              <a:rPr lang="en-US" sz="2000"/>
              <a:t>The shaft or spindle of a stepper motor rotates in discrete step increments when electrical command pulses are applied to it in the proper </a:t>
            </a:r>
            <a:r>
              <a:rPr lang="en-US" sz="2000" smtClean="0"/>
              <a:t>sequence</a:t>
            </a:r>
          </a:p>
          <a:p>
            <a:pPr algn="just"/>
            <a:r>
              <a:rPr lang="en-US" sz="2000"/>
              <a:t>The speed of the motor shafts rotation is directly related to the frequency of the input pulses and the length of rotation is directly related to the number of input pulses applied.</a:t>
            </a:r>
            <a:endParaRPr lang="en-US" sz="2000" kern="0" dirty="0"/>
          </a:p>
        </p:txBody>
      </p:sp>
    </p:spTree>
    <p:extLst>
      <p:ext uri="{BB962C8B-B14F-4D97-AF65-F5344CB8AC3E}">
        <p14:creationId xmlns:p14="http://schemas.microsoft.com/office/powerpoint/2010/main" val="19400053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3" name="Title 2"/>
          <p:cNvSpPr>
            <a:spLocks noGrp="1"/>
          </p:cNvSpPr>
          <p:nvPr>
            <p:ph type="title"/>
          </p:nvPr>
        </p:nvSpPr>
        <p:spPr/>
        <p:txBody>
          <a:bodyPr/>
          <a:lstStyle/>
          <a:p>
            <a:r>
              <a:rPr lang="en-US" smtClean="0"/>
              <a:t>Definition</a:t>
            </a:r>
            <a:endParaRPr lang="en-US"/>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90600"/>
            <a:ext cx="788987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a:t>Steppers are a special segment of brushless motors. </a:t>
            </a:r>
            <a:endParaRPr lang="en-US" smtClean="0"/>
          </a:p>
          <a:p>
            <a:pPr algn="just"/>
            <a:r>
              <a:rPr lang="en-US" smtClean="0"/>
              <a:t>They </a:t>
            </a:r>
            <a:r>
              <a:rPr lang="en-US"/>
              <a:t>are purposely built for high-holding torque. This high-holding torque gives the user the ability to incrementally “step” to the next </a:t>
            </a:r>
            <a:r>
              <a:rPr lang="en-US" smtClean="0"/>
              <a:t>position</a:t>
            </a:r>
          </a:p>
          <a:p>
            <a:pPr algn="just"/>
            <a:r>
              <a:rPr lang="en-US"/>
              <a:t>A</a:t>
            </a:r>
            <a:r>
              <a:rPr lang="en-US" smtClean="0"/>
              <a:t> </a:t>
            </a:r>
            <a:r>
              <a:rPr lang="en-US"/>
              <a:t>simple positioning system </a:t>
            </a:r>
            <a:r>
              <a:rPr lang="en-US" smtClean="0"/>
              <a:t>doesn’t </a:t>
            </a:r>
            <a:r>
              <a:rPr lang="en-US"/>
              <a:t>require an </a:t>
            </a:r>
            <a:r>
              <a:rPr lang="en-US" smtClean="0"/>
              <a:t>encoder: open loop control</a:t>
            </a:r>
          </a:p>
          <a:p>
            <a:pPr algn="just"/>
            <a:r>
              <a:rPr lang="en-US" smtClean="0"/>
              <a:t>Simple </a:t>
            </a:r>
            <a:r>
              <a:rPr lang="en-US"/>
              <a:t>to build and </a:t>
            </a:r>
            <a:r>
              <a:rPr lang="en-US" smtClean="0"/>
              <a:t>use</a:t>
            </a:r>
          </a:p>
          <a:p>
            <a:pPr algn="just"/>
            <a:r>
              <a:rPr lang="en-US" kern="0" smtClean="0"/>
              <a:t>Used in precise position control: printers, 3D printer, CNC milling machines,…</a:t>
            </a:r>
            <a:endParaRPr lang="en-US" kern="0" dirty="0"/>
          </a:p>
        </p:txBody>
      </p:sp>
    </p:spTree>
    <p:extLst>
      <p:ext uri="{BB962C8B-B14F-4D97-AF65-F5344CB8AC3E}">
        <p14:creationId xmlns:p14="http://schemas.microsoft.com/office/powerpoint/2010/main" val="9936978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90600"/>
            <a:ext cx="788987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sz="2000"/>
              <a:t>Stepper motors behave exactly the same as a brushless motor, only the step size is much smaller</a:t>
            </a:r>
            <a:endParaRPr lang="en-US" sz="2000" kern="0" dirty="0"/>
          </a:p>
        </p:txBody>
      </p:sp>
      <p:pic>
        <p:nvPicPr>
          <p:cNvPr id="9218" name="Picture 2" descr="https://www.instructables.com/files/deriv/FFO/FPCW/II5VSHXA/FFOFPCWII5VSHXA.LARG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25469" y="2057400"/>
            <a:ext cx="3309938" cy="35405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Principles of operation</a:t>
            </a:r>
            <a:endParaRPr lang="en-US"/>
          </a:p>
        </p:txBody>
      </p:sp>
    </p:spTree>
    <p:extLst>
      <p:ext uri="{BB962C8B-B14F-4D97-AF65-F5344CB8AC3E}">
        <p14:creationId xmlns:p14="http://schemas.microsoft.com/office/powerpoint/2010/main" val="8490283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90600"/>
            <a:ext cx="788987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sz="2000" b="1"/>
              <a:t>U</a:t>
            </a:r>
            <a:r>
              <a:rPr lang="en-US" sz="2000" b="1" smtClean="0"/>
              <a:t>nipolar</a:t>
            </a:r>
            <a:r>
              <a:rPr lang="en-US" sz="2000"/>
              <a:t> and </a:t>
            </a:r>
            <a:r>
              <a:rPr lang="en-US" sz="2000" b="1"/>
              <a:t>bipolar</a:t>
            </a:r>
            <a:r>
              <a:rPr lang="en-US" sz="2000"/>
              <a:t> stepper </a:t>
            </a:r>
            <a:r>
              <a:rPr lang="en-US" sz="2000" smtClean="0"/>
              <a:t>motors</a:t>
            </a:r>
          </a:p>
          <a:p>
            <a:pPr algn="just"/>
            <a:r>
              <a:rPr lang="en-US" sz="2000"/>
              <a:t>T</a:t>
            </a:r>
            <a:r>
              <a:rPr lang="en-US" sz="2000" smtClean="0"/>
              <a:t>wo </a:t>
            </a:r>
            <a:r>
              <a:rPr lang="en-US" sz="2000"/>
              <a:t>types work exactly the same </a:t>
            </a:r>
            <a:r>
              <a:rPr lang="en-US" sz="2000" smtClean="0"/>
              <a:t>way: </a:t>
            </a:r>
            <a:r>
              <a:rPr lang="en-US" sz="2000"/>
              <a:t>electromagnets are turned on in a sequential fashion, inducing the central motor shaft to </a:t>
            </a:r>
            <a:r>
              <a:rPr lang="en-US" sz="2000" smtClean="0"/>
              <a:t>spin</a:t>
            </a:r>
          </a:p>
          <a:p>
            <a:pPr algn="just"/>
            <a:r>
              <a:rPr lang="en-US" sz="2000" kern="0" smtClean="0"/>
              <a:t>Unipolar: positive voltage (high 5V, low 0V)</a:t>
            </a:r>
          </a:p>
          <a:p>
            <a:pPr algn="just"/>
            <a:r>
              <a:rPr lang="en-US" sz="2000" kern="0" smtClean="0"/>
              <a:t>Bipolar: positive and negative (high 2.5V, low -2.5V)</a:t>
            </a:r>
            <a:endParaRPr lang="en-US" sz="2000" kern="0" dirty="0"/>
          </a:p>
        </p:txBody>
      </p:sp>
      <p:sp>
        <p:nvSpPr>
          <p:cNvPr id="2" name="Title 1"/>
          <p:cNvSpPr>
            <a:spLocks noGrp="1"/>
          </p:cNvSpPr>
          <p:nvPr>
            <p:ph type="title"/>
          </p:nvPr>
        </p:nvSpPr>
        <p:spPr/>
        <p:txBody>
          <a:bodyPr/>
          <a:lstStyle/>
          <a:p>
            <a:r>
              <a:rPr lang="en-US" smtClean="0"/>
              <a:t>Classification</a:t>
            </a:r>
            <a:endParaRPr lang="en-US"/>
          </a:p>
        </p:txBody>
      </p:sp>
      <p:pic>
        <p:nvPicPr>
          <p:cNvPr id="12292" name="Picture 4" descr="https://www.instructables.com/files/deriv/FDZ/YPP4/II5VSIVF/FDZYPP4II5VSIVF.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748" y="3542719"/>
            <a:ext cx="4790904" cy="235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735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Specifications</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5</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5" name="Title 1"/>
          <p:cNvSpPr txBox="1">
            <a:spLocks/>
          </p:cNvSpPr>
          <p:nvPr/>
        </p:nvSpPr>
        <p:spPr bwMode="auto">
          <a:xfrm>
            <a:off x="574675" y="914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514350" indent="-514350">
              <a:buFont typeface="+mj-lt"/>
              <a:buAutoNum type="arabicPeriod"/>
            </a:pPr>
            <a:endParaRPr lang="en-US" kern="0"/>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68455" y="914400"/>
            <a:ext cx="8001000" cy="4953000"/>
          </a:xfrm>
        </p:spPr>
        <p:txBody>
          <a:bodyPr/>
          <a:lstStyle/>
          <a:p>
            <a:r>
              <a:rPr lang="en-US" sz="2000" b="1" smtClean="0"/>
              <a:t>Torque: </a:t>
            </a:r>
            <a:r>
              <a:rPr lang="en-US" sz="2000" smtClean="0"/>
              <a:t>the magnitude of the twisting force, how heavy a load it can rotate when connected to amature</a:t>
            </a:r>
          </a:p>
          <a:p>
            <a:endParaRPr lang="en-US" sz="2000"/>
          </a:p>
          <a:p>
            <a:endParaRPr lang="en-US" sz="2000" smtClean="0"/>
          </a:p>
          <a:p>
            <a:endParaRPr lang="en-US" sz="2000"/>
          </a:p>
          <a:p>
            <a:endParaRPr lang="en-US" sz="2000" smtClean="0"/>
          </a:p>
          <a:p>
            <a:endParaRPr lang="en-US" sz="2000"/>
          </a:p>
          <a:p>
            <a:endParaRPr lang="en-US" sz="2000" smtClean="0"/>
          </a:p>
          <a:p>
            <a:r>
              <a:rPr lang="en-US" sz="2000" smtClean="0"/>
              <a:t>Example: </a:t>
            </a:r>
            <a:r>
              <a:rPr lang="en-US" sz="2000"/>
              <a:t>for a C= 0.03, the minimum torque to move a 5 lb robot with 4 inch diameter wheels would be:</a:t>
            </a:r>
          </a:p>
          <a:p>
            <a:pPr marL="0" indent="0">
              <a:buNone/>
            </a:pPr>
            <a:r>
              <a:rPr lang="en-US" sz="2000"/>
              <a:t> </a:t>
            </a:r>
            <a:r>
              <a:rPr lang="en-US" sz="2000" smtClean="0"/>
              <a:t>     T = </a:t>
            </a:r>
            <a:r>
              <a:rPr lang="en-US" sz="2000"/>
              <a:t>8 x 0.03 x 5lb x 4in = 4.8 </a:t>
            </a:r>
            <a:r>
              <a:rPr lang="en-US" sz="2000" smtClean="0"/>
              <a:t>oz-in</a:t>
            </a:r>
          </a:p>
          <a:p>
            <a:endParaRPr lang="en-US" sz="2000"/>
          </a:p>
          <a:p>
            <a:endParaRPr lang="en-US" sz="2000"/>
          </a:p>
        </p:txBody>
      </p:sp>
      <p:sp>
        <p:nvSpPr>
          <p:cNvPr id="3" name="Rectangle 2"/>
          <p:cNvSpPr/>
          <p:nvPr/>
        </p:nvSpPr>
        <p:spPr>
          <a:xfrm>
            <a:off x="1905000" y="1752600"/>
            <a:ext cx="5562600" cy="1908215"/>
          </a:xfrm>
          <a:prstGeom prst="rect">
            <a:avLst/>
          </a:prstGeom>
        </p:spPr>
        <p:txBody>
          <a:bodyPr wrap="square">
            <a:spAutoFit/>
          </a:bodyPr>
          <a:lstStyle/>
          <a:p>
            <a:pPr algn="ctr"/>
            <a:r>
              <a:rPr lang="en-US" sz="2800" b="1">
                <a:solidFill>
                  <a:srgbClr val="555555"/>
                </a:solidFill>
                <a:latin typeface="Nunito"/>
              </a:rPr>
              <a:t>T = 8 x C x W x </a:t>
            </a:r>
            <a:r>
              <a:rPr lang="en-US" sz="2800" b="1" smtClean="0">
                <a:solidFill>
                  <a:srgbClr val="555555"/>
                </a:solidFill>
                <a:latin typeface="Nunito"/>
              </a:rPr>
              <a:t>D</a:t>
            </a:r>
          </a:p>
          <a:p>
            <a:r>
              <a:rPr lang="en-US" smtClean="0">
                <a:solidFill>
                  <a:srgbClr val="555555"/>
                </a:solidFill>
                <a:latin typeface="Nunito"/>
              </a:rPr>
              <a:t>where</a:t>
            </a:r>
            <a:r>
              <a:rPr lang="en-US">
                <a:solidFill>
                  <a:srgbClr val="555555"/>
                </a:solidFill>
                <a:latin typeface="Nunito"/>
              </a:rPr>
              <a:t>:</a:t>
            </a:r>
          </a:p>
          <a:p>
            <a:pPr>
              <a:buFont typeface="Arial" panose="020B0604020202020204" pitchFamily="34" charset="0"/>
              <a:buChar char="•"/>
            </a:pPr>
            <a:r>
              <a:rPr lang="en-US">
                <a:solidFill>
                  <a:srgbClr val="555555"/>
                </a:solidFill>
                <a:latin typeface="Nunito"/>
              </a:rPr>
              <a:t>T is the torque in oz-in</a:t>
            </a:r>
          </a:p>
          <a:p>
            <a:pPr>
              <a:buFont typeface="Arial" panose="020B0604020202020204" pitchFamily="34" charset="0"/>
              <a:buChar char="•"/>
            </a:pPr>
            <a:r>
              <a:rPr lang="en-US">
                <a:solidFill>
                  <a:srgbClr val="555555"/>
                </a:solidFill>
                <a:latin typeface="Nunito"/>
              </a:rPr>
              <a:t>C is the coefficient of friction</a:t>
            </a:r>
          </a:p>
          <a:p>
            <a:pPr>
              <a:buFont typeface="Arial" panose="020B0604020202020204" pitchFamily="34" charset="0"/>
              <a:buChar char="•"/>
            </a:pPr>
            <a:r>
              <a:rPr lang="en-US">
                <a:solidFill>
                  <a:srgbClr val="555555"/>
                </a:solidFill>
                <a:latin typeface="Nunito"/>
              </a:rPr>
              <a:t>W is the weight in lbs</a:t>
            </a:r>
          </a:p>
          <a:p>
            <a:pPr>
              <a:buFont typeface="Arial" panose="020B0604020202020204" pitchFamily="34" charset="0"/>
              <a:buChar char="•"/>
            </a:pPr>
            <a:r>
              <a:rPr lang="en-US">
                <a:solidFill>
                  <a:srgbClr val="555555"/>
                </a:solidFill>
                <a:latin typeface="Nunito"/>
              </a:rPr>
              <a:t>D is the wheel diameter in inches</a:t>
            </a:r>
            <a:endParaRPr lang="en-US" b="0" i="0">
              <a:solidFill>
                <a:srgbClr val="555555"/>
              </a:solidFill>
              <a:effectLst/>
              <a:latin typeface="Nunito"/>
            </a:endParaRPr>
          </a:p>
        </p:txBody>
      </p:sp>
    </p:spTree>
    <p:extLst>
      <p:ext uri="{BB962C8B-B14F-4D97-AF65-F5344CB8AC3E}">
        <p14:creationId xmlns:p14="http://schemas.microsoft.com/office/powerpoint/2010/main" val="11207946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14400"/>
            <a:ext cx="788987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a:t>Stepper motors require a stepper controller to energize the phases in a timely sequence to make the motor </a:t>
            </a:r>
            <a:r>
              <a:rPr lang="en-US" smtClean="0"/>
              <a:t>turn</a:t>
            </a:r>
          </a:p>
          <a:p>
            <a:pPr algn="just"/>
            <a:r>
              <a:rPr lang="en-US"/>
              <a:t>There are several different ways that stepper motors are able to be driven </a:t>
            </a:r>
            <a:r>
              <a:rPr lang="en-US" smtClean="0"/>
              <a:t>including:</a:t>
            </a:r>
          </a:p>
          <a:p>
            <a:pPr lvl="1" algn="just"/>
            <a:r>
              <a:rPr lang="en-US" sz="2400" smtClean="0"/>
              <a:t>Full step</a:t>
            </a:r>
          </a:p>
          <a:p>
            <a:pPr lvl="1" algn="just"/>
            <a:r>
              <a:rPr lang="en-US" sz="2400"/>
              <a:t>H</a:t>
            </a:r>
            <a:r>
              <a:rPr lang="en-US" sz="2400" smtClean="0"/>
              <a:t>alf step</a:t>
            </a:r>
          </a:p>
          <a:p>
            <a:pPr lvl="1" algn="just"/>
            <a:r>
              <a:rPr lang="en-US" sz="2400"/>
              <a:t>M</a:t>
            </a:r>
            <a:r>
              <a:rPr lang="en-US" sz="2400" smtClean="0"/>
              <a:t>icrostepping</a:t>
            </a:r>
            <a:r>
              <a:rPr lang="en-US" sz="2400"/>
              <a:t>. </a:t>
            </a:r>
            <a:endParaRPr lang="en-US" sz="2400" smtClean="0"/>
          </a:p>
          <a:p>
            <a:pPr algn="just"/>
            <a:r>
              <a:rPr lang="en-US" smtClean="0"/>
              <a:t>Each </a:t>
            </a:r>
            <a:r>
              <a:rPr lang="en-US"/>
              <a:t>of these driving styles offer different amounts of torque and step sizes that the stepper motor can use</a:t>
            </a:r>
            <a:endParaRPr lang="en-US" kern="0" dirty="0"/>
          </a:p>
        </p:txBody>
      </p:sp>
      <p:sp>
        <p:nvSpPr>
          <p:cNvPr id="2" name="Title 1"/>
          <p:cNvSpPr>
            <a:spLocks noGrp="1"/>
          </p:cNvSpPr>
          <p:nvPr>
            <p:ph type="title"/>
          </p:nvPr>
        </p:nvSpPr>
        <p:spPr/>
        <p:txBody>
          <a:bodyPr/>
          <a:lstStyle/>
          <a:p>
            <a:r>
              <a:rPr lang="en-US" smtClean="0"/>
              <a:t>Driving stepper motor</a:t>
            </a:r>
            <a:endParaRPr lang="en-US"/>
          </a:p>
        </p:txBody>
      </p:sp>
    </p:spTree>
    <p:extLst>
      <p:ext uri="{BB962C8B-B14F-4D97-AF65-F5344CB8AC3E}">
        <p14:creationId xmlns:p14="http://schemas.microsoft.com/office/powerpoint/2010/main" val="32641030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806243"/>
            <a:ext cx="788987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smtClean="0"/>
              <a:t>One – phase on – full step: one phase is energized at a time,  the least amount of power from driver</a:t>
            </a:r>
          </a:p>
          <a:p>
            <a:pPr algn="just"/>
            <a:r>
              <a:rPr lang="en-US" kern="0" smtClean="0"/>
              <a:t>Two – phase on – full step: two phases are energized at the same time, improved torque and speed </a:t>
            </a:r>
          </a:p>
          <a:p>
            <a:pPr algn="just"/>
            <a:endParaRPr lang="en-US" kern="0"/>
          </a:p>
          <a:p>
            <a:pPr algn="just"/>
            <a:endParaRPr lang="en-US" kern="0" smtClean="0"/>
          </a:p>
          <a:p>
            <a:pPr algn="just"/>
            <a:endParaRPr lang="en-US" kern="0"/>
          </a:p>
          <a:p>
            <a:pPr algn="just"/>
            <a:endParaRPr lang="en-US" kern="0" smtClean="0"/>
          </a:p>
          <a:p>
            <a:pPr algn="just"/>
            <a:endParaRPr lang="en-US" kern="0"/>
          </a:p>
          <a:p>
            <a:pPr algn="just"/>
            <a:endParaRPr lang="en-US" kern="0" smtClean="0"/>
          </a:p>
          <a:p>
            <a:pPr algn="just"/>
            <a:r>
              <a:rPr lang="en-US" kern="0" smtClean="0"/>
              <a:t>Example: </a:t>
            </a:r>
            <a:r>
              <a:rPr lang="en-US" smtClean="0"/>
              <a:t>1.8 </a:t>
            </a:r>
            <a:r>
              <a:rPr lang="en-US"/>
              <a:t>step resolution</a:t>
            </a:r>
            <a:r>
              <a:rPr lang="en-US" smtClean="0"/>
              <a:t>, need </a:t>
            </a:r>
            <a:r>
              <a:rPr lang="en-US"/>
              <a:t>360° ÷ 1.8 = </a:t>
            </a:r>
            <a:r>
              <a:rPr lang="en-US" smtClean="0"/>
              <a:t>200 pulses to rotate one complete revolution</a:t>
            </a:r>
            <a:endParaRPr lang="en-US" kern="0" dirty="0"/>
          </a:p>
        </p:txBody>
      </p:sp>
      <p:sp>
        <p:nvSpPr>
          <p:cNvPr id="2" name="Title 1"/>
          <p:cNvSpPr>
            <a:spLocks noGrp="1"/>
          </p:cNvSpPr>
          <p:nvPr>
            <p:ph type="title"/>
          </p:nvPr>
        </p:nvSpPr>
        <p:spPr/>
        <p:txBody>
          <a:bodyPr/>
          <a:lstStyle/>
          <a:p>
            <a:r>
              <a:rPr lang="en-US" smtClean="0"/>
              <a:t>Full step</a:t>
            </a:r>
            <a:endParaRPr lang="en-US"/>
          </a:p>
        </p:txBody>
      </p:sp>
      <p:pic>
        <p:nvPicPr>
          <p:cNvPr id="4098" name="Picture 2" descr="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787" y="2593527"/>
            <a:ext cx="5408613" cy="244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5953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14400"/>
            <a:ext cx="788987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a:t>Half step excitation mode is a combination of one phase on and two phase on full step </a:t>
            </a:r>
            <a:r>
              <a:rPr lang="en-US" smtClean="0"/>
              <a:t>modes. </a:t>
            </a:r>
            <a:r>
              <a:rPr lang="en-US"/>
              <a:t>This results in half the basic step angle. </a:t>
            </a:r>
            <a:endParaRPr lang="en-US" smtClean="0"/>
          </a:p>
          <a:p>
            <a:pPr algn="just"/>
            <a:r>
              <a:rPr lang="en-US" smtClean="0"/>
              <a:t>Smaller </a:t>
            </a:r>
            <a:r>
              <a:rPr lang="en-US"/>
              <a:t>step angle provides smoother </a:t>
            </a:r>
            <a:r>
              <a:rPr lang="en-US" smtClean="0"/>
              <a:t>operation, </a:t>
            </a:r>
            <a:r>
              <a:rPr lang="en-US"/>
              <a:t>15% less torque than two phase on - full step</a:t>
            </a:r>
            <a:endParaRPr lang="en-US" kern="0" dirty="0"/>
          </a:p>
        </p:txBody>
      </p:sp>
      <p:sp>
        <p:nvSpPr>
          <p:cNvPr id="2" name="Title 1"/>
          <p:cNvSpPr>
            <a:spLocks noGrp="1"/>
          </p:cNvSpPr>
          <p:nvPr>
            <p:ph type="title"/>
          </p:nvPr>
        </p:nvSpPr>
        <p:spPr/>
        <p:txBody>
          <a:bodyPr/>
          <a:lstStyle/>
          <a:p>
            <a:r>
              <a:rPr lang="en-US" smtClean="0"/>
              <a:t>Half step</a:t>
            </a:r>
            <a:endParaRPr lang="en-US"/>
          </a:p>
        </p:txBody>
      </p:sp>
      <p:pic>
        <p:nvPicPr>
          <p:cNvPr id="5122" name="Picture 2" descr="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308557"/>
            <a:ext cx="4876800" cy="282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86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14400"/>
            <a:ext cx="4755073"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a:t>Microstepping can divide a motor’s basic step by up to 256 times, making small steps </a:t>
            </a:r>
            <a:r>
              <a:rPr lang="en-US" smtClean="0"/>
              <a:t>smaller</a:t>
            </a:r>
          </a:p>
          <a:p>
            <a:pPr algn="just"/>
            <a:r>
              <a:rPr lang="en-US"/>
              <a:t>A </a:t>
            </a:r>
            <a:r>
              <a:rPr lang="en-US" smtClean="0"/>
              <a:t>micro </a:t>
            </a:r>
            <a:r>
              <a:rPr lang="en-US"/>
              <a:t>drive uses two current sinewaves 90° apart</a:t>
            </a:r>
            <a:endParaRPr lang="en-US" kern="0" dirty="0"/>
          </a:p>
        </p:txBody>
      </p:sp>
      <p:sp>
        <p:nvSpPr>
          <p:cNvPr id="2" name="Title 1"/>
          <p:cNvSpPr>
            <a:spLocks noGrp="1"/>
          </p:cNvSpPr>
          <p:nvPr>
            <p:ph type="title"/>
          </p:nvPr>
        </p:nvSpPr>
        <p:spPr/>
        <p:txBody>
          <a:bodyPr/>
          <a:lstStyle/>
          <a:p>
            <a:r>
              <a:rPr lang="en-US" smtClean="0"/>
              <a:t>Micro step</a:t>
            </a:r>
            <a:endParaRPr lang="en-US"/>
          </a:p>
        </p:txBody>
      </p:sp>
      <p:pic>
        <p:nvPicPr>
          <p:cNvPr id="5" name="Picture 4"/>
          <p:cNvPicPr>
            <a:picLocks noChangeAspect="1"/>
          </p:cNvPicPr>
          <p:nvPr/>
        </p:nvPicPr>
        <p:blipFill>
          <a:blip r:embed="rId3"/>
          <a:stretch>
            <a:fillRect/>
          </a:stretch>
        </p:blipFill>
        <p:spPr>
          <a:xfrm>
            <a:off x="5896813" y="972810"/>
            <a:ext cx="2903867" cy="3448980"/>
          </a:xfrm>
          <a:prstGeom prst="rect">
            <a:avLst/>
          </a:prstGeom>
        </p:spPr>
      </p:pic>
      <p:pic>
        <p:nvPicPr>
          <p:cNvPr id="8" name="Picture 7"/>
          <p:cNvPicPr>
            <a:picLocks noChangeAspect="1"/>
          </p:cNvPicPr>
          <p:nvPr/>
        </p:nvPicPr>
        <p:blipFill>
          <a:blip r:embed="rId4"/>
          <a:stretch>
            <a:fillRect/>
          </a:stretch>
        </p:blipFill>
        <p:spPr>
          <a:xfrm>
            <a:off x="6730366" y="4722462"/>
            <a:ext cx="1902330" cy="1464748"/>
          </a:xfrm>
          <a:prstGeom prst="rect">
            <a:avLst/>
          </a:prstGeom>
        </p:spPr>
      </p:pic>
    </p:spTree>
    <p:extLst>
      <p:ext uri="{BB962C8B-B14F-4D97-AF65-F5344CB8AC3E}">
        <p14:creationId xmlns:p14="http://schemas.microsoft.com/office/powerpoint/2010/main" val="16087452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14400"/>
            <a:ext cx="803592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smtClean="0"/>
              <a:t>A bipolar </a:t>
            </a:r>
            <a:r>
              <a:rPr lang="en-US"/>
              <a:t>motor requires 2 full H-bridges </a:t>
            </a:r>
            <a:endParaRPr lang="en-US" smtClean="0"/>
          </a:p>
          <a:p>
            <a:pPr algn="just"/>
            <a:r>
              <a:rPr lang="en-US" kern="0" smtClean="0"/>
              <a:t>Example L293D and Arduino board</a:t>
            </a:r>
            <a:endParaRPr lang="en-US" kern="0" dirty="0"/>
          </a:p>
        </p:txBody>
      </p:sp>
      <p:sp>
        <p:nvSpPr>
          <p:cNvPr id="2" name="Title 1"/>
          <p:cNvSpPr>
            <a:spLocks noGrp="1"/>
          </p:cNvSpPr>
          <p:nvPr>
            <p:ph type="title"/>
          </p:nvPr>
        </p:nvSpPr>
        <p:spPr/>
        <p:txBody>
          <a:bodyPr/>
          <a:lstStyle/>
          <a:p>
            <a:r>
              <a:rPr lang="en-US" smtClean="0"/>
              <a:t>Driving stepper motor</a:t>
            </a:r>
            <a:endParaRPr lang="en-US"/>
          </a:p>
        </p:txBody>
      </p:sp>
      <p:pic>
        <p:nvPicPr>
          <p:cNvPr id="10" name="Picture 9"/>
          <p:cNvPicPr>
            <a:picLocks noChangeAspect="1"/>
          </p:cNvPicPr>
          <p:nvPr/>
        </p:nvPicPr>
        <p:blipFill>
          <a:blip r:embed="rId3"/>
          <a:stretch>
            <a:fillRect/>
          </a:stretch>
        </p:blipFill>
        <p:spPr>
          <a:xfrm>
            <a:off x="76200" y="2286000"/>
            <a:ext cx="4800600" cy="3400425"/>
          </a:xfrm>
          <a:prstGeom prst="rect">
            <a:avLst/>
          </a:prstGeom>
        </p:spPr>
      </p:pic>
      <p:pic>
        <p:nvPicPr>
          <p:cNvPr id="12" name="Picture 11"/>
          <p:cNvPicPr>
            <a:picLocks noChangeAspect="1"/>
          </p:cNvPicPr>
          <p:nvPr/>
        </p:nvPicPr>
        <p:blipFill>
          <a:blip r:embed="rId4"/>
          <a:stretch>
            <a:fillRect/>
          </a:stretch>
        </p:blipFill>
        <p:spPr>
          <a:xfrm>
            <a:off x="4452938" y="2059770"/>
            <a:ext cx="4695825" cy="4010025"/>
          </a:xfrm>
          <a:prstGeom prst="rect">
            <a:avLst/>
          </a:prstGeom>
        </p:spPr>
      </p:pic>
    </p:spTree>
    <p:extLst>
      <p:ext uri="{BB962C8B-B14F-4D97-AF65-F5344CB8AC3E}">
        <p14:creationId xmlns:p14="http://schemas.microsoft.com/office/powerpoint/2010/main" val="9895692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14400"/>
            <a:ext cx="803592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smtClean="0"/>
              <a:t>Advantages:</a:t>
            </a:r>
          </a:p>
          <a:p>
            <a:pPr lvl="1"/>
            <a:r>
              <a:rPr lang="en-US"/>
              <a:t>Precise repeatable positioning</a:t>
            </a:r>
          </a:p>
          <a:p>
            <a:pPr lvl="1"/>
            <a:r>
              <a:rPr lang="en-US"/>
              <a:t>Precise speed control</a:t>
            </a:r>
          </a:p>
          <a:p>
            <a:pPr lvl="1"/>
            <a:r>
              <a:rPr lang="en-US"/>
              <a:t>Excellent low-speed torque</a:t>
            </a:r>
          </a:p>
          <a:p>
            <a:pPr lvl="1"/>
            <a:r>
              <a:rPr lang="en-US"/>
              <a:t>Excellent 'holding torque' to maintain position</a:t>
            </a:r>
          </a:p>
          <a:p>
            <a:pPr algn="just"/>
            <a:r>
              <a:rPr lang="en-US" kern="0" smtClean="0"/>
              <a:t>Disadvantages:</a:t>
            </a:r>
          </a:p>
          <a:p>
            <a:pPr lvl="1"/>
            <a:r>
              <a:rPr lang="en-US"/>
              <a:t>Low efficiency</a:t>
            </a:r>
          </a:p>
          <a:p>
            <a:pPr lvl="1"/>
            <a:r>
              <a:rPr lang="en-US"/>
              <a:t>May need encoder or limit switch to establish a reference position</a:t>
            </a:r>
          </a:p>
          <a:p>
            <a:pPr lvl="1"/>
            <a:r>
              <a:rPr lang="en-US"/>
              <a:t>Subject to missed steps if overloaded</a:t>
            </a:r>
          </a:p>
          <a:p>
            <a:pPr algn="just"/>
            <a:endParaRPr lang="en-US" kern="0" dirty="0"/>
          </a:p>
        </p:txBody>
      </p:sp>
      <p:sp>
        <p:nvSpPr>
          <p:cNvPr id="2" name="Title 1"/>
          <p:cNvSpPr>
            <a:spLocks noGrp="1"/>
          </p:cNvSpPr>
          <p:nvPr>
            <p:ph type="title"/>
          </p:nvPr>
        </p:nvSpPr>
        <p:spPr/>
        <p:txBody>
          <a:bodyPr/>
          <a:lstStyle/>
          <a:p>
            <a:r>
              <a:rPr lang="en-US" smtClean="0"/>
              <a:t>Advantages and disadvantages</a:t>
            </a:r>
            <a:endParaRPr lang="en-US"/>
          </a:p>
        </p:txBody>
      </p:sp>
    </p:spTree>
    <p:extLst>
      <p:ext uri="{BB962C8B-B14F-4D97-AF65-F5344CB8AC3E}">
        <p14:creationId xmlns:p14="http://schemas.microsoft.com/office/powerpoint/2010/main" val="31848601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9"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762000" y="3567611"/>
            <a:ext cx="803592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lgn="just">
              <a:buNone/>
            </a:pPr>
            <a:r>
              <a:rPr lang="en-US" sz="3200" smtClean="0">
                <a:solidFill>
                  <a:schemeClr val="tx2"/>
                </a:solidFill>
                <a:latin typeface="+mj-lt"/>
                <a:ea typeface="+mj-ea"/>
                <a:cs typeface="+mj-cs"/>
              </a:rPr>
              <a:t>Example of calculating specifications</a:t>
            </a:r>
            <a:r>
              <a:rPr lang="en-US" sz="3200" b="1" smtClean="0"/>
              <a:t> </a:t>
            </a:r>
            <a:r>
              <a:rPr lang="en-US" sz="3200">
                <a:solidFill>
                  <a:schemeClr val="tx2"/>
                </a:solidFill>
                <a:latin typeface="+mj-lt"/>
                <a:ea typeface="+mj-ea"/>
                <a:cs typeface="+mj-cs"/>
              </a:rPr>
              <a:t>a DC motor</a:t>
            </a:r>
          </a:p>
          <a:p>
            <a:pPr algn="just"/>
            <a:endParaRPr lang="en-US" kern="0" dirty="0"/>
          </a:p>
        </p:txBody>
      </p:sp>
    </p:spTree>
    <p:extLst>
      <p:ext uri="{BB962C8B-B14F-4D97-AF65-F5344CB8AC3E}">
        <p14:creationId xmlns:p14="http://schemas.microsoft.com/office/powerpoint/2010/main" val="36381880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6"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1444625" y="4421790"/>
            <a:ext cx="5117757"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spcBef>
                <a:spcPts val="600"/>
              </a:spcBef>
              <a:spcAft>
                <a:spcPts val="600"/>
              </a:spcAft>
              <a:buNone/>
            </a:pPr>
            <a:endParaRPr lang="en-US" sz="2000" kern="0" smtClean="0"/>
          </a:p>
          <a:p>
            <a:pPr marL="471487" lvl="1" indent="0">
              <a:buFont typeface="Wingdings" pitchFamily="2" charset="2"/>
              <a:buNone/>
            </a:pPr>
            <a:endParaRPr lang="en-US" sz="2000" kern="0" dirty="0"/>
          </a:p>
        </p:txBody>
      </p:sp>
      <p:sp>
        <p:nvSpPr>
          <p:cNvPr id="10" name="Title 1"/>
          <p:cNvSpPr>
            <a:spLocks noGrp="1"/>
          </p:cNvSpPr>
          <p:nvPr>
            <p:ph type="title"/>
          </p:nvPr>
        </p:nvSpPr>
        <p:spPr>
          <a:xfrm>
            <a:off x="574675" y="76200"/>
            <a:ext cx="8001000" cy="762000"/>
          </a:xfrm>
        </p:spPr>
        <p:txBody>
          <a:bodyPr/>
          <a:lstStyle/>
          <a:p>
            <a:r>
              <a:rPr lang="en-US" smtClean="0"/>
              <a:t>Required specifications</a:t>
            </a:r>
            <a:endParaRPr lang="en-US"/>
          </a:p>
        </p:txBody>
      </p:sp>
      <p:sp>
        <p:nvSpPr>
          <p:cNvPr id="11"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14400"/>
            <a:ext cx="803592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smtClean="0"/>
              <a:t>Speed: depends on battery</a:t>
            </a:r>
          </a:p>
          <a:p>
            <a:pPr algn="just"/>
            <a:r>
              <a:rPr lang="en-US" smtClean="0"/>
              <a:t>Torque: depends on current driver</a:t>
            </a:r>
          </a:p>
          <a:p>
            <a:pPr algn="just"/>
            <a:r>
              <a:rPr lang="en-US" smtClean="0"/>
              <a:t>Required specification for robot</a:t>
            </a:r>
          </a:p>
          <a:p>
            <a:pPr marL="0" indent="0" algn="just">
              <a:buNone/>
            </a:pPr>
            <a:endParaRPr lang="en-US"/>
          </a:p>
          <a:p>
            <a:pPr algn="just"/>
            <a:endParaRPr lang="en-US" kern="0" dirty="0"/>
          </a:p>
        </p:txBody>
      </p:sp>
      <p:pic>
        <p:nvPicPr>
          <p:cNvPr id="3" name="Picture 2"/>
          <p:cNvPicPr>
            <a:picLocks noChangeAspect="1"/>
          </p:cNvPicPr>
          <p:nvPr/>
        </p:nvPicPr>
        <p:blipFill>
          <a:blip r:embed="rId3"/>
          <a:stretch>
            <a:fillRect/>
          </a:stretch>
        </p:blipFill>
        <p:spPr>
          <a:xfrm>
            <a:off x="1281112" y="2497455"/>
            <a:ext cx="6200775" cy="2038350"/>
          </a:xfrm>
          <a:prstGeom prst="rect">
            <a:avLst/>
          </a:prstGeom>
        </p:spPr>
      </p:pic>
      <p:sp>
        <p:nvSpPr>
          <p:cNvPr id="5" name="Rectangle 4"/>
          <p:cNvSpPr/>
          <p:nvPr/>
        </p:nvSpPr>
        <p:spPr>
          <a:xfrm>
            <a:off x="647699" y="4841074"/>
            <a:ext cx="7927975" cy="981423"/>
          </a:xfrm>
          <a:prstGeom prst="rect">
            <a:avLst/>
          </a:prstGeom>
        </p:spPr>
        <p:txBody>
          <a:bodyPr wrap="square">
            <a:spAutoFit/>
          </a:bodyPr>
          <a:lstStyle/>
          <a:p>
            <a:pPr marL="457200">
              <a:lnSpc>
                <a:spcPct val="107000"/>
              </a:lnSpc>
              <a:spcAft>
                <a:spcPts val="0"/>
              </a:spcAft>
            </a:pPr>
            <a:r>
              <a:rPr lang="en-US">
                <a:latin typeface="Calibri" panose="020F0502020204030204" pitchFamily="34" charset="0"/>
                <a:ea typeface="Calibri" panose="020F0502020204030204" pitchFamily="34" charset="0"/>
                <a:cs typeface="Times New Roman" panose="02020603050405020304" pitchFamily="18" charset="0"/>
              </a:rPr>
              <a:t>If using 3 wheel, then </a:t>
            </a:r>
            <a:r>
              <a:rPr lang="en-US" u="sng">
                <a:latin typeface="Calibri" panose="020F0502020204030204" pitchFamily="34" charset="0"/>
                <a:ea typeface="Calibri" panose="020F0502020204030204" pitchFamily="34" charset="0"/>
                <a:cs typeface="Times New Roman" panose="02020603050405020304" pitchFamily="18" charset="0"/>
              </a:rPr>
              <a:t>required force for one wheel</a:t>
            </a:r>
            <a:r>
              <a:rPr lang="en-US">
                <a:latin typeface="Calibri" panose="020F0502020204030204" pitchFamily="34" charset="0"/>
                <a:ea typeface="Calibri" panose="020F0502020204030204" pitchFamily="34" charset="0"/>
                <a:cs typeface="Times New Roman" panose="02020603050405020304" pitchFamily="18" charset="0"/>
              </a:rPr>
              <a:t> will be 31.4N/3 * 1.3 (30% added for sliding friction) = </a:t>
            </a:r>
            <a:r>
              <a:rPr lang="en-US" b="1">
                <a:latin typeface="Calibri" panose="020F0502020204030204" pitchFamily="34" charset="0"/>
                <a:ea typeface="Calibri" panose="020F0502020204030204" pitchFamily="34" charset="0"/>
                <a:cs typeface="Times New Roman" panose="02020603050405020304" pitchFamily="18" charset="0"/>
              </a:rPr>
              <a:t>13.6 N</a:t>
            </a:r>
            <a:endParaRPr lang="en-US">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a:latin typeface="Calibri" panose="020F0502020204030204" pitchFamily="34"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61221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10" name="Title 1"/>
          <p:cNvSpPr>
            <a:spLocks noGrp="1"/>
          </p:cNvSpPr>
          <p:nvPr>
            <p:ph type="title"/>
          </p:nvPr>
        </p:nvSpPr>
        <p:spPr>
          <a:xfrm>
            <a:off x="574675" y="76200"/>
            <a:ext cx="8001000" cy="762000"/>
          </a:xfrm>
        </p:spPr>
        <p:txBody>
          <a:bodyPr/>
          <a:lstStyle/>
          <a:p>
            <a:r>
              <a:rPr lang="en-US" smtClean="0"/>
              <a:t>Required specifications</a:t>
            </a:r>
            <a:endParaRPr lang="en-US"/>
          </a:p>
        </p:txBody>
      </p:sp>
      <p:sp>
        <p:nvSpPr>
          <p:cNvPr id="11"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14400"/>
            <a:ext cx="803592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lgn="just">
              <a:buNone/>
            </a:pPr>
            <a:endParaRPr lang="en-US"/>
          </a:p>
          <a:p>
            <a:pPr algn="just"/>
            <a:endParaRPr lang="en-US" kern="0" dirty="0"/>
          </a:p>
        </p:txBody>
      </p:sp>
      <p:sp>
        <p:nvSpPr>
          <p:cNvPr id="14"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490889" y="951088"/>
            <a:ext cx="803592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smtClean="0"/>
              <a:t>Specifications of devices:</a:t>
            </a:r>
          </a:p>
          <a:p>
            <a:pPr marL="0" indent="0" algn="just">
              <a:buNone/>
            </a:pPr>
            <a:endParaRPr lang="en-US"/>
          </a:p>
          <a:p>
            <a:pPr algn="just"/>
            <a:endParaRPr lang="en-US" kern="0" dirty="0"/>
          </a:p>
        </p:txBody>
      </p:sp>
      <p:pic>
        <p:nvPicPr>
          <p:cNvPr id="2" name="Picture 1"/>
          <p:cNvPicPr>
            <a:picLocks noChangeAspect="1"/>
          </p:cNvPicPr>
          <p:nvPr/>
        </p:nvPicPr>
        <p:blipFill>
          <a:blip r:embed="rId3"/>
          <a:stretch>
            <a:fillRect/>
          </a:stretch>
        </p:blipFill>
        <p:spPr>
          <a:xfrm>
            <a:off x="0" y="1676400"/>
            <a:ext cx="9144000" cy="901874"/>
          </a:xfrm>
          <a:prstGeom prst="rect">
            <a:avLst/>
          </a:prstGeom>
        </p:spPr>
      </p:pic>
    </p:spTree>
    <p:extLst>
      <p:ext uri="{BB962C8B-B14F-4D97-AF65-F5344CB8AC3E}">
        <p14:creationId xmlns:p14="http://schemas.microsoft.com/office/powerpoint/2010/main" val="3986686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altLang="ja-JP"/>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47700" y="838200"/>
            <a:ext cx="8001000" cy="1708357"/>
          </a:xfrm>
        </p:spPr>
        <p:txBody>
          <a:bodyPr/>
          <a:lstStyle/>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
        <p:nvSpPr>
          <p:cNvPr id="10" name="Title 1"/>
          <p:cNvSpPr>
            <a:spLocks noGrp="1"/>
          </p:cNvSpPr>
          <p:nvPr>
            <p:ph type="title"/>
          </p:nvPr>
        </p:nvSpPr>
        <p:spPr>
          <a:xfrm>
            <a:off x="574675" y="76200"/>
            <a:ext cx="8001000" cy="762000"/>
          </a:xfrm>
        </p:spPr>
        <p:txBody>
          <a:bodyPr/>
          <a:lstStyle/>
          <a:p>
            <a:r>
              <a:rPr lang="en-US" smtClean="0"/>
              <a:t>Required specifications</a:t>
            </a:r>
            <a:endParaRPr lang="en-US"/>
          </a:p>
        </p:txBody>
      </p:sp>
      <p:sp>
        <p:nvSpPr>
          <p:cNvPr id="11"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685799" y="914400"/>
            <a:ext cx="803592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indent="0" algn="just">
              <a:buNone/>
            </a:pPr>
            <a:endParaRPr lang="en-US"/>
          </a:p>
          <a:p>
            <a:pPr algn="just"/>
            <a:endParaRPr lang="en-US" kern="0" dirty="0"/>
          </a:p>
        </p:txBody>
      </p:sp>
      <p:sp>
        <p:nvSpPr>
          <p:cNvPr id="14" name="Content Placeholder 2">
            <a:extLst>
              <a:ext uri="{FF2B5EF4-FFF2-40B4-BE49-F238E27FC236}">
                <a16:creationId xmlns="" xmlns:a16="http://schemas.microsoft.com/office/drawing/2014/main" id="{515A851A-905C-4F0A-9F0A-60E36F8C3714}"/>
              </a:ext>
            </a:extLst>
          </p:cNvPr>
          <p:cNvSpPr txBox="1">
            <a:spLocks/>
          </p:cNvSpPr>
          <p:nvPr/>
        </p:nvSpPr>
        <p:spPr bwMode="auto">
          <a:xfrm>
            <a:off x="490889" y="951088"/>
            <a:ext cx="8035926" cy="17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2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algn="just"/>
            <a:r>
              <a:rPr lang="en-US" smtClean="0"/>
              <a:t>Calculating required specifications for one wheel </a:t>
            </a:r>
          </a:p>
          <a:p>
            <a:pPr marL="0" indent="0" algn="just">
              <a:buNone/>
            </a:pPr>
            <a:endParaRPr lang="en-US"/>
          </a:p>
          <a:p>
            <a:pPr algn="just"/>
            <a:endParaRPr lang="en-US" kern="0" dirty="0"/>
          </a:p>
        </p:txBody>
      </p:sp>
      <p:pic>
        <p:nvPicPr>
          <p:cNvPr id="3" name="Picture 2"/>
          <p:cNvPicPr>
            <a:picLocks noChangeAspect="1"/>
          </p:cNvPicPr>
          <p:nvPr/>
        </p:nvPicPr>
        <p:blipFill>
          <a:blip r:embed="rId3"/>
          <a:stretch>
            <a:fillRect/>
          </a:stretch>
        </p:blipFill>
        <p:spPr>
          <a:xfrm>
            <a:off x="6280855" y="1692378"/>
            <a:ext cx="2838450" cy="1514475"/>
          </a:xfrm>
          <a:prstGeom prst="rect">
            <a:avLst/>
          </a:prstGeom>
        </p:spPr>
      </p:pic>
      <p:pic>
        <p:nvPicPr>
          <p:cNvPr id="20" name="Picture 19"/>
          <p:cNvPicPr>
            <a:picLocks noChangeAspect="1"/>
          </p:cNvPicPr>
          <p:nvPr/>
        </p:nvPicPr>
        <p:blipFill>
          <a:blip r:embed="rId4"/>
          <a:stretch>
            <a:fillRect/>
          </a:stretch>
        </p:blipFill>
        <p:spPr>
          <a:xfrm>
            <a:off x="461697" y="1410342"/>
            <a:ext cx="5848350" cy="2819400"/>
          </a:xfrm>
          <a:prstGeom prst="rect">
            <a:avLst/>
          </a:prstGeom>
        </p:spPr>
      </p:pic>
      <p:sp>
        <p:nvSpPr>
          <p:cNvPr id="21" name="Rectangle 20"/>
          <p:cNvSpPr/>
          <p:nvPr/>
        </p:nvSpPr>
        <p:spPr>
          <a:xfrm>
            <a:off x="685799" y="4419600"/>
            <a:ext cx="8305801" cy="1629549"/>
          </a:xfrm>
          <a:prstGeom prst="rect">
            <a:avLst/>
          </a:prstGeom>
        </p:spPr>
        <p:txBody>
          <a:bodyPr wrap="square">
            <a:spAutoFit/>
          </a:bodyPr>
          <a:lstStyle/>
          <a:p>
            <a:pPr marL="285750" indent="-285750" algn="just" eaLnBrk="0" hangingPunct="0">
              <a:lnSpc>
                <a:spcPct val="107000"/>
              </a:lnSpc>
              <a:spcBef>
                <a:spcPct val="20000"/>
              </a:spcBef>
              <a:buClr>
                <a:schemeClr val="accent2"/>
              </a:buClr>
              <a:buFont typeface="Wingdings" panose="05000000000000000000" pitchFamily="2" charset="2"/>
              <a:buChar char="§"/>
            </a:pPr>
            <a:r>
              <a:rPr lang="en-US">
                <a:latin typeface="+mn-lt"/>
                <a:ea typeface="+mn-ea"/>
              </a:rPr>
              <a:t>Fw must be larger than required force of one wheel so that robot can stand on slope (do not go back), 41 N &gt; 13.6 N → OK (devices are suitable for requirement)</a:t>
            </a:r>
          </a:p>
          <a:p>
            <a:pPr marL="285750" indent="-285750" algn="just" eaLnBrk="0" hangingPunct="0">
              <a:lnSpc>
                <a:spcPct val="107000"/>
              </a:lnSpc>
              <a:spcBef>
                <a:spcPct val="20000"/>
              </a:spcBef>
              <a:buClr>
                <a:schemeClr val="accent2"/>
              </a:buClr>
              <a:buFont typeface="Wingdings" panose="05000000000000000000" pitchFamily="2" charset="2"/>
              <a:buChar char="§"/>
            </a:pPr>
            <a:r>
              <a:rPr lang="en-US">
                <a:latin typeface="+mn-lt"/>
                <a:ea typeface="+mn-ea"/>
              </a:rPr>
              <a:t>Speed = 1.4 m/s maybe too fast, can reduce by changing gear ratio: 1/88 then Vw = 1.05 m/s , Fw = 54 N &gt; 13.6 N  → OK</a:t>
            </a:r>
          </a:p>
        </p:txBody>
      </p:sp>
    </p:spTree>
    <p:extLst>
      <p:ext uri="{BB962C8B-B14F-4D97-AF65-F5344CB8AC3E}">
        <p14:creationId xmlns:p14="http://schemas.microsoft.com/office/powerpoint/2010/main" val="200700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Specifications</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6</a:t>
            </a:fld>
            <a:endParaRPr lang="en-US" altLang="ja-JP"/>
          </a:p>
        </p:txBody>
      </p:sp>
      <p:sp>
        <p:nvSpPr>
          <p:cNvPr id="5" name="Title 1"/>
          <p:cNvSpPr txBox="1">
            <a:spLocks/>
          </p:cNvSpPr>
          <p:nvPr/>
        </p:nvSpPr>
        <p:spPr bwMode="auto">
          <a:xfrm>
            <a:off x="574675" y="914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514350" indent="-514350">
              <a:buFont typeface="+mj-lt"/>
              <a:buAutoNum type="arabicPeriod"/>
            </a:pPr>
            <a:endParaRPr lang="en-US" kern="0"/>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68455" y="914400"/>
            <a:ext cx="8001000" cy="4953000"/>
          </a:xfrm>
        </p:spPr>
        <p:txBody>
          <a:bodyPr/>
          <a:lstStyle/>
          <a:p>
            <a:r>
              <a:rPr lang="en-US" b="1" smtClean="0"/>
              <a:t>Speed: </a:t>
            </a:r>
            <a:r>
              <a:rPr lang="en-US" smtClean="0"/>
              <a:t>measure of how fast the load connected to amature can be rotated (rpm)</a:t>
            </a:r>
          </a:p>
          <a:p>
            <a:r>
              <a:rPr lang="en-US"/>
              <a:t>The higher the voltage, the faster the motor.</a:t>
            </a:r>
          </a:p>
        </p:txBody>
      </p:sp>
      <p:pic>
        <p:nvPicPr>
          <p:cNvPr id="9" name="Picture 8"/>
          <p:cNvPicPr>
            <a:picLocks noChangeAspect="1"/>
          </p:cNvPicPr>
          <p:nvPr/>
        </p:nvPicPr>
        <p:blipFill>
          <a:blip r:embed="rId3"/>
          <a:stretch>
            <a:fillRect/>
          </a:stretch>
        </p:blipFill>
        <p:spPr>
          <a:xfrm>
            <a:off x="1543050" y="2600324"/>
            <a:ext cx="6437506" cy="2428875"/>
          </a:xfrm>
          <a:prstGeom prst="rect">
            <a:avLst/>
          </a:prstGeom>
        </p:spPr>
      </p:pic>
    </p:spTree>
    <p:extLst>
      <p:ext uri="{BB962C8B-B14F-4D97-AF65-F5344CB8AC3E}">
        <p14:creationId xmlns:p14="http://schemas.microsoft.com/office/powerpoint/2010/main" val="10930037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01000" cy="762000"/>
          </a:xfrm>
        </p:spPr>
        <p:txBody>
          <a:bodyPr/>
          <a:lstStyle/>
          <a:p>
            <a:r>
              <a:rPr lang="en-US" smtClean="0"/>
              <a:t>References</a:t>
            </a:r>
            <a:endParaRPr lang="en-US"/>
          </a:p>
        </p:txBody>
      </p:sp>
      <p:sp>
        <p:nvSpPr>
          <p:cNvPr id="4" name="Slide Number Placeholder 3"/>
          <p:cNvSpPr>
            <a:spLocks noGrp="1"/>
          </p:cNvSpPr>
          <p:nvPr>
            <p:ph type="sldNum" sz="quarter" idx="12"/>
          </p:nvPr>
        </p:nvSpPr>
        <p:spPr/>
        <p:txBody>
          <a:bodyPr/>
          <a:lstStyle/>
          <a:p>
            <a:pPr>
              <a:defRPr/>
            </a:pPr>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9"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601980" y="1033518"/>
            <a:ext cx="8001000" cy="4953000"/>
          </a:xfrm>
        </p:spPr>
        <p:txBody>
          <a:bodyPr/>
          <a:lstStyle/>
          <a:p>
            <a:pPr marL="0" indent="0">
              <a:spcBef>
                <a:spcPts val="600"/>
              </a:spcBef>
              <a:spcAft>
                <a:spcPts val="600"/>
              </a:spcAft>
              <a:buNone/>
            </a:pPr>
            <a:r>
              <a:rPr lang="en-US" sz="2000" b="1" smtClean="0"/>
              <a:t>1.</a:t>
            </a:r>
            <a:r>
              <a:rPr lang="en-US" sz="2000" b="1"/>
              <a:t> </a:t>
            </a:r>
            <a:r>
              <a:rPr lang="en-US" sz="2000">
                <a:hlinkClick r:id="rId3"/>
              </a:rPr>
              <a:t>https://www.sparkfun.com/</a:t>
            </a:r>
            <a:endParaRPr lang="en-US" sz="2000"/>
          </a:p>
          <a:p>
            <a:pPr marL="0" indent="0">
              <a:spcBef>
                <a:spcPts val="600"/>
              </a:spcBef>
              <a:spcAft>
                <a:spcPts val="600"/>
              </a:spcAft>
              <a:buNone/>
            </a:pPr>
            <a:r>
              <a:rPr lang="en-US" sz="2000"/>
              <a:t>2. </a:t>
            </a:r>
            <a:r>
              <a:rPr lang="en-US" sz="2000">
                <a:hlinkClick r:id="rId4"/>
              </a:rPr>
              <a:t>https://en.wikipedia.org/</a:t>
            </a:r>
            <a:endParaRPr lang="en-US" sz="2000"/>
          </a:p>
          <a:p>
            <a:pPr marL="0" indent="0">
              <a:spcBef>
                <a:spcPts val="600"/>
              </a:spcBef>
              <a:spcAft>
                <a:spcPts val="600"/>
              </a:spcAft>
              <a:buNone/>
            </a:pPr>
            <a:r>
              <a:rPr lang="en-US" sz="2000"/>
              <a:t>3. </a:t>
            </a:r>
            <a:r>
              <a:rPr lang="en-US" sz="2000">
                <a:hlinkClick r:id="rId5"/>
              </a:rPr>
              <a:t>https://learn.adafruit.com/</a:t>
            </a:r>
            <a:endParaRPr lang="en-US" sz="2000"/>
          </a:p>
          <a:p>
            <a:pPr marL="0" indent="0">
              <a:spcBef>
                <a:spcPts val="600"/>
              </a:spcBef>
              <a:spcAft>
                <a:spcPts val="600"/>
              </a:spcAft>
              <a:buNone/>
            </a:pPr>
            <a:r>
              <a:rPr lang="en-US" sz="2000"/>
              <a:t>4. </a:t>
            </a:r>
            <a:r>
              <a:rPr lang="en-US" sz="2000">
                <a:hlinkClick r:id="rId6"/>
              </a:rPr>
              <a:t>www.microchip.com/</a:t>
            </a:r>
            <a:endParaRPr lang="en-US" sz="2000"/>
          </a:p>
          <a:p>
            <a:pPr marL="0" indent="0">
              <a:spcBef>
                <a:spcPts val="600"/>
              </a:spcBef>
              <a:spcAft>
                <a:spcPts val="600"/>
              </a:spcAft>
              <a:buNone/>
            </a:pPr>
            <a:r>
              <a:rPr lang="en-US" sz="2000"/>
              <a:t>5. https://www.instructables.com/id/Complete-Motor-Guide-for-Robotics/</a:t>
            </a:r>
          </a:p>
          <a:p>
            <a:pPr marL="0" indent="0">
              <a:spcBef>
                <a:spcPts val="600"/>
              </a:spcBef>
              <a:spcAft>
                <a:spcPts val="600"/>
              </a:spcAft>
              <a:buNone/>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a:spcBef>
                <a:spcPts val="600"/>
              </a:spcBef>
              <a:spcAft>
                <a:spcPts val="600"/>
              </a:spcAft>
            </a:pPr>
            <a:endParaRPr lang="en-US" sz="2000"/>
          </a:p>
          <a:p>
            <a:pPr>
              <a:spcBef>
                <a:spcPts val="600"/>
              </a:spcBef>
              <a:spcAft>
                <a:spcPts val="600"/>
              </a:spcAft>
            </a:pPr>
            <a:endParaRPr lang="en-US" sz="2000" smtClean="0"/>
          </a:p>
          <a:p>
            <a:pPr marL="471487" lvl="1" indent="0">
              <a:buNone/>
            </a:pPr>
            <a:endParaRPr lang="en-US" sz="1800" dirty="0"/>
          </a:p>
        </p:txBody>
      </p:sp>
    </p:spTree>
    <p:extLst>
      <p:ext uri="{BB962C8B-B14F-4D97-AF65-F5344CB8AC3E}">
        <p14:creationId xmlns:p14="http://schemas.microsoft.com/office/powerpoint/2010/main" val="2814753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Specifications</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7</a:t>
            </a:fld>
            <a:endParaRPr lang="en-US" altLang="ja-JP"/>
          </a:p>
        </p:txBody>
      </p:sp>
      <p:sp>
        <p:nvSpPr>
          <p:cNvPr id="6" name="Title 1"/>
          <p:cNvSpPr txBox="1">
            <a:spLocks/>
          </p:cNvSpPr>
          <p:nvPr/>
        </p:nvSpPr>
        <p:spPr bwMode="auto">
          <a:xfrm>
            <a:off x="379860" y="4191000"/>
            <a:ext cx="5182740" cy="762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r>
              <a:rPr lang="en-US" sz="1600" b="1" smtClean="0"/>
              <a:t>Output Speed = Motor Speed / Gear Ratio</a:t>
            </a:r>
            <a:endParaRPr lang="en-US" sz="1600" smtClean="0"/>
          </a:p>
          <a:p>
            <a:r>
              <a:rPr lang="en-US" sz="1600" b="1" smtClean="0"/>
              <a:t>Output Accuracy = Motor Accuracy / Gear Ratio</a:t>
            </a:r>
            <a:endParaRPr lang="en-US" sz="1600"/>
          </a:p>
        </p:txBody>
      </p:sp>
      <p:sp>
        <p:nvSpPr>
          <p:cNvPr id="5" name="Title 1"/>
          <p:cNvSpPr txBox="1">
            <a:spLocks/>
          </p:cNvSpPr>
          <p:nvPr/>
        </p:nvSpPr>
        <p:spPr bwMode="auto">
          <a:xfrm>
            <a:off x="574675" y="914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514350" indent="-514350">
              <a:buFont typeface="+mj-lt"/>
              <a:buAutoNum type="arabicPeriod"/>
            </a:pPr>
            <a:endParaRPr lang="en-US" kern="0"/>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68455" y="914400"/>
            <a:ext cx="8001000" cy="4953000"/>
          </a:xfrm>
        </p:spPr>
        <p:txBody>
          <a:bodyPr/>
          <a:lstStyle/>
          <a:p>
            <a:r>
              <a:rPr lang="en-US" b="1" smtClean="0"/>
              <a:t>Speed reducer:</a:t>
            </a:r>
          </a:p>
          <a:p>
            <a:pPr lvl="1"/>
            <a:r>
              <a:rPr lang="en-US" smtClean="0"/>
              <a:t>A </a:t>
            </a:r>
            <a:r>
              <a:rPr lang="en-US"/>
              <a:t>gearbox </a:t>
            </a:r>
            <a:r>
              <a:rPr lang="en-US" smtClean="0"/>
              <a:t>is to </a:t>
            </a:r>
            <a:r>
              <a:rPr lang="en-US"/>
              <a:t>reduce the motor speed and increase the output </a:t>
            </a:r>
            <a:r>
              <a:rPr lang="en-US" smtClean="0"/>
              <a:t>torque</a:t>
            </a:r>
          </a:p>
          <a:p>
            <a:pPr lvl="1"/>
            <a:r>
              <a:rPr lang="en-US"/>
              <a:t>R</a:t>
            </a:r>
            <a:r>
              <a:rPr lang="en-US" smtClean="0"/>
              <a:t>educing </a:t>
            </a:r>
            <a:r>
              <a:rPr lang="en-US"/>
              <a:t>the speed, you also increase the positional accuracy of the motor</a:t>
            </a:r>
          </a:p>
        </p:txBody>
      </p:sp>
      <p:pic>
        <p:nvPicPr>
          <p:cNvPr id="3" name="Picture 2"/>
          <p:cNvPicPr>
            <a:picLocks noChangeAspect="1"/>
          </p:cNvPicPr>
          <p:nvPr/>
        </p:nvPicPr>
        <p:blipFill>
          <a:blip r:embed="rId3"/>
          <a:stretch>
            <a:fillRect/>
          </a:stretch>
        </p:blipFill>
        <p:spPr>
          <a:xfrm>
            <a:off x="5638800" y="3143250"/>
            <a:ext cx="3448050" cy="2095500"/>
          </a:xfrm>
          <a:prstGeom prst="rect">
            <a:avLst/>
          </a:prstGeom>
        </p:spPr>
      </p:pic>
    </p:spTree>
    <p:extLst>
      <p:ext uri="{BB962C8B-B14F-4D97-AF65-F5344CB8AC3E}">
        <p14:creationId xmlns:p14="http://schemas.microsoft.com/office/powerpoint/2010/main" val="14514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Specifications</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8</a:t>
            </a:fld>
            <a:endParaRPr lang="en-US" altLang="ja-JP"/>
          </a:p>
        </p:txBody>
      </p:sp>
      <p:sp>
        <p:nvSpPr>
          <p:cNvPr id="5" name="Title 1"/>
          <p:cNvSpPr txBox="1">
            <a:spLocks/>
          </p:cNvSpPr>
          <p:nvPr/>
        </p:nvSpPr>
        <p:spPr bwMode="auto">
          <a:xfrm>
            <a:off x="574675" y="914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514350" indent="-514350">
              <a:buFont typeface="+mj-lt"/>
              <a:buAutoNum type="arabicPeriod"/>
            </a:pPr>
            <a:endParaRPr lang="en-US" kern="0"/>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68455" y="914400"/>
            <a:ext cx="8001000" cy="4953000"/>
          </a:xfrm>
        </p:spPr>
        <p:txBody>
          <a:bodyPr/>
          <a:lstStyle/>
          <a:p>
            <a:r>
              <a:rPr lang="en-US" smtClean="0"/>
              <a:t>Relationship between speed and force when using gear:</a:t>
            </a:r>
          </a:p>
          <a:p>
            <a:pPr lvl="1"/>
            <a:r>
              <a:rPr lang="en-US" smtClean="0"/>
              <a:t>The product of rotating speed and force is constant for the input and output</a:t>
            </a:r>
            <a:endParaRPr lang="en-US"/>
          </a:p>
        </p:txBody>
      </p:sp>
      <p:pic>
        <p:nvPicPr>
          <p:cNvPr id="9" name="Picture 8"/>
          <p:cNvPicPr>
            <a:picLocks noChangeAspect="1"/>
          </p:cNvPicPr>
          <p:nvPr/>
        </p:nvPicPr>
        <p:blipFill>
          <a:blip r:embed="rId3"/>
          <a:stretch>
            <a:fillRect/>
          </a:stretch>
        </p:blipFill>
        <p:spPr>
          <a:xfrm>
            <a:off x="1433202" y="2743200"/>
            <a:ext cx="6963395" cy="1538288"/>
          </a:xfrm>
          <a:prstGeom prst="rect">
            <a:avLst/>
          </a:prstGeom>
        </p:spPr>
      </p:pic>
    </p:spTree>
    <p:extLst>
      <p:ext uri="{BB962C8B-B14F-4D97-AF65-F5344CB8AC3E}">
        <p14:creationId xmlns:p14="http://schemas.microsoft.com/office/powerpoint/2010/main" val="723683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Classification of electric motors</a:t>
            </a:r>
            <a:endParaRPr lang="en-US"/>
          </a:p>
        </p:txBody>
      </p:sp>
      <p:sp>
        <p:nvSpPr>
          <p:cNvPr id="4" name="Slide Number Placeholder 3"/>
          <p:cNvSpPr>
            <a:spLocks noGrp="1"/>
          </p:cNvSpPr>
          <p:nvPr>
            <p:ph type="sldNum" sz="quarter" idx="12"/>
          </p:nvPr>
        </p:nvSpPr>
        <p:spPr/>
        <p:txBody>
          <a:bodyPr/>
          <a:lstStyle/>
          <a:p>
            <a:pPr>
              <a:defRPr/>
            </a:pPr>
            <a:fld id="{DDAE5F01-3A08-462F-B604-243E17447C94}" type="slidenum">
              <a:rPr lang="en-US" altLang="ja-JP" smtClean="0"/>
              <a:pPr>
                <a:defRPr/>
              </a:pPr>
              <a:t>9</a:t>
            </a:fld>
            <a:endParaRPr lang="en-US" altLang="ja-JP"/>
          </a:p>
        </p:txBody>
      </p:sp>
      <p:sp>
        <p:nvSpPr>
          <p:cNvPr id="6" name="Title 1"/>
          <p:cNvSpPr txBox="1">
            <a:spLocks/>
          </p:cNvSpPr>
          <p:nvPr/>
        </p:nvSpPr>
        <p:spPr bwMode="auto">
          <a:xfrm>
            <a:off x="647700" y="5486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342900" indent="-342900" algn="just">
              <a:buFontTx/>
              <a:buChar char="-"/>
            </a:pPr>
            <a:endParaRPr lang="en-US" sz="2000" kern="0"/>
          </a:p>
        </p:txBody>
      </p:sp>
      <p:sp>
        <p:nvSpPr>
          <p:cNvPr id="5" name="Title 1"/>
          <p:cNvSpPr txBox="1">
            <a:spLocks/>
          </p:cNvSpPr>
          <p:nvPr/>
        </p:nvSpPr>
        <p:spPr bwMode="auto">
          <a:xfrm>
            <a:off x="574675" y="914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Tahoma" pitchFamily="34" charset="0"/>
                <a:ea typeface="ＭＳ Ｐゴシック" pitchFamily="50" charset="-128"/>
              </a:defRPr>
            </a:lvl9pPr>
          </a:lstStyle>
          <a:p>
            <a:pPr marL="514350" indent="-514350">
              <a:buFont typeface="+mj-lt"/>
              <a:buAutoNum type="arabicPeriod"/>
            </a:pPr>
            <a:endParaRPr lang="en-US" kern="0"/>
          </a:p>
        </p:txBody>
      </p:sp>
      <p:sp>
        <p:nvSpPr>
          <p:cNvPr id="7" name="Content Placeholder 2">
            <a:extLst>
              <a:ext uri="{FF2B5EF4-FFF2-40B4-BE49-F238E27FC236}">
                <a16:creationId xmlns="" xmlns:a16="http://schemas.microsoft.com/office/drawing/2014/main" id="{515A851A-905C-4F0A-9F0A-60E36F8C3714}"/>
              </a:ext>
            </a:extLst>
          </p:cNvPr>
          <p:cNvSpPr>
            <a:spLocks noGrp="1"/>
          </p:cNvSpPr>
          <p:nvPr>
            <p:ph idx="1"/>
          </p:nvPr>
        </p:nvSpPr>
        <p:spPr>
          <a:xfrm>
            <a:off x="568455" y="914400"/>
            <a:ext cx="8001000" cy="4953000"/>
          </a:xfrm>
        </p:spPr>
        <p:txBody>
          <a:bodyPr/>
          <a:lstStyle/>
          <a:p>
            <a:pPr>
              <a:spcBef>
                <a:spcPts val="600"/>
              </a:spcBef>
              <a:spcAft>
                <a:spcPts val="600"/>
              </a:spcAft>
            </a:pPr>
            <a:r>
              <a:rPr lang="en-US"/>
              <a:t>AC motor</a:t>
            </a:r>
          </a:p>
          <a:p>
            <a:pPr>
              <a:spcBef>
                <a:spcPts val="600"/>
              </a:spcBef>
              <a:spcAft>
                <a:spcPts val="600"/>
              </a:spcAft>
            </a:pPr>
            <a:r>
              <a:rPr lang="en-US"/>
              <a:t>Brushed DC motor</a:t>
            </a:r>
          </a:p>
          <a:p>
            <a:pPr>
              <a:spcBef>
                <a:spcPts val="600"/>
              </a:spcBef>
              <a:spcAft>
                <a:spcPts val="600"/>
              </a:spcAft>
            </a:pPr>
            <a:r>
              <a:rPr lang="en-US"/>
              <a:t>Brushless DC motor</a:t>
            </a:r>
          </a:p>
          <a:p>
            <a:pPr>
              <a:spcBef>
                <a:spcPts val="600"/>
              </a:spcBef>
              <a:spcAft>
                <a:spcPts val="600"/>
              </a:spcAft>
            </a:pPr>
            <a:r>
              <a:rPr lang="en-US"/>
              <a:t>Geared DC motor</a:t>
            </a:r>
          </a:p>
          <a:p>
            <a:pPr>
              <a:spcBef>
                <a:spcPts val="600"/>
              </a:spcBef>
              <a:spcAft>
                <a:spcPts val="600"/>
              </a:spcAft>
            </a:pPr>
            <a:r>
              <a:rPr lang="en-US"/>
              <a:t>Servo motor</a:t>
            </a:r>
          </a:p>
          <a:p>
            <a:pPr>
              <a:spcBef>
                <a:spcPts val="600"/>
              </a:spcBef>
              <a:spcAft>
                <a:spcPts val="600"/>
              </a:spcAft>
            </a:pPr>
            <a:r>
              <a:rPr lang="en-US"/>
              <a:t>Stepper motor</a:t>
            </a:r>
          </a:p>
          <a:p>
            <a:pPr marL="0" indent="0">
              <a:buNone/>
            </a:pPr>
            <a:endParaRPr lang="en-US" sz="2000" dirty="0"/>
          </a:p>
        </p:txBody>
      </p:sp>
    </p:spTree>
    <p:extLst>
      <p:ext uri="{BB962C8B-B14F-4D97-AF65-F5344CB8AC3E}">
        <p14:creationId xmlns:p14="http://schemas.microsoft.com/office/powerpoint/2010/main" val="4032771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ＭＳ Ｐゴシック" pitchFamily="50" charset="-128"/>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20051124</Template>
  <TotalTime>17661</TotalTime>
  <Words>6219</Words>
  <Application>Microsoft Office PowerPoint</Application>
  <PresentationFormat>On-screen Show (4:3)</PresentationFormat>
  <Paragraphs>814</Paragraphs>
  <Slides>60</Slides>
  <Notes>60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1" baseType="lpstr">
      <vt:lpstr>ＭＳ Ｐゴシック</vt:lpstr>
      <vt:lpstr>Arial</vt:lpstr>
      <vt:lpstr>Calibri</vt:lpstr>
      <vt:lpstr>ＭＳ Ｐ明朝</vt:lpstr>
      <vt:lpstr>Nunito</vt:lpstr>
      <vt:lpstr>Tahoma</vt:lpstr>
      <vt:lpstr>Times New Roman</vt:lpstr>
      <vt:lpstr>Verdana</vt:lpstr>
      <vt:lpstr>Wingdings</vt:lpstr>
      <vt:lpstr>Profile</vt:lpstr>
      <vt:lpstr>Bitmap Image</vt:lpstr>
      <vt:lpstr>Introduction to motors</vt:lpstr>
      <vt:lpstr>Contents</vt:lpstr>
      <vt:lpstr>Definition</vt:lpstr>
      <vt:lpstr>Specifications</vt:lpstr>
      <vt:lpstr>Specifications</vt:lpstr>
      <vt:lpstr>Specifications</vt:lpstr>
      <vt:lpstr>Specifications</vt:lpstr>
      <vt:lpstr>Specifications</vt:lpstr>
      <vt:lpstr>Classification of electric motors</vt:lpstr>
      <vt:lpstr>Examples</vt:lpstr>
      <vt:lpstr>Brushed DC motor</vt:lpstr>
      <vt:lpstr>Structure</vt:lpstr>
      <vt:lpstr>Operation</vt:lpstr>
      <vt:lpstr>Classification</vt:lpstr>
      <vt:lpstr>Permanent magnet</vt:lpstr>
      <vt:lpstr>Shunt wound</vt:lpstr>
      <vt:lpstr>Series wound</vt:lpstr>
      <vt:lpstr>Compose wound</vt:lpstr>
      <vt:lpstr>Drive circuit</vt:lpstr>
      <vt:lpstr>Drive circuit</vt:lpstr>
      <vt:lpstr>Drive circuit</vt:lpstr>
      <vt:lpstr>Speed control</vt:lpstr>
      <vt:lpstr>Example</vt:lpstr>
      <vt:lpstr>Brushless DC motor</vt:lpstr>
      <vt:lpstr>Structure</vt:lpstr>
      <vt:lpstr>Structure</vt:lpstr>
      <vt:lpstr>Control method</vt:lpstr>
      <vt:lpstr>Position or pole sensor</vt:lpstr>
      <vt:lpstr>Position or pole sensor</vt:lpstr>
      <vt:lpstr>Control</vt:lpstr>
      <vt:lpstr>Control</vt:lpstr>
      <vt:lpstr>Advantages and disadvantages</vt:lpstr>
      <vt:lpstr>DC Geared motor</vt:lpstr>
      <vt:lpstr>Structure</vt:lpstr>
      <vt:lpstr>Operation</vt:lpstr>
      <vt:lpstr>Servo motor</vt:lpstr>
      <vt:lpstr>Definition</vt:lpstr>
      <vt:lpstr>Servo mechamism</vt:lpstr>
      <vt:lpstr>Principles of servo motor</vt:lpstr>
      <vt:lpstr>Controlling servo motor</vt:lpstr>
      <vt:lpstr>Arduino Servo Control</vt:lpstr>
      <vt:lpstr>Continuous Rotation Servo Motors</vt:lpstr>
      <vt:lpstr>Advantages and Disadvantages</vt:lpstr>
      <vt:lpstr>Stepper motor</vt:lpstr>
      <vt:lpstr>Examples</vt:lpstr>
      <vt:lpstr>Definition</vt:lpstr>
      <vt:lpstr>Definition</vt:lpstr>
      <vt:lpstr>Principles of operation</vt:lpstr>
      <vt:lpstr>Classification</vt:lpstr>
      <vt:lpstr>Driving stepper motor</vt:lpstr>
      <vt:lpstr>Full step</vt:lpstr>
      <vt:lpstr>Half step</vt:lpstr>
      <vt:lpstr>Micro step</vt:lpstr>
      <vt:lpstr>Driving stepper motor</vt:lpstr>
      <vt:lpstr>Advantages and disadvantages</vt:lpstr>
      <vt:lpstr>PowerPoint Presentation</vt:lpstr>
      <vt:lpstr>Required specifications</vt:lpstr>
      <vt:lpstr>Required specifications</vt:lpstr>
      <vt:lpstr>Required specifications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MrDuong</dc:creator>
  <cp:lastModifiedBy>HP</cp:lastModifiedBy>
  <cp:revision>990</cp:revision>
  <cp:lastPrinted>2018-09-29T02:56:41Z</cp:lastPrinted>
  <dcterms:created xsi:type="dcterms:W3CDTF">1601-01-01T00:00:00Z</dcterms:created>
  <dcterms:modified xsi:type="dcterms:W3CDTF">2018-10-03T06:13:55Z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