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부제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6428" y="925830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academy.realm.io/kr/posts/360andev-savvas-dalkitsis-using-git-like-a-pro/?" TargetMode="External"/><Relationship Id="rId3" Type="http://schemas.openxmlformats.org/officeDocument/2006/relationships/hyperlink" Target="https://nolboo.kim/blog/2013/10/06/github-for-beginner/" TargetMode="External"/><Relationship Id="rId4" Type="http://schemas.openxmlformats.org/officeDocument/2006/relationships/hyperlink" Target="http://blog.appkr.kr/learn-n-think/comparing-workflows/" TargetMode="External"/><Relationship Id="rId5" Type="http://schemas.openxmlformats.org/officeDocument/2006/relationships/hyperlink" Target="http://blog.naver.com/PostView.nhn?blogId=tmondev&amp;logNo=220759303637&amp;redirect=Dlog" TargetMode="External"/><Relationship Id="rId6" Type="http://schemas.openxmlformats.org/officeDocument/2006/relationships/hyperlink" Target="http://blog.naver.com/PostView.nhn?blogId=tmondev&amp;logNo=220763012361&amp;redirect=Dlog" TargetMode="External"/><Relationship Id="rId7" Type="http://schemas.openxmlformats.org/officeDocument/2006/relationships/hyperlink" Target="http://slowalk.tistory.com/2470" TargetMode="External"/><Relationship Id="rId8" Type="http://schemas.openxmlformats.org/officeDocument/2006/relationships/hyperlink" Target="https://milooy.wordpress.com/2017/06/21/working-together-with-github-tutorial/" TargetMode="External"/><Relationship Id="rId9" Type="http://schemas.openxmlformats.org/officeDocument/2006/relationships/hyperlink" Target="http://dogfeet.github.io/articles/2012/how-to-github.html" TargetMode="External"/><Relationship Id="rId10" Type="http://schemas.openxmlformats.org/officeDocument/2006/relationships/hyperlink" Target="https://www.codeschool.com/account/confirmations/registered" TargetMode="External"/><Relationship Id="rId11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647169" y="4415984"/>
            <a:ext cx="3623057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6000">
                <a:latin typeface="Myriad Pro Bold"/>
                <a:ea typeface="Myriad Pro Bold"/>
                <a:cs typeface="Myriad Pro Bold"/>
                <a:sym typeface="Myriad Pro Bold"/>
              </a:defRPr>
            </a:pPr>
            <a:r>
              <a:t>Git - </a:t>
            </a:r>
            <a:r>
              <a:rPr strike="sngStrike" sz="5000">
                <a:latin typeface="Myriad Pro Semibold"/>
                <a:ea typeface="Myriad Pro Semibold"/>
                <a:cs typeface="Myriad Pro Semibold"/>
                <a:sym typeface="Myriad Pro Semibold"/>
              </a:rPr>
              <a:t>xuck</a:t>
            </a:r>
            <a:r>
              <a:rPr sz="5000">
                <a:latin typeface="Myriad Pro Semibold"/>
                <a:ea typeface="Myriad Pro Semibold"/>
                <a:cs typeface="Myriad Pro Semibold"/>
                <a:sym typeface="Myriad Pro Semibold"/>
              </a:rPr>
              <a:t> </a:t>
            </a:r>
            <a:r>
              <a:rPr sz="4000"/>
              <a:t>g</a:t>
            </a:r>
            <a:r>
              <a:rPr sz="5000">
                <a:latin typeface="Myriad Pro Semibold"/>
                <a:ea typeface="Myriad Pro Semibold"/>
                <a:cs typeface="Myriad Pro Semibold"/>
                <a:sym typeface="Myriad Pro Semibold"/>
              </a:rPr>
              <a:t>it</a:t>
            </a:r>
          </a:p>
        </p:txBody>
      </p:sp>
      <p:sp>
        <p:nvSpPr>
          <p:cNvPr id="129" name="Shape 129"/>
          <p:cNvSpPr/>
          <p:nvPr/>
        </p:nvSpPr>
        <p:spPr>
          <a:xfrm>
            <a:off x="4062416" y="5415472"/>
            <a:ext cx="3646674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4351608" y="5651781"/>
            <a:ext cx="500602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distributed version control system </a:t>
            </a:r>
          </a:p>
        </p:txBody>
      </p:sp>
      <p:sp>
        <p:nvSpPr>
          <p:cNvPr id="131" name="Shape 131"/>
          <p:cNvSpPr/>
          <p:nvPr/>
        </p:nvSpPr>
        <p:spPr>
          <a:xfrm>
            <a:off x="5028146" y="7627069"/>
            <a:ext cx="520058" cy="466841"/>
          </a:xfrm>
          <a:prstGeom prst="rect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2" name="Shape 132"/>
          <p:cNvSpPr/>
          <p:nvPr/>
        </p:nvSpPr>
        <p:spPr>
          <a:xfrm>
            <a:off x="7418496" y="7627069"/>
            <a:ext cx="520057" cy="466841"/>
          </a:xfrm>
          <a:prstGeom prst="rect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3" name="Shape 133"/>
          <p:cNvSpPr/>
          <p:nvPr/>
        </p:nvSpPr>
        <p:spPr>
          <a:xfrm>
            <a:off x="5243636" y="7238189"/>
            <a:ext cx="252928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4" name="Shape 134"/>
          <p:cNvSpPr/>
          <p:nvPr/>
        </p:nvSpPr>
        <p:spPr>
          <a:xfrm>
            <a:off x="5224782" y="7663640"/>
            <a:ext cx="2566989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135" name="Shape 135"/>
          <p:cNvSpPr/>
          <p:nvPr/>
        </p:nvSpPr>
        <p:spPr>
          <a:xfrm>
            <a:off x="5882995" y="8300340"/>
            <a:ext cx="1238810" cy="30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made by PYJ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grpSp>
        <p:nvGrpSpPr>
          <p:cNvPr id="236" name="Group 236"/>
          <p:cNvGrpSpPr/>
          <p:nvPr/>
        </p:nvGrpSpPr>
        <p:grpSpPr>
          <a:xfrm>
            <a:off x="4428799" y="6293014"/>
            <a:ext cx="2402521" cy="755691"/>
            <a:chOff x="0" y="0"/>
            <a:chExt cx="2402520" cy="755690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2402521" cy="355600"/>
            </a:xfrm>
            <a:prstGeom prst="rightArrow">
              <a:avLst>
                <a:gd name="adj1" fmla="val 20273"/>
                <a:gd name="adj2" fmla="val 71552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5" name="Shape 235"/>
            <p:cNvSpPr/>
            <p:nvPr/>
          </p:nvSpPr>
          <p:spPr>
            <a:xfrm flipV="1">
              <a:off x="35047" y="192953"/>
              <a:ext cx="1" cy="562738"/>
            </a:xfrm>
            <a:prstGeom prst="line">
              <a:avLst/>
            </a:prstGeom>
            <a:noFill/>
            <a:ln w="69850" cap="flat">
              <a:solidFill>
                <a:srgbClr val="0000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sp>
        <p:nvSpPr>
          <p:cNvPr id="237" name="Shape 237"/>
          <p:cNvSpPr/>
          <p:nvPr/>
        </p:nvSpPr>
        <p:spPr>
          <a:xfrm>
            <a:off x="7038298" y="6279114"/>
            <a:ext cx="438308" cy="444723"/>
          </a:xfrm>
          <a:prstGeom prst="ellipse">
            <a:avLst/>
          </a:prstGeom>
          <a:solidFill>
            <a:srgbClr val="000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38" name="Shape 238"/>
          <p:cNvSpPr/>
          <p:nvPr/>
        </p:nvSpPr>
        <p:spPr>
          <a:xfrm>
            <a:off x="6566851" y="5745063"/>
            <a:ext cx="1638428" cy="38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new branch!</a:t>
            </a:r>
          </a:p>
        </p:txBody>
      </p:sp>
      <p:sp>
        <p:nvSpPr>
          <p:cNvPr id="239" name="Shape 239"/>
          <p:cNvSpPr/>
          <p:nvPr/>
        </p:nvSpPr>
        <p:spPr>
          <a:xfrm>
            <a:off x="2141707" y="7493896"/>
            <a:ext cx="1930147" cy="355601"/>
          </a:xfrm>
          <a:prstGeom prst="rightArrow">
            <a:avLst>
              <a:gd name="adj1" fmla="val 20273"/>
              <a:gd name="adj2" fmla="val 71552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grpSp>
        <p:nvGrpSpPr>
          <p:cNvPr id="242" name="Group 242"/>
          <p:cNvGrpSpPr/>
          <p:nvPr/>
        </p:nvGrpSpPr>
        <p:grpSpPr>
          <a:xfrm>
            <a:off x="1018296" y="7449335"/>
            <a:ext cx="1292353" cy="1025067"/>
            <a:chOff x="0" y="0"/>
            <a:chExt cx="1292352" cy="1025066"/>
          </a:xfrm>
        </p:grpSpPr>
        <p:sp>
          <p:nvSpPr>
            <p:cNvPr id="240" name="Shape 240"/>
            <p:cNvSpPr/>
            <p:nvPr/>
          </p:nvSpPr>
          <p:spPr>
            <a:xfrm>
              <a:off x="427022" y="0"/>
              <a:ext cx="438308" cy="444723"/>
            </a:xfrm>
            <a:prstGeom prst="ellipse">
              <a:avLst/>
            </a:prstGeom>
            <a:solidFill>
              <a:srgbClr val="E2513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529766"/>
              <a:ext cx="129235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Myriad Pro Bold"/>
                  <a:ea typeface="Myriad Pro Bold"/>
                  <a:cs typeface="Myriad Pro Bold"/>
                  <a:sym typeface="Myriad Pro Bold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sp>
        <p:nvSpPr>
          <p:cNvPr id="243" name="Shape 243"/>
          <p:cNvSpPr/>
          <p:nvPr/>
        </p:nvSpPr>
        <p:spPr>
          <a:xfrm>
            <a:off x="4241808" y="7449335"/>
            <a:ext cx="438308" cy="444723"/>
          </a:xfrm>
          <a:prstGeom prst="ellipse">
            <a:avLst/>
          </a:prstGeom>
          <a:solidFill>
            <a:srgbClr val="E251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44" name="Shape 244"/>
          <p:cNvSpPr/>
          <p:nvPr/>
        </p:nvSpPr>
        <p:spPr>
          <a:xfrm>
            <a:off x="3424642" y="8017201"/>
            <a:ext cx="207264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"first commit"</a:t>
            </a:r>
          </a:p>
        </p:txBody>
      </p:sp>
      <p:sp>
        <p:nvSpPr>
          <p:cNvPr id="245" name="Shape 245"/>
          <p:cNvSpPr/>
          <p:nvPr/>
        </p:nvSpPr>
        <p:spPr>
          <a:xfrm>
            <a:off x="4923688" y="7493896"/>
            <a:ext cx="1930147" cy="355601"/>
          </a:xfrm>
          <a:prstGeom prst="rightArrow">
            <a:avLst>
              <a:gd name="adj1" fmla="val 20273"/>
              <a:gd name="adj2" fmla="val 71552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46" name="Shape 246"/>
          <p:cNvSpPr/>
          <p:nvPr/>
        </p:nvSpPr>
        <p:spPr>
          <a:xfrm>
            <a:off x="7038298" y="7449335"/>
            <a:ext cx="438308" cy="444723"/>
          </a:xfrm>
          <a:prstGeom prst="ellipse">
            <a:avLst/>
          </a:prstGeom>
          <a:solidFill>
            <a:srgbClr val="E251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47" name="Shape 247"/>
          <p:cNvSpPr/>
          <p:nvPr/>
        </p:nvSpPr>
        <p:spPr>
          <a:xfrm>
            <a:off x="6004121" y="8017201"/>
            <a:ext cx="250666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"second commit"</a:t>
            </a:r>
          </a:p>
        </p:txBody>
      </p:sp>
      <p:sp>
        <p:nvSpPr>
          <p:cNvPr id="248" name="Shape 248"/>
          <p:cNvSpPr/>
          <p:nvPr/>
        </p:nvSpPr>
        <p:spPr>
          <a:xfrm>
            <a:off x="7705670" y="7493896"/>
            <a:ext cx="1930147" cy="355601"/>
          </a:xfrm>
          <a:prstGeom prst="rightArrow">
            <a:avLst>
              <a:gd name="adj1" fmla="val 20273"/>
              <a:gd name="adj2" fmla="val 71552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49" name="Shape 249"/>
          <p:cNvSpPr/>
          <p:nvPr/>
        </p:nvSpPr>
        <p:spPr>
          <a:xfrm>
            <a:off x="9893897" y="7449335"/>
            <a:ext cx="438309" cy="444723"/>
          </a:xfrm>
          <a:prstGeom prst="ellipse">
            <a:avLst/>
          </a:prstGeom>
          <a:solidFill>
            <a:srgbClr val="E251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0" name="Shape 250"/>
          <p:cNvSpPr/>
          <p:nvPr/>
        </p:nvSpPr>
        <p:spPr>
          <a:xfrm>
            <a:off x="9009580" y="8017201"/>
            <a:ext cx="22069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"third commit"</a:t>
            </a:r>
          </a:p>
        </p:txBody>
      </p:sp>
      <p:sp>
        <p:nvSpPr>
          <p:cNvPr id="251" name="Shape 251"/>
          <p:cNvSpPr/>
          <p:nvPr/>
        </p:nvSpPr>
        <p:spPr>
          <a:xfrm>
            <a:off x="4428799" y="5044913"/>
            <a:ext cx="2402521" cy="355601"/>
          </a:xfrm>
          <a:prstGeom prst="rightArrow">
            <a:avLst>
              <a:gd name="adj1" fmla="val 20273"/>
              <a:gd name="adj2" fmla="val 71552"/>
            </a:avLst>
          </a:prstGeom>
          <a:solidFill>
            <a:srgbClr val="FEE2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2" name="Shape 252"/>
          <p:cNvSpPr/>
          <p:nvPr/>
        </p:nvSpPr>
        <p:spPr>
          <a:xfrm flipV="1">
            <a:off x="4463846" y="5237867"/>
            <a:ext cx="1" cy="562737"/>
          </a:xfrm>
          <a:prstGeom prst="line">
            <a:avLst/>
          </a:prstGeom>
          <a:ln w="69850">
            <a:solidFill>
              <a:srgbClr val="FEE2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3" name="Shape 253"/>
          <p:cNvSpPr/>
          <p:nvPr/>
        </p:nvSpPr>
        <p:spPr>
          <a:xfrm>
            <a:off x="7038298" y="5000352"/>
            <a:ext cx="438308" cy="444723"/>
          </a:xfrm>
          <a:prstGeom prst="ellipse">
            <a:avLst/>
          </a:prstGeom>
          <a:solidFill>
            <a:srgbClr val="FEE2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4" name="Shape 254"/>
          <p:cNvSpPr/>
          <p:nvPr/>
        </p:nvSpPr>
        <p:spPr>
          <a:xfrm>
            <a:off x="6566851" y="4474646"/>
            <a:ext cx="1638428" cy="38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new branch!</a:t>
            </a:r>
          </a:p>
        </p:txBody>
      </p:sp>
      <p:sp>
        <p:nvSpPr>
          <p:cNvPr id="255" name="Shape 255"/>
          <p:cNvSpPr/>
          <p:nvPr/>
        </p:nvSpPr>
        <p:spPr>
          <a:xfrm>
            <a:off x="4429952" y="3626636"/>
            <a:ext cx="2402521" cy="355601"/>
          </a:xfrm>
          <a:prstGeom prst="rightArrow">
            <a:avLst>
              <a:gd name="adj1" fmla="val 20273"/>
              <a:gd name="adj2" fmla="val 71552"/>
            </a:avLst>
          </a:prstGeom>
          <a:solidFill>
            <a:srgbClr val="F488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6" name="Shape 256"/>
          <p:cNvSpPr/>
          <p:nvPr/>
        </p:nvSpPr>
        <p:spPr>
          <a:xfrm flipV="1">
            <a:off x="4465000" y="3819590"/>
            <a:ext cx="1" cy="562738"/>
          </a:xfrm>
          <a:prstGeom prst="line">
            <a:avLst/>
          </a:prstGeom>
          <a:ln w="69850">
            <a:solidFill>
              <a:srgbClr val="F4889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7" name="Shape 257"/>
          <p:cNvSpPr/>
          <p:nvPr/>
        </p:nvSpPr>
        <p:spPr>
          <a:xfrm>
            <a:off x="7038298" y="3582075"/>
            <a:ext cx="438308" cy="444724"/>
          </a:xfrm>
          <a:prstGeom prst="ellipse">
            <a:avLst/>
          </a:prstGeom>
          <a:solidFill>
            <a:srgbClr val="F488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8" name="Shape 258"/>
          <p:cNvSpPr/>
          <p:nvPr/>
        </p:nvSpPr>
        <p:spPr>
          <a:xfrm>
            <a:off x="6542605" y="3259570"/>
            <a:ext cx="1638428" cy="38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new branch!</a:t>
            </a:r>
          </a:p>
        </p:txBody>
      </p:sp>
      <p:sp>
        <p:nvSpPr>
          <p:cNvPr id="259" name="Shape 259"/>
          <p:cNvSpPr/>
          <p:nvPr/>
        </p:nvSpPr>
        <p:spPr>
          <a:xfrm>
            <a:off x="7705670" y="5058002"/>
            <a:ext cx="1930147" cy="355601"/>
          </a:xfrm>
          <a:prstGeom prst="rightArrow">
            <a:avLst>
              <a:gd name="adj1" fmla="val 20273"/>
              <a:gd name="adj2" fmla="val 71552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60" name="Shape 260"/>
          <p:cNvSpPr/>
          <p:nvPr/>
        </p:nvSpPr>
        <p:spPr>
          <a:xfrm>
            <a:off x="9893897" y="5013441"/>
            <a:ext cx="438309" cy="444724"/>
          </a:xfrm>
          <a:prstGeom prst="ellipse">
            <a:avLst/>
          </a:prstGeom>
          <a:solidFill>
            <a:srgbClr val="FEE2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61" name="Shape 261"/>
          <p:cNvSpPr/>
          <p:nvPr/>
        </p:nvSpPr>
        <p:spPr>
          <a:xfrm>
            <a:off x="9111389" y="4493909"/>
            <a:ext cx="2003324" cy="38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yellow commit!</a:t>
            </a:r>
          </a:p>
        </p:txBody>
      </p:sp>
      <p:sp>
        <p:nvSpPr>
          <p:cNvPr id="262" name="Shape 262"/>
          <p:cNvSpPr/>
          <p:nvPr/>
        </p:nvSpPr>
        <p:spPr>
          <a:xfrm>
            <a:off x="7707831" y="3593604"/>
            <a:ext cx="1930147" cy="355601"/>
          </a:xfrm>
          <a:prstGeom prst="rightArrow">
            <a:avLst>
              <a:gd name="adj1" fmla="val 20273"/>
              <a:gd name="adj2" fmla="val 71552"/>
            </a:avLst>
          </a:prstGeom>
          <a:solidFill>
            <a:srgbClr val="F488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63" name="Shape 263"/>
          <p:cNvSpPr/>
          <p:nvPr/>
        </p:nvSpPr>
        <p:spPr>
          <a:xfrm>
            <a:off x="9896057" y="3549043"/>
            <a:ext cx="438309" cy="444723"/>
          </a:xfrm>
          <a:prstGeom prst="ellipse">
            <a:avLst/>
          </a:prstGeom>
          <a:solidFill>
            <a:srgbClr val="F488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64" name="Shape 264"/>
          <p:cNvSpPr/>
          <p:nvPr/>
        </p:nvSpPr>
        <p:spPr>
          <a:xfrm>
            <a:off x="9241095" y="3232711"/>
            <a:ext cx="1748232" cy="388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pink commit!</a:t>
            </a:r>
          </a:p>
        </p:txBody>
      </p:sp>
      <p:sp>
        <p:nvSpPr>
          <p:cNvPr id="265" name="Shape 265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266" name="기본형세로 복사본.png"/>
          <p:cNvPicPr>
            <a:picLocks noChangeAspect="1"/>
          </p:cNvPicPr>
          <p:nvPr/>
        </p:nvPicPr>
        <p:blipFill>
          <a:blip r:embed="rId5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270" name="Shape 270"/>
          <p:cNvSpPr/>
          <p:nvPr/>
        </p:nvSpPr>
        <p:spPr>
          <a:xfrm>
            <a:off x="1006094" y="3336457"/>
            <a:ext cx="10992613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각각의  branch는 상호 영향을 주지 않기 때문에</a:t>
            </a:r>
          </a:p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각 branch의 목적에 맞는 개발을 진행할 수 있습니다.</a:t>
            </a:r>
          </a:p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또한 각각의 커밋은 해당 순간의 스냅샷으로 기록됩니다.</a:t>
            </a:r>
          </a:p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커밋은 로그에 기록되고, 커밋끼리 병합하거나</a:t>
            </a:r>
          </a:p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그 당시로 돌아가는 것이 가능합니다.</a:t>
            </a:r>
          </a:p>
        </p:txBody>
      </p:sp>
      <p:sp>
        <p:nvSpPr>
          <p:cNvPr id="271" name="Shape 271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272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pic>
        <p:nvPicPr>
          <p:cNvPr id="276" name="스크린샷 2017-09-24 오후 10.53.47.png"/>
          <p:cNvPicPr>
            <a:picLocks noChangeAspect="1"/>
          </p:cNvPicPr>
          <p:nvPr/>
        </p:nvPicPr>
        <p:blipFill>
          <a:blip r:embed="rId2">
            <a:extLst/>
          </a:blip>
          <a:srcRect l="10983" t="6303" r="9840" b="5005"/>
          <a:stretch>
            <a:fillRect/>
          </a:stretch>
        </p:blipFill>
        <p:spPr>
          <a:xfrm>
            <a:off x="1134070" y="2459547"/>
            <a:ext cx="10736716" cy="6590939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278" name="기본형세로 복사본.png"/>
          <p:cNvPicPr>
            <a:picLocks noChangeAspect="1"/>
          </p:cNvPicPr>
          <p:nvPr/>
        </p:nvPicPr>
        <p:blipFill>
          <a:blip r:embed="rId3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282" name="Shape 282"/>
          <p:cNvSpPr/>
          <p:nvPr/>
        </p:nvSpPr>
        <p:spPr>
          <a:xfrm>
            <a:off x="607186" y="3295817"/>
            <a:ext cx="11790427" cy="4246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branch 전략의 예시입니다.</a:t>
            </a:r>
          </a:p>
          <a:p>
            <a:pPr>
              <a:lnSpc>
                <a:spcPct val="120000"/>
              </a:lnSpc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master branch에는 상용화로 출시될 코드만 들어갑니다.</a:t>
            </a:r>
          </a:p>
          <a:p>
            <a:pPr>
              <a:lnSpc>
                <a:spcPct val="120000"/>
              </a:lnSpc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Develop branch는 실제 개발이 진행되는 곳입니다.</a:t>
            </a:r>
          </a:p>
          <a:p>
            <a:pPr>
              <a:lnSpc>
                <a:spcPct val="120000"/>
              </a:lnSpc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새로운 기능이 추가될 필요가 있을 때, feature branch가 생성됩니다.</a:t>
            </a:r>
          </a:p>
          <a:p>
            <a:pPr>
              <a:lnSpc>
                <a:spcPct val="120000"/>
              </a:lnSpc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>
              <a:lnSpc>
                <a:spcPct val="120000"/>
              </a:lnSpc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그 외에도 release, hotfix 등의 branch가 필요에 따라 추가됩니다.</a:t>
            </a:r>
          </a:p>
        </p:txBody>
      </p:sp>
      <p:sp>
        <p:nvSpPr>
          <p:cNvPr id="283" name="Shape 283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284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288" name="Shape 288"/>
          <p:cNvSpPr/>
          <p:nvPr/>
        </p:nvSpPr>
        <p:spPr>
          <a:xfrm>
            <a:off x="624522" y="4142907"/>
            <a:ext cx="11755756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작업 중인 코드를 의미별로, 버전별로 분리해 관리를 함으로써</a:t>
            </a:r>
          </a:p>
          <a:p>
            <a:pPr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핵심 코드에 영향을 주지 않는 버전 관리가 가능해집니다.</a:t>
            </a:r>
          </a:p>
          <a:p>
            <a:pPr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사용자는 필요에 따라 branch를 나누고, 의미에 따라 commit 단위를</a:t>
            </a:r>
          </a:p>
          <a:p>
            <a:pPr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기록하며 개발 이력을 관리할 수 있습니다.</a:t>
            </a:r>
          </a:p>
        </p:txBody>
      </p:sp>
      <p:sp>
        <p:nvSpPr>
          <p:cNvPr id="289" name="Shape 289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290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294" name="Shape 294"/>
          <p:cNvSpPr/>
          <p:nvPr/>
        </p:nvSpPr>
        <p:spPr>
          <a:xfrm>
            <a:off x="616743" y="3825407"/>
            <a:ext cx="11771314" cy="318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log 명령어로 commit 내역을 확인할 수 있습니다.</a:t>
            </a:r>
          </a:p>
          <a:p>
            <a:pPr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status 명령어는 현재 코드의 commit 여부를 확인할 수 있습니다.</a:t>
            </a:r>
          </a:p>
          <a:p>
            <a:pPr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branch --- 명령어로 "---" 라는 이름의 branch를 생성하고</a:t>
            </a:r>
          </a:p>
          <a:p>
            <a:pPr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checkout --- 명령어로 해당 branch로 건너갈 수 있습니다.</a:t>
            </a:r>
          </a:p>
          <a:p>
            <a:pPr>
              <a:defRPr i="1" sz="3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branch 명령어로는 전체 branch 현황을 볼 수 있습니다.</a:t>
            </a:r>
          </a:p>
        </p:txBody>
      </p:sp>
      <p:sp>
        <p:nvSpPr>
          <p:cNvPr id="295" name="Shape 295"/>
          <p:cNvSpPr/>
          <p:nvPr/>
        </p:nvSpPr>
        <p:spPr>
          <a:xfrm>
            <a:off x="9517066" y="8771515"/>
            <a:ext cx="261874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5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(다음장 눈부심 주의)</a:t>
            </a:r>
          </a:p>
        </p:txBody>
      </p:sp>
      <p:sp>
        <p:nvSpPr>
          <p:cNvPr id="296" name="Shape 296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297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022822" y="5200650"/>
            <a:ext cx="695915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원격 저장소와 협업 워크 플로우</a:t>
            </a:r>
          </a:p>
        </p:txBody>
      </p:sp>
      <p:sp>
        <p:nvSpPr>
          <p:cNvPr id="300" name="Shape 300"/>
          <p:cNvSpPr/>
          <p:nvPr/>
        </p:nvSpPr>
        <p:spPr>
          <a:xfrm>
            <a:off x="3872483" y="3118834"/>
            <a:ext cx="525983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Github, remote repozit</a:t>
            </a:r>
          </a:p>
        </p:txBody>
      </p:sp>
      <p:sp>
        <p:nvSpPr>
          <p:cNvPr id="301" name="Shape 301"/>
          <p:cNvSpPr/>
          <p:nvPr/>
        </p:nvSpPr>
        <p:spPr>
          <a:xfrm>
            <a:off x="6191243" y="5939296"/>
            <a:ext cx="30896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(분위기 전환을 위한 배경 변경)</a:t>
            </a:r>
          </a:p>
        </p:txBody>
      </p:sp>
      <p:sp>
        <p:nvSpPr>
          <p:cNvPr id="302" name="Shape 302"/>
          <p:cNvSpPr/>
          <p:nvPr/>
        </p:nvSpPr>
        <p:spPr>
          <a:xfrm>
            <a:off x="5882995" y="8300340"/>
            <a:ext cx="1238810" cy="30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made by PYJ</a:t>
            </a:r>
          </a:p>
        </p:txBody>
      </p:sp>
      <p:sp>
        <p:nvSpPr>
          <p:cNvPr id="303" name="Shape 303"/>
          <p:cNvSpPr/>
          <p:nvPr/>
        </p:nvSpPr>
        <p:spPr>
          <a:xfrm>
            <a:off x="5924042" y="8569259"/>
            <a:ext cx="115671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2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(제가 만든겁니다)</a:t>
            </a:r>
          </a:p>
        </p:txBody>
      </p:sp>
      <p:sp>
        <p:nvSpPr>
          <p:cNvPr id="304" name="Shape 304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06" name="Shape 306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07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11" name="Shape 311"/>
          <p:cNvSpPr/>
          <p:nvPr/>
        </p:nvSpPr>
        <p:spPr>
          <a:xfrm>
            <a:off x="516794" y="4794249"/>
            <a:ext cx="11971212" cy="1612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local 저장소에서 작업한 코드를 github 원격 저장소에</a:t>
            </a:r>
          </a:p>
          <a:p>
            <a:pPr>
              <a:defRPr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공유합니다.</a:t>
            </a:r>
          </a:p>
        </p:txBody>
      </p:sp>
      <p:sp>
        <p:nvSpPr>
          <p:cNvPr id="312" name="Shape 312"/>
          <p:cNvSpPr/>
          <p:nvPr/>
        </p:nvSpPr>
        <p:spPr>
          <a:xfrm>
            <a:off x="4953254" y="3118834"/>
            <a:ext cx="30982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remote, push</a:t>
            </a:r>
          </a:p>
        </p:txBody>
      </p:sp>
      <p:sp>
        <p:nvSpPr>
          <p:cNvPr id="313" name="Shape 313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14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18" name="Shape 318"/>
          <p:cNvSpPr/>
          <p:nvPr/>
        </p:nvSpPr>
        <p:spPr>
          <a:xfrm>
            <a:off x="788828" y="4794249"/>
            <a:ext cx="11427144" cy="1612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remote 명령어로 원격 저장소 주소를 등록하고,</a:t>
            </a:r>
          </a:p>
          <a:p>
            <a:pPr>
              <a:defRPr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push 명령어로 로컬의 commit 내역을 올립니다.</a:t>
            </a:r>
          </a:p>
        </p:txBody>
      </p:sp>
      <p:sp>
        <p:nvSpPr>
          <p:cNvPr id="319" name="Shape 319"/>
          <p:cNvSpPr/>
          <p:nvPr/>
        </p:nvSpPr>
        <p:spPr>
          <a:xfrm>
            <a:off x="4953254" y="3118834"/>
            <a:ext cx="30982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remote, push</a:t>
            </a:r>
          </a:p>
        </p:txBody>
      </p:sp>
      <p:sp>
        <p:nvSpPr>
          <p:cNvPr id="320" name="Shape 320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21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25" name="Shape 325"/>
          <p:cNvSpPr/>
          <p:nvPr/>
        </p:nvSpPr>
        <p:spPr>
          <a:xfrm>
            <a:off x="1188021" y="4299967"/>
            <a:ext cx="10628758" cy="3587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기본적으로 타인의 원격 저장소에 접근했을 때는</a:t>
            </a:r>
          </a:p>
          <a:p>
            <a:pPr>
              <a:lnSpc>
                <a:spcPct val="150000"/>
              </a:lnSpc>
              <a:defRPr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push 권한이 없습니다.</a:t>
            </a:r>
          </a:p>
          <a:p>
            <a:pPr>
              <a:defRPr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하지만 협업을 위해, 우리는 팀원의 저장소에</a:t>
            </a:r>
          </a:p>
          <a:p>
            <a:pPr>
              <a:defRPr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접근 권한이 필요합니다.</a:t>
            </a:r>
          </a:p>
        </p:txBody>
      </p:sp>
      <p:sp>
        <p:nvSpPr>
          <p:cNvPr id="326" name="Shape 326"/>
          <p:cNvSpPr/>
          <p:nvPr/>
        </p:nvSpPr>
        <p:spPr>
          <a:xfrm>
            <a:off x="4584954" y="3068034"/>
            <a:ext cx="383489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타인의 원격 저장소</a:t>
            </a:r>
          </a:p>
        </p:txBody>
      </p:sp>
      <p:sp>
        <p:nvSpPr>
          <p:cNvPr id="327" name="Shape 327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28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40"/>
          <p:cNvGrpSpPr/>
          <p:nvPr/>
        </p:nvGrpSpPr>
        <p:grpSpPr>
          <a:xfrm>
            <a:off x="8516111" y="1143336"/>
            <a:ext cx="3637458" cy="1133200"/>
            <a:chOff x="0" y="0"/>
            <a:chExt cx="3637456" cy="1133198"/>
          </a:xfrm>
        </p:grpSpPr>
        <p:sp>
          <p:nvSpPr>
            <p:cNvPr id="137" name="Shape 137"/>
            <p:cNvSpPr/>
            <p:nvPr/>
          </p:nvSpPr>
          <p:spPr>
            <a:xfrm>
              <a:off x="-1" y="0"/>
              <a:ext cx="3089657" cy="749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i="1" sz="4000">
                  <a:latin typeface="Myriad Pro Semibold"/>
                  <a:ea typeface="Myriad Pro Semibold"/>
                  <a:cs typeface="Myriad Pro Semibold"/>
                  <a:sym typeface="Myriad Pro Semibold"/>
                </a:defRPr>
              </a:pPr>
              <a:r>
                <a:t>Git - </a:t>
              </a:r>
              <a:r>
                <a:rPr strike="sngStrike" sz="5000"/>
                <a:t>xuck</a:t>
              </a:r>
              <a:r>
                <a:rPr sz="5000"/>
                <a:t> </a:t>
              </a:r>
              <a:r>
                <a:rPr>
                  <a:latin typeface="Myriad Pro Bold"/>
                  <a:ea typeface="Myriad Pro Bold"/>
                  <a:cs typeface="Myriad Pro Bold"/>
                  <a:sym typeface="Myriad Pro Bold"/>
                </a:rPr>
                <a:t>g</a:t>
              </a:r>
              <a:r>
                <a:rPr sz="5000"/>
                <a:t>it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9411" y="728523"/>
              <a:ext cx="2773649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707310" y="777598"/>
              <a:ext cx="1930147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000">
                  <a:latin typeface="Myriad Pro Semibold"/>
                  <a:ea typeface="Myriad Pro Semibold"/>
                  <a:cs typeface="Myriad Pro Semibold"/>
                  <a:sym typeface="Myriad Pro Semibold"/>
                </a:defRPr>
              </a:lvl1pPr>
            </a:lstStyle>
            <a:p>
              <a:pPr/>
              <a:r>
                <a:t>hello, Developers</a:t>
              </a:r>
            </a:p>
          </p:txBody>
        </p:sp>
      </p:grpSp>
      <p:sp>
        <p:nvSpPr>
          <p:cNvPr id="141" name="Shape 141"/>
          <p:cNvSpPr/>
          <p:nvPr/>
        </p:nvSpPr>
        <p:spPr>
          <a:xfrm>
            <a:off x="1410334" y="4857750"/>
            <a:ext cx="1018413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cap="all"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distributed version control system </a:t>
            </a:r>
          </a:p>
          <a:p>
            <a:pPr>
              <a:defRPr cap="all"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분산 버전 관리 시스템</a:t>
            </a:r>
          </a:p>
        </p:txBody>
      </p:sp>
      <p:sp>
        <p:nvSpPr>
          <p:cNvPr id="142" name="Shape 142"/>
          <p:cNvSpPr/>
          <p:nvPr/>
        </p:nvSpPr>
        <p:spPr>
          <a:xfrm>
            <a:off x="5474461" y="3118834"/>
            <a:ext cx="20558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why Git?</a:t>
            </a:r>
          </a:p>
        </p:txBody>
      </p:sp>
      <p:pic>
        <p:nvPicPr>
          <p:cNvPr id="143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32" name="Shape 332"/>
          <p:cNvSpPr/>
          <p:nvPr/>
        </p:nvSpPr>
        <p:spPr>
          <a:xfrm>
            <a:off x="739902" y="3858642"/>
            <a:ext cx="11524997" cy="447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타인의 원격 저장소를 복제하는 방법은 두 가지가 있습니다.</a:t>
            </a: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fork는 타인의 원격 저장소를 내 원격 저장소에 복제합니다.</a:t>
            </a:r>
          </a:p>
          <a:p>
            <a:pPr>
              <a:lnSpc>
                <a:spcPct val="50000"/>
              </a:lnSpc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이런 경우 접근 권한이 자유롭습니다.</a:t>
            </a: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clone은 타인의 원격 저장소 그대로를 가져옵니다.</a:t>
            </a: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이 경우엔 Collaborators 등록이 필요합니다.</a:t>
            </a:r>
          </a:p>
        </p:txBody>
      </p:sp>
      <p:sp>
        <p:nvSpPr>
          <p:cNvPr id="333" name="Shape 333"/>
          <p:cNvSpPr/>
          <p:nvPr/>
        </p:nvSpPr>
        <p:spPr>
          <a:xfrm>
            <a:off x="5253990" y="3118834"/>
            <a:ext cx="249682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clone, fork</a:t>
            </a:r>
          </a:p>
        </p:txBody>
      </p:sp>
      <p:sp>
        <p:nvSpPr>
          <p:cNvPr id="334" name="Shape 334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35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39" name="Shape 339"/>
          <p:cNvSpPr/>
          <p:nvPr/>
        </p:nvSpPr>
        <p:spPr>
          <a:xfrm>
            <a:off x="879348" y="4722242"/>
            <a:ext cx="11246105" cy="274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팀원 중에 팀장 역할을 수행할 사람이 있을 때,</a:t>
            </a: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 Collaborators를 이용하는 협업이 가능해집니다.</a:t>
            </a: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각각의 팀원과 팀장으로 역할을 나누어 확인해보겠습니다.</a:t>
            </a:r>
          </a:p>
        </p:txBody>
      </p:sp>
      <p:sp>
        <p:nvSpPr>
          <p:cNvPr id="340" name="Shape 340"/>
          <p:cNvSpPr/>
          <p:nvPr/>
        </p:nvSpPr>
        <p:spPr>
          <a:xfrm>
            <a:off x="4908295" y="3118834"/>
            <a:ext cx="318820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Collaborators</a:t>
            </a:r>
          </a:p>
        </p:txBody>
      </p:sp>
      <p:sp>
        <p:nvSpPr>
          <p:cNvPr id="341" name="Shape 341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42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46" name="Shape 346"/>
          <p:cNvSpPr/>
          <p:nvPr/>
        </p:nvSpPr>
        <p:spPr>
          <a:xfrm>
            <a:off x="912113" y="4182492"/>
            <a:ext cx="11180573" cy="38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3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각각의 팀원은 팀장이 공유한 원격 저장소의 주소를 clone 합니다.</a:t>
            </a:r>
          </a:p>
          <a:p>
            <a:pPr>
              <a:defRPr i="1" sz="3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master branch의 완결성을 위해, 해당 branch에는</a:t>
            </a:r>
          </a:p>
          <a:p>
            <a:pPr>
              <a:defRPr i="1" sz="3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 커밋하지 않기로 약속합니다.</a:t>
            </a:r>
          </a:p>
          <a:p>
            <a:pPr>
              <a:defRPr i="1" sz="3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팀원은 각자의 필요에 의한 branch를 생성하고, </a:t>
            </a:r>
          </a:p>
          <a:p>
            <a:pPr>
              <a:defRPr i="1" sz="3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해당 branch에서 작업을 수행합니다. </a:t>
            </a:r>
          </a:p>
          <a:p>
            <a:pPr>
              <a:defRPr i="1" sz="3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해당 작업이 완료되면 원격 저장소로 push 합니다.</a:t>
            </a:r>
          </a:p>
        </p:txBody>
      </p:sp>
      <p:sp>
        <p:nvSpPr>
          <p:cNvPr id="347" name="Shape 347"/>
          <p:cNvSpPr/>
          <p:nvPr/>
        </p:nvSpPr>
        <p:spPr>
          <a:xfrm>
            <a:off x="5872734" y="3068034"/>
            <a:ext cx="12593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팀원 -</a:t>
            </a:r>
          </a:p>
        </p:txBody>
      </p:sp>
      <p:sp>
        <p:nvSpPr>
          <p:cNvPr id="348" name="Shape 348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49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53" name="Shape 353"/>
          <p:cNvSpPr/>
          <p:nvPr/>
        </p:nvSpPr>
        <p:spPr>
          <a:xfrm>
            <a:off x="1053097" y="4255715"/>
            <a:ext cx="10898606" cy="416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33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팀이 공유할 원격 저장소를 생성합니다. </a:t>
            </a:r>
          </a:p>
          <a:p>
            <a:pPr>
              <a:defRPr i="1" sz="33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원격 저장소에서 Collaborators에 팀원의 깃허브 아이디를</a:t>
            </a:r>
          </a:p>
          <a:p>
            <a:pPr>
              <a:defRPr i="1" sz="33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 등록하여 권한을 부여합니다.</a:t>
            </a:r>
          </a:p>
          <a:p>
            <a:pPr>
              <a:defRPr i="1" sz="33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특정 팀원이 작업을 완료하고 원격 저장소에 자신의 branch를 등록 했을 때, 팀장은 해당 branch를 확인한 후 master branch에</a:t>
            </a:r>
          </a:p>
          <a:p>
            <a:pPr>
              <a:defRPr i="1" sz="33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 merge 합니다.</a:t>
            </a:r>
          </a:p>
          <a:p>
            <a:pPr>
              <a:defRPr i="1" sz="33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merge (특정 branch 이름) 명령어를 통해 병합할 수 있습니다.</a:t>
            </a:r>
          </a:p>
        </p:txBody>
      </p:sp>
      <p:sp>
        <p:nvSpPr>
          <p:cNvPr id="354" name="Shape 354"/>
          <p:cNvSpPr/>
          <p:nvPr/>
        </p:nvSpPr>
        <p:spPr>
          <a:xfrm>
            <a:off x="5872734" y="3068034"/>
            <a:ext cx="12593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팀장 -</a:t>
            </a:r>
          </a:p>
        </p:txBody>
      </p:sp>
      <p:sp>
        <p:nvSpPr>
          <p:cNvPr id="355" name="Shape 355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56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2850229" y="4794249"/>
            <a:ext cx="7304342" cy="1612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cap="all"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작업 중 몇 가지 오류가 생깁니다.</a:t>
            </a:r>
          </a:p>
          <a:p>
            <a:pPr>
              <a:defRPr cap="all" i="1" sz="45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하나하나 풀어보겠습니다.</a:t>
            </a:r>
          </a:p>
        </p:txBody>
      </p:sp>
      <p:sp>
        <p:nvSpPr>
          <p:cNvPr id="359" name="Shape 359"/>
          <p:cNvSpPr/>
          <p:nvPr/>
        </p:nvSpPr>
        <p:spPr>
          <a:xfrm>
            <a:off x="6142482" y="3118834"/>
            <a:ext cx="71983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360" name="Shape 360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62" name="Shape 362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63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1219915" y="4420432"/>
            <a:ext cx="10564969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Clone은 기본적으로 master branch밖에 가져오지 않습니다. 원격 저장소에 협업을 위해 다양한 branch를 만들어 놨는데 master밖에 가져올 수 없다면 문제가 생깁니다.</a:t>
            </a:r>
          </a:p>
        </p:txBody>
      </p:sp>
      <p:sp>
        <p:nvSpPr>
          <p:cNvPr id="366" name="Shape 366"/>
          <p:cNvSpPr/>
          <p:nvPr/>
        </p:nvSpPr>
        <p:spPr>
          <a:xfrm>
            <a:off x="4679441" y="3118834"/>
            <a:ext cx="364591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1. Clone, Branch</a:t>
            </a:r>
          </a:p>
        </p:txBody>
      </p:sp>
      <p:sp>
        <p:nvSpPr>
          <p:cNvPr id="367" name="Shape 367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69" name="Shape 369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70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679441" y="3118834"/>
            <a:ext cx="364591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1. Clone, Branch</a:t>
            </a:r>
          </a:p>
        </p:txBody>
      </p:sp>
      <p:sp>
        <p:nvSpPr>
          <p:cNvPr id="373" name="Shape 373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75" name="Shape 375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76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/>
        </p:nvSpPr>
        <p:spPr>
          <a:xfrm>
            <a:off x="923331" y="4220488"/>
            <a:ext cx="11158139" cy="35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실제로 clone 한 이후에 git branch 명령어를 입력하면 master branch밖에 뜨지 않습니다. 하지만 git branch -r 명령어를 사용하면 원격 저장소에 등록된 모든 branch를 확인할 수 있습니다. 물론 checkout도 정상적으로 작동합니다.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4772405" y="3118834"/>
            <a:ext cx="345998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2. Push, Branch</a:t>
            </a:r>
          </a:p>
        </p:txBody>
      </p:sp>
      <p:sp>
        <p:nvSpPr>
          <p:cNvPr id="380" name="Shape 380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82" name="Shape 382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83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/>
        </p:nvSpPr>
        <p:spPr>
          <a:xfrm>
            <a:off x="923331" y="4220488"/>
            <a:ext cx="11158139" cy="35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branch의 문제는 clone뿐만이 아니라 push에서도 발생합니다. clone을 한 이후, 새 branch를 생성한 후 원격 저장소에 push를 하려하면 원격 저장소에는 없는 branch라는 이유로 거부 당하는걸 확인할 수 있습니다. 권한 설정과는 별개의 문제입니다.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4772405" y="3118834"/>
            <a:ext cx="345998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2. Push, Branch</a:t>
            </a:r>
          </a:p>
        </p:txBody>
      </p:sp>
      <p:sp>
        <p:nvSpPr>
          <p:cNvPr id="387" name="Shape 387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89" name="Shape 389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90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/>
          <p:nvPr/>
        </p:nvSpPr>
        <p:spPr>
          <a:xfrm>
            <a:off x="923331" y="5287288"/>
            <a:ext cx="11158139" cy="142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--set-upstream 명령어로 해결 되는 경우가 있습니다.</a:t>
            </a: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정확한 의미는 더 찾아봐야 하겠습니다.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5428742" y="3118834"/>
            <a:ext cx="214731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000">
                <a:solidFill>
                  <a:srgbClr val="000000"/>
                </a:solidFill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3. origin?</a:t>
            </a:r>
          </a:p>
        </p:txBody>
      </p:sp>
      <p:sp>
        <p:nvSpPr>
          <p:cNvPr id="394" name="Shape 394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396" name="Shape 396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397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923331" y="4931688"/>
            <a:ext cx="11158139" cy="213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remote와 push에서 볼 수 있는 명령어입니다.</a:t>
            </a: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원격 저장소의 이름입니다.</a:t>
            </a:r>
          </a:p>
          <a:p>
            <a:pPr>
              <a:defRPr i="1" sz="4000">
                <a:solidFill>
                  <a:srgbClr val="0000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변경할 수도 있겠죠?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147" name="Shape 147"/>
          <p:cNvSpPr/>
          <p:nvPr/>
        </p:nvSpPr>
        <p:spPr>
          <a:xfrm>
            <a:off x="1830959" y="4794249"/>
            <a:ext cx="9342883" cy="1612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작업 중 여러 갈래로 나뉘는 Branch와</a:t>
            </a:r>
          </a:p>
          <a:p>
            <a: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수많은 Commit log를 통한 코드 버전 관리</a:t>
            </a:r>
          </a:p>
        </p:txBody>
      </p:sp>
      <p:sp>
        <p:nvSpPr>
          <p:cNvPr id="148" name="Shape 148"/>
          <p:cNvSpPr/>
          <p:nvPr/>
        </p:nvSpPr>
        <p:spPr>
          <a:xfrm>
            <a:off x="5084317" y="3118834"/>
            <a:ext cx="283616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what's that?</a:t>
            </a:r>
          </a:p>
        </p:txBody>
      </p:sp>
      <p:sp>
        <p:nvSpPr>
          <p:cNvPr id="149" name="Shape 149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150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sp>
        <p:nvSpPr>
          <p:cNvPr id="401" name="Shape 401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10392205" y="1863785"/>
            <a:ext cx="159258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reference</a:t>
            </a:r>
          </a:p>
        </p:txBody>
      </p:sp>
      <p:sp>
        <p:nvSpPr>
          <p:cNvPr id="403" name="Shape 403"/>
          <p:cNvSpPr/>
          <p:nvPr/>
        </p:nvSpPr>
        <p:spPr>
          <a:xfrm>
            <a:off x="1747977" y="2643562"/>
            <a:ext cx="8921687" cy="641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https://academy.realm.io/kr/posts/360andev-savvas-dalkitsis-using-git-like-a-pro/?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100% 활용하기: 협업을 위한 브랜치 전략, 팁과 노하우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https://nolboo.kim/blog/2013/10/06/github-for-beginner/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완전 초보를 위한 깃허브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u="sng">
                <a:hlinkClick r:id="rId4" invalidUrl="" action="" tgtFrame="" tooltip="" history="1" highlightClick="0" endSnd="0"/>
              </a:rPr>
              <a:t>http://blog.appkr.kr/learn-n-think/comparing-workflows/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Git을 이용한 협업 워크플로우 배우기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u="sng">
                <a:hlinkClick r:id="rId5" invalidUrl="" action="" tgtFrame="" tooltip="" history="1" highlightClick="0" endSnd="0"/>
              </a:rPr>
              <a:t>http://blog.naver.com/PostView.nhn?blogId=tmondev&amp;logNo=220759303637&amp;redirect=Dlog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Git, 가장 쉽게 사용하기 - (1) 심플함이 답이다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u="sng">
                <a:hlinkClick r:id="rId6" invalidUrl="" action="" tgtFrame="" tooltip="" history="1" highlightClick="0" endSnd="0"/>
              </a:rPr>
              <a:t>http://blog.naver.com/PostView.nhn?blogId=tmondev&amp;logNo=220763012361&amp;redirect=Dlog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Git, 가장 쉽게 사용하기 - (2) commit, branch 전략 잘 짜는 법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u="sng">
                <a:hlinkClick r:id="rId7" invalidUrl="" action="" tgtFrame="" tooltip="" history="1" highlightClick="0" endSnd="0"/>
              </a:rPr>
              <a:t>http://slowalk.tistory.com/2470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깃(?)똥차게 좋은 GIT 기초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u="sng">
                <a:hlinkClick r:id="rId8" invalidUrl="" action="" tgtFrame="" tooltip="" history="1" highlightClick="0" endSnd="0"/>
              </a:rPr>
              <a:t>https://milooy.wordpress.com/2017/06/21/working-together-with-github-tutorial/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초심자를 위한 Github 협업 튜토리얼 (with 토끼와 거북이)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u="sng">
                <a:hlinkClick r:id="rId9" invalidUrl="" action="" tgtFrame="" tooltip="" history="1" highlightClick="0" endSnd="0"/>
              </a:rPr>
              <a:t>http://dogfeet.github.io/articles/2012/how-to-github.html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GitHub로 남의 프로젝트에 감놓고 배놓기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u="sng">
                <a:hlinkClick r:id="rId10" invalidUrl="" action="" tgtFrame="" tooltip="" history="1" highlightClick="0" endSnd="0"/>
              </a:rPr>
              <a:t>https://www.codeschool.com/account/confirmations/registered</a:t>
            </a:r>
          </a:p>
          <a:p>
            <a:pPr algn="l">
              <a:defRPr cap="all" sz="1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code school - git</a:t>
            </a:r>
          </a:p>
        </p:txBody>
      </p:sp>
      <p:pic>
        <p:nvPicPr>
          <p:cNvPr id="404" name="기본형세로 복사본.png"/>
          <p:cNvPicPr>
            <a:picLocks noChangeAspect="1"/>
          </p:cNvPicPr>
          <p:nvPr/>
        </p:nvPicPr>
        <p:blipFill>
          <a:blip r:embed="rId11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154" name="Shape 154"/>
          <p:cNvSpPr/>
          <p:nvPr/>
        </p:nvSpPr>
        <p:spPr>
          <a:xfrm>
            <a:off x="3741769" y="5200650"/>
            <a:ext cx="55212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Git을 처음부터 ARBOZA</a:t>
            </a:r>
          </a:p>
        </p:txBody>
      </p:sp>
      <p:sp>
        <p:nvSpPr>
          <p:cNvPr id="155" name="Shape 155"/>
          <p:cNvSpPr/>
          <p:nvPr/>
        </p:nvSpPr>
        <p:spPr>
          <a:xfrm>
            <a:off x="4523740" y="3118834"/>
            <a:ext cx="395732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back to the Bazik</a:t>
            </a:r>
          </a:p>
        </p:txBody>
      </p:sp>
      <p:sp>
        <p:nvSpPr>
          <p:cNvPr id="156" name="Shape 156"/>
          <p:cNvSpPr/>
          <p:nvPr/>
        </p:nvSpPr>
        <p:spPr>
          <a:xfrm>
            <a:off x="7153459" y="5932946"/>
            <a:ext cx="116522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(</a:t>
            </a:r>
            <a:r>
              <a:rPr strike="sngStrike"/>
              <a:t>xuck</a:t>
            </a:r>
            <a:r>
              <a:t> it)</a:t>
            </a:r>
          </a:p>
        </p:txBody>
      </p:sp>
      <p:sp>
        <p:nvSpPr>
          <p:cNvPr id="157" name="Shape 157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158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2573267" y="3934128"/>
            <a:ext cx="7858266" cy="1524001"/>
            <a:chOff x="0" y="0"/>
            <a:chExt cx="7858264" cy="1523999"/>
          </a:xfrm>
        </p:grpSpPr>
        <p:sp>
          <p:nvSpPr>
            <p:cNvPr id="162" name="Shape 162"/>
            <p:cNvSpPr/>
            <p:nvPr/>
          </p:nvSpPr>
          <p:spPr>
            <a:xfrm>
              <a:off x="-1" y="0"/>
              <a:ext cx="2715896" cy="152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>
                  <a:solidFill>
                    <a:srgbClr val="D9DADC"/>
                  </a:solidFill>
                  <a:latin typeface="Myriad Pro Bold"/>
                  <a:ea typeface="Myriad Pro Bold"/>
                  <a:cs typeface="Myriad Pro Bold"/>
                  <a:sym typeface="Myriad Pro Bold"/>
                </a:defRPr>
              </a:pPr>
              <a:r>
                <a:t>working</a:t>
              </a:r>
            </a:p>
            <a:p>
              <a:pPr>
                <a:defRPr sz="5000">
                  <a:solidFill>
                    <a:srgbClr val="D9DADC"/>
                  </a:solidFill>
                  <a:latin typeface="Myriad Pro Bold"/>
                  <a:ea typeface="Myriad Pro Bold"/>
                  <a:cs typeface="Myriad Pro Bold"/>
                  <a:sym typeface="Myriad Pro Bold"/>
                </a:defRPr>
              </a:pPr>
              <a:r>
                <a:t>directory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3694658" y="387350"/>
              <a:ext cx="1696086" cy="749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D9DADC"/>
                  </a:solidFill>
                  <a:latin typeface="Myriad Pro Bold"/>
                  <a:ea typeface="Myriad Pro Bold"/>
                  <a:cs typeface="Myriad Pro Bold"/>
                  <a:sym typeface="Myriad Pro Bold"/>
                </a:defRPr>
              </a:lvl1pPr>
            </a:lstStyle>
            <a:p>
              <a:pPr/>
              <a:r>
                <a:t>index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6322834" y="387350"/>
              <a:ext cx="1535431" cy="749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D9DADC"/>
                  </a:solidFill>
                  <a:latin typeface="Myriad Pro Bold"/>
                  <a:ea typeface="Myriad Pro Bold"/>
                  <a:cs typeface="Myriad Pro Bold"/>
                  <a:sym typeface="Myriad Pro Bold"/>
                </a:defRPr>
              </a:lvl1pPr>
            </a:lstStyle>
            <a:p>
              <a:pPr/>
              <a:r>
                <a:t>head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2771362" y="6946915"/>
            <a:ext cx="7462076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init -&gt; git add -&gt; git commit</a:t>
            </a:r>
          </a:p>
          <a:p>
            <a: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세 단계로 나뉘는 Git flow</a:t>
            </a:r>
          </a:p>
        </p:txBody>
      </p:sp>
      <p:sp>
        <p:nvSpPr>
          <p:cNvPr id="167" name="Shape 167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168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172" name="Shape 172"/>
          <p:cNvSpPr/>
          <p:nvPr/>
        </p:nvSpPr>
        <p:spPr>
          <a:xfrm>
            <a:off x="1814671" y="5200650"/>
            <a:ext cx="937545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최초 commit 할 때 생기는 master branch</a:t>
            </a:r>
          </a:p>
        </p:txBody>
      </p:sp>
      <p:sp>
        <p:nvSpPr>
          <p:cNvPr id="173" name="Shape 173"/>
          <p:cNvSpPr/>
          <p:nvPr/>
        </p:nvSpPr>
        <p:spPr>
          <a:xfrm>
            <a:off x="4608576" y="3118834"/>
            <a:ext cx="37876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commit / branch</a:t>
            </a:r>
          </a:p>
        </p:txBody>
      </p:sp>
      <p:sp>
        <p:nvSpPr>
          <p:cNvPr id="174" name="Shape 174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175" name="기본형세로 복사본.png"/>
          <p:cNvPicPr>
            <a:picLocks noChangeAspect="1"/>
          </p:cNvPicPr>
          <p:nvPr/>
        </p:nvPicPr>
        <p:blipFill>
          <a:blip r:embed="rId2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grpSp>
        <p:nvGrpSpPr>
          <p:cNvPr id="191" name="Group 191"/>
          <p:cNvGrpSpPr/>
          <p:nvPr/>
        </p:nvGrpSpPr>
        <p:grpSpPr>
          <a:xfrm>
            <a:off x="1403287" y="3980963"/>
            <a:ext cx="10198227" cy="1025067"/>
            <a:chOff x="0" y="0"/>
            <a:chExt cx="10198226" cy="1025066"/>
          </a:xfrm>
        </p:grpSpPr>
        <p:sp>
          <p:nvSpPr>
            <p:cNvPr id="179" name="Shape 179"/>
            <p:cNvSpPr/>
            <p:nvPr/>
          </p:nvSpPr>
          <p:spPr>
            <a:xfrm>
              <a:off x="1123410" y="44561"/>
              <a:ext cx="1930147" cy="355601"/>
            </a:xfrm>
            <a:prstGeom prst="rightArrow">
              <a:avLst>
                <a:gd name="adj1" fmla="val 20273"/>
                <a:gd name="adj2" fmla="val 71552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grpSp>
          <p:nvGrpSpPr>
            <p:cNvPr id="182" name="Group 182"/>
            <p:cNvGrpSpPr/>
            <p:nvPr/>
          </p:nvGrpSpPr>
          <p:grpSpPr>
            <a:xfrm>
              <a:off x="-1" y="0"/>
              <a:ext cx="1292354" cy="1025067"/>
              <a:chOff x="0" y="0"/>
              <a:chExt cx="1292352" cy="1025066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427022" y="0"/>
                <a:ext cx="438308" cy="444723"/>
              </a:xfrm>
              <a:prstGeom prst="ellipse">
                <a:avLst/>
              </a:prstGeom>
              <a:solidFill>
                <a:srgbClr val="E2513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0" y="529766"/>
                <a:ext cx="1292353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>
                    <a:latin typeface="Myriad Pro Bold"/>
                    <a:ea typeface="Myriad Pro Bold"/>
                    <a:cs typeface="Myriad Pro Bold"/>
                    <a:sym typeface="Myriad Pro Bold"/>
                  </a:defRPr>
                </a:lvl1pPr>
              </a:lstStyle>
              <a:p>
                <a:pPr/>
                <a:r>
                  <a:t>master</a:t>
                </a:r>
              </a:p>
            </p:txBody>
          </p:sp>
        </p:grpSp>
        <p:sp>
          <p:nvSpPr>
            <p:cNvPr id="183" name="Shape 183"/>
            <p:cNvSpPr/>
            <p:nvPr/>
          </p:nvSpPr>
          <p:spPr>
            <a:xfrm>
              <a:off x="3223511" y="0"/>
              <a:ext cx="438309" cy="444723"/>
            </a:xfrm>
            <a:prstGeom prst="ellipse">
              <a:avLst/>
            </a:prstGeom>
            <a:solidFill>
              <a:srgbClr val="E2513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406345" y="567866"/>
              <a:ext cx="207264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latin typeface="Myriad Pro Bold"/>
                  <a:ea typeface="Myriad Pro Bold"/>
                  <a:cs typeface="Myriad Pro Bold"/>
                  <a:sym typeface="Myriad Pro Bold"/>
                </a:defRPr>
              </a:lvl1pPr>
            </a:lstStyle>
            <a:p>
              <a:pPr/>
              <a:r>
                <a:t>"first commit"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3905392" y="44561"/>
              <a:ext cx="1930147" cy="355601"/>
            </a:xfrm>
            <a:prstGeom prst="rightArrow">
              <a:avLst>
                <a:gd name="adj1" fmla="val 20273"/>
                <a:gd name="adj2" fmla="val 71552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020001" y="0"/>
              <a:ext cx="438309" cy="444723"/>
            </a:xfrm>
            <a:prstGeom prst="ellipse">
              <a:avLst/>
            </a:prstGeom>
            <a:solidFill>
              <a:srgbClr val="E2513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985824" y="567866"/>
              <a:ext cx="2506663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latin typeface="Myriad Pro Bold"/>
                  <a:ea typeface="Myriad Pro Bold"/>
                  <a:cs typeface="Myriad Pro Bold"/>
                  <a:sym typeface="Myriad Pro Bold"/>
                </a:defRPr>
              </a:lvl1pPr>
            </a:lstStyle>
            <a:p>
              <a:pPr/>
              <a:r>
                <a:t>"second commit"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6687373" y="44561"/>
              <a:ext cx="1930147" cy="355601"/>
            </a:xfrm>
            <a:prstGeom prst="rightArrow">
              <a:avLst>
                <a:gd name="adj1" fmla="val 20273"/>
                <a:gd name="adj2" fmla="val 71552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8875600" y="0"/>
              <a:ext cx="438309" cy="444723"/>
            </a:xfrm>
            <a:prstGeom prst="ellipse">
              <a:avLst/>
            </a:prstGeom>
            <a:solidFill>
              <a:srgbClr val="E2513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991283" y="567866"/>
              <a:ext cx="2206944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latin typeface="Myriad Pro Bold"/>
                  <a:ea typeface="Myriad Pro Bold"/>
                  <a:cs typeface="Myriad Pro Bold"/>
                  <a:sym typeface="Myriad Pro Bold"/>
                </a:defRPr>
              </a:lvl1pPr>
            </a:lstStyle>
            <a:p>
              <a:pPr/>
              <a:r>
                <a:t>"third commit"</a:t>
              </a:r>
            </a:p>
          </p:txBody>
        </p:sp>
      </p:grpSp>
      <p:sp>
        <p:nvSpPr>
          <p:cNvPr id="192" name="Shape 192"/>
          <p:cNvSpPr/>
          <p:nvPr/>
        </p:nvSpPr>
        <p:spPr>
          <a:xfrm>
            <a:off x="2160714" y="5838832"/>
            <a:ext cx="8683372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flow는 master branch를 중심으로</a:t>
            </a:r>
          </a:p>
          <a:p>
            <a: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진행됩니다.</a:t>
            </a:r>
          </a:p>
        </p:txBody>
      </p:sp>
      <p:sp>
        <p:nvSpPr>
          <p:cNvPr id="193" name="Shape 193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194" name="기본형세로 복사본.png"/>
          <p:cNvPicPr>
            <a:picLocks noChangeAspect="1"/>
          </p:cNvPicPr>
          <p:nvPr/>
        </p:nvPicPr>
        <p:blipFill>
          <a:blip r:embed="rId3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198" name="Shape 198"/>
          <p:cNvSpPr/>
          <p:nvPr/>
        </p:nvSpPr>
        <p:spPr>
          <a:xfrm>
            <a:off x="1968118" y="6245232"/>
            <a:ext cx="906856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master branch 위에서 분기점을 만날 때,</a:t>
            </a:r>
          </a:p>
        </p:txBody>
      </p:sp>
      <p:grpSp>
        <p:nvGrpSpPr>
          <p:cNvPr id="208" name="Group 208"/>
          <p:cNvGrpSpPr/>
          <p:nvPr/>
        </p:nvGrpSpPr>
        <p:grpSpPr>
          <a:xfrm>
            <a:off x="2759495" y="3916142"/>
            <a:ext cx="7485810" cy="1089888"/>
            <a:chOff x="0" y="0"/>
            <a:chExt cx="7485809" cy="1089886"/>
          </a:xfrm>
        </p:grpSpPr>
        <p:sp>
          <p:nvSpPr>
            <p:cNvPr id="199" name="Shape 199"/>
            <p:cNvSpPr/>
            <p:nvPr/>
          </p:nvSpPr>
          <p:spPr>
            <a:xfrm>
              <a:off x="1123410" y="109381"/>
              <a:ext cx="1930147" cy="355601"/>
            </a:xfrm>
            <a:prstGeom prst="rightArrow">
              <a:avLst>
                <a:gd name="adj1" fmla="val 20273"/>
                <a:gd name="adj2" fmla="val 71552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grpSp>
          <p:nvGrpSpPr>
            <p:cNvPr id="202" name="Group 202"/>
            <p:cNvGrpSpPr/>
            <p:nvPr/>
          </p:nvGrpSpPr>
          <p:grpSpPr>
            <a:xfrm>
              <a:off x="-1" y="64820"/>
              <a:ext cx="1292354" cy="1025067"/>
              <a:chOff x="0" y="0"/>
              <a:chExt cx="1292352" cy="1025066"/>
            </a:xfrm>
          </p:grpSpPr>
          <p:sp>
            <p:nvSpPr>
              <p:cNvPr id="200" name="Shape 200"/>
              <p:cNvSpPr/>
              <p:nvPr/>
            </p:nvSpPr>
            <p:spPr>
              <a:xfrm>
                <a:off x="427022" y="0"/>
                <a:ext cx="438308" cy="444723"/>
              </a:xfrm>
              <a:prstGeom prst="ellipse">
                <a:avLst/>
              </a:prstGeom>
              <a:solidFill>
                <a:srgbClr val="E2513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0" y="529766"/>
                <a:ext cx="1292353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>
                    <a:latin typeface="Myriad Pro Bold"/>
                    <a:ea typeface="Myriad Pro Bold"/>
                    <a:cs typeface="Myriad Pro Bold"/>
                    <a:sym typeface="Myriad Pro Bold"/>
                  </a:defRPr>
                </a:lvl1pPr>
              </a:lstStyle>
              <a:p>
                <a:pPr/>
                <a:r>
                  <a:t>master</a:t>
                </a:r>
              </a:p>
            </p:txBody>
          </p:sp>
        </p:grpSp>
        <p:sp>
          <p:nvSpPr>
            <p:cNvPr id="203" name="Shape 203"/>
            <p:cNvSpPr/>
            <p:nvPr/>
          </p:nvSpPr>
          <p:spPr>
            <a:xfrm>
              <a:off x="3223511" y="64820"/>
              <a:ext cx="438309" cy="444723"/>
            </a:xfrm>
            <a:prstGeom prst="ellipse">
              <a:avLst/>
            </a:prstGeom>
            <a:solidFill>
              <a:srgbClr val="E2513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406345" y="632686"/>
              <a:ext cx="207264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latin typeface="Myriad Pro Bold"/>
                  <a:ea typeface="Myriad Pro Bold"/>
                  <a:cs typeface="Myriad Pro Bold"/>
                  <a:sym typeface="Myriad Pro Bold"/>
                </a:defRPr>
              </a:lvl1pPr>
            </a:lstStyle>
            <a:p>
              <a:pPr/>
              <a:r>
                <a:t>"first commit"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3905392" y="109381"/>
              <a:ext cx="1930147" cy="355601"/>
            </a:xfrm>
            <a:prstGeom prst="rightArrow">
              <a:avLst>
                <a:gd name="adj1" fmla="val 20273"/>
                <a:gd name="adj2" fmla="val 71552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215156" y="0"/>
              <a:ext cx="603922" cy="57436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48424" y="619986"/>
              <a:ext cx="1937386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Myriad Pro Bold"/>
                  <a:ea typeface="Myriad Pro Bold"/>
                  <a:cs typeface="Myriad Pro Bold"/>
                  <a:sym typeface="Myriad Pro Bold"/>
                </a:defRPr>
              </a:lvl1pPr>
            </a:lstStyle>
            <a:p>
              <a:pPr/>
              <a:r>
                <a:t>분기점이 필요해!</a:t>
              </a:r>
            </a:p>
          </p:txBody>
        </p:sp>
      </p:grpSp>
      <p:sp>
        <p:nvSpPr>
          <p:cNvPr id="209" name="Shape 209"/>
          <p:cNvSpPr/>
          <p:nvPr/>
        </p:nvSpPr>
        <p:spPr>
          <a:xfrm>
            <a:off x="4259262" y="7215083"/>
            <a:ext cx="448627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5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ex. 새로운 버그 이슈, 기능 확장 등등</a:t>
            </a:r>
          </a:p>
        </p:txBody>
      </p:sp>
      <p:sp>
        <p:nvSpPr>
          <p:cNvPr id="210" name="Shape 210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211" name="기본형세로 복사본.png"/>
          <p:cNvPicPr>
            <a:picLocks noChangeAspect="1"/>
          </p:cNvPicPr>
          <p:nvPr/>
        </p:nvPicPr>
        <p:blipFill>
          <a:blip r:embed="rId3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025523" y="1871860"/>
            <a:ext cx="277364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10223422" y="1920935"/>
            <a:ext cx="1930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hello, Developers</a:t>
            </a:r>
          </a:p>
        </p:txBody>
      </p:sp>
      <p:sp>
        <p:nvSpPr>
          <p:cNvPr id="215" name="Shape 215"/>
          <p:cNvSpPr/>
          <p:nvPr/>
        </p:nvSpPr>
        <p:spPr>
          <a:xfrm>
            <a:off x="2088419" y="6072577"/>
            <a:ext cx="8827962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master branch와 독립적으로 진행되는</a:t>
            </a:r>
          </a:p>
          <a:p>
            <a:pPr>
              <a:defRPr i="1" sz="45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새로운 branch를 만들 수 있습니다.</a:t>
            </a:r>
          </a:p>
        </p:txBody>
      </p:sp>
      <p:sp>
        <p:nvSpPr>
          <p:cNvPr id="216" name="Shape 216"/>
          <p:cNvSpPr/>
          <p:nvPr/>
        </p:nvSpPr>
        <p:spPr>
          <a:xfrm>
            <a:off x="3882906" y="4736420"/>
            <a:ext cx="1930146" cy="355601"/>
          </a:xfrm>
          <a:prstGeom prst="rightArrow">
            <a:avLst>
              <a:gd name="adj1" fmla="val 20273"/>
              <a:gd name="adj2" fmla="val 71552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grpSp>
        <p:nvGrpSpPr>
          <p:cNvPr id="219" name="Group 219"/>
          <p:cNvGrpSpPr/>
          <p:nvPr/>
        </p:nvGrpSpPr>
        <p:grpSpPr>
          <a:xfrm>
            <a:off x="2759495" y="4691859"/>
            <a:ext cx="1292353" cy="1025067"/>
            <a:chOff x="0" y="0"/>
            <a:chExt cx="1292352" cy="1025066"/>
          </a:xfrm>
        </p:grpSpPr>
        <p:sp>
          <p:nvSpPr>
            <p:cNvPr id="217" name="Shape 217"/>
            <p:cNvSpPr/>
            <p:nvPr/>
          </p:nvSpPr>
          <p:spPr>
            <a:xfrm>
              <a:off x="427022" y="0"/>
              <a:ext cx="438308" cy="444723"/>
            </a:xfrm>
            <a:prstGeom prst="ellipse">
              <a:avLst/>
            </a:prstGeom>
            <a:solidFill>
              <a:srgbClr val="E2513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529766"/>
              <a:ext cx="129235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Myriad Pro Bold"/>
                  <a:ea typeface="Myriad Pro Bold"/>
                  <a:cs typeface="Myriad Pro Bold"/>
                  <a:sym typeface="Myriad Pro Bold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5983006" y="4691859"/>
            <a:ext cx="438309" cy="444724"/>
          </a:xfrm>
          <a:prstGeom prst="ellipse">
            <a:avLst/>
          </a:prstGeom>
          <a:solidFill>
            <a:srgbClr val="E251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1" name="Shape 221"/>
          <p:cNvSpPr/>
          <p:nvPr/>
        </p:nvSpPr>
        <p:spPr>
          <a:xfrm>
            <a:off x="5165840" y="5259725"/>
            <a:ext cx="207264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"first commit"</a:t>
            </a:r>
          </a:p>
        </p:txBody>
      </p:sp>
      <p:sp>
        <p:nvSpPr>
          <p:cNvPr id="222" name="Shape 222"/>
          <p:cNvSpPr/>
          <p:nvPr/>
        </p:nvSpPr>
        <p:spPr>
          <a:xfrm>
            <a:off x="6664887" y="4736420"/>
            <a:ext cx="1930147" cy="355601"/>
          </a:xfrm>
          <a:prstGeom prst="rightArrow">
            <a:avLst>
              <a:gd name="adj1" fmla="val 20273"/>
              <a:gd name="adj2" fmla="val 71552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3" name="Shape 223"/>
          <p:cNvSpPr/>
          <p:nvPr/>
        </p:nvSpPr>
        <p:spPr>
          <a:xfrm>
            <a:off x="8323705" y="5274965"/>
            <a:ext cx="1905814" cy="38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224" name="Shape 224"/>
          <p:cNvSpPr/>
          <p:nvPr/>
        </p:nvSpPr>
        <p:spPr>
          <a:xfrm>
            <a:off x="6192513" y="3743132"/>
            <a:ext cx="2402521" cy="355601"/>
          </a:xfrm>
          <a:prstGeom prst="rightArrow">
            <a:avLst>
              <a:gd name="adj1" fmla="val 20273"/>
              <a:gd name="adj2" fmla="val 71552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5" name="Shape 225"/>
          <p:cNvSpPr/>
          <p:nvPr/>
        </p:nvSpPr>
        <p:spPr>
          <a:xfrm flipV="1">
            <a:off x="6227560" y="3936086"/>
            <a:ext cx="1" cy="562737"/>
          </a:xfrm>
          <a:prstGeom prst="line">
            <a:avLst/>
          </a:prstGeom>
          <a:ln w="69850">
            <a:solidFill>
              <a:srgbClr val="000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6" name="Shape 226"/>
          <p:cNvSpPr/>
          <p:nvPr/>
        </p:nvSpPr>
        <p:spPr>
          <a:xfrm>
            <a:off x="8930625" y="3698571"/>
            <a:ext cx="438309" cy="444723"/>
          </a:xfrm>
          <a:prstGeom prst="ellipse">
            <a:avLst/>
          </a:prstGeom>
          <a:solidFill>
            <a:srgbClr val="000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7" name="Shape 227"/>
          <p:cNvSpPr/>
          <p:nvPr/>
        </p:nvSpPr>
        <p:spPr>
          <a:xfrm>
            <a:off x="8930625" y="4691859"/>
            <a:ext cx="438309" cy="444724"/>
          </a:xfrm>
          <a:prstGeom prst="ellipse">
            <a:avLst/>
          </a:prstGeom>
          <a:solidFill>
            <a:srgbClr val="E251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8" name="Shape 228"/>
          <p:cNvSpPr/>
          <p:nvPr/>
        </p:nvSpPr>
        <p:spPr>
          <a:xfrm>
            <a:off x="8330566" y="3195181"/>
            <a:ext cx="1638428" cy="38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Myriad Pro Bold"/>
                <a:ea typeface="Myriad Pro Bold"/>
                <a:cs typeface="Myriad Pro Bold"/>
                <a:sym typeface="Myriad Pro Bold"/>
              </a:defRPr>
            </a:lvl1pPr>
          </a:lstStyle>
          <a:p>
            <a:pPr/>
            <a:r>
              <a:t>new branch!</a:t>
            </a:r>
          </a:p>
        </p:txBody>
      </p:sp>
      <p:sp>
        <p:nvSpPr>
          <p:cNvPr id="229" name="Shape 229"/>
          <p:cNvSpPr/>
          <p:nvPr/>
        </p:nvSpPr>
        <p:spPr>
          <a:xfrm>
            <a:off x="8516112" y="1143337"/>
            <a:ext cx="3089657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Git - </a:t>
            </a:r>
            <a:r>
              <a:rPr strike="sngStrike" sz="5000"/>
              <a:t>xuck</a:t>
            </a:r>
            <a:r>
              <a:rPr sz="5000"/>
              <a:t> </a:t>
            </a:r>
            <a:r>
              <a:rPr>
                <a:latin typeface="Myriad Pro Bold"/>
                <a:ea typeface="Myriad Pro Bold"/>
                <a:cs typeface="Myriad Pro Bold"/>
                <a:sym typeface="Myriad Pro Bold"/>
              </a:rPr>
              <a:t>g</a:t>
            </a:r>
            <a:r>
              <a:rPr sz="5000"/>
              <a:t>it</a:t>
            </a:r>
          </a:p>
        </p:txBody>
      </p:sp>
      <p:pic>
        <p:nvPicPr>
          <p:cNvPr id="230" name="기본형세로 복사본.png"/>
          <p:cNvPicPr>
            <a:picLocks noChangeAspect="1"/>
          </p:cNvPicPr>
          <p:nvPr/>
        </p:nvPicPr>
        <p:blipFill>
          <a:blip r:embed="rId4">
            <a:extLst/>
          </a:blip>
          <a:srcRect l="26262" t="0" r="26262" b="40880"/>
          <a:stretch>
            <a:fillRect/>
          </a:stretch>
        </p:blipFill>
        <p:spPr>
          <a:xfrm>
            <a:off x="1361641" y="1234022"/>
            <a:ext cx="1238659" cy="7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