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7"/>
  </p:notes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261" r:id="rId39"/>
    <p:sldId id="268" r:id="rId40"/>
    <p:sldId id="263" r:id="rId41"/>
    <p:sldId id="265" r:id="rId42"/>
    <p:sldId id="266" r:id="rId43"/>
    <p:sldId id="306" r:id="rId44"/>
    <p:sldId id="307" r:id="rId45"/>
    <p:sldId id="308" r:id="rId46"/>
  </p:sldIdLst>
  <p:sldSz cx="9144000" cy="5143500" type="screen16x9"/>
  <p:notesSz cx="6858000" cy="9144000"/>
  <p:embeddedFontLst>
    <p:embeddedFont>
      <p:font typeface="Roboto Slab" panose="020B0604020202020204" charset="0"/>
      <p:regular r:id="rId48"/>
      <p:bold r:id="rId49"/>
    </p:embeddedFont>
    <p:embeddedFont>
      <p:font typeface="Source Sans Pro"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D97E1A-E08F-456F-93DF-F40A6483CAD6}">
  <a:tblStyle styleId="{6AD97E1A-E08F-456F-93DF-F40A6483CA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p:cViewPr varScale="1">
        <p:scale>
          <a:sx n="111" d="100"/>
          <a:sy n="111"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21253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721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40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691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798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784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769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686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103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8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59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417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514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261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347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927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57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347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15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58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819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902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49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336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456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869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21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97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445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838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535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643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909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063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428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449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7327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1526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268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70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60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9199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614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991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434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36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6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7923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extLst>
      <p:ext uri="{BB962C8B-B14F-4D97-AF65-F5344CB8AC3E}">
        <p14:creationId xmlns:p14="http://schemas.microsoft.com/office/powerpoint/2010/main" val="73692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8301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189" lvl="0" indent="-342892" rtl="0">
              <a:spcBef>
                <a:spcPts val="600"/>
              </a:spcBef>
              <a:spcAft>
                <a:spcPts val="0"/>
              </a:spcAft>
              <a:buSzPts val="1800"/>
              <a:buChar char="◎"/>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a:lvl4pPr>
            <a:lvl5pPr marL="2285943" lvl="4" indent="-342892" rtl="0">
              <a:spcBef>
                <a:spcPts val="0"/>
              </a:spcBef>
              <a:spcAft>
                <a:spcPts val="0"/>
              </a:spcAft>
              <a:buSzPts val="1800"/>
              <a:buChar char="○"/>
              <a:defRPr/>
            </a:lvl5pPr>
            <a:lvl6pPr marL="2743132" lvl="5" indent="-342892" rtl="0">
              <a:spcBef>
                <a:spcPts val="0"/>
              </a:spcBef>
              <a:spcAft>
                <a:spcPts val="0"/>
              </a:spcAft>
              <a:buSzPts val="1800"/>
              <a:buChar char="■"/>
              <a:defRPr/>
            </a:lvl6pPr>
            <a:lvl7pPr marL="3200320" lvl="6" indent="-342892" rtl="0">
              <a:spcBef>
                <a:spcPts val="0"/>
              </a:spcBef>
              <a:spcAft>
                <a:spcPts val="0"/>
              </a:spcAft>
              <a:buSzPts val="1800"/>
              <a:buChar char="●"/>
              <a:defRPr/>
            </a:lvl7pPr>
            <a:lvl8pPr marL="3657509" lvl="7" indent="-342892" rtl="0">
              <a:spcBef>
                <a:spcPts val="0"/>
              </a:spcBef>
              <a:spcAft>
                <a:spcPts val="0"/>
              </a:spcAft>
              <a:buSzPts val="1800"/>
              <a:buChar char="○"/>
              <a:defRPr/>
            </a:lvl8pPr>
            <a:lvl9pPr marL="4114697" lvl="8" indent="-342892"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189" lvl="0" indent="-342892" rtl="0">
              <a:spcBef>
                <a:spcPts val="600"/>
              </a:spcBef>
              <a:spcAft>
                <a:spcPts val="0"/>
              </a:spcAft>
              <a:buSzPts val="1800"/>
              <a:buChar char="◎"/>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a:lvl4pPr>
            <a:lvl5pPr marL="2285943" lvl="4" indent="-342892" rtl="0">
              <a:spcBef>
                <a:spcPts val="0"/>
              </a:spcBef>
              <a:spcAft>
                <a:spcPts val="0"/>
              </a:spcAft>
              <a:buSzPts val="1800"/>
              <a:buChar char="○"/>
              <a:defRPr/>
            </a:lvl5pPr>
            <a:lvl6pPr marL="2743132" lvl="5" indent="-342892" rtl="0">
              <a:spcBef>
                <a:spcPts val="0"/>
              </a:spcBef>
              <a:spcAft>
                <a:spcPts val="0"/>
              </a:spcAft>
              <a:buSzPts val="1800"/>
              <a:buChar char="■"/>
              <a:defRPr/>
            </a:lvl6pPr>
            <a:lvl7pPr marL="3200320" lvl="6" indent="-342892" rtl="0">
              <a:spcBef>
                <a:spcPts val="0"/>
              </a:spcBef>
              <a:spcAft>
                <a:spcPts val="0"/>
              </a:spcAft>
              <a:buSzPts val="1800"/>
              <a:buChar char="●"/>
              <a:defRPr/>
            </a:lvl7pPr>
            <a:lvl8pPr marL="3657509" lvl="7" indent="-342892" rtl="0">
              <a:spcBef>
                <a:spcPts val="0"/>
              </a:spcBef>
              <a:spcAft>
                <a:spcPts val="0"/>
              </a:spcAft>
              <a:buSzPts val="1800"/>
              <a:buChar char="○"/>
              <a:defRPr/>
            </a:lvl8pPr>
            <a:lvl9pPr marL="4114697" lvl="8" indent="-342892"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189" lvl="0" indent="-342892" rtl="0">
              <a:spcBef>
                <a:spcPts val="600"/>
              </a:spcBef>
              <a:spcAft>
                <a:spcPts val="0"/>
              </a:spcAft>
              <a:buSzPts val="1800"/>
              <a:buChar char="◎"/>
              <a:defRPr sz="1800"/>
            </a:lvl1pPr>
            <a:lvl2pPr marL="914378" lvl="1" indent="-342892" rtl="0">
              <a:spcBef>
                <a:spcPts val="0"/>
              </a:spcBef>
              <a:spcAft>
                <a:spcPts val="0"/>
              </a:spcAft>
              <a:buSzPts val="1800"/>
              <a:buChar char="○"/>
              <a:defRPr sz="1800"/>
            </a:lvl2pPr>
            <a:lvl3pPr marL="1371566" lvl="2" indent="-342892" rtl="0">
              <a:spcBef>
                <a:spcPts val="0"/>
              </a:spcBef>
              <a:spcAft>
                <a:spcPts val="0"/>
              </a:spcAft>
              <a:buSzPts val="1800"/>
              <a:buChar char="◉"/>
              <a:defRPr sz="1800"/>
            </a:lvl3pPr>
            <a:lvl4pPr marL="1828754" lvl="3" indent="-342892" rtl="0">
              <a:spcBef>
                <a:spcPts val="0"/>
              </a:spcBef>
              <a:spcAft>
                <a:spcPts val="0"/>
              </a:spcAft>
              <a:buSzPts val="1800"/>
              <a:buChar char="●"/>
              <a:defRPr/>
            </a:lvl4pPr>
            <a:lvl5pPr marL="2285943" lvl="4" indent="-342892" rtl="0">
              <a:spcBef>
                <a:spcPts val="0"/>
              </a:spcBef>
              <a:spcAft>
                <a:spcPts val="0"/>
              </a:spcAft>
              <a:buSzPts val="1800"/>
              <a:buChar char="○"/>
              <a:defRPr/>
            </a:lvl5pPr>
            <a:lvl6pPr marL="2743132" lvl="5" indent="-342892" rtl="0">
              <a:spcBef>
                <a:spcPts val="0"/>
              </a:spcBef>
              <a:spcAft>
                <a:spcPts val="0"/>
              </a:spcAft>
              <a:buSzPts val="1800"/>
              <a:buChar char="■"/>
              <a:defRPr/>
            </a:lvl6pPr>
            <a:lvl7pPr marL="3200320" lvl="6" indent="-342892" rtl="0">
              <a:spcBef>
                <a:spcPts val="0"/>
              </a:spcBef>
              <a:spcAft>
                <a:spcPts val="0"/>
              </a:spcAft>
              <a:buSzPts val="1800"/>
              <a:buChar char="●"/>
              <a:defRPr/>
            </a:lvl7pPr>
            <a:lvl8pPr marL="3657509" lvl="7" indent="-342892" rtl="0">
              <a:spcBef>
                <a:spcPts val="0"/>
              </a:spcBef>
              <a:spcAft>
                <a:spcPts val="0"/>
              </a:spcAft>
              <a:buSzPts val="1800"/>
              <a:buChar char="○"/>
              <a:defRPr/>
            </a:lvl8pPr>
            <a:lvl9pPr marL="4114697" lvl="8" indent="-342892"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8077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189" lvl="0" indent="-457189" algn="ctr" rtl="0">
              <a:spcBef>
                <a:spcPts val="600"/>
              </a:spcBef>
              <a:spcAft>
                <a:spcPts val="0"/>
              </a:spcAft>
              <a:buClr>
                <a:schemeClr val="dk1"/>
              </a:buClr>
              <a:buSzPts val="3600"/>
              <a:buChar char="◎"/>
              <a:defRPr sz="3600" i="1"/>
            </a:lvl1pPr>
            <a:lvl2pPr marL="914378" lvl="1" indent="-457189" algn="ctr" rtl="0">
              <a:spcBef>
                <a:spcPts val="0"/>
              </a:spcBef>
              <a:spcAft>
                <a:spcPts val="0"/>
              </a:spcAft>
              <a:buClr>
                <a:schemeClr val="dk1"/>
              </a:buClr>
              <a:buSzPts val="3600"/>
              <a:buChar char="○"/>
              <a:defRPr sz="3600" i="1"/>
            </a:lvl2pPr>
            <a:lvl3pPr marL="1371566" lvl="2" indent="-457189" algn="ctr" rtl="0">
              <a:spcBef>
                <a:spcPts val="0"/>
              </a:spcBef>
              <a:spcAft>
                <a:spcPts val="0"/>
              </a:spcAft>
              <a:buClr>
                <a:schemeClr val="dk1"/>
              </a:buClr>
              <a:buSzPts val="3600"/>
              <a:buChar char="◉"/>
              <a:defRPr sz="3600" i="1"/>
            </a:lvl3pPr>
            <a:lvl4pPr marL="1828754" lvl="3" indent="-457189" algn="ctr" rtl="0">
              <a:spcBef>
                <a:spcPts val="0"/>
              </a:spcBef>
              <a:spcAft>
                <a:spcPts val="0"/>
              </a:spcAft>
              <a:buSzPts val="3600"/>
              <a:buChar char="●"/>
              <a:defRPr sz="3600" i="1"/>
            </a:lvl4pPr>
            <a:lvl5pPr marL="2285943" lvl="4" indent="-457189" algn="ctr" rtl="0">
              <a:spcBef>
                <a:spcPts val="0"/>
              </a:spcBef>
              <a:spcAft>
                <a:spcPts val="0"/>
              </a:spcAft>
              <a:buSzPts val="3600"/>
              <a:buChar char="○"/>
              <a:defRPr sz="3600" i="1"/>
            </a:lvl5pPr>
            <a:lvl6pPr marL="2743132" lvl="5" indent="-457189" algn="ctr" rtl="0">
              <a:spcBef>
                <a:spcPts val="0"/>
              </a:spcBef>
              <a:spcAft>
                <a:spcPts val="0"/>
              </a:spcAft>
              <a:buSzPts val="3600"/>
              <a:buChar char="■"/>
              <a:defRPr sz="3600" i="1"/>
            </a:lvl6pPr>
            <a:lvl7pPr marL="3200320" lvl="6" indent="-457189" algn="ctr" rtl="0">
              <a:spcBef>
                <a:spcPts val="0"/>
              </a:spcBef>
              <a:spcAft>
                <a:spcPts val="0"/>
              </a:spcAft>
              <a:buSzPts val="3600"/>
              <a:buChar char="●"/>
              <a:defRPr sz="3600" i="1"/>
            </a:lvl7pPr>
            <a:lvl8pPr marL="3657509" lvl="7" indent="-457189" algn="ctr" rtl="0">
              <a:spcBef>
                <a:spcPts val="0"/>
              </a:spcBef>
              <a:spcAft>
                <a:spcPts val="0"/>
              </a:spcAft>
              <a:buSzPts val="3600"/>
              <a:buChar char="○"/>
              <a:defRPr sz="3600" i="1"/>
            </a:lvl8pPr>
            <a:lvl9pPr marL="4114697" lvl="8" indent="-457189" algn="ctr">
              <a:spcBef>
                <a:spcPts val="0"/>
              </a:spcBef>
              <a:spcAft>
                <a:spcPts val="0"/>
              </a:spcAft>
              <a:buSzPts val="3600"/>
              <a:buChar char="■"/>
              <a:defRPr sz="3600" i="1"/>
            </a:lvl9pPr>
          </a:lstStyle>
          <a:p>
            <a:endParaRPr/>
          </a:p>
        </p:txBody>
      </p:sp>
      <p:grpSp>
        <p:nvGrpSpPr>
          <p:cNvPr id="32" name="Google Shape;32;p4"/>
          <p:cNvGrpSpPr/>
          <p:nvPr/>
        </p:nvGrpSpPr>
        <p:grpSpPr>
          <a:xfrm>
            <a:off x="3839647" y="782919"/>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9598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189" lvl="0" indent="-228594"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444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3305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statista.com/statistics/607716/worldwide-artificial-intelligence-market-revenues/"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151081" y="1197372"/>
            <a:ext cx="6841835" cy="21848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t>The role of AI in </a:t>
            </a:r>
            <a:r>
              <a:rPr lang="en" sz="4800" dirty="0"/>
              <a:t>S</a:t>
            </a:r>
            <a:r>
              <a:rPr lang="en" sz="4800" dirty="0" smtClean="0"/>
              <a:t>oftware Engineering</a:t>
            </a:r>
            <a:endParaRPr sz="4800" dirty="0"/>
          </a:p>
        </p:txBody>
      </p:sp>
      <p:sp>
        <p:nvSpPr>
          <p:cNvPr id="2" name="TextBox 1"/>
          <p:cNvSpPr txBox="1"/>
          <p:nvPr/>
        </p:nvSpPr>
        <p:spPr>
          <a:xfrm>
            <a:off x="1522926" y="3774222"/>
            <a:ext cx="6165470" cy="338554"/>
          </a:xfrm>
          <a:prstGeom prst="rect">
            <a:avLst/>
          </a:prstGeom>
          <a:noFill/>
        </p:spPr>
        <p:txBody>
          <a:bodyPr wrap="none" rtlCol="0">
            <a:spAutoFit/>
          </a:bodyPr>
          <a:lstStyle/>
          <a:p>
            <a:r>
              <a:rPr lang="en-US" sz="1600" dirty="0" smtClean="0">
                <a:solidFill>
                  <a:schemeClr val="bg2"/>
                </a:solidFill>
                <a:latin typeface="Roboto Slab" panose="020B0604020202020204" charset="0"/>
                <a:ea typeface="Roboto Slab" panose="020B0604020202020204" charset="0"/>
              </a:rPr>
              <a:t>by Mahdi </a:t>
            </a:r>
            <a:r>
              <a:rPr lang="en-US" sz="1600" dirty="0">
                <a:solidFill>
                  <a:schemeClr val="bg2"/>
                </a:solidFill>
                <a:latin typeface="Roboto Slab" panose="020B0604020202020204" charset="0"/>
                <a:ea typeface="Roboto Slab" panose="020B0604020202020204" charset="0"/>
              </a:rPr>
              <a:t>S</a:t>
            </a:r>
            <a:r>
              <a:rPr lang="en-US" sz="1600" dirty="0" smtClean="0">
                <a:solidFill>
                  <a:schemeClr val="bg2"/>
                </a:solidFill>
                <a:latin typeface="Roboto Slab" panose="020B0604020202020204" charset="0"/>
                <a:ea typeface="Roboto Slab" panose="020B0604020202020204" charset="0"/>
              </a:rPr>
              <a:t>anagostar, </a:t>
            </a:r>
            <a:r>
              <a:rPr lang="en-US" sz="1600" dirty="0">
                <a:solidFill>
                  <a:schemeClr val="bg2"/>
                </a:solidFill>
                <a:latin typeface="Roboto Slab" panose="020B0604020202020204" charset="0"/>
                <a:ea typeface="Roboto Slab" panose="020B0604020202020204" charset="0"/>
              </a:rPr>
              <a:t>P</a:t>
            </a:r>
            <a:r>
              <a:rPr lang="en-US" sz="1600" dirty="0" smtClean="0">
                <a:solidFill>
                  <a:schemeClr val="bg2"/>
                </a:solidFill>
                <a:latin typeface="Roboto Slab" panose="020B0604020202020204" charset="0"/>
                <a:ea typeface="Roboto Slab" panose="020B0604020202020204" charset="0"/>
              </a:rPr>
              <a:t>arisa </a:t>
            </a:r>
            <a:r>
              <a:rPr lang="en-US" sz="1600" dirty="0">
                <a:solidFill>
                  <a:schemeClr val="bg2"/>
                </a:solidFill>
                <a:latin typeface="Roboto Slab" panose="020B0604020202020204" charset="0"/>
                <a:ea typeface="Roboto Slab" panose="020B0604020202020204" charset="0"/>
              </a:rPr>
              <a:t>M</a:t>
            </a:r>
            <a:r>
              <a:rPr lang="en-US" sz="1600" dirty="0" smtClean="0">
                <a:solidFill>
                  <a:schemeClr val="bg2"/>
                </a:solidFill>
                <a:latin typeface="Roboto Slab" panose="020B0604020202020204" charset="0"/>
                <a:ea typeface="Roboto Slab" panose="020B0604020202020204" charset="0"/>
              </a:rPr>
              <a:t>ollahoseini, Zahra Khoramian</a:t>
            </a:r>
            <a:endParaRPr lang="en-US" sz="1600" dirty="0">
              <a:solidFill>
                <a:schemeClr val="bg2"/>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62700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What is Artificial Intelligence?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pPr marL="76199" indent="0">
              <a:buNone/>
            </a:pPr>
            <a:r>
              <a:rPr lang="en-US" dirty="0"/>
              <a:t>AI is concerned with getting computers to do tasks that would normally require human intelligence.</a:t>
            </a:r>
            <a:endParaRPr lang="en" dirty="0"/>
          </a:p>
          <a:p>
            <a:pPr marL="76199" indent="0">
              <a:buNone/>
            </a:pPr>
            <a:endParaRPr dirty="0"/>
          </a:p>
          <a:p>
            <a:pPr>
              <a:spcBef>
                <a:spcPts val="0"/>
              </a:spcBef>
            </a:pPr>
            <a:r>
              <a:rPr lang="en-US" dirty="0"/>
              <a:t>“Artificial intelligence is a computerized system that exhibits behavior that is commonly thought of as requiring intelligence.”</a:t>
            </a:r>
          </a:p>
          <a:p>
            <a:pPr>
              <a:spcBef>
                <a:spcPts val="0"/>
              </a:spcBef>
            </a:pPr>
            <a:endParaRPr dirty="0"/>
          </a:p>
          <a:p>
            <a:pPr>
              <a:spcBef>
                <a:spcPts val="0"/>
              </a:spcBef>
            </a:pPr>
            <a:r>
              <a:rPr lang="en-US" b="1" dirty="0"/>
              <a:t>“Artificial Intelligence is the science of making machines do things that would require intelligence if done by man.”</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10</a:t>
            </a:fld>
            <a:endParaRPr kern="0">
              <a:solidFill>
                <a:srgbClr val="0091EA"/>
              </a:solidFill>
            </a:endParaRPr>
          </a:p>
        </p:txBody>
      </p:sp>
    </p:spTree>
    <p:extLst>
      <p:ext uri="{BB962C8B-B14F-4D97-AF65-F5344CB8AC3E}">
        <p14:creationId xmlns:p14="http://schemas.microsoft.com/office/powerpoint/2010/main" val="120834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The founding father of AI, Alan Turing, defines this discipline as:</a:t>
            </a:r>
            <a:endParaRPr dirty="0"/>
          </a:p>
        </p:txBody>
      </p:sp>
      <p:sp>
        <p:nvSpPr>
          <p:cNvPr id="151" name="Google Shape;151;p21"/>
          <p:cNvSpPr txBox="1">
            <a:spLocks noGrp="1"/>
          </p:cNvSpPr>
          <p:nvPr>
            <p:ph type="body" idx="1"/>
          </p:nvPr>
        </p:nvSpPr>
        <p:spPr>
          <a:xfrm>
            <a:off x="786150" y="1504950"/>
            <a:ext cx="3651000" cy="2206800"/>
          </a:xfrm>
          <a:prstGeom prst="rect">
            <a:avLst/>
          </a:prstGeom>
        </p:spPr>
        <p:txBody>
          <a:bodyPr spcFirstLastPara="1" wrap="square" lIns="91425" tIns="91425" rIns="91425" bIns="91425" anchor="t" anchorCtr="0">
            <a:noAutofit/>
          </a:bodyPr>
          <a:lstStyle/>
          <a:p>
            <a:pPr marL="0" indent="0">
              <a:buNone/>
            </a:pPr>
            <a:r>
              <a:rPr lang="en-US" dirty="0"/>
              <a:t>“AI is the science and engineering of making intelligent machines, especially intelligent computer programs.”</a:t>
            </a:r>
            <a:endParaRPr dirty="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11</a:t>
            </a:fld>
            <a:endParaRPr kern="0">
              <a:solidFill>
                <a:srgbClr val="0091EA"/>
              </a:solidFill>
            </a:endParaRPr>
          </a:p>
        </p:txBody>
      </p:sp>
      <p:pic>
        <p:nvPicPr>
          <p:cNvPr id="2" name="Picture 1">
            <a:extLst>
              <a:ext uri="{FF2B5EF4-FFF2-40B4-BE49-F238E27FC236}">
                <a16:creationId xmlns:a16="http://schemas.microsoft.com/office/drawing/2014/main" xmlns="" id="{D432F84E-50FB-4FD3-ADB7-CCF946C5DE4C}"/>
              </a:ext>
            </a:extLst>
          </p:cNvPr>
          <p:cNvPicPr>
            <a:picLocks noChangeAspect="1"/>
          </p:cNvPicPr>
          <p:nvPr/>
        </p:nvPicPr>
        <p:blipFill>
          <a:blip r:embed="rId3"/>
          <a:stretch>
            <a:fillRect/>
          </a:stretch>
        </p:blipFill>
        <p:spPr>
          <a:xfrm>
            <a:off x="5430728" y="2235950"/>
            <a:ext cx="1493044" cy="1721644"/>
          </a:xfrm>
          <a:prstGeom prst="ellipse">
            <a:avLst/>
          </a:prstGeom>
          <a:ln>
            <a:noFill/>
          </a:ln>
          <a:effectLst>
            <a:softEdge rad="112500"/>
          </a:effectLst>
        </p:spPr>
      </p:pic>
    </p:spTree>
    <p:extLst>
      <p:ext uri="{BB962C8B-B14F-4D97-AF65-F5344CB8AC3E}">
        <p14:creationId xmlns:p14="http://schemas.microsoft.com/office/powerpoint/2010/main" val="174450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US" dirty="0"/>
              <a:t>I</a:t>
            </a:r>
            <a:r>
              <a:rPr lang="en-US" b="1" dirty="0"/>
              <a:t>mpacts of AI on SE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indent="0"/>
            <a:r>
              <a:rPr lang="en" dirty="0"/>
              <a:t>An Overview</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12</a:t>
            </a:fld>
            <a:endParaRPr kern="0">
              <a:solidFill>
                <a:srgbClr val="0091EA"/>
              </a:solidFill>
            </a:endParaRPr>
          </a:p>
        </p:txBody>
      </p:sp>
    </p:spTree>
    <p:extLst>
      <p:ext uri="{BB962C8B-B14F-4D97-AF65-F5344CB8AC3E}">
        <p14:creationId xmlns:p14="http://schemas.microsoft.com/office/powerpoint/2010/main" val="264259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 b="1" dirty="0"/>
              <a:t>Widespread increase in customer needs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13</a:t>
            </a:fld>
            <a:endParaRPr kern="0">
              <a:solidFill>
                <a:srgbClr val="0091EA"/>
              </a:solidFill>
            </a:endParaRPr>
          </a:p>
        </p:txBody>
      </p:sp>
    </p:spTree>
    <p:extLst>
      <p:ext uri="{BB962C8B-B14F-4D97-AF65-F5344CB8AC3E}">
        <p14:creationId xmlns:p14="http://schemas.microsoft.com/office/powerpoint/2010/main" val="334764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 dirty="0"/>
              <a:t>Widespread increase in customer needs</a:t>
            </a:r>
          </a:p>
          <a:p>
            <a:pPr marL="76199" indent="0">
              <a:buNone/>
            </a:pPr>
            <a:endParaRPr dirty="0"/>
          </a:p>
          <a:p>
            <a:pPr>
              <a:spcBef>
                <a:spcPts val="0"/>
              </a:spcBef>
            </a:pPr>
            <a:r>
              <a:rPr lang="en-US" b="1" dirty="0"/>
              <a:t>Traditional software development is not designed to support rapid changes</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14</a:t>
            </a:fld>
            <a:endParaRPr>
              <a:solidFill>
                <a:srgbClr val="0091EA"/>
              </a:solidFill>
            </a:endParaRPr>
          </a:p>
        </p:txBody>
      </p:sp>
    </p:spTree>
    <p:extLst>
      <p:ext uri="{BB962C8B-B14F-4D97-AF65-F5344CB8AC3E}">
        <p14:creationId xmlns:p14="http://schemas.microsoft.com/office/powerpoint/2010/main" val="3236688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 dirty="0"/>
              <a:t>Widespread increase in customer needs</a:t>
            </a:r>
          </a:p>
          <a:p>
            <a:pPr marL="76199" indent="0">
              <a:buNone/>
            </a:pPr>
            <a:endParaRPr dirty="0"/>
          </a:p>
          <a:p>
            <a:pPr>
              <a:spcBef>
                <a:spcPts val="0"/>
              </a:spcBef>
            </a:pPr>
            <a:r>
              <a:rPr lang="en-US" dirty="0"/>
              <a:t>Traditional software development is not designed to support rapid changes</a:t>
            </a:r>
            <a:endParaRPr dirty="0"/>
          </a:p>
          <a:p>
            <a:pPr marL="0" indent="0">
              <a:buNone/>
            </a:pPr>
            <a:endParaRPr dirty="0"/>
          </a:p>
          <a:p>
            <a:pPr marL="0" indent="0">
              <a:buNone/>
            </a:pPr>
            <a:r>
              <a:rPr lang="en-US" dirty="0"/>
              <a:t>Software companies must act on rapid behavioral changes to develop and release products with speed and accuracy.</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15</a:t>
            </a:fld>
            <a:endParaRPr>
              <a:solidFill>
                <a:srgbClr val="0091EA"/>
              </a:solidFill>
            </a:endParaRPr>
          </a:p>
        </p:txBody>
      </p:sp>
    </p:spTree>
    <p:extLst>
      <p:ext uri="{BB962C8B-B14F-4D97-AF65-F5344CB8AC3E}">
        <p14:creationId xmlns:p14="http://schemas.microsoft.com/office/powerpoint/2010/main" val="2064577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16</a:t>
            </a:fld>
            <a:endParaRPr>
              <a:solidFill>
                <a:srgbClr val="0091EA"/>
              </a:solidFill>
            </a:endParaRPr>
          </a:p>
        </p:txBody>
      </p:sp>
    </p:spTree>
    <p:extLst>
      <p:ext uri="{BB962C8B-B14F-4D97-AF65-F5344CB8AC3E}">
        <p14:creationId xmlns:p14="http://schemas.microsoft.com/office/powerpoint/2010/main" val="98924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b="1" dirty="0"/>
              <a:t>Creating scalable, efficient and agile workflows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17</a:t>
            </a:fld>
            <a:endParaRPr>
              <a:solidFill>
                <a:srgbClr val="0091EA"/>
              </a:solidFill>
            </a:endParaRPr>
          </a:p>
        </p:txBody>
      </p:sp>
    </p:spTree>
    <p:extLst>
      <p:ext uri="{BB962C8B-B14F-4D97-AF65-F5344CB8AC3E}">
        <p14:creationId xmlns:p14="http://schemas.microsoft.com/office/powerpoint/2010/main" val="1852897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b="1" dirty="0"/>
              <a:t>Reduce time-to-market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18</a:t>
            </a:fld>
            <a:endParaRPr>
              <a:solidFill>
                <a:srgbClr val="0091EA"/>
              </a:solidFill>
            </a:endParaRPr>
          </a:p>
        </p:txBody>
      </p:sp>
    </p:spTree>
    <p:extLst>
      <p:ext uri="{BB962C8B-B14F-4D97-AF65-F5344CB8AC3E}">
        <p14:creationId xmlns:p14="http://schemas.microsoft.com/office/powerpoint/2010/main" val="162402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19</a:t>
            </a:fld>
            <a:endParaRPr>
              <a:solidFill>
                <a:srgbClr val="0091EA"/>
              </a:solidFill>
            </a:endParaRPr>
          </a:p>
        </p:txBody>
      </p:sp>
    </p:spTree>
    <p:extLst>
      <p:ext uri="{BB962C8B-B14F-4D97-AF65-F5344CB8AC3E}">
        <p14:creationId xmlns:p14="http://schemas.microsoft.com/office/powerpoint/2010/main" val="280813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b="1" dirty="0"/>
              <a:t>Definition of Software Engineering (SE)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2</a:t>
            </a:fld>
            <a:endParaRPr kern="0">
              <a:solidFill>
                <a:srgbClr val="0091EA"/>
              </a:solidFill>
            </a:endParaRPr>
          </a:p>
        </p:txBody>
      </p:sp>
    </p:spTree>
    <p:extLst>
      <p:ext uri="{BB962C8B-B14F-4D97-AF65-F5344CB8AC3E}">
        <p14:creationId xmlns:p14="http://schemas.microsoft.com/office/powerpoint/2010/main" val="409699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a:p>
            <a:pPr lvl="1"/>
            <a:r>
              <a:rPr lang="en-US" b="1" dirty="0"/>
              <a:t>Allow software development teams to make instant decisions using real-time data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20</a:t>
            </a:fld>
            <a:endParaRPr>
              <a:solidFill>
                <a:srgbClr val="0091EA"/>
              </a:solidFill>
            </a:endParaRPr>
          </a:p>
        </p:txBody>
      </p:sp>
    </p:spTree>
    <p:extLst>
      <p:ext uri="{BB962C8B-B14F-4D97-AF65-F5344CB8AC3E}">
        <p14:creationId xmlns:p14="http://schemas.microsoft.com/office/powerpoint/2010/main" val="1754933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a:p>
            <a:pPr lvl="1"/>
            <a:r>
              <a:rPr lang="en-US" dirty="0"/>
              <a:t>Allow software development teams to make instant decisions using real-time data</a:t>
            </a:r>
          </a:p>
          <a:p>
            <a:pPr lvl="1"/>
            <a:r>
              <a:rPr lang="en-US" b="1" dirty="0"/>
              <a:t>Perform complex and intelligent functions associated with human thinking</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21</a:t>
            </a:fld>
            <a:endParaRPr>
              <a:solidFill>
                <a:srgbClr val="0091EA"/>
              </a:solidFill>
            </a:endParaRPr>
          </a:p>
        </p:txBody>
      </p:sp>
    </p:spTree>
    <p:extLst>
      <p:ext uri="{BB962C8B-B14F-4D97-AF65-F5344CB8AC3E}">
        <p14:creationId xmlns:p14="http://schemas.microsoft.com/office/powerpoint/2010/main" val="2661272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Overview on impacts of AI on SE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Artificial Intelligence (AI)</a:t>
            </a:r>
          </a:p>
          <a:p>
            <a:pPr lvl="1"/>
            <a:r>
              <a:rPr lang="en-US" dirty="0"/>
              <a:t>Creating scalable, efficient and agile workflows</a:t>
            </a:r>
          </a:p>
          <a:p>
            <a:pPr lvl="1"/>
            <a:r>
              <a:rPr lang="en-US" dirty="0"/>
              <a:t>Reduce time-to-market</a:t>
            </a:r>
            <a:endParaRPr lang="en" dirty="0"/>
          </a:p>
          <a:p>
            <a:pPr marL="76199" indent="0">
              <a:buNone/>
            </a:pPr>
            <a:endParaRPr dirty="0"/>
          </a:p>
          <a:p>
            <a:pPr>
              <a:spcBef>
                <a:spcPts val="0"/>
              </a:spcBef>
            </a:pPr>
            <a:r>
              <a:rPr lang="en-US" dirty="0"/>
              <a:t>AI algorithms</a:t>
            </a:r>
          </a:p>
          <a:p>
            <a:pPr lvl="1"/>
            <a:r>
              <a:rPr lang="en-US" dirty="0"/>
              <a:t>Allow software development teams to make instant decisions using real-time data</a:t>
            </a:r>
          </a:p>
          <a:p>
            <a:pPr lvl="1"/>
            <a:r>
              <a:rPr lang="en-US" dirty="0"/>
              <a:t>Perform complex and intelligent functions associated with human thinking</a:t>
            </a:r>
          </a:p>
          <a:p>
            <a:pPr lvl="1"/>
            <a:r>
              <a:rPr lang="en-US" b="1" dirty="0"/>
              <a:t>Accurate code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22</a:t>
            </a:fld>
            <a:endParaRPr>
              <a:solidFill>
                <a:srgbClr val="0091EA"/>
              </a:solidFill>
            </a:endParaRPr>
          </a:p>
        </p:txBody>
      </p:sp>
    </p:spTree>
    <p:extLst>
      <p:ext uri="{BB962C8B-B14F-4D97-AF65-F5344CB8AC3E}">
        <p14:creationId xmlns:p14="http://schemas.microsoft.com/office/powerpoint/2010/main" val="206055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213" y="1751850"/>
            <a:ext cx="6713400" cy="2763879"/>
          </a:xfrm>
          <a:prstGeom prst="rect">
            <a:avLst/>
          </a:prstGeom>
        </p:spPr>
        <p:txBody>
          <a:bodyPr spcFirstLastPara="1" wrap="square" lIns="91425" tIns="91425" rIns="91425" bIns="91425" anchor="t" anchorCtr="0">
            <a:noAutofit/>
          </a:bodyPr>
          <a:lstStyle/>
          <a:p>
            <a:pPr marL="0" indent="0">
              <a:buNone/>
            </a:pPr>
            <a:r>
              <a:rPr lang="en-US" sz="2700" dirty="0"/>
              <a:t>According to the market research firm Tractica, revenue from the application of </a:t>
            </a:r>
            <a:r>
              <a:rPr lang="en-US" sz="2700" b="1" dirty="0">
                <a:solidFill>
                  <a:srgbClr val="0091EA"/>
                </a:solidFill>
                <a:hlinkClick r:id="rId3">
                  <a:extLst>
                    <a:ext uri="{A12FA001-AC4F-418D-AE19-62706E023703}">
                      <ahyp:hlinkClr xmlns:ahyp="http://schemas.microsoft.com/office/drawing/2018/hyperlinkcolor" xmlns="" val="tx"/>
                    </a:ext>
                  </a:extLst>
                </a:hlinkClick>
              </a:rPr>
              <a:t>AI tools worldwide is expected to reach $119B by 2025</a:t>
            </a:r>
            <a:r>
              <a:rPr lang="en-US" sz="2700" b="1" dirty="0">
                <a:solidFill>
                  <a:srgbClr val="0091EA"/>
                </a:solidFill>
              </a:rPr>
              <a:t>.</a:t>
            </a:r>
            <a:endParaRPr sz="2700" b="1" dirty="0">
              <a:solidFill>
                <a:srgbClr val="0091EA"/>
              </a:solidFill>
            </a:endParaRPr>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fld id="{00000000-1234-1234-1234-123412341234}" type="slidenum">
              <a:rPr lang="en"/>
              <a:pPr/>
              <a:t>23</a:t>
            </a:fld>
            <a:endParaRPr/>
          </a:p>
        </p:txBody>
      </p:sp>
    </p:spTree>
    <p:extLst>
      <p:ext uri="{BB962C8B-B14F-4D97-AF65-F5344CB8AC3E}">
        <p14:creationId xmlns:p14="http://schemas.microsoft.com/office/powerpoint/2010/main" val="1882779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31"/>
          <p:cNvSpPr txBox="1">
            <a:spLocks noGrp="1"/>
          </p:cNvSpPr>
          <p:nvPr>
            <p:ph type="body" idx="1"/>
          </p:nvPr>
        </p:nvSpPr>
        <p:spPr>
          <a:xfrm>
            <a:off x="3101834" y="4268355"/>
            <a:ext cx="2940148" cy="481489"/>
          </a:xfrm>
          <a:prstGeom prst="rect">
            <a:avLst/>
          </a:prstGeom>
        </p:spPr>
        <p:txBody>
          <a:bodyPr spcFirstLastPara="1" wrap="square" lIns="91425" tIns="91425" rIns="91425" bIns="91425" anchor="t" anchorCtr="0">
            <a:noAutofit/>
          </a:bodyPr>
          <a:lstStyle/>
          <a:p>
            <a:pPr marL="0" indent="0"/>
            <a:r>
              <a:rPr lang="en-US" sz="1350" dirty="0"/>
              <a:t>Level of </a:t>
            </a:r>
            <a:r>
              <a:rPr lang="en-US" sz="1350" u="sng" dirty="0">
                <a:solidFill>
                  <a:srgbClr val="00B0F0"/>
                </a:solidFill>
              </a:rPr>
              <a:t>interests</a:t>
            </a:r>
            <a:r>
              <a:rPr lang="en-US" sz="1350" dirty="0"/>
              <a:t> of SE impacted by AI</a:t>
            </a:r>
            <a:endParaRPr sz="1350" dirty="0"/>
          </a:p>
        </p:txBody>
      </p:sp>
      <p:sp>
        <p:nvSpPr>
          <p:cNvPr id="337" name="Google Shape;337;p31"/>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24</a:t>
            </a:fld>
            <a:endParaRPr kern="0">
              <a:solidFill>
                <a:srgbClr val="0091EA"/>
              </a:solidFill>
            </a:endParaRPr>
          </a:p>
        </p:txBody>
      </p:sp>
      <p:pic>
        <p:nvPicPr>
          <p:cNvPr id="7" name="Picture 6">
            <a:extLst>
              <a:ext uri="{FF2B5EF4-FFF2-40B4-BE49-F238E27FC236}">
                <a16:creationId xmlns:a16="http://schemas.microsoft.com/office/drawing/2014/main" xmlns="" id="{DF5EEBD8-6ACB-4D99-9F59-4E1B2707BE9F}"/>
              </a:ext>
            </a:extLst>
          </p:cNvPr>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85932" y="182130"/>
            <a:ext cx="4171950" cy="4086225"/>
          </a:xfrm>
          <a:prstGeom prst="rect">
            <a:avLst/>
          </a:prstGeom>
        </p:spPr>
      </p:pic>
    </p:spTree>
    <p:extLst>
      <p:ext uri="{BB962C8B-B14F-4D97-AF65-F5344CB8AC3E}">
        <p14:creationId xmlns:p14="http://schemas.microsoft.com/office/powerpoint/2010/main" val="411842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1.</a:t>
            </a:r>
            <a:r>
              <a:rPr lang="en-US" dirty="0"/>
              <a:t/>
            </a:r>
            <a:br>
              <a:rPr lang="en-US" dirty="0"/>
            </a:br>
            <a:r>
              <a:rPr lang="en-US" dirty="0"/>
              <a:t>I</a:t>
            </a:r>
            <a:r>
              <a:rPr lang="en-US" b="1" dirty="0"/>
              <a:t>mpacts of AI on SE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indent="0"/>
            <a:r>
              <a:rPr lang="en-US" b="1" dirty="0">
                <a:solidFill>
                  <a:schemeClr val="accent1"/>
                </a:solidFill>
              </a:rPr>
              <a:t>Agile Project Management</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25</a:t>
            </a:fld>
            <a:endParaRPr>
              <a:solidFill>
                <a:srgbClr val="0091EA"/>
              </a:solidFill>
            </a:endParaRPr>
          </a:p>
        </p:txBody>
      </p:sp>
    </p:spTree>
    <p:extLst>
      <p:ext uri="{BB962C8B-B14F-4D97-AF65-F5344CB8AC3E}">
        <p14:creationId xmlns:p14="http://schemas.microsoft.com/office/powerpoint/2010/main" val="299568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2.</a:t>
            </a:r>
            <a:r>
              <a:rPr lang="en-US" dirty="0"/>
              <a:t/>
            </a:r>
            <a:br>
              <a:rPr lang="en-US" dirty="0"/>
            </a:br>
            <a:r>
              <a:rPr lang="en-US" dirty="0"/>
              <a:t>I</a:t>
            </a:r>
            <a:r>
              <a:rPr lang="en-US" b="1" dirty="0"/>
              <a:t>mpacts of AI on SE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indent="0"/>
            <a:r>
              <a:rPr lang="en-US" dirty="0"/>
              <a:t>Software Design</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26</a:t>
            </a:fld>
            <a:endParaRPr>
              <a:solidFill>
                <a:srgbClr val="0091EA"/>
              </a:solidFill>
            </a:endParaRPr>
          </a:p>
        </p:txBody>
      </p:sp>
    </p:spTree>
    <p:extLst>
      <p:ext uri="{BB962C8B-B14F-4D97-AF65-F5344CB8AC3E}">
        <p14:creationId xmlns:p14="http://schemas.microsoft.com/office/powerpoint/2010/main" val="1570030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Software Design</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AIDA- The Artificial Intelligence Design Assistant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27</a:t>
            </a:fld>
            <a:endParaRPr>
              <a:solidFill>
                <a:srgbClr val="0091EA"/>
              </a:solidFill>
            </a:endParaRPr>
          </a:p>
        </p:txBody>
      </p:sp>
      <p:pic>
        <p:nvPicPr>
          <p:cNvPr id="11" name="Picture 10">
            <a:extLst>
              <a:ext uri="{FF2B5EF4-FFF2-40B4-BE49-F238E27FC236}">
                <a16:creationId xmlns:a16="http://schemas.microsoft.com/office/drawing/2014/main" xmlns="" id="{514C03C4-F6E5-401C-92FE-72E22264E627}"/>
              </a:ext>
            </a:extLst>
          </p:cNvPr>
          <p:cNvPicPr/>
          <p:nvPr/>
        </p:nvPicPr>
        <p:blipFill>
          <a:blip r:embed="rId3"/>
          <a:stretch>
            <a:fillRect/>
          </a:stretch>
        </p:blipFill>
        <p:spPr>
          <a:xfrm>
            <a:off x="2343150" y="1891679"/>
            <a:ext cx="4457700" cy="2943701"/>
          </a:xfrm>
          <a:prstGeom prst="rect">
            <a:avLst/>
          </a:prstGeom>
        </p:spPr>
      </p:pic>
    </p:spTree>
    <p:extLst>
      <p:ext uri="{BB962C8B-B14F-4D97-AF65-F5344CB8AC3E}">
        <p14:creationId xmlns:p14="http://schemas.microsoft.com/office/powerpoint/2010/main" val="1473054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3.</a:t>
            </a:r>
            <a:r>
              <a:rPr lang="en-US" dirty="0"/>
              <a:t/>
            </a:r>
            <a:br>
              <a:rPr lang="en-US" dirty="0"/>
            </a:br>
            <a:r>
              <a:rPr lang="en-US" dirty="0"/>
              <a:t>I</a:t>
            </a:r>
            <a:r>
              <a:rPr lang="en-US" b="1" dirty="0"/>
              <a:t>mpacts of AI on SE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indent="0"/>
            <a:r>
              <a:rPr lang="en-US" dirty="0"/>
              <a:t>Software Testing</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28</a:t>
            </a:fld>
            <a:endParaRPr>
              <a:solidFill>
                <a:srgbClr val="0091EA"/>
              </a:solidFill>
            </a:endParaRPr>
          </a:p>
        </p:txBody>
      </p:sp>
    </p:spTree>
    <p:extLst>
      <p:ext uri="{BB962C8B-B14F-4D97-AF65-F5344CB8AC3E}">
        <p14:creationId xmlns:p14="http://schemas.microsoft.com/office/powerpoint/2010/main" val="1779291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Software Testing</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err="1"/>
              <a:t>Functionize</a:t>
            </a:r>
            <a:endParaRPr lang="en-US" dirty="0"/>
          </a:p>
          <a:p>
            <a:r>
              <a:rPr lang="en-US" dirty="0" err="1"/>
              <a:t>SapFix</a:t>
            </a:r>
            <a:endParaRPr lang="en-US" dirty="0"/>
          </a:p>
          <a:p>
            <a:r>
              <a:rPr lang="en-US" dirty="0" err="1"/>
              <a:t>DeepCode</a:t>
            </a:r>
            <a:endParaRPr lang="en-US" dirty="0"/>
          </a:p>
          <a:p>
            <a:r>
              <a:rPr lang="en-US" dirty="0"/>
              <a:t>Kite (for Python)</a:t>
            </a:r>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29</a:t>
            </a:fld>
            <a:endParaRPr>
              <a:solidFill>
                <a:srgbClr val="0091EA"/>
              </a:solidFill>
            </a:endParaRPr>
          </a:p>
        </p:txBody>
      </p:sp>
      <p:pic>
        <p:nvPicPr>
          <p:cNvPr id="8" name="Picture 7">
            <a:extLst>
              <a:ext uri="{FF2B5EF4-FFF2-40B4-BE49-F238E27FC236}">
                <a16:creationId xmlns:a16="http://schemas.microsoft.com/office/drawing/2014/main" xmlns="" id="{F2A4F19A-516F-4AD2-8719-C4DAC9C4A40C}"/>
              </a:ext>
            </a:extLst>
          </p:cNvPr>
          <p:cNvPicPr/>
          <p:nvPr/>
        </p:nvPicPr>
        <p:blipFill>
          <a:blip r:embed="rId3"/>
          <a:stretch>
            <a:fillRect/>
          </a:stretch>
        </p:blipFill>
        <p:spPr>
          <a:xfrm>
            <a:off x="4349284" y="1089069"/>
            <a:ext cx="4008566" cy="3416901"/>
          </a:xfrm>
          <a:prstGeom prst="rect">
            <a:avLst/>
          </a:prstGeom>
        </p:spPr>
      </p:pic>
    </p:spTree>
    <p:extLst>
      <p:ext uri="{BB962C8B-B14F-4D97-AF65-F5344CB8AC3E}">
        <p14:creationId xmlns:p14="http://schemas.microsoft.com/office/powerpoint/2010/main" val="49237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b="1" dirty="0"/>
              <a:t>Definition of Artificial Intelligence (AI)</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a:t>
            </a:fld>
            <a:endParaRPr>
              <a:solidFill>
                <a:srgbClr val="0091EA"/>
              </a:solidFill>
            </a:endParaRPr>
          </a:p>
        </p:txBody>
      </p:sp>
    </p:spTree>
    <p:extLst>
      <p:ext uri="{BB962C8B-B14F-4D97-AF65-F5344CB8AC3E}">
        <p14:creationId xmlns:p14="http://schemas.microsoft.com/office/powerpoint/2010/main" val="214090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4.</a:t>
            </a:r>
            <a:r>
              <a:rPr lang="en-US" dirty="0"/>
              <a:t/>
            </a:r>
            <a:br>
              <a:rPr lang="en-US" dirty="0"/>
            </a:br>
            <a:r>
              <a:rPr lang="en-US" dirty="0"/>
              <a:t>I</a:t>
            </a:r>
            <a:r>
              <a:rPr lang="en-US" b="1" dirty="0"/>
              <a:t>mpacts of AI on SE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indent="0"/>
            <a:r>
              <a:rPr lang="en-US" dirty="0"/>
              <a:t>GUI Testing</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30</a:t>
            </a:fld>
            <a:endParaRPr>
              <a:solidFill>
                <a:srgbClr val="0091EA"/>
              </a:solidFill>
            </a:endParaRPr>
          </a:p>
        </p:txBody>
      </p:sp>
    </p:spTree>
    <p:extLst>
      <p:ext uri="{BB962C8B-B14F-4D97-AF65-F5344CB8AC3E}">
        <p14:creationId xmlns:p14="http://schemas.microsoft.com/office/powerpoint/2010/main" val="2221777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ctr" anchorCtr="0">
            <a:noAutofit/>
          </a:bodyPr>
          <a:lstStyle/>
          <a:p>
            <a:r>
              <a:rPr lang="en-US" dirty="0"/>
              <a:t>Impacts of AI on SE: GUI Testing</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err="1"/>
              <a:t>Applitools</a:t>
            </a:r>
            <a:endParaRPr lang="en-US" dirty="0"/>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31</a:t>
            </a:fld>
            <a:endParaRPr>
              <a:solidFill>
                <a:srgbClr val="0091EA"/>
              </a:solidFill>
            </a:endParaRPr>
          </a:p>
        </p:txBody>
      </p:sp>
      <p:pic>
        <p:nvPicPr>
          <p:cNvPr id="6" name="Picture 5">
            <a:extLst>
              <a:ext uri="{FF2B5EF4-FFF2-40B4-BE49-F238E27FC236}">
                <a16:creationId xmlns:a16="http://schemas.microsoft.com/office/drawing/2014/main" xmlns="" id="{C27E87E0-28D4-44AE-AFBE-2377935AFF5C}"/>
              </a:ext>
            </a:extLst>
          </p:cNvPr>
          <p:cNvPicPr/>
          <p:nvPr/>
        </p:nvPicPr>
        <p:blipFill>
          <a:blip r:embed="rId3"/>
          <a:stretch>
            <a:fillRect/>
          </a:stretch>
        </p:blipFill>
        <p:spPr>
          <a:xfrm>
            <a:off x="3101957" y="1208766"/>
            <a:ext cx="5382025" cy="3177509"/>
          </a:xfrm>
          <a:prstGeom prst="rect">
            <a:avLst/>
          </a:prstGeom>
          <a:ln>
            <a:solidFill>
              <a:schemeClr val="accent1"/>
            </a:solidFill>
          </a:ln>
        </p:spPr>
      </p:pic>
    </p:spTree>
    <p:extLst>
      <p:ext uri="{BB962C8B-B14F-4D97-AF65-F5344CB8AC3E}">
        <p14:creationId xmlns:p14="http://schemas.microsoft.com/office/powerpoint/2010/main" val="527928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5.</a:t>
            </a:r>
            <a:r>
              <a:rPr lang="en-US" dirty="0"/>
              <a:t/>
            </a:r>
            <a:br>
              <a:rPr lang="en-US" dirty="0"/>
            </a:br>
            <a:r>
              <a:rPr lang="en-US" dirty="0"/>
              <a:t>I</a:t>
            </a:r>
            <a:r>
              <a:rPr lang="en-US" b="1" dirty="0"/>
              <a:t>mpacts of AI on SE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indent="0"/>
            <a:r>
              <a:rPr lang="en-US" dirty="0"/>
              <a:t>Strategic Decision-Making</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32</a:t>
            </a:fld>
            <a:endParaRPr>
              <a:solidFill>
                <a:srgbClr val="0091EA"/>
              </a:solidFill>
            </a:endParaRPr>
          </a:p>
        </p:txBody>
      </p:sp>
    </p:spTree>
    <p:extLst>
      <p:ext uri="{BB962C8B-B14F-4D97-AF65-F5344CB8AC3E}">
        <p14:creationId xmlns:p14="http://schemas.microsoft.com/office/powerpoint/2010/main" val="497562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6027161" cy="702600"/>
          </a:xfrm>
          <a:prstGeom prst="rect">
            <a:avLst/>
          </a:prstGeom>
        </p:spPr>
        <p:txBody>
          <a:bodyPr spcFirstLastPara="1" wrap="square" lIns="91425" tIns="91425" rIns="91425" bIns="91425" anchor="ctr" anchorCtr="0">
            <a:noAutofit/>
          </a:bodyPr>
          <a:lstStyle/>
          <a:p>
            <a:r>
              <a:rPr lang="en-US" dirty="0"/>
              <a:t>Impacts of AI on SE: Strategic Decision-Making</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AI Canvas</a:t>
            </a:r>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33</a:t>
            </a:fld>
            <a:endParaRPr>
              <a:solidFill>
                <a:srgbClr val="0091EA"/>
              </a:solidFill>
            </a:endParaRPr>
          </a:p>
        </p:txBody>
      </p:sp>
      <p:pic>
        <p:nvPicPr>
          <p:cNvPr id="7" name="Picture 6">
            <a:extLst>
              <a:ext uri="{FF2B5EF4-FFF2-40B4-BE49-F238E27FC236}">
                <a16:creationId xmlns:a16="http://schemas.microsoft.com/office/drawing/2014/main" xmlns="" id="{6CB5DAA4-4FB7-4F87-B0DC-92075B161978}"/>
              </a:ext>
            </a:extLst>
          </p:cNvPr>
          <p:cNvPicPr/>
          <p:nvPr/>
        </p:nvPicPr>
        <p:blipFill>
          <a:blip r:embed="rId3"/>
          <a:stretch>
            <a:fillRect/>
          </a:stretch>
        </p:blipFill>
        <p:spPr>
          <a:xfrm>
            <a:off x="2886362" y="1196858"/>
            <a:ext cx="5471488" cy="3201325"/>
          </a:xfrm>
          <a:prstGeom prst="rect">
            <a:avLst/>
          </a:prstGeom>
          <a:ln>
            <a:solidFill>
              <a:schemeClr val="accent1"/>
            </a:solidFill>
          </a:ln>
        </p:spPr>
      </p:pic>
    </p:spTree>
    <p:extLst>
      <p:ext uri="{BB962C8B-B14F-4D97-AF65-F5344CB8AC3E}">
        <p14:creationId xmlns:p14="http://schemas.microsoft.com/office/powerpoint/2010/main" val="267566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6</a:t>
            </a:r>
            <a:r>
              <a:rPr lang="en" sz="4050" dirty="0" smtClean="0">
                <a:solidFill>
                  <a:schemeClr val="accent4"/>
                </a:solidFill>
              </a:rPr>
              <a:t>.</a:t>
            </a:r>
            <a:r>
              <a:rPr lang="en-US" dirty="0" smtClean="0"/>
              <a:t/>
            </a:r>
            <a:br>
              <a:rPr lang="en-US" dirty="0" smtClean="0"/>
            </a:br>
            <a:r>
              <a:rPr lang="en-US" dirty="0" smtClean="0"/>
              <a:t>I</a:t>
            </a:r>
            <a:r>
              <a:rPr lang="en-US" b="1" dirty="0" smtClean="0"/>
              <a:t>mpacts of AI on SE</a:t>
            </a:r>
            <a:endParaRPr lang="en-US" b="1"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indent="0"/>
            <a:r>
              <a:rPr lang="en-US" dirty="0" smtClean="0"/>
              <a:t>Code Generation</a:t>
            </a:r>
            <a:endParaRPr lang="en-US"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34</a:t>
            </a:fld>
            <a:endParaRPr>
              <a:solidFill>
                <a:srgbClr val="0091EA"/>
              </a:solidFill>
            </a:endParaRPr>
          </a:p>
        </p:txBody>
      </p:sp>
    </p:spTree>
    <p:extLst>
      <p:ext uri="{BB962C8B-B14F-4D97-AF65-F5344CB8AC3E}">
        <p14:creationId xmlns:p14="http://schemas.microsoft.com/office/powerpoint/2010/main" val="1362277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Code Generation</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Bayou</a:t>
            </a:r>
          </a:p>
          <a:p>
            <a:endParaRPr lang="en-US"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35</a:t>
            </a:fld>
            <a:endParaRPr>
              <a:solidFill>
                <a:srgbClr val="0091EA"/>
              </a:solidFill>
            </a:endParaRPr>
          </a:p>
        </p:txBody>
      </p:sp>
      <p:pic>
        <p:nvPicPr>
          <p:cNvPr id="6" name="Picture 5">
            <a:extLst>
              <a:ext uri="{FF2B5EF4-FFF2-40B4-BE49-F238E27FC236}">
                <a16:creationId xmlns:a16="http://schemas.microsoft.com/office/drawing/2014/main" xmlns="" id="{70A895ED-B04A-4BD9-A393-A86C23B214FB}"/>
              </a:ext>
            </a:extLst>
          </p:cNvPr>
          <p:cNvPicPr/>
          <p:nvPr/>
        </p:nvPicPr>
        <p:blipFill>
          <a:blip r:embed="rId3"/>
          <a:stretch>
            <a:fillRect/>
          </a:stretch>
        </p:blipFill>
        <p:spPr>
          <a:xfrm>
            <a:off x="3553439" y="1593521"/>
            <a:ext cx="2037122" cy="19564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27376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r>
              <a:rPr lang="en" sz="4050" dirty="0">
                <a:solidFill>
                  <a:schemeClr val="accent4"/>
                </a:solidFill>
              </a:rPr>
              <a:t>7.</a:t>
            </a:r>
            <a:r>
              <a:rPr lang="en-US" dirty="0"/>
              <a:t/>
            </a:r>
            <a:br>
              <a:rPr lang="en-US" dirty="0"/>
            </a:br>
            <a:r>
              <a:rPr lang="en-US" dirty="0"/>
              <a:t>I</a:t>
            </a:r>
            <a:r>
              <a:rPr lang="en-US" b="1" dirty="0"/>
              <a:t>mpacts of AI on SE</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indent="0"/>
            <a:r>
              <a:rPr lang="en-US" dirty="0"/>
              <a:t>Support</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36</a:t>
            </a:fld>
            <a:endParaRPr>
              <a:solidFill>
                <a:srgbClr val="0091EA"/>
              </a:solidFill>
            </a:endParaRPr>
          </a:p>
        </p:txBody>
      </p:sp>
    </p:spTree>
    <p:extLst>
      <p:ext uri="{BB962C8B-B14F-4D97-AF65-F5344CB8AC3E}">
        <p14:creationId xmlns:p14="http://schemas.microsoft.com/office/powerpoint/2010/main" val="4165652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Impacts of AI on SE: Support</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r>
              <a:rPr lang="en-US" dirty="0"/>
              <a:t>Robotic Process Automation (RPA)</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37</a:t>
            </a:fld>
            <a:endParaRPr>
              <a:solidFill>
                <a:srgbClr val="0091EA"/>
              </a:solidFill>
            </a:endParaRPr>
          </a:p>
        </p:txBody>
      </p:sp>
      <p:pic>
        <p:nvPicPr>
          <p:cNvPr id="7" name="Picture 6" descr="Introduction To Robotic Process Automation (RPA) - The Future Of Business Process Management">
            <a:extLst>
              <a:ext uri="{FF2B5EF4-FFF2-40B4-BE49-F238E27FC236}">
                <a16:creationId xmlns:a16="http://schemas.microsoft.com/office/drawing/2014/main" xmlns="" id="{755D84AC-FBDD-4967-9CD7-3DAA361F444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6540" y="2426026"/>
            <a:ext cx="3697844" cy="2323826"/>
          </a:xfrm>
          <a:prstGeom prst="rect">
            <a:avLst/>
          </a:prstGeom>
          <a:noFill/>
          <a:ln>
            <a:noFill/>
          </a:ln>
        </p:spPr>
      </p:pic>
      <p:pic>
        <p:nvPicPr>
          <p:cNvPr id="8" name="Picture 7" descr="Image3-2">
            <a:extLst>
              <a:ext uri="{FF2B5EF4-FFF2-40B4-BE49-F238E27FC236}">
                <a16:creationId xmlns:a16="http://schemas.microsoft.com/office/drawing/2014/main" xmlns="" id="{48879F5D-6B78-4597-8046-AB2A2AA546C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8840" y="1647379"/>
            <a:ext cx="4457700" cy="2697956"/>
          </a:xfrm>
          <a:prstGeom prst="rect">
            <a:avLst/>
          </a:prstGeom>
          <a:noFill/>
          <a:ln>
            <a:noFill/>
          </a:ln>
        </p:spPr>
      </p:pic>
    </p:spTree>
    <p:extLst>
      <p:ext uri="{BB962C8B-B14F-4D97-AF65-F5344CB8AC3E}">
        <p14:creationId xmlns:p14="http://schemas.microsoft.com/office/powerpoint/2010/main" val="1180804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195924" y="1703070"/>
            <a:ext cx="7048916" cy="1463040"/>
          </a:xfrm>
          <a:prstGeom prst="rect">
            <a:avLst/>
          </a:prstGeom>
        </p:spPr>
        <p:txBody>
          <a:bodyPr spcFirstLastPara="1" wrap="square" lIns="91425" tIns="91425" rIns="91425" bIns="91425" anchor="ctr" anchorCtr="0">
            <a:noAutofit/>
          </a:bodyPr>
          <a:lstStyle/>
          <a:p>
            <a:pPr lvl="0"/>
            <a:r>
              <a:rPr lang="en-US" sz="4800" dirty="0" smtClean="0"/>
              <a:t>An </a:t>
            </a:r>
            <a:r>
              <a:rPr lang="en-US" sz="4800" dirty="0"/>
              <a:t>AI-based overview</a:t>
            </a:r>
            <a:endParaRPr sz="4800" dirty="0" smtClean="0">
              <a:solidFill>
                <a:schemeClr val="accent4"/>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148106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6538304" y="1872946"/>
            <a:ext cx="2343829" cy="2288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txBox="1">
            <a:spLocks noGrp="1"/>
          </p:cNvSpPr>
          <p:nvPr>
            <p:ph type="body" idx="1"/>
          </p:nvPr>
        </p:nvSpPr>
        <p:spPr>
          <a:xfrm>
            <a:off x="734312" y="367851"/>
            <a:ext cx="5889600" cy="2206800"/>
          </a:xfrm>
          <a:prstGeom prst="rect">
            <a:avLst/>
          </a:prstGeom>
        </p:spPr>
        <p:txBody>
          <a:bodyPr spcFirstLastPara="1" wrap="square" lIns="91425" tIns="91425" rIns="91425" bIns="91425" anchor="t" anchorCtr="0">
            <a:noAutofit/>
          </a:bodyPr>
          <a:lstStyle/>
          <a:p>
            <a:pPr marL="76200" lvl="0" indent="0">
              <a:buClr>
                <a:srgbClr val="CFD8DC"/>
              </a:buClr>
              <a:buNone/>
            </a:pPr>
            <a:r>
              <a:rPr lang="en-US" sz="1800" dirty="0" smtClean="0">
                <a:solidFill>
                  <a:srgbClr val="263238"/>
                </a:solidFill>
                <a:latin typeface="Roboto Slab" panose="020B0604020202020204" charset="0"/>
                <a:ea typeface="Roboto Slab" panose="020B0604020202020204" charset="0"/>
              </a:rPr>
              <a:t>These </a:t>
            </a:r>
            <a:r>
              <a:rPr lang="en-US" sz="1800" dirty="0">
                <a:solidFill>
                  <a:srgbClr val="263238"/>
                </a:solidFill>
                <a:latin typeface="Roboto Slab" panose="020B0604020202020204" charset="0"/>
                <a:ea typeface="Roboto Slab" panose="020B0604020202020204" charset="0"/>
              </a:rPr>
              <a:t>AI algorithms and techniques find important and  effective applications that impact on almost every area of software engineering activity. In particular, the SE community has used three broad areas of AI techniques:</a:t>
            </a:r>
          </a:p>
          <a:p>
            <a:pPr lvl="0">
              <a:buClr>
                <a:srgbClr val="CFD8DC"/>
              </a:buClr>
            </a:pPr>
            <a:endParaRPr lang="en-US" sz="1400" dirty="0">
              <a:solidFill>
                <a:srgbClr val="263238"/>
              </a:solidFill>
              <a:latin typeface="Roboto Slab" panose="020B0604020202020204" charset="0"/>
              <a:ea typeface="Roboto Slab" panose="020B0604020202020204" charset="0"/>
            </a:endParaRPr>
          </a:p>
          <a:p>
            <a:pPr lvl="0">
              <a:buClr>
                <a:srgbClr val="0091EA"/>
              </a:buClr>
            </a:pPr>
            <a:r>
              <a:rPr lang="en-US" sz="1400" dirty="0">
                <a:solidFill>
                  <a:srgbClr val="263238"/>
                </a:solidFill>
                <a:latin typeface="Roboto Slab" panose="020B0604020202020204" charset="0"/>
                <a:ea typeface="Roboto Slab" panose="020B0604020202020204" charset="0"/>
              </a:rPr>
              <a:t>Fuzzy and probabilistic methods for reasoning in the presence of uncertainty.</a:t>
            </a:r>
          </a:p>
          <a:p>
            <a:pPr lvl="0">
              <a:buClr>
                <a:srgbClr val="CFD8DC"/>
              </a:buClr>
            </a:pPr>
            <a:endParaRPr lang="en-US" sz="1200" dirty="0">
              <a:solidFill>
                <a:srgbClr val="263238"/>
              </a:solidFill>
              <a:latin typeface="Roboto Slab" panose="020B0604020202020204" charset="0"/>
              <a:ea typeface="Roboto Slab" panose="020B0604020202020204" charset="0"/>
            </a:endParaRPr>
          </a:p>
          <a:p>
            <a:pPr lvl="0">
              <a:buClr>
                <a:srgbClr val="0091EA"/>
              </a:buClr>
            </a:pPr>
            <a:r>
              <a:rPr lang="en-US" sz="1400" dirty="0">
                <a:solidFill>
                  <a:srgbClr val="263238"/>
                </a:solidFill>
                <a:latin typeface="Roboto Slab" panose="020B0604020202020204" charset="0"/>
                <a:ea typeface="Roboto Slab" panose="020B0604020202020204" charset="0"/>
              </a:rPr>
              <a:t>Computational search and optimization techniques (the field known as Search Based Software Engineering (SBSE).</a:t>
            </a:r>
          </a:p>
          <a:p>
            <a:pPr lvl="0">
              <a:buClr>
                <a:srgbClr val="0091EA"/>
              </a:buClr>
            </a:pPr>
            <a:endParaRPr lang="en-US" sz="1400" dirty="0">
              <a:solidFill>
                <a:srgbClr val="263238"/>
              </a:solidFill>
              <a:latin typeface="Roboto Slab" panose="020B0604020202020204" charset="0"/>
              <a:ea typeface="Roboto Slab" panose="020B0604020202020204" charset="0"/>
            </a:endParaRPr>
          </a:p>
          <a:p>
            <a:pPr lvl="0">
              <a:buClr>
                <a:srgbClr val="0091EA"/>
              </a:buClr>
            </a:pPr>
            <a:r>
              <a:rPr lang="en-US" sz="1400" dirty="0">
                <a:solidFill>
                  <a:srgbClr val="263238"/>
                </a:solidFill>
                <a:latin typeface="Roboto Slab" panose="020B0604020202020204" charset="0"/>
                <a:ea typeface="Roboto Slab" panose="020B0604020202020204" charset="0"/>
              </a:rPr>
              <a:t>Classification, learning and prediction</a:t>
            </a:r>
          </a:p>
        </p:txBody>
      </p:sp>
      <p:pic>
        <p:nvPicPr>
          <p:cNvPr id="152" name="Google Shape;152;p21"/>
          <p:cNvPicPr preferRelativeResize="0"/>
          <p:nvPr/>
        </p:nvPicPr>
        <p:blipFill>
          <a:blip r:embed="rId3">
            <a:extLst>
              <a:ext uri="{28A0092B-C50C-407E-A947-70E740481C1C}">
                <a14:useLocalDpi xmlns:a14="http://schemas.microsoft.com/office/drawing/2010/main" val="0"/>
              </a:ext>
            </a:extLst>
          </a:blip>
          <a:stretch>
            <a:fillRect/>
          </a:stretch>
        </p:blipFill>
        <p:spPr>
          <a:xfrm>
            <a:off x="6720390" y="2030830"/>
            <a:ext cx="2010870" cy="1945235"/>
          </a:xfrm>
          <a:prstGeom prst="ellipse">
            <a:avLst/>
          </a:prstGeom>
          <a:noFill/>
          <a:ln>
            <a:noFill/>
          </a:ln>
        </p:spPr>
      </p:pic>
      <p:cxnSp>
        <p:nvCxnSpPr>
          <p:cNvPr id="153" name="Google Shape;153;p21"/>
          <p:cNvCxnSpPr/>
          <p:nvPr/>
        </p:nvCxnSpPr>
        <p:spPr>
          <a:xfrm flipH="1" flipV="1">
            <a:off x="7431891" y="367852"/>
            <a:ext cx="19893" cy="1505094"/>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flipV="1">
            <a:off x="8241486" y="1227040"/>
            <a:ext cx="990288" cy="80379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flipH="1" flipV="1">
            <a:off x="7785180" y="1169828"/>
            <a:ext cx="210664" cy="755225"/>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291541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going 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b="1" dirty="0"/>
              <a:t>Overview on impacts of AI on SE</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4</a:t>
            </a:fld>
            <a:endParaRPr>
              <a:solidFill>
                <a:srgbClr val="0091EA"/>
              </a:solidFill>
            </a:endParaRPr>
          </a:p>
        </p:txBody>
      </p:sp>
    </p:spTree>
    <p:extLst>
      <p:ext uri="{BB962C8B-B14F-4D97-AF65-F5344CB8AC3E}">
        <p14:creationId xmlns:p14="http://schemas.microsoft.com/office/powerpoint/2010/main" val="1684126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37"/>
          <p:cNvSpPr txBox="1">
            <a:spLocks noGrp="1"/>
          </p:cNvSpPr>
          <p:nvPr>
            <p:ph type="body" idx="1"/>
          </p:nvPr>
        </p:nvSpPr>
        <p:spPr>
          <a:xfrm>
            <a:off x="958583" y="1052043"/>
            <a:ext cx="7057886" cy="3519957"/>
          </a:xfrm>
          <a:prstGeom prst="rect">
            <a:avLst/>
          </a:prstGeom>
        </p:spPr>
        <p:txBody>
          <a:bodyPr spcFirstLastPara="1" wrap="square" lIns="91425" tIns="91425" rIns="91425" bIns="91425" anchor="t" anchorCtr="0">
            <a:noAutofit/>
          </a:bodyPr>
          <a:lstStyle/>
          <a:p>
            <a:pPr marL="76200" indent="0">
              <a:buClr>
                <a:schemeClr val="accent1"/>
              </a:buClr>
              <a:buNone/>
            </a:pPr>
            <a:r>
              <a:rPr lang="en-US" sz="1800" dirty="0" smtClean="0"/>
              <a:t>In </a:t>
            </a:r>
            <a:r>
              <a:rPr lang="en-US" sz="1800" dirty="0"/>
              <a:t>Fuzzy and probabilistic work, the aim is to apply to Software Engineering, AI techniques developed to handle real world problems which are, by their nature, fuzzy and probabilistic. </a:t>
            </a:r>
            <a:endParaRPr lang="en-US" sz="1800" dirty="0" smtClean="0"/>
          </a:p>
          <a:p>
            <a:pPr lvl="1">
              <a:buClr>
                <a:schemeClr val="accent1"/>
              </a:buClr>
            </a:pPr>
            <a:endParaRPr lang="en-US" sz="1800" dirty="0"/>
          </a:p>
          <a:p>
            <a:pPr lvl="1">
              <a:buClr>
                <a:schemeClr val="accent1"/>
              </a:buClr>
            </a:pPr>
            <a:r>
              <a:rPr lang="en-US" sz="1800" dirty="0" smtClean="0"/>
              <a:t>One </a:t>
            </a:r>
            <a:r>
              <a:rPr lang="en-US" sz="1800" dirty="0"/>
              <a:t>example of a probabilistic AI technique </a:t>
            </a:r>
            <a:r>
              <a:rPr lang="en-US" sz="1800" dirty="0" smtClean="0"/>
              <a:t>has been the </a:t>
            </a:r>
            <a:r>
              <a:rPr lang="en-US" sz="1800" dirty="0"/>
              <a:t>use of Bayesian probabilistic reasoning to model software </a:t>
            </a:r>
            <a:r>
              <a:rPr lang="en-US" sz="1800" dirty="0" smtClean="0"/>
              <a:t>reliability</a:t>
            </a:r>
          </a:p>
          <a:p>
            <a:pPr lvl="1">
              <a:buClr>
                <a:schemeClr val="accent1"/>
              </a:buClr>
            </a:pPr>
            <a:endParaRPr lang="en-US" sz="1800" dirty="0"/>
          </a:p>
          <a:p>
            <a:pPr lvl="1">
              <a:buClr>
                <a:schemeClr val="accent1"/>
              </a:buClr>
            </a:pPr>
            <a:r>
              <a:rPr lang="en-US" sz="1800" dirty="0" smtClean="0"/>
              <a:t>Second </a:t>
            </a:r>
            <a:r>
              <a:rPr lang="en-US" sz="1800" dirty="0"/>
              <a:t>example of the need for probabilistic reasoning comes from the analysis of users, inherently requiring an element of probability because of the stochastic nature of human </a:t>
            </a:r>
            <a:r>
              <a:rPr lang="en-US" sz="1800" dirty="0" smtClean="0"/>
              <a:t>behavior.</a:t>
            </a:r>
            <a:endParaRPr lang="en-US" sz="1800" dirty="0"/>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2" name="TextBox 1"/>
          <p:cNvSpPr txBox="1"/>
          <p:nvPr/>
        </p:nvSpPr>
        <p:spPr>
          <a:xfrm>
            <a:off x="958583" y="371262"/>
            <a:ext cx="5779146" cy="523220"/>
          </a:xfrm>
          <a:prstGeom prst="rect">
            <a:avLst/>
          </a:prstGeom>
          <a:noFill/>
        </p:spPr>
        <p:txBody>
          <a:bodyPr wrap="none" rtlCol="0">
            <a:spAutoFit/>
          </a:bodyPr>
          <a:lstStyle/>
          <a:p>
            <a:r>
              <a:rPr lang="en-US" sz="2800" dirty="0">
                <a:solidFill>
                  <a:srgbClr val="0091EA"/>
                </a:solidFill>
                <a:latin typeface="Roboto Slab" panose="020B0604020202020204" charset="0"/>
                <a:ea typeface="Roboto Slab" panose="020B0604020202020204" charset="0"/>
                <a:sym typeface="Roboto Slab"/>
              </a:rPr>
              <a:t>Fuzzy and probabilistic methods</a:t>
            </a:r>
            <a:endParaRPr lang="en-US" sz="1100" dirty="0"/>
          </a:p>
        </p:txBody>
      </p:sp>
    </p:spTree>
    <p:extLst>
      <p:ext uri="{BB962C8B-B14F-4D97-AF65-F5344CB8AC3E}">
        <p14:creationId xmlns:p14="http://schemas.microsoft.com/office/powerpoint/2010/main" val="2385285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13" name="Google Shape;390;p37"/>
          <p:cNvSpPr txBox="1">
            <a:spLocks/>
          </p:cNvSpPr>
          <p:nvPr/>
        </p:nvSpPr>
        <p:spPr>
          <a:xfrm>
            <a:off x="846144" y="1093630"/>
            <a:ext cx="7057886" cy="29764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US" sz="2000" dirty="0" smtClean="0">
                <a:latin typeface="Source Sans Pro" panose="020B0604020202020204" charset="0"/>
              </a:rPr>
              <a:t>In Search Based Software Engineering (SBSE) work, the goal is to re-formulate software engineering problems as optimization problems that can then be attacked with computational search.</a:t>
            </a:r>
          </a:p>
          <a:p>
            <a:pPr marL="76200" lvl="1"/>
            <a:r>
              <a:rPr lang="en-US" sz="2000" dirty="0">
                <a:latin typeface="Source Sans Pro" panose="020B0604020202020204" charset="0"/>
              </a:rPr>
              <a:t>Computational search has been exploited by all engineering disciplines, not just Software Engineering.</a:t>
            </a:r>
          </a:p>
          <a:p>
            <a:pPr marL="76200"/>
            <a:endParaRPr lang="en-US" sz="2000" dirty="0" smtClean="0">
              <a:latin typeface="Source Sans Pro" panose="020B0604020202020204" charset="0"/>
            </a:endParaRPr>
          </a:p>
          <a:p>
            <a:pPr marL="914400" indent="-381000">
              <a:buClr>
                <a:srgbClr val="0091EA"/>
              </a:buClr>
              <a:buSzPts val="2400"/>
              <a:buFont typeface="Source Sans Pro"/>
              <a:buChar char="○"/>
            </a:pPr>
            <a:r>
              <a:rPr lang="en-US" sz="2000" dirty="0" smtClean="0">
                <a:latin typeface="Source Sans Pro" panose="020B0604020202020204" charset="0"/>
              </a:rPr>
              <a:t>It has proved to be a widely applicable and successful approach, with applications from requirements and design to maintenance and testing. </a:t>
            </a:r>
            <a:endParaRPr lang="en-US" sz="2000" dirty="0">
              <a:latin typeface="Source Sans Pro" panose="020B0604020202020204" charset="0"/>
            </a:endParaRPr>
          </a:p>
        </p:txBody>
      </p:sp>
      <p:sp>
        <p:nvSpPr>
          <p:cNvPr id="14" name="Google Shape;392;p37"/>
          <p:cNvSpPr txBox="1">
            <a:spLocks noGrp="1"/>
          </p:cNvSpPr>
          <p:nvPr>
            <p:ph type="sldNum" idx="12"/>
          </p:nvPr>
        </p:nvSpPr>
        <p:spPr>
          <a:xfrm>
            <a:off x="8459384" y="473648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dirty="0"/>
          </a:p>
        </p:txBody>
      </p:sp>
      <p:sp>
        <p:nvSpPr>
          <p:cNvPr id="15" name="TextBox 14"/>
          <p:cNvSpPr txBox="1"/>
          <p:nvPr/>
        </p:nvSpPr>
        <p:spPr>
          <a:xfrm>
            <a:off x="846144" y="312713"/>
            <a:ext cx="6909264" cy="523220"/>
          </a:xfrm>
          <a:prstGeom prst="rect">
            <a:avLst/>
          </a:prstGeom>
          <a:noFill/>
        </p:spPr>
        <p:txBody>
          <a:bodyPr wrap="none" rtlCol="0">
            <a:spAutoFit/>
          </a:bodyPr>
          <a:lstStyle/>
          <a:p>
            <a:r>
              <a:rPr lang="en-US" sz="2800" dirty="0" smtClean="0">
                <a:solidFill>
                  <a:schemeClr val="accent1"/>
                </a:solidFill>
                <a:latin typeface="Roboto Slab" panose="020B0604020202020204" charset="0"/>
                <a:ea typeface="Roboto Slab" panose="020B0604020202020204" charset="0"/>
              </a:rPr>
              <a:t>Computational search and optimization</a:t>
            </a:r>
            <a:endParaRPr lang="en-US" sz="1100" dirty="0">
              <a:solidFill>
                <a:schemeClr val="accent1"/>
              </a:solidFill>
            </a:endParaRPr>
          </a:p>
        </p:txBody>
      </p:sp>
    </p:spTree>
    <p:extLst>
      <p:ext uri="{BB962C8B-B14F-4D97-AF65-F5344CB8AC3E}">
        <p14:creationId xmlns:p14="http://schemas.microsoft.com/office/powerpoint/2010/main" val="772162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0" name="Google Shape;390;p37"/>
          <p:cNvSpPr txBox="1">
            <a:spLocks noGrp="1"/>
          </p:cNvSpPr>
          <p:nvPr>
            <p:ph type="body" idx="1"/>
          </p:nvPr>
        </p:nvSpPr>
        <p:spPr>
          <a:xfrm>
            <a:off x="910457" y="1375177"/>
            <a:ext cx="7057886" cy="2756811"/>
          </a:xfrm>
          <a:prstGeom prst="rect">
            <a:avLst/>
          </a:prstGeom>
        </p:spPr>
        <p:txBody>
          <a:bodyPr spcFirstLastPara="1" wrap="square" lIns="91425" tIns="91425" rIns="91425" bIns="91425" anchor="t" anchorCtr="0">
            <a:noAutofit/>
          </a:bodyPr>
          <a:lstStyle/>
          <a:p>
            <a:pPr marL="76200" indent="0">
              <a:buClr>
                <a:schemeClr val="accent1"/>
              </a:buClr>
              <a:buNone/>
            </a:pPr>
            <a:r>
              <a:rPr lang="en-US" sz="1800" dirty="0" smtClean="0"/>
              <a:t>In </a:t>
            </a:r>
            <a:r>
              <a:rPr lang="en-US" sz="1800" dirty="0"/>
              <a:t>classification, learning and prediction work there has been great interest in modelling and predicting software costs as part of project </a:t>
            </a:r>
            <a:r>
              <a:rPr lang="en-US" sz="1800" dirty="0" smtClean="0"/>
              <a:t>planning.</a:t>
            </a:r>
          </a:p>
          <a:p>
            <a:pPr marL="76200" indent="0">
              <a:buClr>
                <a:schemeClr val="accent1"/>
              </a:buClr>
              <a:buNone/>
            </a:pPr>
            <a:endParaRPr lang="en-US" sz="1800" dirty="0" smtClean="0"/>
          </a:p>
          <a:p>
            <a:pPr lvl="1">
              <a:buClr>
                <a:schemeClr val="accent1"/>
              </a:buClr>
            </a:pPr>
            <a:r>
              <a:rPr lang="en-US" sz="1800" dirty="0" smtClean="0"/>
              <a:t>For </a:t>
            </a:r>
            <a:r>
              <a:rPr lang="en-US" sz="1800" dirty="0"/>
              <a:t>example a wide variety of traditional machine learning techniques such as artificial neural networks, cased based reasoning and rule induction have been used for software project </a:t>
            </a:r>
            <a:r>
              <a:rPr lang="en-US" sz="1800" dirty="0" smtClean="0"/>
              <a:t>prediction, </a:t>
            </a:r>
            <a:r>
              <a:rPr lang="en-US" sz="1800" dirty="0"/>
              <a:t>ontology learning </a:t>
            </a:r>
            <a:r>
              <a:rPr lang="en-US" sz="1800" dirty="0" smtClean="0"/>
              <a:t>and </a:t>
            </a:r>
            <a:r>
              <a:rPr lang="en-US" sz="1800" dirty="0"/>
              <a:t>defect </a:t>
            </a:r>
            <a:r>
              <a:rPr lang="en-US" sz="1800" dirty="0" smtClean="0"/>
              <a:t>prediction.</a:t>
            </a:r>
            <a:endParaRPr lang="en-US" sz="1800" dirty="0"/>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2" name="TextBox 1"/>
          <p:cNvSpPr txBox="1"/>
          <p:nvPr/>
        </p:nvSpPr>
        <p:spPr>
          <a:xfrm>
            <a:off x="958583" y="639394"/>
            <a:ext cx="6192721" cy="492443"/>
          </a:xfrm>
          <a:prstGeom prst="rect">
            <a:avLst/>
          </a:prstGeom>
          <a:noFill/>
        </p:spPr>
        <p:txBody>
          <a:bodyPr wrap="none" rtlCol="0">
            <a:spAutoFit/>
          </a:bodyPr>
          <a:lstStyle/>
          <a:p>
            <a:pPr>
              <a:buClr>
                <a:schemeClr val="accent1"/>
              </a:buClr>
            </a:pPr>
            <a:r>
              <a:rPr lang="en-US" sz="2600" dirty="0">
                <a:solidFill>
                  <a:schemeClr val="accent1"/>
                </a:solidFill>
                <a:latin typeface="Roboto Slab" panose="020B0604020202020204" charset="0"/>
                <a:ea typeface="Roboto Slab" panose="020B0604020202020204" charset="0"/>
              </a:rPr>
              <a:t>Classification, learning and prediction</a:t>
            </a:r>
          </a:p>
        </p:txBody>
      </p:sp>
    </p:spTree>
    <p:extLst>
      <p:ext uri="{BB962C8B-B14F-4D97-AF65-F5344CB8AC3E}">
        <p14:creationId xmlns:p14="http://schemas.microsoft.com/office/powerpoint/2010/main" val="1064308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118" name="Google Shape;118;p18"/>
          <p:cNvSpPr txBox="1">
            <a:spLocks noGrp="1"/>
          </p:cNvSpPr>
          <p:nvPr>
            <p:ph type="ctrTitle" idx="4294967295"/>
          </p:nvPr>
        </p:nvSpPr>
        <p:spPr>
          <a:xfrm>
            <a:off x="678705" y="729501"/>
            <a:ext cx="3846844" cy="1441369"/>
          </a:xfrm>
          <a:prstGeom prst="rect">
            <a:avLst/>
          </a:prstGeom>
        </p:spPr>
        <p:txBody>
          <a:bodyPr spcFirstLastPara="1" wrap="square" lIns="91425" tIns="91425" rIns="91425" bIns="91425" anchor="b" anchorCtr="0">
            <a:noAutofit/>
          </a:bodyPr>
          <a:lstStyle/>
          <a:p>
            <a:pPr algn="ctr"/>
            <a:r>
              <a:rPr lang="en-US" sz="4400" b="1" dirty="0"/>
              <a:t>The Future of Development</a:t>
            </a:r>
            <a:endParaRPr sz="4400" b="1" dirty="0"/>
          </a:p>
        </p:txBody>
      </p:sp>
      <p:sp>
        <p:nvSpPr>
          <p:cNvPr id="119" name="Google Shape;119;p18"/>
          <p:cNvSpPr txBox="1">
            <a:spLocks noGrp="1"/>
          </p:cNvSpPr>
          <p:nvPr>
            <p:ph type="subTitle" idx="4294967295"/>
          </p:nvPr>
        </p:nvSpPr>
        <p:spPr>
          <a:xfrm>
            <a:off x="1" y="2643974"/>
            <a:ext cx="9143999" cy="2404626"/>
          </a:xfrm>
          <a:prstGeom prst="rect">
            <a:avLst/>
          </a:prstGeom>
        </p:spPr>
        <p:txBody>
          <a:bodyPr spcFirstLastPara="1" wrap="square" lIns="91425" tIns="91425" rIns="91425" bIns="91425" anchor="t" anchorCtr="0">
            <a:noAutofit/>
          </a:bodyPr>
          <a:lstStyle/>
          <a:p>
            <a:pPr marL="0" indent="0" algn="ctr">
              <a:buNone/>
            </a:pPr>
            <a:r>
              <a:rPr lang="en-US" sz="2800" dirty="0"/>
              <a:t>AI has enormous potential to reshape the future of software development. The availability of AI-enabled solutions allows software companies to deliver customer-driven experiences by providing application strategy according to business needs.</a:t>
            </a:r>
            <a:endParaRPr sz="28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defTabSz="914378"/>
            <a:endParaRPr/>
          </a:p>
        </p:txBody>
      </p:sp>
      <p:grpSp>
        <p:nvGrpSpPr>
          <p:cNvPr id="124" name="Google Shape;124;p18"/>
          <p:cNvGrpSpPr/>
          <p:nvPr/>
        </p:nvGrpSpPr>
        <p:grpSpPr>
          <a:xfrm>
            <a:off x="6224310" y="1351743"/>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defTabSz="914378"/>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defTabSz="914378"/>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43</a:t>
            </a:fld>
            <a:endParaRPr kern="0">
              <a:solidFill>
                <a:srgbClr val="0091EA"/>
              </a:solidFill>
            </a:endParaRPr>
          </a:p>
        </p:txBody>
      </p:sp>
    </p:spTree>
    <p:extLst>
      <p:ext uri="{BB962C8B-B14F-4D97-AF65-F5344CB8AC3E}">
        <p14:creationId xmlns:p14="http://schemas.microsoft.com/office/powerpoint/2010/main" val="918695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832684" y="308120"/>
            <a:ext cx="7571700" cy="702600"/>
          </a:xfrm>
          <a:prstGeom prst="rect">
            <a:avLst/>
          </a:prstGeom>
        </p:spPr>
        <p:txBody>
          <a:bodyPr spcFirstLastPara="1" wrap="square" lIns="91425" tIns="91425" rIns="91425" bIns="91425" anchor="b" anchorCtr="0">
            <a:noAutofit/>
          </a:bodyPr>
          <a:lstStyle/>
          <a:p>
            <a:r>
              <a:rPr lang="en-US" sz="2400" b="1" dirty="0"/>
              <a:t>References</a:t>
            </a:r>
            <a:endParaRPr b="1" dirty="0"/>
          </a:p>
        </p:txBody>
      </p:sp>
      <p:sp>
        <p:nvSpPr>
          <p:cNvPr id="390" name="Google Shape;390;p37"/>
          <p:cNvSpPr txBox="1">
            <a:spLocks noGrp="1"/>
          </p:cNvSpPr>
          <p:nvPr>
            <p:ph type="body" idx="1"/>
          </p:nvPr>
        </p:nvSpPr>
        <p:spPr>
          <a:xfrm>
            <a:off x="621145" y="1010720"/>
            <a:ext cx="7466100" cy="3549701"/>
          </a:xfrm>
          <a:prstGeom prst="rect">
            <a:avLst/>
          </a:prstGeom>
        </p:spPr>
        <p:txBody>
          <a:bodyPr spcFirstLastPara="1" wrap="square" lIns="91425" tIns="91425" rIns="91425" bIns="91425" anchor="t" anchorCtr="0">
            <a:noAutofit/>
          </a:bodyPr>
          <a:lstStyle/>
          <a:p>
            <a:pPr marL="0" indent="0">
              <a:spcBef>
                <a:spcPts val="0"/>
              </a:spcBef>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https://hub.packtpub.com/5-ways-artificial-intelligence-is-upgrading-software-engineering/</a:t>
            </a:r>
          </a:p>
          <a:p>
            <a:pPr marL="139697" indent="0">
              <a:lnSpc>
                <a:spcPct val="115000"/>
              </a:lnSpc>
              <a:spcBef>
                <a:spcPts val="0"/>
              </a:spcBef>
              <a:buSzPts val="1400"/>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https://technative.io/ai-enabled-software-development/</a:t>
            </a:r>
          </a:p>
          <a:p>
            <a:pPr marL="139697" indent="0">
              <a:lnSpc>
                <a:spcPct val="115000"/>
              </a:lnSpc>
              <a:spcBef>
                <a:spcPts val="0"/>
              </a:spcBef>
              <a:buSzPts val="1400"/>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https://www.clariontech.com/platform-blog/introduction-to-robotic-process-automation-rpa-the-future-of-business-process-management</a:t>
            </a:r>
          </a:p>
          <a:p>
            <a:pPr marL="139697" indent="0">
              <a:lnSpc>
                <a:spcPct val="115000"/>
              </a:lnSpc>
              <a:spcBef>
                <a:spcPts val="0"/>
              </a:spcBef>
              <a:buSzPts val="1400"/>
              <a:buNone/>
            </a:pPr>
            <a:endParaRPr lang="en-US" sz="1350" dirty="0">
              <a:solidFill>
                <a:schemeClr val="tx1"/>
              </a:solidFill>
            </a:endParaRPr>
          </a:p>
          <a:p>
            <a:pPr indent="-317492">
              <a:lnSpc>
                <a:spcPct val="115000"/>
              </a:lnSpc>
              <a:spcBef>
                <a:spcPts val="0"/>
              </a:spcBef>
              <a:buSzPts val="1400"/>
            </a:pPr>
            <a:r>
              <a:rPr lang="en-US" sz="1350" dirty="0">
                <a:solidFill>
                  <a:schemeClr val="tx1"/>
                </a:solidFill>
              </a:rPr>
              <a:t>https://</a:t>
            </a:r>
            <a:r>
              <a:rPr lang="en-US" sz="1350" dirty="0" smtClean="0">
                <a:solidFill>
                  <a:schemeClr val="tx1"/>
                </a:solidFill>
              </a:rPr>
              <a:t>www2.deloitte.com/se/sv/pages/technology/articles/part1-artificial-intelligence-defined.html</a:t>
            </a:r>
          </a:p>
          <a:p>
            <a:pPr indent="-317492">
              <a:lnSpc>
                <a:spcPct val="115000"/>
              </a:lnSpc>
              <a:spcBef>
                <a:spcPts val="0"/>
              </a:spcBef>
              <a:buSzPts val="1400"/>
            </a:pPr>
            <a:endParaRPr lang="en-US" sz="1350" dirty="0">
              <a:solidFill>
                <a:schemeClr val="tx1"/>
              </a:solidFill>
            </a:endParaRPr>
          </a:p>
          <a:p>
            <a:pPr indent="-317492">
              <a:lnSpc>
                <a:spcPct val="115000"/>
              </a:lnSpc>
              <a:spcBef>
                <a:spcPts val="0"/>
              </a:spcBef>
              <a:buSzPts val="1400"/>
            </a:pPr>
            <a:r>
              <a:rPr lang="en-US" sz="1400" dirty="0">
                <a:solidFill>
                  <a:schemeClr val="tx1"/>
                </a:solidFill>
              </a:rPr>
              <a:t>Harman, Mark. "The role of artificial intelligence in software engineering." In 2012 First International Workshop on Realizing AI Synergies in Software Engineering (RAISE), pp. 1-6. IEEE, 2012.</a:t>
            </a:r>
            <a:endParaRPr lang="en-US" sz="1400" dirty="0">
              <a:solidFill>
                <a:schemeClr val="tx1"/>
              </a:solidFill>
              <a:latin typeface="Source Sans Pro" panose="020B0604020202020204" charset="0"/>
            </a:endParaRPr>
          </a:p>
          <a:p>
            <a:pPr indent="-317492">
              <a:lnSpc>
                <a:spcPct val="115000"/>
              </a:lnSpc>
              <a:spcBef>
                <a:spcPts val="0"/>
              </a:spcBef>
              <a:buSzPts val="1400"/>
            </a:pPr>
            <a:endParaRPr lang="en-US" sz="1350" dirty="0">
              <a:solidFill>
                <a:schemeClr val="tx1"/>
              </a:solidFill>
            </a:endParaRPr>
          </a:p>
        </p:txBody>
      </p:sp>
      <p:sp>
        <p:nvSpPr>
          <p:cNvPr id="392" name="Google Shape;392;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44</a:t>
            </a:fld>
            <a:endParaRPr kern="0">
              <a:solidFill>
                <a:srgbClr val="0091EA"/>
              </a:solidFill>
            </a:endParaRPr>
          </a:p>
        </p:txBody>
      </p:sp>
    </p:spTree>
    <p:extLst>
      <p:ext uri="{BB962C8B-B14F-4D97-AF65-F5344CB8AC3E}">
        <p14:creationId xmlns:p14="http://schemas.microsoft.com/office/powerpoint/2010/main" val="1994755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r>
              <a:rPr lang="en" sz="6000" b="1"/>
              <a:t>Thanks!</a:t>
            </a:r>
            <a:endParaRPr sz="6000" b="1"/>
          </a:p>
        </p:txBody>
      </p:sp>
      <p:sp>
        <p:nvSpPr>
          <p:cNvPr id="375" name="Google Shape;375;p35"/>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indent="0">
              <a:buNone/>
            </a:pPr>
            <a:r>
              <a:rPr lang="en" sz="3600" b="1" dirty="0" smtClean="0"/>
              <a:t>Any questions?</a:t>
            </a:r>
            <a:endParaRPr sz="3600" b="1" dirty="0"/>
          </a:p>
        </p:txBody>
      </p:sp>
      <p:sp>
        <p:nvSpPr>
          <p:cNvPr id="377" name="Google Shape;377;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45</a:t>
            </a:fld>
            <a:endParaRPr kern="0">
              <a:solidFill>
                <a:srgbClr val="0091EA"/>
              </a:solidFill>
            </a:endParaRPr>
          </a:p>
        </p:txBody>
      </p:sp>
    </p:spTree>
    <p:extLst>
      <p:ext uri="{BB962C8B-B14F-4D97-AF65-F5344CB8AC3E}">
        <p14:creationId xmlns:p14="http://schemas.microsoft.com/office/powerpoint/2010/main" val="248540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are </a:t>
            </a:r>
            <a:r>
              <a:rPr lang="en" dirty="0" smtClean="0"/>
              <a:t>we going </a:t>
            </a:r>
            <a:r>
              <a:rPr lang="en" dirty="0"/>
              <a:t>to talk about?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dirty="0"/>
              <a:t>Definition of Software Engineering (SE)</a:t>
            </a:r>
          </a:p>
          <a:p>
            <a:r>
              <a:rPr lang="en-US" dirty="0"/>
              <a:t>Definition of Artificial Intelligence (AI)</a:t>
            </a:r>
            <a:endParaRPr dirty="0"/>
          </a:p>
          <a:p>
            <a:pPr>
              <a:spcBef>
                <a:spcPts val="0"/>
              </a:spcBef>
            </a:pPr>
            <a:r>
              <a:rPr lang="en-US" dirty="0"/>
              <a:t>Overview on impacts of AI on SE</a:t>
            </a:r>
            <a:endParaRPr dirty="0"/>
          </a:p>
          <a:p>
            <a:pPr>
              <a:spcBef>
                <a:spcPts val="0"/>
              </a:spcBef>
            </a:pPr>
            <a:r>
              <a:rPr lang="en" b="1" dirty="0"/>
              <a:t>The cases that AI </a:t>
            </a:r>
            <a:r>
              <a:rPr lang="en" b="1" dirty="0" smtClean="0"/>
              <a:t>helps </a:t>
            </a:r>
            <a:r>
              <a:rPr lang="en" b="1" dirty="0"/>
              <a:t>SE</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defRPr/>
            </a:pPr>
            <a:fld id="{00000000-1234-1234-1234-123412341234}" type="slidenum">
              <a:rPr lang="en">
                <a:solidFill>
                  <a:srgbClr val="0091EA"/>
                </a:solidFill>
              </a:rPr>
              <a:pPr defTabSz="914378">
                <a:defRPr/>
              </a:pPr>
              <a:t>5</a:t>
            </a:fld>
            <a:endParaRPr>
              <a:solidFill>
                <a:srgbClr val="0091EA"/>
              </a:solidFill>
            </a:endParaRPr>
          </a:p>
        </p:txBody>
      </p:sp>
    </p:spTree>
    <p:extLst>
      <p:ext uri="{BB962C8B-B14F-4D97-AF65-F5344CB8AC3E}">
        <p14:creationId xmlns:p14="http://schemas.microsoft.com/office/powerpoint/2010/main" val="101158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 dirty="0"/>
              <a:t>What is Software Engineering?</a:t>
            </a:r>
            <a:endParaRPr dirty="0"/>
          </a:p>
        </p:txBody>
      </p:sp>
      <p:sp>
        <p:nvSpPr>
          <p:cNvPr id="330" name="Google Shape;330;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6</a:t>
            </a:fld>
            <a:endParaRPr kern="0">
              <a:solidFill>
                <a:srgbClr val="0091EA"/>
              </a:solidFill>
            </a:endParaRPr>
          </a:p>
        </p:txBody>
      </p:sp>
      <p:sp>
        <p:nvSpPr>
          <p:cNvPr id="68" name="TextBox 67">
            <a:extLst>
              <a:ext uri="{FF2B5EF4-FFF2-40B4-BE49-F238E27FC236}">
                <a16:creationId xmlns:a16="http://schemas.microsoft.com/office/drawing/2014/main" xmlns="" id="{5267652A-A07B-4877-961A-6CC90E2BABF2}"/>
              </a:ext>
            </a:extLst>
          </p:cNvPr>
          <p:cNvSpPr txBox="1"/>
          <p:nvPr/>
        </p:nvSpPr>
        <p:spPr>
          <a:xfrm>
            <a:off x="932467" y="1010720"/>
            <a:ext cx="7571700" cy="2262158"/>
          </a:xfrm>
          <a:prstGeom prst="rect">
            <a:avLst/>
          </a:prstGeom>
          <a:noFill/>
        </p:spPr>
        <p:txBody>
          <a:bodyPr wrap="square">
            <a:spAutoFit/>
          </a:bodyPr>
          <a:lstStyle/>
          <a:p>
            <a:r>
              <a:rPr lang="en-US" sz="1050" b="1" dirty="0">
                <a:solidFill>
                  <a:schemeClr val="dk1"/>
                </a:solidFill>
                <a:latin typeface="Source Sans Pro"/>
                <a:ea typeface="Source Sans Pro"/>
                <a:sym typeface="Source Sans Pro"/>
              </a:rPr>
              <a:t>IEEE Computer Society Definition:</a:t>
            </a:r>
          </a:p>
          <a:p>
            <a:endParaRPr lang="en-US" sz="1050" b="1" dirty="0">
              <a:solidFill>
                <a:schemeClr val="dk1"/>
              </a:solidFill>
              <a:latin typeface="Source Sans Pro"/>
              <a:ea typeface="Source Sans Pro"/>
              <a:sym typeface="Source Sans Pro"/>
            </a:endParaRPr>
          </a:p>
          <a:p>
            <a:pPr algn="just"/>
            <a:r>
              <a:rPr lang="en-US" sz="2400" dirty="0">
                <a:solidFill>
                  <a:schemeClr val="dk1"/>
                </a:solidFill>
                <a:latin typeface="Source Sans Pro"/>
                <a:ea typeface="Source Sans Pro"/>
                <a:sym typeface="Source Sans Pro"/>
              </a:rPr>
              <a:t>“Software Engineering is the application of a systematic, disciplined, quantifiable approach to the </a:t>
            </a:r>
            <a:r>
              <a:rPr lang="en-US" sz="2400" b="1" u="sng" dirty="0">
                <a:solidFill>
                  <a:schemeClr val="dk1"/>
                </a:solidFill>
                <a:latin typeface="Source Sans Pro"/>
                <a:ea typeface="Source Sans Pro"/>
                <a:sym typeface="Source Sans Pro"/>
              </a:rPr>
              <a:t>development</a:t>
            </a:r>
            <a:r>
              <a:rPr lang="en-US" sz="2400" dirty="0">
                <a:solidFill>
                  <a:schemeClr val="dk1"/>
                </a:solidFill>
                <a:latin typeface="Source Sans Pro"/>
                <a:ea typeface="Source Sans Pro"/>
                <a:sym typeface="Source Sans Pro"/>
              </a:rPr>
              <a:t>, </a:t>
            </a:r>
            <a:r>
              <a:rPr lang="en-US" sz="2400" b="1" u="sng" dirty="0">
                <a:solidFill>
                  <a:schemeClr val="dk1"/>
                </a:solidFill>
                <a:latin typeface="Source Sans Pro"/>
                <a:ea typeface="Source Sans Pro"/>
                <a:sym typeface="Source Sans Pro"/>
              </a:rPr>
              <a:t>operation</a:t>
            </a:r>
            <a:r>
              <a:rPr lang="en-US" sz="2400" dirty="0">
                <a:solidFill>
                  <a:schemeClr val="dk1"/>
                </a:solidFill>
                <a:latin typeface="Source Sans Pro"/>
                <a:ea typeface="Source Sans Pro"/>
                <a:sym typeface="Source Sans Pro"/>
              </a:rPr>
              <a:t>, and </a:t>
            </a:r>
            <a:r>
              <a:rPr lang="en-US" sz="2400" b="1" u="sng" dirty="0">
                <a:solidFill>
                  <a:schemeClr val="dk1"/>
                </a:solidFill>
                <a:latin typeface="Source Sans Pro"/>
                <a:ea typeface="Source Sans Pro"/>
                <a:sym typeface="Source Sans Pro"/>
              </a:rPr>
              <a:t>maintenance</a:t>
            </a:r>
            <a:r>
              <a:rPr lang="en-US" sz="2400" dirty="0">
                <a:solidFill>
                  <a:schemeClr val="dk1"/>
                </a:solidFill>
                <a:latin typeface="Source Sans Pro"/>
                <a:ea typeface="Source Sans Pro"/>
                <a:sym typeface="Source Sans Pro"/>
              </a:rPr>
              <a:t> of software, and the study of these approaches; that is, the application of engineering to software.”</a:t>
            </a:r>
          </a:p>
        </p:txBody>
      </p:sp>
      <p:pic>
        <p:nvPicPr>
          <p:cNvPr id="16" name="Picture 15">
            <a:extLst>
              <a:ext uri="{FF2B5EF4-FFF2-40B4-BE49-F238E27FC236}">
                <a16:creationId xmlns:a16="http://schemas.microsoft.com/office/drawing/2014/main" xmlns="" id="{DC1D9F0F-48B1-4444-A29D-6FD6343C7BB3}"/>
              </a:ext>
            </a:extLst>
          </p:cNvPr>
          <p:cNvPicPr>
            <a:picLocks noChangeAspect="1"/>
          </p:cNvPicPr>
          <p:nvPr/>
        </p:nvPicPr>
        <p:blipFill>
          <a:blip r:embed="rId3"/>
          <a:stretch>
            <a:fillRect/>
          </a:stretch>
        </p:blipFill>
        <p:spPr>
          <a:xfrm>
            <a:off x="786150" y="1010721"/>
            <a:ext cx="146317" cy="201185"/>
          </a:xfrm>
          <a:prstGeom prst="rect">
            <a:avLst/>
          </a:prstGeom>
        </p:spPr>
      </p:pic>
    </p:spTree>
    <p:extLst>
      <p:ext uri="{BB962C8B-B14F-4D97-AF65-F5344CB8AC3E}">
        <p14:creationId xmlns:p14="http://schemas.microsoft.com/office/powerpoint/2010/main" val="275228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a:off x="839750" y="1316881"/>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267" name="Google Shape;267;p29"/>
          <p:cNvSpPr/>
          <p:nvPr/>
        </p:nvSpPr>
        <p:spPr>
          <a:xfrm>
            <a:off x="1003719" y="1479044"/>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defTabSz="914378"/>
            <a:r>
              <a:rPr lang="en" sz="1200" b="1" dirty="0">
                <a:solidFill>
                  <a:srgbClr val="263238"/>
                </a:solidFill>
                <a:latin typeface="Source Sans Pro"/>
                <a:ea typeface="Source Sans Pro"/>
                <a:cs typeface="Source Sans Pro"/>
                <a:sym typeface="Source Sans Pro"/>
              </a:rPr>
              <a:t>Development</a:t>
            </a:r>
            <a:endParaRPr sz="1050" b="1" dirty="0">
              <a:solidFill>
                <a:srgbClr val="263238"/>
              </a:solidFill>
              <a:latin typeface="Source Sans Pro"/>
              <a:ea typeface="Source Sans Pro"/>
              <a:cs typeface="Source Sans Pro"/>
              <a:sym typeface="Source Sans Pro"/>
            </a:endParaRPr>
          </a:p>
        </p:txBody>
      </p:sp>
      <p:sp>
        <p:nvSpPr>
          <p:cNvPr id="268" name="Google Shape;268;p29"/>
          <p:cNvSpPr/>
          <p:nvPr/>
        </p:nvSpPr>
        <p:spPr>
          <a:xfrm>
            <a:off x="3065788" y="2386191"/>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269" name="Google Shape;269;p29"/>
          <p:cNvSpPr/>
          <p:nvPr/>
        </p:nvSpPr>
        <p:spPr>
          <a:xfrm>
            <a:off x="3241755" y="2560220"/>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defTabSz="914378"/>
            <a:r>
              <a:rPr lang="en-US" sz="1800" b="1" dirty="0">
                <a:solidFill>
                  <a:srgbClr val="263238"/>
                </a:solidFill>
                <a:latin typeface="Source Sans Pro"/>
                <a:ea typeface="Source Sans Pro"/>
              </a:rPr>
              <a:t>Operation</a:t>
            </a:r>
            <a:endParaRPr sz="1800" b="1" dirty="0">
              <a:solidFill>
                <a:srgbClr val="263238"/>
              </a:solidFill>
              <a:latin typeface="Source Sans Pro"/>
              <a:ea typeface="Source Sans Pro"/>
              <a:sym typeface="Source Sans Pro"/>
            </a:endParaRPr>
          </a:p>
        </p:txBody>
      </p:sp>
      <p:sp>
        <p:nvSpPr>
          <p:cNvPr id="270" name="Google Shape;270;p29"/>
          <p:cNvSpPr/>
          <p:nvPr/>
        </p:nvSpPr>
        <p:spPr>
          <a:xfrm>
            <a:off x="5147112" y="624975"/>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271" name="Google Shape;271;p29"/>
          <p:cNvSpPr/>
          <p:nvPr/>
        </p:nvSpPr>
        <p:spPr>
          <a:xfrm>
            <a:off x="5341423" y="817021"/>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defTabSz="914378"/>
            <a:r>
              <a:rPr lang="en-US" sz="1500" b="1" dirty="0">
                <a:solidFill>
                  <a:srgbClr val="263238"/>
                </a:solidFill>
                <a:latin typeface="Source Sans Pro"/>
                <a:ea typeface="Source Sans Pro"/>
              </a:rPr>
              <a:t>Maintenance</a:t>
            </a:r>
            <a:endParaRPr sz="1500" b="1" dirty="0">
              <a:solidFill>
                <a:srgbClr val="263238"/>
              </a:solidFill>
              <a:latin typeface="Source Sans Pro"/>
              <a:ea typeface="Source Sans Pro"/>
              <a:sym typeface="Source Sans Pro"/>
            </a:endParaRPr>
          </a:p>
        </p:txBody>
      </p:sp>
      <p:cxnSp>
        <p:nvCxnSpPr>
          <p:cNvPr id="272" name="Google Shape;272;p29"/>
          <p:cNvCxnSpPr/>
          <p:nvPr/>
        </p:nvCxnSpPr>
        <p:spPr>
          <a:xfrm>
            <a:off x="2479899" y="2565564"/>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73" name="Google Shape;273;p29"/>
          <p:cNvCxnSpPr/>
          <p:nvPr/>
        </p:nvCxnSpPr>
        <p:spPr>
          <a:xfrm rot="10800000" flipH="1">
            <a:off x="4746543" y="2197633"/>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74" name="Google Shape;274;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7</a:t>
            </a:fld>
            <a:endParaRPr kern="0">
              <a:solidFill>
                <a:srgbClr val="0091EA"/>
              </a:solidFill>
            </a:endParaRPr>
          </a:p>
        </p:txBody>
      </p:sp>
      <p:sp>
        <p:nvSpPr>
          <p:cNvPr id="12" name="Google Shape;268;p29"/>
          <p:cNvSpPr/>
          <p:nvPr/>
        </p:nvSpPr>
        <p:spPr>
          <a:xfrm>
            <a:off x="7126610" y="2321378"/>
            <a:ext cx="1826474" cy="180724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9;p29"/>
          <p:cNvSpPr/>
          <p:nvPr/>
        </p:nvSpPr>
        <p:spPr>
          <a:xfrm>
            <a:off x="7302577" y="2464973"/>
            <a:ext cx="1505555" cy="1489974"/>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rgbClr val="263238"/>
              </a:solidFill>
              <a:latin typeface="Source Sans Pro"/>
              <a:ea typeface="Source Sans Pro"/>
              <a:cs typeface="Source Sans Pro"/>
              <a:sym typeface="Source Sans Pro"/>
            </a:endParaRPr>
          </a:p>
        </p:txBody>
      </p:sp>
      <p:sp>
        <p:nvSpPr>
          <p:cNvPr id="14" name="Rectangle 13"/>
          <p:cNvSpPr/>
          <p:nvPr/>
        </p:nvSpPr>
        <p:spPr>
          <a:xfrm>
            <a:off x="7430522" y="2963388"/>
            <a:ext cx="1249664" cy="523220"/>
          </a:xfrm>
          <a:prstGeom prst="rect">
            <a:avLst/>
          </a:prstGeom>
        </p:spPr>
        <p:txBody>
          <a:bodyPr wrap="square">
            <a:spAutoFit/>
          </a:bodyPr>
          <a:lstStyle/>
          <a:p>
            <a:pPr algn="ctr"/>
            <a:r>
              <a:rPr lang="en-US" b="1" dirty="0" smtClean="0">
                <a:solidFill>
                  <a:schemeClr val="accent2">
                    <a:lumMod val="75000"/>
                  </a:schemeClr>
                </a:solidFill>
              </a:rPr>
              <a:t>An AI-based overview</a:t>
            </a:r>
            <a:endParaRPr lang="en-US" b="1" dirty="0">
              <a:solidFill>
                <a:schemeClr val="accent2">
                  <a:lumMod val="75000"/>
                </a:schemeClr>
              </a:solidFill>
            </a:endParaRPr>
          </a:p>
        </p:txBody>
      </p:sp>
    </p:spTree>
    <p:extLst>
      <p:ext uri="{BB962C8B-B14F-4D97-AF65-F5344CB8AC3E}">
        <p14:creationId xmlns:p14="http://schemas.microsoft.com/office/powerpoint/2010/main" val="187433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What is Artificial Intelligence?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pPr marL="76199" indent="0">
              <a:buNone/>
            </a:pPr>
            <a:r>
              <a:rPr lang="en-US" dirty="0"/>
              <a:t>AI is concerned with getting computers to do tasks that would normally require human intelligence.</a:t>
            </a:r>
            <a:endParaRPr lang="en"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8</a:t>
            </a:fld>
            <a:endParaRPr kern="0">
              <a:solidFill>
                <a:srgbClr val="0091EA"/>
              </a:solidFill>
            </a:endParaRPr>
          </a:p>
        </p:txBody>
      </p:sp>
    </p:spTree>
    <p:extLst>
      <p:ext uri="{BB962C8B-B14F-4D97-AF65-F5344CB8AC3E}">
        <p14:creationId xmlns:p14="http://schemas.microsoft.com/office/powerpoint/2010/main" val="78391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en-US" dirty="0"/>
              <a:t>What is Artificial Intelligence?</a:t>
            </a:r>
          </a:p>
        </p:txBody>
      </p:sp>
      <p:sp>
        <p:nvSpPr>
          <p:cNvPr id="111" name="Google Shape;111;p17"/>
          <p:cNvSpPr txBox="1">
            <a:spLocks noGrp="1"/>
          </p:cNvSpPr>
          <p:nvPr>
            <p:ph type="body" idx="1"/>
          </p:nvPr>
        </p:nvSpPr>
        <p:spPr>
          <a:xfrm>
            <a:off x="786150" y="1010720"/>
            <a:ext cx="7571700" cy="3573600"/>
          </a:xfrm>
          <a:prstGeom prst="rect">
            <a:avLst/>
          </a:prstGeom>
        </p:spPr>
        <p:txBody>
          <a:bodyPr spcFirstLastPara="1" wrap="square" lIns="91425" tIns="91425" rIns="91425" bIns="91425" anchor="t" anchorCtr="0">
            <a:noAutofit/>
          </a:bodyPr>
          <a:lstStyle/>
          <a:p>
            <a:pPr marL="76199" indent="0">
              <a:buNone/>
            </a:pPr>
            <a:r>
              <a:rPr lang="en-US" dirty="0"/>
              <a:t>AI is concerned with getting computers to do tasks that would normally require human intelligence.</a:t>
            </a:r>
            <a:endParaRPr lang="en" dirty="0"/>
          </a:p>
          <a:p>
            <a:pPr marL="76199" indent="0">
              <a:buNone/>
            </a:pPr>
            <a:endParaRPr dirty="0"/>
          </a:p>
          <a:p>
            <a:pPr>
              <a:spcBef>
                <a:spcPts val="0"/>
              </a:spcBef>
            </a:pPr>
            <a:r>
              <a:rPr lang="en-US" b="1" dirty="0"/>
              <a:t>“Artificial intelligence is a computerized system that exhibits behavior that is commonly thought of as requiring intelligence.”</a:t>
            </a:r>
            <a:endParaRPr b="1"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defTabSz="914378"/>
            <a:fld id="{00000000-1234-1234-1234-123412341234}" type="slidenum">
              <a:rPr lang="en" kern="0">
                <a:solidFill>
                  <a:srgbClr val="0091EA"/>
                </a:solidFill>
              </a:rPr>
              <a:pPr defTabSz="914378"/>
              <a:t>9</a:t>
            </a:fld>
            <a:endParaRPr kern="0">
              <a:solidFill>
                <a:srgbClr val="0091EA"/>
              </a:solidFill>
            </a:endParaRPr>
          </a:p>
        </p:txBody>
      </p:sp>
    </p:spTree>
    <p:extLst>
      <p:ext uri="{BB962C8B-B14F-4D97-AF65-F5344CB8AC3E}">
        <p14:creationId xmlns:p14="http://schemas.microsoft.com/office/powerpoint/2010/main" val="1978894859"/>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1147</Words>
  <Application>Microsoft Office PowerPoint</Application>
  <PresentationFormat>On-screen Show (16:9)</PresentationFormat>
  <Paragraphs>204</Paragraphs>
  <Slides>45</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Roboto Slab</vt:lpstr>
      <vt:lpstr>Arial</vt:lpstr>
      <vt:lpstr>Source Sans Pro</vt:lpstr>
      <vt:lpstr>Cordelia template</vt:lpstr>
      <vt:lpstr>The role of AI in Software Engineering</vt:lpstr>
      <vt:lpstr>What are going to talk about?</vt:lpstr>
      <vt:lpstr>What are going to talk about?</vt:lpstr>
      <vt:lpstr>What are going to talk about?</vt:lpstr>
      <vt:lpstr>What are we going to talk about?</vt:lpstr>
      <vt:lpstr>What is Software Engineering?</vt:lpstr>
      <vt:lpstr>PowerPoint Presentation</vt:lpstr>
      <vt:lpstr>What is Artificial Intelligence?</vt:lpstr>
      <vt:lpstr>What is Artificial Intelligence?</vt:lpstr>
      <vt:lpstr>What is Artificial Intelligence?</vt:lpstr>
      <vt:lpstr>The founding father of AI, Alan Turing, defines this discipline as:</vt:lpstr>
      <vt:lpstr>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Overview on impacts of AI on SE</vt:lpstr>
      <vt:lpstr>PowerPoint Presentation</vt:lpstr>
      <vt:lpstr>PowerPoint Presentation</vt:lpstr>
      <vt:lpstr>1. Impacts of AI on SE</vt:lpstr>
      <vt:lpstr>2. Impacts of AI on SE</vt:lpstr>
      <vt:lpstr>Impacts of AI on SE: Software Design</vt:lpstr>
      <vt:lpstr>3. Impacts of AI on SE</vt:lpstr>
      <vt:lpstr>Impacts of AI on SE: Software Testing</vt:lpstr>
      <vt:lpstr>4. Impacts of AI on SE</vt:lpstr>
      <vt:lpstr>Impacts of AI on SE: GUI Testing</vt:lpstr>
      <vt:lpstr>5. Impacts of AI on SE</vt:lpstr>
      <vt:lpstr>Impacts of AI on SE: Strategic Decision-Making</vt:lpstr>
      <vt:lpstr>6. Impacts of AI on SE</vt:lpstr>
      <vt:lpstr>Impacts of AI on SE: Code Generation</vt:lpstr>
      <vt:lpstr>7. Impacts of AI on SE</vt:lpstr>
      <vt:lpstr>Impacts of AI on SE: Support</vt:lpstr>
      <vt:lpstr>An AI-based overview</vt:lpstr>
      <vt:lpstr>PowerPoint Presentation</vt:lpstr>
      <vt:lpstr>PowerPoint Presentation</vt:lpstr>
      <vt:lpstr>PowerPoint Presentation</vt:lpstr>
      <vt:lpstr>PowerPoint Presentation</vt:lpstr>
      <vt:lpstr>The Future of Development</vt:lpstr>
      <vt:lpstr>References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AI in Software Engineering</dc:title>
  <cp:lastModifiedBy>shabake</cp:lastModifiedBy>
  <cp:revision>25</cp:revision>
  <dcterms:modified xsi:type="dcterms:W3CDTF">2020-12-15T06:52:47Z</dcterms:modified>
</cp:coreProperties>
</file>