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37"/>
  </p:notesMasterIdLst>
  <p:sldIdLst>
    <p:sldId id="256" r:id="rId4"/>
    <p:sldId id="261" r:id="rId5"/>
    <p:sldId id="262" r:id="rId6"/>
    <p:sldId id="273" r:id="rId7"/>
    <p:sldId id="274" r:id="rId8"/>
    <p:sldId id="265" r:id="rId9"/>
    <p:sldId id="259" r:id="rId10"/>
    <p:sldId id="275" r:id="rId11"/>
    <p:sldId id="276" r:id="rId12"/>
    <p:sldId id="260" r:id="rId13"/>
    <p:sldId id="277" r:id="rId14"/>
    <p:sldId id="278" r:id="rId15"/>
    <p:sldId id="279" r:id="rId16"/>
    <p:sldId id="280" r:id="rId17"/>
    <p:sldId id="291" r:id="rId18"/>
    <p:sldId id="281" r:id="rId19"/>
    <p:sldId id="290" r:id="rId20"/>
    <p:sldId id="282" r:id="rId21"/>
    <p:sldId id="289" r:id="rId22"/>
    <p:sldId id="283" r:id="rId23"/>
    <p:sldId id="288" r:id="rId24"/>
    <p:sldId id="284" r:id="rId25"/>
    <p:sldId id="287" r:id="rId26"/>
    <p:sldId id="285" r:id="rId27"/>
    <p:sldId id="286" r:id="rId28"/>
    <p:sldId id="292" r:id="rId29"/>
    <p:sldId id="293" r:id="rId30"/>
    <p:sldId id="297" r:id="rId31"/>
    <p:sldId id="298" r:id="rId32"/>
    <p:sldId id="299" r:id="rId33"/>
    <p:sldId id="296" r:id="rId34"/>
    <p:sldId id="295"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0EACE-3F12-476B-96A8-66E6928492B9}" type="datetimeFigureOut">
              <a:rPr lang="en-US" smtClean="0"/>
              <a:t>2020-12-17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02B2A-3EE3-4495-8538-2A3DCAF305BF}" type="slidenum">
              <a:rPr lang="en-US" smtClean="0"/>
              <a:t>‹#›</a:t>
            </a:fld>
            <a:endParaRPr lang="en-US"/>
          </a:p>
        </p:txBody>
      </p:sp>
    </p:spTree>
    <p:extLst>
      <p:ext uri="{BB962C8B-B14F-4D97-AF65-F5344CB8AC3E}">
        <p14:creationId xmlns:p14="http://schemas.microsoft.com/office/powerpoint/2010/main" val="119186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291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51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249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647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79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39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290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049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983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40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057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375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634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1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82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540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94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62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33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8E7C-E968-4FAB-8618-C3279B1F7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7FB678-7A41-4D69-B2AD-571BCD84EF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5763BF-5710-4540-8DCC-5D2C0BA5A814}"/>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5" name="Footer Placeholder 4">
            <a:extLst>
              <a:ext uri="{FF2B5EF4-FFF2-40B4-BE49-F238E27FC236}">
                <a16:creationId xmlns:a16="http://schemas.microsoft.com/office/drawing/2014/main" id="{C34B4F0E-DA86-4234-81A0-0E455FD9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43A3F-B198-4963-9CFA-E90893B870A7}"/>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231279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BF45-005B-49BB-96D5-096E5CD7C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EEC5BA-6FBF-470D-86F1-C4413605E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71C10-9E0E-42C6-BABB-84819510F681}"/>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5" name="Footer Placeholder 4">
            <a:extLst>
              <a:ext uri="{FF2B5EF4-FFF2-40B4-BE49-F238E27FC236}">
                <a16:creationId xmlns:a16="http://schemas.microsoft.com/office/drawing/2014/main" id="{EAF7A229-8BEC-447B-81C8-FDEDE9A0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A6DC5-6B07-4A94-993D-342B2B9341F0}"/>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177378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E1596-42B6-42AA-9EEA-5F487E2E1B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4460F7-F130-4542-AAAA-8C95DE2D5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2210F-113B-4313-9B95-CB8065D467DA}"/>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5" name="Footer Placeholder 4">
            <a:extLst>
              <a:ext uri="{FF2B5EF4-FFF2-40B4-BE49-F238E27FC236}">
                <a16:creationId xmlns:a16="http://schemas.microsoft.com/office/drawing/2014/main" id="{300C238D-2E24-4CAD-BDEC-D91752305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D18FC-EEBF-44FF-B718-4DD4528B695E}"/>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3847567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9603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endParaRPr/>
          </a:p>
        </p:txBody>
      </p:sp>
    </p:spTree>
    <p:extLst>
      <p:ext uri="{BB962C8B-B14F-4D97-AF65-F5344CB8AC3E}">
        <p14:creationId xmlns:p14="http://schemas.microsoft.com/office/powerpoint/2010/main" val="93142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endParaRP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6699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345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0190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46806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1270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904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C732-8626-4AE8-A35E-57C98E831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031AC-D530-4A55-B921-3254F0879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BE79E-5393-4390-844D-34D84C8220F7}"/>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5" name="Footer Placeholder 4">
            <a:extLst>
              <a:ext uri="{FF2B5EF4-FFF2-40B4-BE49-F238E27FC236}">
                <a16:creationId xmlns:a16="http://schemas.microsoft.com/office/drawing/2014/main" id="{AEB8EF08-B97C-4317-A43A-78D06E852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D2826-4A10-412C-8071-6D0C6DB69E06}"/>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1556478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77603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85813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endParaRPr/>
          </a:p>
        </p:txBody>
      </p:sp>
    </p:spTree>
    <p:extLst>
      <p:ext uri="{BB962C8B-B14F-4D97-AF65-F5344CB8AC3E}">
        <p14:creationId xmlns:p14="http://schemas.microsoft.com/office/powerpoint/2010/main" val="1888466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endParaRP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06705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97661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4745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11123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059301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1486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4950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9BDC-B2AE-40C3-9968-C861EC108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2B6B7C-D342-4998-8F12-A3BCEBE1A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625D0-9351-4DA7-9624-542A71ECAFC3}"/>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5" name="Footer Placeholder 4">
            <a:extLst>
              <a:ext uri="{FF2B5EF4-FFF2-40B4-BE49-F238E27FC236}">
                <a16:creationId xmlns:a16="http://schemas.microsoft.com/office/drawing/2014/main" id="{1B5F23FF-40A8-4CEA-92B6-01EC1E586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05251-6760-4121-8DA0-D1AF842AC027}"/>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3426322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6316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C1EB-5937-422A-9FFD-82A032017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1B4D5-75F6-4F88-9B78-99C74CB3E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9CC53-3916-4554-A52E-EFE9D19B4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8B6D8-A1CD-4347-9003-2E5C6E87781B}"/>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6" name="Footer Placeholder 5">
            <a:extLst>
              <a:ext uri="{FF2B5EF4-FFF2-40B4-BE49-F238E27FC236}">
                <a16:creationId xmlns:a16="http://schemas.microsoft.com/office/drawing/2014/main" id="{B00D58A2-A8D7-415E-A297-783A04763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A2C9D-A972-49CC-A682-E5D6B520C80B}"/>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176954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B616-5DA0-4908-B95B-6335725F48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21DF69-E143-4175-AA53-C97C77891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B66B2-142A-44D6-BDA4-1628AC3A3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6D5B1E-A61B-4B3C-A02B-1D57387B9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50C62-E08B-4964-87AD-AF1AF07640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E32CA-D872-4544-A5DC-3090A30F7F56}"/>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8" name="Footer Placeholder 7">
            <a:extLst>
              <a:ext uri="{FF2B5EF4-FFF2-40B4-BE49-F238E27FC236}">
                <a16:creationId xmlns:a16="http://schemas.microsoft.com/office/drawing/2014/main" id="{430375A3-AB65-4F0D-BD86-E13FC6DF7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EC8D0-15FA-45B4-BA60-3E72F1BEBC82}"/>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124169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C4B-A250-46CB-9B2C-530C76C7F7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3904D-C1A3-47CE-ABF7-30B8CCE90D19}"/>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4" name="Footer Placeholder 3">
            <a:extLst>
              <a:ext uri="{FF2B5EF4-FFF2-40B4-BE49-F238E27FC236}">
                <a16:creationId xmlns:a16="http://schemas.microsoft.com/office/drawing/2014/main" id="{DB24F830-41FC-434A-9BEA-394994C53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31BFB5-D3E1-4A66-A7F8-0F97A71FD963}"/>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36465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03C06-EAFC-4CD2-B9CA-E204E40717C3}"/>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3" name="Footer Placeholder 2">
            <a:extLst>
              <a:ext uri="{FF2B5EF4-FFF2-40B4-BE49-F238E27FC236}">
                <a16:creationId xmlns:a16="http://schemas.microsoft.com/office/drawing/2014/main" id="{B9169758-909A-44B4-BB3C-4DD7CFDA02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2733A6-2135-44A5-9151-146857EBF5B1}"/>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38702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56C8-1144-4B73-A5F2-6420775B3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5FE4BD-317F-4976-AB8B-C93F6C416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01BA3-A3EE-4197-BB77-9A9727325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ECC1B-D86D-4581-B2A5-5F1A114AF4ED}"/>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6" name="Footer Placeholder 5">
            <a:extLst>
              <a:ext uri="{FF2B5EF4-FFF2-40B4-BE49-F238E27FC236}">
                <a16:creationId xmlns:a16="http://schemas.microsoft.com/office/drawing/2014/main" id="{B5825F72-662B-4F0A-91CD-C6854ED7A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DC2F9-3680-4A62-80E4-E79330B623A6}"/>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427526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5410-2B93-41F5-A451-EE8A925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5BB30-F277-46B5-B8F9-636E11262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BADF1-F778-4642-8E26-549F3C4A4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80717-F7FF-47D4-830E-1BC0914CC8D7}"/>
              </a:ext>
            </a:extLst>
          </p:cNvPr>
          <p:cNvSpPr>
            <a:spLocks noGrp="1"/>
          </p:cNvSpPr>
          <p:nvPr>
            <p:ph type="dt" sz="half" idx="10"/>
          </p:nvPr>
        </p:nvSpPr>
        <p:spPr/>
        <p:txBody>
          <a:bodyPr/>
          <a:lstStyle/>
          <a:p>
            <a:fld id="{9E4AF163-A2D5-4899-92E8-5534E3CC7E8E}" type="datetimeFigureOut">
              <a:rPr lang="en-US" smtClean="0"/>
              <a:t>2020-12-17</a:t>
            </a:fld>
            <a:endParaRPr lang="en-US"/>
          </a:p>
        </p:txBody>
      </p:sp>
      <p:sp>
        <p:nvSpPr>
          <p:cNvPr id="6" name="Footer Placeholder 5">
            <a:extLst>
              <a:ext uri="{FF2B5EF4-FFF2-40B4-BE49-F238E27FC236}">
                <a16:creationId xmlns:a16="http://schemas.microsoft.com/office/drawing/2014/main" id="{128195CB-8DC7-43D6-9D3F-E141EC303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80555-EB19-4851-8537-FE3FD70B4073}"/>
              </a:ext>
            </a:extLst>
          </p:cNvPr>
          <p:cNvSpPr>
            <a:spLocks noGrp="1"/>
          </p:cNvSpPr>
          <p:nvPr>
            <p:ph type="sldNum" sz="quarter" idx="12"/>
          </p:nvPr>
        </p:nvSpPr>
        <p:spPr/>
        <p:txBody>
          <a:bodyPr/>
          <a:lstStyle/>
          <a:p>
            <a:fld id="{111EE972-0D28-4871-88E7-46D77140DAE1}" type="slidenum">
              <a:rPr lang="en-US" smtClean="0"/>
              <a:t>‹#›</a:t>
            </a:fld>
            <a:endParaRPr lang="en-US"/>
          </a:p>
        </p:txBody>
      </p:sp>
    </p:spTree>
    <p:extLst>
      <p:ext uri="{BB962C8B-B14F-4D97-AF65-F5344CB8AC3E}">
        <p14:creationId xmlns:p14="http://schemas.microsoft.com/office/powerpoint/2010/main" val="81858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1FEBB-AADB-492E-ABD3-7059F7CF1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F3BE3-F14B-45C8-8616-0E25DF5CB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84ECD-5B8E-4342-85F4-E2DF295F7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AF163-A2D5-4899-92E8-5534E3CC7E8E}" type="datetimeFigureOut">
              <a:rPr lang="en-US" smtClean="0"/>
              <a:t>2020-12-17</a:t>
            </a:fld>
            <a:endParaRPr lang="en-US"/>
          </a:p>
        </p:txBody>
      </p:sp>
      <p:sp>
        <p:nvSpPr>
          <p:cNvPr id="5" name="Footer Placeholder 4">
            <a:extLst>
              <a:ext uri="{FF2B5EF4-FFF2-40B4-BE49-F238E27FC236}">
                <a16:creationId xmlns:a16="http://schemas.microsoft.com/office/drawing/2014/main" id="{84C8268B-BB36-4CEB-8371-41684DC01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52C605-007F-4B16-841A-ADAAF0F0B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E972-0D28-4871-88E7-46D77140DAE1}" type="slidenum">
              <a:rPr lang="en-US" smtClean="0"/>
              <a:t>‹#›</a:t>
            </a:fld>
            <a:endParaRPr lang="en-US"/>
          </a:p>
        </p:txBody>
      </p:sp>
    </p:spTree>
    <p:extLst>
      <p:ext uri="{BB962C8B-B14F-4D97-AF65-F5344CB8AC3E}">
        <p14:creationId xmlns:p14="http://schemas.microsoft.com/office/powerpoint/2010/main" val="2124610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70593743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22147990"/>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172121" y="2569374"/>
            <a:ext cx="7847758" cy="1719252"/>
          </a:xfrm>
          <a:prstGeom prst="rect">
            <a:avLst/>
          </a:prstGeom>
        </p:spPr>
        <p:txBody>
          <a:bodyPr spcFirstLastPara="1" wrap="square" lIns="121900" tIns="121900" rIns="121900" bIns="121900" anchor="ctr" anchorCtr="0">
            <a:noAutofit/>
          </a:bodyPr>
          <a:lstStyle/>
          <a:p>
            <a:pPr algn="ctr"/>
            <a:r>
              <a:rPr lang="en" sz="5800" dirty="0"/>
              <a:t>The Role of AI in Software Engineering</a:t>
            </a:r>
            <a:endParaRPr lang="en-US" sz="5800" dirty="0"/>
          </a:p>
        </p:txBody>
      </p:sp>
      <p:sp>
        <p:nvSpPr>
          <p:cNvPr id="6" name="TextBox 5">
            <a:extLst>
              <a:ext uri="{FF2B5EF4-FFF2-40B4-BE49-F238E27FC236}">
                <a16:creationId xmlns:a16="http://schemas.microsoft.com/office/drawing/2014/main" id="{D9B52D51-DCBD-4E48-B67B-79CF010079EA}"/>
              </a:ext>
            </a:extLst>
          </p:cNvPr>
          <p:cNvSpPr txBox="1"/>
          <p:nvPr/>
        </p:nvSpPr>
        <p:spPr>
          <a:xfrm>
            <a:off x="1225648" y="4288626"/>
            <a:ext cx="9740704" cy="553998"/>
          </a:xfrm>
          <a:prstGeom prst="rect">
            <a:avLst/>
          </a:prstGeom>
          <a:noFill/>
        </p:spPr>
        <p:txBody>
          <a:bodyPr wrap="square">
            <a:spAutoFit/>
          </a:bodyPr>
          <a:lstStyle/>
          <a:p>
            <a:pPr algn="ctr">
              <a:buClr>
                <a:schemeClr val="accent3"/>
              </a:buClr>
              <a:buSzPts val="3000"/>
            </a:pPr>
            <a:r>
              <a:rPr lang="en-US" sz="3000" dirty="0">
                <a:solidFill>
                  <a:schemeClr val="accent3"/>
                </a:solidFill>
                <a:latin typeface="Source Sans Pro"/>
                <a:ea typeface="Source Sans Pro"/>
                <a:sym typeface="Source Sans Pro"/>
              </a:rPr>
              <a:t>by Mahdi Sanagostar, Parisa Mollahoseini, Zahra Khoramian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620400" y="2298200"/>
            <a:ext cx="8951200" cy="1093200"/>
          </a:xfrm>
          <a:prstGeom prst="rect">
            <a:avLst/>
          </a:prstGeom>
        </p:spPr>
        <p:txBody>
          <a:bodyPr spcFirstLastPara="1" wrap="square" lIns="121900" tIns="121900" rIns="121900" bIns="121900" anchor="t" anchorCtr="0">
            <a:noAutofit/>
          </a:bodyPr>
          <a:lstStyle/>
          <a:p>
            <a:pPr marL="0" indent="0">
              <a:buNone/>
            </a:pPr>
            <a:r>
              <a:rPr lang="en-US" sz="3600" dirty="0"/>
              <a:t>According to the market research firm Tractica, revenue from the application of </a:t>
            </a:r>
            <a:r>
              <a:rPr lang="en-US" sz="3600" dirty="0">
                <a:solidFill>
                  <a:srgbClr val="00B0F0"/>
                </a:solidFill>
              </a:rPr>
              <a:t>AI tools worldwide is expected to reach $119B by 2025.</a:t>
            </a:r>
          </a:p>
        </p:txBody>
      </p:sp>
      <p:sp>
        <p:nvSpPr>
          <p:cNvPr id="105" name="Google Shape;105;p16"/>
          <p:cNvSpPr txBox="1">
            <a:spLocks noGrp="1"/>
          </p:cNvSpPr>
          <p:nvPr>
            <p:ph type="sldNum" idx="12"/>
          </p:nvPr>
        </p:nvSpPr>
        <p:spPr>
          <a:xfrm>
            <a:off x="-116" y="6333125"/>
            <a:ext cx="121920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10</a:t>
            </a:fld>
            <a:endParaRPr kern="0">
              <a:solidFill>
                <a:srgbClr val="0091E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31"/>
          <p:cNvSpPr txBox="1">
            <a:spLocks noGrp="1"/>
          </p:cNvSpPr>
          <p:nvPr>
            <p:ph type="body" idx="1"/>
          </p:nvPr>
        </p:nvSpPr>
        <p:spPr>
          <a:xfrm>
            <a:off x="609600" y="5407124"/>
            <a:ext cx="10972800" cy="491600"/>
          </a:xfrm>
          <a:prstGeom prst="rect">
            <a:avLst/>
          </a:prstGeom>
        </p:spPr>
        <p:txBody>
          <a:bodyPr spcFirstLastPara="1" wrap="square" lIns="121900" tIns="121900" rIns="121900" bIns="121900" anchor="t" anchorCtr="0">
            <a:noAutofit/>
          </a:bodyPr>
          <a:lstStyle/>
          <a:p>
            <a:pPr marL="0" indent="0"/>
            <a:r>
              <a:rPr lang="en-US" sz="1800" dirty="0"/>
              <a:t>Level of </a:t>
            </a:r>
            <a:r>
              <a:rPr lang="en-US" sz="1800" u="sng" dirty="0">
                <a:solidFill>
                  <a:srgbClr val="00B0F0"/>
                </a:solidFill>
              </a:rPr>
              <a:t>interests</a:t>
            </a:r>
            <a:r>
              <a:rPr lang="en-US" sz="1800" dirty="0"/>
              <a:t> of SE impacted by AI</a:t>
            </a:r>
          </a:p>
        </p:txBody>
      </p:sp>
      <p:sp>
        <p:nvSpPr>
          <p:cNvPr id="337" name="Google Shape;337;p31"/>
          <p:cNvSpPr txBox="1">
            <a:spLocks noGrp="1"/>
          </p:cNvSpPr>
          <p:nvPr>
            <p:ph type="sldNum" idx="12"/>
          </p:nvPr>
        </p:nvSpPr>
        <p:spPr>
          <a:xfrm>
            <a:off x="-123" y="6333125"/>
            <a:ext cx="121920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11</a:t>
            </a:fld>
            <a:endParaRPr kern="0">
              <a:solidFill>
                <a:srgbClr val="0091EA"/>
              </a:solidFill>
            </a:endParaRPr>
          </a:p>
        </p:txBody>
      </p:sp>
      <p:pic>
        <p:nvPicPr>
          <p:cNvPr id="5" name="Picture 4">
            <a:extLst>
              <a:ext uri="{FF2B5EF4-FFF2-40B4-BE49-F238E27FC236}">
                <a16:creationId xmlns:a16="http://schemas.microsoft.com/office/drawing/2014/main" id="{53CDC4B0-D03D-48AA-B921-61918481D29F}"/>
              </a:ext>
            </a:extLst>
          </p:cNvPr>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009902" y="1320899"/>
            <a:ext cx="4171950" cy="4086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US" sz="4400" dirty="0"/>
              <a:t>Impacts of AI on SE</a:t>
            </a:r>
            <a:endParaRPr sz="4400" dirty="0"/>
          </a:p>
        </p:txBody>
      </p:sp>
      <p:sp>
        <p:nvSpPr>
          <p:cNvPr id="98" name="Google Shape;98;p15"/>
          <p:cNvSpPr txBox="1">
            <a:spLocks noGrp="1"/>
          </p:cNvSpPr>
          <p:nvPr>
            <p:ph type="subTitle" idx="1"/>
          </p:nvPr>
        </p:nvSpPr>
        <p:spPr>
          <a:xfrm>
            <a:off x="2061367" y="4015348"/>
            <a:ext cx="7776800" cy="1046400"/>
          </a:xfrm>
          <a:prstGeom prst="rect">
            <a:avLst/>
          </a:prstGeom>
        </p:spPr>
        <p:txBody>
          <a:bodyPr spcFirstLastPara="1" wrap="square" lIns="121900" tIns="121900" rIns="121900" bIns="121900" anchor="t" anchorCtr="0">
            <a:noAutofit/>
          </a:bodyPr>
          <a:lstStyle/>
          <a:p>
            <a:pPr marL="0" indent="0"/>
            <a:r>
              <a:rPr lang="en-US" dirty="0"/>
              <a:t>The cases that AI helps SE</a:t>
            </a:r>
          </a:p>
          <a:p>
            <a:pPr marL="0" indent="0"/>
            <a:endParaRPr lang="en-US"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12</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39534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 sz="6000" dirty="0">
                <a:solidFill>
                  <a:schemeClr val="accent4"/>
                </a:solidFill>
              </a:rPr>
              <a:t>1.</a:t>
            </a:r>
            <a:endParaRPr sz="6000" dirty="0">
              <a:solidFill>
                <a:schemeClr val="accent4"/>
              </a:solidFill>
            </a:endParaRPr>
          </a:p>
          <a:p>
            <a:r>
              <a:rPr lang="en-US" sz="4400" dirty="0"/>
              <a:t>Agile Project Management</a:t>
            </a:r>
            <a:endParaRPr sz="4400"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13</a:t>
            </a:fld>
            <a:endParaRPr kern="0">
              <a:solidFill>
                <a:srgbClr val="0091E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 sz="6000" dirty="0">
                <a:solidFill>
                  <a:schemeClr val="accent4"/>
                </a:solidFill>
              </a:rPr>
              <a:t>2.</a:t>
            </a:r>
            <a:endParaRPr sz="6000" dirty="0">
              <a:solidFill>
                <a:schemeClr val="accent4"/>
              </a:solidFill>
            </a:endParaRPr>
          </a:p>
          <a:p>
            <a:r>
              <a:rPr lang="en-US" sz="4400" dirty="0"/>
              <a:t>Software Design</a:t>
            </a:r>
            <a:endParaRPr sz="4400"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14</a:t>
            </a:fld>
            <a:endParaRPr kern="0">
              <a:solidFill>
                <a:srgbClr val="0091E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Impacts of AI on SE: Software Design</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a:t>AIDA- The Artificial Intelligence Design Assistant</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15</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pic>
        <p:nvPicPr>
          <p:cNvPr id="2" name="Picture 1">
            <a:extLst>
              <a:ext uri="{FF2B5EF4-FFF2-40B4-BE49-F238E27FC236}">
                <a16:creationId xmlns:a16="http://schemas.microsoft.com/office/drawing/2014/main" id="{DF0B445E-0D13-4A18-8D37-7D0557F23A64}"/>
              </a:ext>
            </a:extLst>
          </p:cNvPr>
          <p:cNvPicPr>
            <a:picLocks noChangeAspect="1"/>
          </p:cNvPicPr>
          <p:nvPr/>
        </p:nvPicPr>
        <p:blipFill>
          <a:blip r:embed="rId3"/>
          <a:stretch>
            <a:fillRect/>
          </a:stretch>
        </p:blipFill>
        <p:spPr>
          <a:xfrm>
            <a:off x="3864670" y="2592355"/>
            <a:ext cx="4462659" cy="2944623"/>
          </a:xfrm>
          <a:prstGeom prst="rect">
            <a:avLst/>
          </a:prstGeom>
        </p:spPr>
      </p:pic>
    </p:spTree>
    <p:extLst>
      <p:ext uri="{BB962C8B-B14F-4D97-AF65-F5344CB8AC3E}">
        <p14:creationId xmlns:p14="http://schemas.microsoft.com/office/powerpoint/2010/main" val="162976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 sz="6000" dirty="0">
                <a:solidFill>
                  <a:schemeClr val="accent4"/>
                </a:solidFill>
              </a:rPr>
              <a:t>3.</a:t>
            </a:r>
            <a:endParaRPr sz="6000" dirty="0">
              <a:solidFill>
                <a:schemeClr val="accent4"/>
              </a:solidFill>
            </a:endParaRPr>
          </a:p>
          <a:p>
            <a:r>
              <a:rPr lang="en-US" sz="4400" dirty="0"/>
              <a:t>Software Testing</a:t>
            </a:r>
            <a:endParaRPr sz="4400"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16</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139017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Impacts of AI on SE: </a:t>
            </a:r>
            <a:r>
              <a:rPr lang="en-US" sz="2000" dirty="0"/>
              <a:t>Software Testing</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err="1"/>
              <a:t>Functionize</a:t>
            </a:r>
            <a:endParaRPr lang="en-US" sz="2800" dirty="0"/>
          </a:p>
          <a:p>
            <a:r>
              <a:rPr lang="en-US" sz="2800" dirty="0" err="1"/>
              <a:t>SapFix</a:t>
            </a:r>
            <a:endParaRPr lang="en-US" sz="2800" dirty="0"/>
          </a:p>
          <a:p>
            <a:r>
              <a:rPr lang="en-US" sz="2800" dirty="0" err="1"/>
              <a:t>DeepCode</a:t>
            </a:r>
            <a:endParaRPr lang="en-US" sz="2800" dirty="0"/>
          </a:p>
          <a:p>
            <a:r>
              <a:rPr lang="en-US" sz="2800" dirty="0"/>
              <a:t>Kite (for Python)</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17</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pic>
        <p:nvPicPr>
          <p:cNvPr id="2" name="Picture 1">
            <a:extLst>
              <a:ext uri="{FF2B5EF4-FFF2-40B4-BE49-F238E27FC236}">
                <a16:creationId xmlns:a16="http://schemas.microsoft.com/office/drawing/2014/main" id="{4DF58EA1-8591-431C-BCB0-7FC6567BD4B8}"/>
              </a:ext>
            </a:extLst>
          </p:cNvPr>
          <p:cNvPicPr>
            <a:picLocks noChangeAspect="1"/>
          </p:cNvPicPr>
          <p:nvPr/>
        </p:nvPicPr>
        <p:blipFill>
          <a:blip r:embed="rId3"/>
          <a:stretch>
            <a:fillRect/>
          </a:stretch>
        </p:blipFill>
        <p:spPr>
          <a:xfrm>
            <a:off x="6096000" y="1761677"/>
            <a:ext cx="4011516" cy="3414056"/>
          </a:xfrm>
          <a:prstGeom prst="rect">
            <a:avLst/>
          </a:prstGeom>
        </p:spPr>
      </p:pic>
    </p:spTree>
    <p:extLst>
      <p:ext uri="{BB962C8B-B14F-4D97-AF65-F5344CB8AC3E}">
        <p14:creationId xmlns:p14="http://schemas.microsoft.com/office/powerpoint/2010/main" val="110094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 sz="6000" dirty="0">
                <a:solidFill>
                  <a:schemeClr val="accent4"/>
                </a:solidFill>
              </a:rPr>
              <a:t>4.</a:t>
            </a:r>
            <a:endParaRPr sz="6000" dirty="0">
              <a:solidFill>
                <a:schemeClr val="accent4"/>
              </a:solidFill>
            </a:endParaRPr>
          </a:p>
          <a:p>
            <a:r>
              <a:rPr lang="en-US" sz="4400" dirty="0"/>
              <a:t>GUI Testing</a:t>
            </a:r>
            <a:endParaRPr sz="4400"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18</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4154093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Impacts of AI on SE: </a:t>
            </a:r>
            <a:r>
              <a:rPr lang="en-US" sz="2000" dirty="0"/>
              <a:t>GUI Testing</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err="1"/>
              <a:t>Applitools</a:t>
            </a:r>
            <a:endParaRPr lang="en-US" sz="2800" dirty="0"/>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19</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pic>
        <p:nvPicPr>
          <p:cNvPr id="2" name="Picture 1">
            <a:extLst>
              <a:ext uri="{FF2B5EF4-FFF2-40B4-BE49-F238E27FC236}">
                <a16:creationId xmlns:a16="http://schemas.microsoft.com/office/drawing/2014/main" id="{A06A92A4-0759-4E41-9601-2C2657FD280A}"/>
              </a:ext>
            </a:extLst>
          </p:cNvPr>
          <p:cNvPicPr>
            <a:picLocks noChangeAspect="1"/>
          </p:cNvPicPr>
          <p:nvPr/>
        </p:nvPicPr>
        <p:blipFill>
          <a:blip r:embed="rId3"/>
          <a:stretch>
            <a:fillRect/>
          </a:stretch>
        </p:blipFill>
        <p:spPr>
          <a:xfrm>
            <a:off x="3392189" y="2461280"/>
            <a:ext cx="5407621" cy="3206774"/>
          </a:xfrm>
          <a:prstGeom prst="rect">
            <a:avLst/>
          </a:prstGeom>
        </p:spPr>
      </p:pic>
    </p:spTree>
    <p:extLst>
      <p:ext uri="{BB962C8B-B14F-4D97-AF65-F5344CB8AC3E}">
        <p14:creationId xmlns:p14="http://schemas.microsoft.com/office/powerpoint/2010/main" val="240868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 sz="2800" dirty="0"/>
              <a:t>Definition of Software Engineering (SE)</a:t>
            </a:r>
          </a:p>
          <a:p>
            <a:r>
              <a:rPr lang="en-US" sz="2800" dirty="0"/>
              <a:t>Definition of Artificial Intelligence (AI)</a:t>
            </a:r>
          </a:p>
          <a:p>
            <a:pPr>
              <a:spcBef>
                <a:spcPts val="0"/>
              </a:spcBef>
            </a:pPr>
            <a:r>
              <a:rPr lang="en-US" sz="2800" dirty="0"/>
              <a:t>Overview on impacts of AI on SE</a:t>
            </a:r>
          </a:p>
          <a:p>
            <a:pPr>
              <a:spcBef>
                <a:spcPts val="0"/>
              </a:spcBef>
            </a:pPr>
            <a:r>
              <a:rPr lang="en-US" sz="2800" dirty="0"/>
              <a:t>The cases that AI helps SE</a:t>
            </a:r>
          </a:p>
          <a:p>
            <a:pPr>
              <a:spcBef>
                <a:spcPts val="0"/>
              </a:spcBef>
            </a:pPr>
            <a:r>
              <a:rPr lang="en-US" sz="2800" dirty="0"/>
              <a:t>An AI-based overview</a:t>
            </a:r>
          </a:p>
          <a:p>
            <a:pPr>
              <a:spcBef>
                <a:spcPts val="0"/>
              </a:spcBef>
            </a:pPr>
            <a:r>
              <a:rPr lang="en-US" sz="2800" dirty="0">
                <a:sym typeface="Roboto Slab"/>
              </a:rPr>
              <a:t>Fuzzy and probabilistic methods</a:t>
            </a:r>
          </a:p>
          <a:p>
            <a:pPr>
              <a:spcBef>
                <a:spcPts val="0"/>
              </a:spcBef>
            </a:pPr>
            <a:r>
              <a:rPr lang="en-US" sz="2800" dirty="0"/>
              <a:t>Computational search and optimization</a:t>
            </a:r>
          </a:p>
          <a:p>
            <a:pPr>
              <a:spcBef>
                <a:spcPts val="0"/>
              </a:spcBef>
            </a:pPr>
            <a:r>
              <a:rPr lang="en-US" sz="2800" dirty="0"/>
              <a:t>Classification, learning and prediction</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2</a:t>
            </a:fld>
            <a:endParaRPr kern="0">
              <a:solidFill>
                <a:srgbClr val="0091EA"/>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prstGeom prst="rect">
            <a:avLst/>
          </a:prstGeom>
        </p:spPr>
        <p:txBody>
          <a:bodyPr spcFirstLastPara="1" wrap="square" lIns="121900" tIns="121900" rIns="121900" bIns="121900" anchor="b" anchorCtr="0">
            <a:noAutofit/>
          </a:bodyPr>
          <a:lstStyle/>
          <a:p>
            <a:r>
              <a:rPr lang="en" sz="6000" dirty="0">
                <a:solidFill>
                  <a:schemeClr val="accent4"/>
                </a:solidFill>
              </a:rPr>
              <a:t>5.</a:t>
            </a:r>
            <a:endParaRPr sz="6000" dirty="0">
              <a:solidFill>
                <a:schemeClr val="accent4"/>
              </a:solidFill>
            </a:endParaRPr>
          </a:p>
          <a:p>
            <a:r>
              <a:rPr lang="en-US" sz="4400" dirty="0"/>
              <a:t>Strategic Decision-Making</a:t>
            </a:r>
            <a:endParaRPr sz="4400" dirty="0"/>
          </a:p>
        </p:txBody>
      </p:sp>
      <p:sp>
        <p:nvSpPr>
          <p:cNvPr id="99" name="Google Shape;99;p15"/>
          <p:cNvSpPr txBox="1">
            <a:spLocks noGrp="1"/>
          </p:cNvSpPr>
          <p:nvPr>
            <p:ph type="sldNum" idx="4294967295"/>
          </p:nvPr>
        </p:nvSpPr>
        <p:spPr>
          <a:xfrm>
            <a:off x="11460163" y="6332538"/>
            <a:ext cx="731837" cy="525462"/>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20</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44233485"/>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Impacts of AI on SE: </a:t>
            </a:r>
            <a:r>
              <a:rPr lang="en-US" sz="2000" dirty="0"/>
              <a:t>Strategic Decision-Making</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a:t>AI Canvas</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21</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pic>
        <p:nvPicPr>
          <p:cNvPr id="2" name="Picture 1">
            <a:extLst>
              <a:ext uri="{FF2B5EF4-FFF2-40B4-BE49-F238E27FC236}">
                <a16:creationId xmlns:a16="http://schemas.microsoft.com/office/drawing/2014/main" id="{A2EEC8FE-35C8-4FDD-87DF-BD52AEF44DB3}"/>
              </a:ext>
            </a:extLst>
          </p:cNvPr>
          <p:cNvPicPr>
            <a:picLocks noChangeAspect="1"/>
          </p:cNvPicPr>
          <p:nvPr/>
        </p:nvPicPr>
        <p:blipFill>
          <a:blip r:embed="rId3"/>
          <a:stretch>
            <a:fillRect/>
          </a:stretch>
        </p:blipFill>
        <p:spPr>
          <a:xfrm>
            <a:off x="3346465" y="2452135"/>
            <a:ext cx="5499069" cy="3225064"/>
          </a:xfrm>
          <a:prstGeom prst="rect">
            <a:avLst/>
          </a:prstGeom>
        </p:spPr>
      </p:pic>
    </p:spTree>
    <p:extLst>
      <p:ext uri="{BB962C8B-B14F-4D97-AF65-F5344CB8AC3E}">
        <p14:creationId xmlns:p14="http://schemas.microsoft.com/office/powerpoint/2010/main" val="416522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 sz="6000" dirty="0">
                <a:solidFill>
                  <a:schemeClr val="accent4"/>
                </a:solidFill>
              </a:rPr>
              <a:t>6.</a:t>
            </a:r>
            <a:endParaRPr sz="6000" dirty="0">
              <a:solidFill>
                <a:schemeClr val="accent4"/>
              </a:solidFill>
            </a:endParaRPr>
          </a:p>
          <a:p>
            <a:r>
              <a:rPr lang="en-US" sz="4400" dirty="0"/>
              <a:t>Code Generation</a:t>
            </a:r>
            <a:endParaRPr sz="4400"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22</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31499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Impacts of AI on SE: </a:t>
            </a:r>
            <a:r>
              <a:rPr lang="en-US" sz="2000" dirty="0"/>
              <a:t>Code Generation</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a:t>Bayou</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23</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pic>
        <p:nvPicPr>
          <p:cNvPr id="6" name="Picture 5">
            <a:extLst>
              <a:ext uri="{FF2B5EF4-FFF2-40B4-BE49-F238E27FC236}">
                <a16:creationId xmlns:a16="http://schemas.microsoft.com/office/drawing/2014/main" id="{4501E924-7CC8-4348-B528-60AFFADB372C}"/>
              </a:ext>
            </a:extLst>
          </p:cNvPr>
          <p:cNvPicPr/>
          <p:nvPr/>
        </p:nvPicPr>
        <p:blipFill>
          <a:blip r:embed="rId3"/>
          <a:stretch>
            <a:fillRect/>
          </a:stretch>
        </p:blipFill>
        <p:spPr>
          <a:xfrm>
            <a:off x="5077439" y="2450770"/>
            <a:ext cx="2037122" cy="19564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96662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 sz="6000" dirty="0">
                <a:solidFill>
                  <a:schemeClr val="accent4"/>
                </a:solidFill>
              </a:rPr>
              <a:t>7.</a:t>
            </a:r>
            <a:endParaRPr sz="6000" dirty="0">
              <a:solidFill>
                <a:schemeClr val="accent4"/>
              </a:solidFill>
            </a:endParaRPr>
          </a:p>
          <a:p>
            <a:r>
              <a:rPr lang="en-US" sz="4400" dirty="0"/>
              <a:t>Support</a:t>
            </a:r>
            <a:endParaRPr sz="4400"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24</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742834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Impacts of AI on SE: </a:t>
            </a:r>
            <a:r>
              <a:rPr lang="en-US" sz="2000" dirty="0"/>
              <a:t>Support</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a:t>Robotic Process Automation (RPA)</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25</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pic>
        <p:nvPicPr>
          <p:cNvPr id="5" name="Picture 4" descr="Introduction To Robotic Process Automation (RPA) - The Future Of Business Process Management">
            <a:extLst>
              <a:ext uri="{FF2B5EF4-FFF2-40B4-BE49-F238E27FC236}">
                <a16:creationId xmlns:a16="http://schemas.microsoft.com/office/drawing/2014/main" id="{968149A4-4568-4F08-A757-23F1598C480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466" y="3424459"/>
            <a:ext cx="3697844" cy="2323826"/>
          </a:xfrm>
          <a:prstGeom prst="rect">
            <a:avLst/>
          </a:prstGeom>
          <a:noFill/>
          <a:ln>
            <a:noFill/>
          </a:ln>
        </p:spPr>
      </p:pic>
      <p:pic>
        <p:nvPicPr>
          <p:cNvPr id="6" name="Picture 5" descr="Image3-2">
            <a:extLst>
              <a:ext uri="{FF2B5EF4-FFF2-40B4-BE49-F238E27FC236}">
                <a16:creationId xmlns:a16="http://schemas.microsoft.com/office/drawing/2014/main" id="{5D6A7D01-892B-400D-A766-F480E3AFC92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38766" y="2715689"/>
            <a:ext cx="4457700" cy="2697956"/>
          </a:xfrm>
          <a:prstGeom prst="rect">
            <a:avLst/>
          </a:prstGeom>
          <a:noFill/>
          <a:ln>
            <a:noFill/>
          </a:ln>
        </p:spPr>
      </p:pic>
    </p:spTree>
    <p:extLst>
      <p:ext uri="{BB962C8B-B14F-4D97-AF65-F5344CB8AC3E}">
        <p14:creationId xmlns:p14="http://schemas.microsoft.com/office/powerpoint/2010/main" val="236190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US" sz="4400" dirty="0"/>
              <a:t>An AI-based overview</a:t>
            </a:r>
            <a:endParaRPr sz="4400"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26</a:t>
            </a:fld>
            <a:endParaRPr kern="0">
              <a:solidFill>
                <a:srgbClr val="0091E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9081382" y="2995936"/>
            <a:ext cx="2576333" cy="2276723"/>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 name="Google Shape;150;p21"/>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US" sz="2000" dirty="0"/>
              <a:t>An AI-based overview</a:t>
            </a:r>
            <a:endParaRPr dirty="0"/>
          </a:p>
        </p:txBody>
      </p:sp>
      <p:cxnSp>
        <p:nvCxnSpPr>
          <p:cNvPr id="153" name="Google Shape;153;p21"/>
          <p:cNvCxnSpPr>
            <a:cxnSpLocks/>
            <a:stCxn id="149" idx="1"/>
          </p:cNvCxnSpPr>
          <p:nvPr/>
        </p:nvCxnSpPr>
        <p:spPr>
          <a:xfrm flipV="1">
            <a:off x="9458677" y="1821528"/>
            <a:ext cx="1120228" cy="1507826"/>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a:cxnSpLocks/>
            <a:stCxn id="149" idx="7"/>
          </p:cNvCxnSpPr>
          <p:nvPr/>
        </p:nvCxnSpPr>
        <p:spPr>
          <a:xfrm flipV="1">
            <a:off x="11280420" y="1935460"/>
            <a:ext cx="111419" cy="1393894"/>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a:cxnSpLocks/>
            <a:stCxn id="149" idx="0"/>
          </p:cNvCxnSpPr>
          <p:nvPr/>
        </p:nvCxnSpPr>
        <p:spPr>
          <a:xfrm flipV="1">
            <a:off x="10369549" y="1821528"/>
            <a:ext cx="589183" cy="1174408"/>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27</a:t>
            </a:fld>
            <a:endParaRPr kern="0">
              <a:solidFill>
                <a:srgbClr val="0091EA"/>
              </a:solidFill>
            </a:endParaRPr>
          </a:p>
        </p:txBody>
      </p:sp>
      <p:pic>
        <p:nvPicPr>
          <p:cNvPr id="15" name="Google Shape;152;p21">
            <a:extLst>
              <a:ext uri="{FF2B5EF4-FFF2-40B4-BE49-F238E27FC236}">
                <a16:creationId xmlns:a16="http://schemas.microsoft.com/office/drawing/2014/main" id="{CC74CB08-6DAE-44FE-841B-81AD1DA67337}"/>
              </a:ext>
            </a:extLst>
          </p:cNvPr>
          <p:cNvPicPr preferRelativeResize="0"/>
          <p:nvPr/>
        </p:nvPicPr>
        <p:blipFill>
          <a:blip r:embed="rId3">
            <a:extLst>
              <a:ext uri="{28A0092B-C50C-407E-A947-70E740481C1C}">
                <a14:useLocalDpi xmlns:a14="http://schemas.microsoft.com/office/drawing/2010/main" val="0"/>
              </a:ext>
            </a:extLst>
          </a:blip>
          <a:stretch>
            <a:fillRect/>
          </a:stretch>
        </p:blipFill>
        <p:spPr>
          <a:xfrm>
            <a:off x="9224094" y="2995936"/>
            <a:ext cx="2290908" cy="2276723"/>
          </a:xfrm>
          <a:prstGeom prst="ellipse">
            <a:avLst/>
          </a:prstGeom>
          <a:noFill/>
          <a:ln>
            <a:noFill/>
          </a:ln>
        </p:spPr>
      </p:pic>
      <p:sp>
        <p:nvSpPr>
          <p:cNvPr id="8" name="Text Placeholder 7">
            <a:extLst>
              <a:ext uri="{FF2B5EF4-FFF2-40B4-BE49-F238E27FC236}">
                <a16:creationId xmlns:a16="http://schemas.microsoft.com/office/drawing/2014/main" id="{19FD7C1D-EBC5-4027-AF77-60AAA38E7D8E}"/>
              </a:ext>
            </a:extLst>
          </p:cNvPr>
          <p:cNvSpPr>
            <a:spLocks noGrp="1"/>
          </p:cNvSpPr>
          <p:nvPr>
            <p:ph type="body" idx="1"/>
          </p:nvPr>
        </p:nvSpPr>
        <p:spPr>
          <a:xfrm>
            <a:off x="1048200" y="1674055"/>
            <a:ext cx="8030650" cy="4773012"/>
          </a:xfrm>
        </p:spPr>
        <p:txBody>
          <a:bodyPr/>
          <a:lstStyle/>
          <a:p>
            <a:pPr marL="101598" indent="0">
              <a:buNone/>
            </a:pPr>
            <a:r>
              <a:rPr lang="en-US" sz="2400" dirty="0">
                <a:solidFill>
                  <a:srgbClr val="263238"/>
                </a:solidFill>
                <a:latin typeface="Roboto Slab" panose="020B0604020202020204" charset="0"/>
                <a:ea typeface="Roboto Slab" panose="020B0604020202020204" charset="0"/>
              </a:rPr>
              <a:t>These AI algorithms and techniques find important and  effective applications that impact on almost every area of Software Engineering activity. In particular, the SE community has used three broad areas of AI techniques:</a:t>
            </a:r>
          </a:p>
          <a:p>
            <a:pPr marL="101598" indent="0">
              <a:buNone/>
            </a:pPr>
            <a:endParaRPr lang="en-US" sz="2400" dirty="0">
              <a:solidFill>
                <a:srgbClr val="263238"/>
              </a:solidFill>
              <a:latin typeface="Roboto Slab" panose="020B0604020202020204" charset="0"/>
              <a:ea typeface="Roboto Slab" panose="020B0604020202020204" charset="0"/>
            </a:endParaRPr>
          </a:p>
          <a:p>
            <a:pPr lvl="1">
              <a:buClr>
                <a:srgbClr val="0091EA"/>
              </a:buClr>
            </a:pPr>
            <a:r>
              <a:rPr lang="en-US" sz="1600" dirty="0">
                <a:solidFill>
                  <a:srgbClr val="263238"/>
                </a:solidFill>
                <a:latin typeface="Roboto Slab" panose="020B0604020202020204" charset="0"/>
                <a:ea typeface="Roboto Slab" panose="020B0604020202020204" charset="0"/>
              </a:rPr>
              <a:t>Fuzzy and probabilistic methods for reasoning in the presence of uncertainty.</a:t>
            </a:r>
          </a:p>
          <a:p>
            <a:pPr lvl="0">
              <a:buClr>
                <a:srgbClr val="CFD8DC"/>
              </a:buClr>
            </a:pPr>
            <a:endParaRPr lang="en-US" sz="2400" dirty="0">
              <a:solidFill>
                <a:srgbClr val="263238"/>
              </a:solidFill>
              <a:latin typeface="Roboto Slab" panose="020B0604020202020204" charset="0"/>
              <a:ea typeface="Roboto Slab" panose="020B0604020202020204" charset="0"/>
            </a:endParaRPr>
          </a:p>
          <a:p>
            <a:pPr lvl="1">
              <a:buClr>
                <a:srgbClr val="0091EA"/>
              </a:buClr>
            </a:pPr>
            <a:r>
              <a:rPr lang="en-US" sz="1600" dirty="0">
                <a:solidFill>
                  <a:srgbClr val="263238"/>
                </a:solidFill>
                <a:latin typeface="Roboto Slab" panose="020B0604020202020204" charset="0"/>
                <a:ea typeface="Roboto Slab" panose="020B0604020202020204" charset="0"/>
              </a:rPr>
              <a:t>Computational search and optimization techniques (the field known as Search Based Software Engineering (SBSE)).</a:t>
            </a:r>
          </a:p>
          <a:p>
            <a:pPr lvl="0">
              <a:buClr>
                <a:srgbClr val="0091EA"/>
              </a:buClr>
            </a:pPr>
            <a:endParaRPr lang="en-US" sz="2400" dirty="0">
              <a:solidFill>
                <a:srgbClr val="263238"/>
              </a:solidFill>
              <a:latin typeface="Roboto Slab" panose="020B0604020202020204" charset="0"/>
              <a:ea typeface="Roboto Slab" panose="020B0604020202020204" charset="0"/>
            </a:endParaRPr>
          </a:p>
          <a:p>
            <a:pPr lvl="1">
              <a:buClr>
                <a:srgbClr val="0091EA"/>
              </a:buClr>
            </a:pPr>
            <a:r>
              <a:rPr lang="en-US" sz="1600" dirty="0">
                <a:solidFill>
                  <a:srgbClr val="263238"/>
                </a:solidFill>
                <a:latin typeface="Roboto Slab" panose="020B0604020202020204" charset="0"/>
                <a:ea typeface="Roboto Slab" panose="020B0604020202020204" charset="0"/>
              </a:rPr>
              <a:t>Classification, learning and prediction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US" sz="2000" dirty="0">
                <a:solidFill>
                  <a:srgbClr val="0091EA"/>
                </a:solidFill>
                <a:latin typeface="Roboto Slab" panose="020B0604020202020204" charset="0"/>
                <a:ea typeface="Roboto Slab" panose="020B0604020202020204" charset="0"/>
                <a:sym typeface="Roboto Slab"/>
              </a:rPr>
              <a:t>Fuzzy and probabilistic methods</a:t>
            </a:r>
            <a:endParaRPr lang="en-US" sz="1000"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pPr marL="76200" indent="0">
              <a:buClr>
                <a:schemeClr val="accent1"/>
              </a:buClr>
              <a:buNone/>
            </a:pPr>
            <a:r>
              <a:rPr lang="en-US" sz="2800" dirty="0"/>
              <a:t>In fuzzy and probabilistic work, the aim is to apply to Software Engineering, AI techniques developed to handle real world problems which are, by their nature, fuzzy and probabilistic.</a:t>
            </a:r>
          </a:p>
          <a:p>
            <a:pPr lvl="1">
              <a:buClr>
                <a:schemeClr val="accent1"/>
              </a:buClr>
            </a:pPr>
            <a:endParaRPr lang="en-US" sz="2800" dirty="0"/>
          </a:p>
          <a:p>
            <a:pPr lvl="1">
              <a:buClr>
                <a:schemeClr val="accent1"/>
              </a:buClr>
            </a:pPr>
            <a:r>
              <a:rPr lang="en-US" sz="2000" dirty="0"/>
              <a:t>One example of a probabilistic AI technique has been the use of Bayesian probabilistic reasoning to model software reliability.</a:t>
            </a:r>
          </a:p>
          <a:p>
            <a:pPr lvl="1">
              <a:buClr>
                <a:schemeClr val="accent1"/>
              </a:buClr>
            </a:pPr>
            <a:endParaRPr lang="en-US" sz="2800" dirty="0"/>
          </a:p>
          <a:p>
            <a:pPr lvl="1">
              <a:buClr>
                <a:schemeClr val="accent1"/>
              </a:buClr>
            </a:pPr>
            <a:r>
              <a:rPr lang="en-US" sz="2000" dirty="0"/>
              <a:t>Second example of the need for probabilistic reasoning comes from the analysis of users, inherently requiring an element of probability because of the stochastic nature of human behavior.</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28</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24391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US" sz="2000" dirty="0">
                <a:solidFill>
                  <a:schemeClr val="accent1"/>
                </a:solidFill>
                <a:latin typeface="Roboto Slab" panose="020B0604020202020204" charset="0"/>
                <a:ea typeface="Roboto Slab" panose="020B0604020202020204" charset="0"/>
              </a:rPr>
              <a:t>Computational search and optimization</a:t>
            </a:r>
            <a:endParaRPr lang="en-US" sz="1000" dirty="0">
              <a:solidFill>
                <a:schemeClr val="accent1"/>
              </a:solidFill>
            </a:endParaRPr>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pPr marL="0" indent="0">
              <a:buNone/>
            </a:pPr>
            <a:r>
              <a:rPr lang="en-US" sz="2800" dirty="0">
                <a:latin typeface="Source Sans Pro" panose="020B0604020202020204" charset="0"/>
              </a:rPr>
              <a:t>In Search Based Software Engineering (SBSE) work, the goal is to re-formulate Software Engineering problems as optimization problems that can then be attacked with computational search.</a:t>
            </a:r>
          </a:p>
          <a:p>
            <a:pPr marL="0" lvl="1" indent="0">
              <a:buNone/>
            </a:pPr>
            <a:r>
              <a:rPr lang="en-US" sz="2800" dirty="0">
                <a:latin typeface="Source Sans Pro" panose="020B0604020202020204" charset="0"/>
              </a:rPr>
              <a:t>Computational search has been exploited by all engineering disciplines, not just Software Engineering.</a:t>
            </a:r>
          </a:p>
          <a:p>
            <a:pPr marL="76200"/>
            <a:endParaRPr lang="en-US" sz="2000" dirty="0">
              <a:latin typeface="Source Sans Pro" panose="020B0604020202020204" charset="0"/>
            </a:endParaRPr>
          </a:p>
          <a:p>
            <a:pPr marL="914400" indent="-381000">
              <a:buClr>
                <a:srgbClr val="0091EA"/>
              </a:buClr>
              <a:buFont typeface="Source Sans Pro"/>
              <a:buChar char="○"/>
            </a:pPr>
            <a:r>
              <a:rPr lang="en-US" sz="2000" dirty="0">
                <a:latin typeface="Source Sans Pro" panose="020B0604020202020204" charset="0"/>
              </a:rPr>
              <a:t>It has proved to be a widely applicable and successful approach, with applications from requirements and design to maintenance and testing.</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29</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102210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What is Software Engineering?</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pPr marL="101598" indent="0">
              <a:buNone/>
            </a:pPr>
            <a:r>
              <a:rPr lang="en-US" sz="2000" dirty="0"/>
              <a:t>IEEE Computer Society:</a:t>
            </a:r>
          </a:p>
          <a:p>
            <a:pPr marL="101598" indent="0">
              <a:buNone/>
            </a:pPr>
            <a:endParaRPr lang="en-US" sz="2800" dirty="0"/>
          </a:p>
          <a:p>
            <a:pPr marL="101598" indent="0" algn="just">
              <a:buNone/>
            </a:pPr>
            <a:r>
              <a:rPr lang="en-US" sz="2800" dirty="0"/>
              <a:t>“Software Engineering is the application of a systematic, disciplined, quantifiable approach to the </a:t>
            </a:r>
            <a:r>
              <a:rPr lang="en-US" sz="2800" b="1" u="sng" dirty="0"/>
              <a:t>development</a:t>
            </a:r>
            <a:r>
              <a:rPr lang="en-US" sz="2800" dirty="0"/>
              <a:t>, </a:t>
            </a:r>
            <a:r>
              <a:rPr lang="en-US" sz="2800" b="1" u="sng" dirty="0"/>
              <a:t>operation</a:t>
            </a:r>
            <a:r>
              <a:rPr lang="en-US" sz="2800" dirty="0"/>
              <a:t>, and </a:t>
            </a:r>
            <a:r>
              <a:rPr lang="en-US" sz="2800" b="1" u="sng" dirty="0"/>
              <a:t>maintenance</a:t>
            </a:r>
            <a:r>
              <a:rPr lang="en-US" sz="2800" dirty="0"/>
              <a:t> of software, and the study of these approaches; that is, the application of engineering to software.”</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3</a:t>
            </a:fld>
            <a:endParaRPr kern="0">
              <a:solidFill>
                <a:srgbClr val="0091EA"/>
              </a:solidFill>
            </a:endParaRPr>
          </a:p>
        </p:txBody>
      </p:sp>
      <p:pic>
        <p:nvPicPr>
          <p:cNvPr id="2" name="Picture 1">
            <a:extLst>
              <a:ext uri="{FF2B5EF4-FFF2-40B4-BE49-F238E27FC236}">
                <a16:creationId xmlns:a16="http://schemas.microsoft.com/office/drawing/2014/main" id="{AF282D6A-AEC4-42E5-94DE-CA1580BB6AB0}"/>
              </a:ext>
            </a:extLst>
          </p:cNvPr>
          <p:cNvPicPr>
            <a:picLocks noChangeAspect="1"/>
          </p:cNvPicPr>
          <p:nvPr/>
        </p:nvPicPr>
        <p:blipFill>
          <a:blip r:embed="rId3"/>
          <a:stretch>
            <a:fillRect/>
          </a:stretch>
        </p:blipFill>
        <p:spPr>
          <a:xfrm>
            <a:off x="853111" y="1682267"/>
            <a:ext cx="195089" cy="26824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pPr>
              <a:buClr>
                <a:schemeClr val="accent1"/>
              </a:buClr>
            </a:pPr>
            <a:r>
              <a:rPr lang="en-US" sz="2000" dirty="0">
                <a:solidFill>
                  <a:schemeClr val="accent1"/>
                </a:solidFill>
                <a:latin typeface="Roboto Slab" panose="020B0604020202020204" charset="0"/>
                <a:ea typeface="Roboto Slab" panose="020B0604020202020204" charset="0"/>
              </a:rPr>
              <a:t>Classification, learning and prediction</a:t>
            </a:r>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pPr marL="76200" indent="0">
              <a:buClr>
                <a:schemeClr val="accent1"/>
              </a:buClr>
              <a:buNone/>
            </a:pPr>
            <a:r>
              <a:rPr lang="en-US" sz="2800" dirty="0"/>
              <a:t>In classification, learning and prediction work there has been great interest in modelling and predicting software costs as part of project planning.</a:t>
            </a:r>
          </a:p>
          <a:p>
            <a:pPr marL="76200" indent="0">
              <a:buClr>
                <a:schemeClr val="accent1"/>
              </a:buClr>
              <a:buNone/>
            </a:pPr>
            <a:endParaRPr lang="en-US" sz="1800" dirty="0"/>
          </a:p>
          <a:p>
            <a:pPr lvl="1">
              <a:buClr>
                <a:schemeClr val="accent1"/>
              </a:buClr>
            </a:pPr>
            <a:r>
              <a:rPr lang="en-US" sz="2000" dirty="0"/>
              <a:t>For example a wide variety of traditional Machine Learning techniques such as Neural Networks, cased based reasoning and rule induction have been used for software project prediction, ontology learning and defect prediction.</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30</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5760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7634200" y="1212820"/>
            <a:ext cx="2500800" cy="24704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18"/>
          <p:cNvSpPr txBox="1">
            <a:spLocks noGrp="1"/>
          </p:cNvSpPr>
          <p:nvPr>
            <p:ph type="ctrTitle" idx="4294967295"/>
          </p:nvPr>
        </p:nvSpPr>
        <p:spPr>
          <a:xfrm>
            <a:off x="711200" y="1669508"/>
            <a:ext cx="6372800" cy="1546400"/>
          </a:xfrm>
          <a:prstGeom prst="rect">
            <a:avLst/>
          </a:prstGeom>
        </p:spPr>
        <p:txBody>
          <a:bodyPr spcFirstLastPara="1" wrap="square" lIns="121900" tIns="121900" rIns="121900" bIns="121900" anchor="b" anchorCtr="0">
            <a:noAutofit/>
          </a:bodyPr>
          <a:lstStyle/>
          <a:p>
            <a:pPr algn="ctr"/>
            <a:r>
              <a:rPr lang="en-US" sz="6000" b="1" dirty="0"/>
              <a:t>The Future of Development</a:t>
            </a:r>
            <a:endParaRPr sz="6000" b="1" dirty="0"/>
          </a:p>
        </p:txBody>
      </p:sp>
      <p:sp>
        <p:nvSpPr>
          <p:cNvPr id="119" name="Google Shape;119;p18"/>
          <p:cNvSpPr txBox="1">
            <a:spLocks noGrp="1"/>
          </p:cNvSpPr>
          <p:nvPr>
            <p:ph type="subTitle" idx="4294967295"/>
          </p:nvPr>
        </p:nvSpPr>
        <p:spPr>
          <a:xfrm>
            <a:off x="711200" y="3485649"/>
            <a:ext cx="10494645" cy="2944014"/>
          </a:xfrm>
          <a:prstGeom prst="rect">
            <a:avLst/>
          </a:prstGeom>
        </p:spPr>
        <p:txBody>
          <a:bodyPr spcFirstLastPara="1" wrap="square" lIns="121900" tIns="121900" rIns="121900" bIns="121900" anchor="t" anchorCtr="0">
            <a:noAutofit/>
          </a:bodyPr>
          <a:lstStyle/>
          <a:p>
            <a:pPr marL="0" indent="0">
              <a:buNone/>
            </a:pPr>
            <a:r>
              <a:rPr lang="en-US" dirty="0"/>
              <a:t>AI has enormous potential to reshape the future of software development. The availability of AI-enabled solutions allows software companies to deliver customer-driven experiences by providing application strategy according to business needs.</a:t>
            </a:r>
          </a:p>
        </p:txBody>
      </p:sp>
      <p:cxnSp>
        <p:nvCxnSpPr>
          <p:cNvPr id="120" name="Google Shape;120;p18"/>
          <p:cNvCxnSpPr/>
          <p:nvPr/>
        </p:nvCxnSpPr>
        <p:spPr>
          <a:xfrm rot="10800000" flipH="1">
            <a:off x="9073732" y="721269"/>
            <a:ext cx="191600" cy="5028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9935667" y="1576167"/>
            <a:ext cx="449600" cy="1748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10135000" y="2448020"/>
            <a:ext cx="1330800" cy="1308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7833877" y="1410049"/>
            <a:ext cx="2101600" cy="2075600"/>
          </a:xfrm>
          <a:prstGeom prst="ellipse">
            <a:avLst/>
          </a:prstGeom>
          <a:noFill/>
          <a:ln w="19050"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24" name="Google Shape;124;p18"/>
          <p:cNvGrpSpPr/>
          <p:nvPr/>
        </p:nvGrpSpPr>
        <p:grpSpPr>
          <a:xfrm>
            <a:off x="8299080" y="1802323"/>
            <a:ext cx="1171045" cy="1088243"/>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91EA"/>
                </a:solidFill>
                <a:latin typeface="Arial"/>
                <a:cs typeface="Arial"/>
                <a:sym typeface="Aria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91EA"/>
                </a:solidFill>
                <a:latin typeface="Arial"/>
                <a:cs typeface="Arial"/>
                <a:sym typeface="Arial"/>
              </a:endParaRPr>
            </a:p>
          </p:txBody>
        </p:sp>
      </p:grpSp>
      <p:sp>
        <p:nvSpPr>
          <p:cNvPr id="127" name="Google Shape;127;p18"/>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31</a:t>
            </a:fld>
            <a:endParaRPr kern="0">
              <a:solidFill>
                <a:srgbClr val="0091EA"/>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References</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pPr indent="-317492">
              <a:lnSpc>
                <a:spcPct val="115000"/>
              </a:lnSpc>
              <a:spcBef>
                <a:spcPts val="0"/>
              </a:spcBef>
              <a:buSzPts val="1400"/>
            </a:pPr>
            <a:r>
              <a:rPr lang="en-US" sz="1600" dirty="0">
                <a:solidFill>
                  <a:schemeClr val="tx2">
                    <a:lumMod val="10000"/>
                  </a:schemeClr>
                </a:solidFill>
              </a:rPr>
              <a:t>https://hub.packtpub.com/5-ways-artificial-intelligence-is-upgrading-software-engineering/</a:t>
            </a:r>
          </a:p>
          <a:p>
            <a:pPr marL="139697" indent="0">
              <a:lnSpc>
                <a:spcPct val="115000"/>
              </a:lnSpc>
              <a:spcBef>
                <a:spcPts val="0"/>
              </a:spcBef>
              <a:buSzPts val="1400"/>
              <a:buNone/>
            </a:pPr>
            <a:endParaRPr lang="en-US" sz="1600" dirty="0">
              <a:solidFill>
                <a:schemeClr val="tx2">
                  <a:lumMod val="10000"/>
                </a:schemeClr>
              </a:solidFill>
            </a:endParaRPr>
          </a:p>
          <a:p>
            <a:pPr indent="-317492">
              <a:lnSpc>
                <a:spcPct val="115000"/>
              </a:lnSpc>
              <a:spcBef>
                <a:spcPts val="0"/>
              </a:spcBef>
              <a:buSzPts val="1400"/>
            </a:pPr>
            <a:r>
              <a:rPr lang="en-US" sz="1600" dirty="0">
                <a:solidFill>
                  <a:schemeClr val="tx2">
                    <a:lumMod val="10000"/>
                  </a:schemeClr>
                </a:solidFill>
              </a:rPr>
              <a:t>https://technative.io/ai-enabled-software-development/</a:t>
            </a:r>
          </a:p>
          <a:p>
            <a:pPr marL="139697" indent="0">
              <a:lnSpc>
                <a:spcPct val="115000"/>
              </a:lnSpc>
              <a:spcBef>
                <a:spcPts val="0"/>
              </a:spcBef>
              <a:buSzPts val="1400"/>
              <a:buNone/>
            </a:pPr>
            <a:endParaRPr lang="en-US" sz="1600" dirty="0">
              <a:solidFill>
                <a:schemeClr val="tx2">
                  <a:lumMod val="10000"/>
                </a:schemeClr>
              </a:solidFill>
            </a:endParaRPr>
          </a:p>
          <a:p>
            <a:pPr indent="-317492">
              <a:lnSpc>
                <a:spcPct val="115000"/>
              </a:lnSpc>
              <a:spcBef>
                <a:spcPts val="0"/>
              </a:spcBef>
              <a:buSzPts val="1400"/>
            </a:pPr>
            <a:r>
              <a:rPr lang="en-US" sz="1600" dirty="0">
                <a:solidFill>
                  <a:schemeClr val="tx2">
                    <a:lumMod val="10000"/>
                  </a:schemeClr>
                </a:solidFill>
              </a:rPr>
              <a:t>https://www.clariontech.com/platform-blog/introduction-to-robotic-process-automation-rpa-the-future-of-business-process-management</a:t>
            </a:r>
          </a:p>
          <a:p>
            <a:pPr marL="139697" indent="0">
              <a:lnSpc>
                <a:spcPct val="115000"/>
              </a:lnSpc>
              <a:spcBef>
                <a:spcPts val="0"/>
              </a:spcBef>
              <a:buSzPts val="1400"/>
              <a:buNone/>
            </a:pPr>
            <a:endParaRPr lang="en-US" sz="1600" dirty="0">
              <a:solidFill>
                <a:schemeClr val="tx2">
                  <a:lumMod val="10000"/>
                </a:schemeClr>
              </a:solidFill>
            </a:endParaRPr>
          </a:p>
          <a:p>
            <a:pPr indent="-317492">
              <a:lnSpc>
                <a:spcPct val="115000"/>
              </a:lnSpc>
              <a:spcBef>
                <a:spcPts val="0"/>
              </a:spcBef>
              <a:buSzPts val="1400"/>
            </a:pPr>
            <a:r>
              <a:rPr lang="en-US" sz="1600" dirty="0">
                <a:solidFill>
                  <a:schemeClr val="tx2">
                    <a:lumMod val="10000"/>
                  </a:schemeClr>
                </a:solidFill>
              </a:rPr>
              <a:t>https://www2.deloitte.com/se/sv/pages/technology/articles/part1-artificial-intelligence-defined.html</a:t>
            </a:r>
          </a:p>
          <a:p>
            <a:pPr indent="-317492">
              <a:lnSpc>
                <a:spcPct val="115000"/>
              </a:lnSpc>
              <a:spcBef>
                <a:spcPts val="0"/>
              </a:spcBef>
              <a:buSzPts val="1400"/>
            </a:pPr>
            <a:endParaRPr lang="en-US" sz="1600" dirty="0">
              <a:solidFill>
                <a:schemeClr val="tx2">
                  <a:lumMod val="10000"/>
                </a:schemeClr>
              </a:solidFill>
            </a:endParaRPr>
          </a:p>
          <a:p>
            <a:pPr indent="-317492">
              <a:lnSpc>
                <a:spcPct val="115000"/>
              </a:lnSpc>
              <a:spcBef>
                <a:spcPts val="0"/>
              </a:spcBef>
              <a:buSzPts val="1400"/>
            </a:pPr>
            <a:r>
              <a:rPr lang="en-US" sz="1600" dirty="0">
                <a:solidFill>
                  <a:schemeClr val="tx2">
                    <a:lumMod val="10000"/>
                  </a:schemeClr>
                </a:solidFill>
              </a:rPr>
              <a:t>Harman, Mark. "The role of artificial intelligence in software engineering." In 2012 First International Workshop on Realizing AI Synergies in Software Engineering (RAISE), pp. 1-6. IEEE, 2012.</a:t>
            </a:r>
          </a:p>
          <a:p>
            <a:pPr indent="-317492">
              <a:lnSpc>
                <a:spcPct val="115000"/>
              </a:lnSpc>
              <a:spcBef>
                <a:spcPts val="0"/>
              </a:spcBef>
              <a:buSzPts val="1400"/>
            </a:pPr>
            <a:endParaRPr lang="en-US" sz="1600" dirty="0">
              <a:solidFill>
                <a:schemeClr val="tx2">
                  <a:lumMod val="10000"/>
                </a:schemeClr>
              </a:solidFill>
              <a:latin typeface="Source Sans Pro" panose="020B0604020202020204" charset="0"/>
            </a:endParaRPr>
          </a:p>
          <a:p>
            <a:pPr indent="-317492">
              <a:lnSpc>
                <a:spcPct val="115000"/>
              </a:lnSpc>
              <a:spcBef>
                <a:spcPts val="0"/>
              </a:spcBef>
              <a:buSzPts val="1400"/>
            </a:pPr>
            <a:r>
              <a:rPr lang="en-US" sz="1600" dirty="0">
                <a:solidFill>
                  <a:schemeClr val="tx2">
                    <a:lumMod val="10000"/>
                  </a:schemeClr>
                </a:solidFill>
              </a:rPr>
              <a:t>https://towardsdatascience.com/what-is-the-role-of-an-ai-software-engineer-in-a-data-science-team-eec987203ceb</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32</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081707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914400" y="688723"/>
            <a:ext cx="10363200" cy="1546400"/>
          </a:xfrm>
          <a:prstGeom prst="rect">
            <a:avLst/>
          </a:prstGeom>
        </p:spPr>
        <p:txBody>
          <a:bodyPr spcFirstLastPara="1" wrap="square" lIns="121900" tIns="121900" rIns="121900" bIns="121900" anchor="b" anchorCtr="0">
            <a:noAutofit/>
          </a:bodyPr>
          <a:lstStyle/>
          <a:p>
            <a:r>
              <a:rPr lang="en" sz="8000" b="1" dirty="0"/>
              <a:t>Thanks!</a:t>
            </a:r>
            <a:endParaRPr sz="8000" b="1" dirty="0"/>
          </a:p>
        </p:txBody>
      </p:sp>
      <p:sp>
        <p:nvSpPr>
          <p:cNvPr id="375" name="Google Shape;375;p35"/>
          <p:cNvSpPr txBox="1">
            <a:spLocks noGrp="1"/>
          </p:cNvSpPr>
          <p:nvPr>
            <p:ph type="subTitle" idx="4294967295"/>
          </p:nvPr>
        </p:nvSpPr>
        <p:spPr>
          <a:xfrm>
            <a:off x="914400" y="2186551"/>
            <a:ext cx="8791600" cy="1046400"/>
          </a:xfrm>
          <a:prstGeom prst="rect">
            <a:avLst/>
          </a:prstGeom>
        </p:spPr>
        <p:txBody>
          <a:bodyPr spcFirstLastPara="1" wrap="square" lIns="121900" tIns="121900" rIns="121900" bIns="121900" anchor="t" anchorCtr="0">
            <a:noAutofit/>
          </a:bodyPr>
          <a:lstStyle/>
          <a:p>
            <a:pPr marL="0" indent="0">
              <a:spcBef>
                <a:spcPts val="800"/>
              </a:spcBef>
              <a:buNone/>
            </a:pPr>
            <a:r>
              <a:rPr lang="en" sz="4800" b="1" dirty="0"/>
              <a:t>Any questions?</a:t>
            </a:r>
            <a:endParaRPr sz="4800" b="1" dirty="0"/>
          </a:p>
        </p:txBody>
      </p:sp>
      <p:sp>
        <p:nvSpPr>
          <p:cNvPr id="377" name="Google Shape;377;p35"/>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33</a:t>
            </a:fld>
            <a:endParaRPr kern="0">
              <a:solidFill>
                <a:srgbClr val="0091EA"/>
              </a:solidFill>
            </a:endParaRPr>
          </a:p>
        </p:txBody>
      </p:sp>
      <p:pic>
        <p:nvPicPr>
          <p:cNvPr id="6" name="Picture 5">
            <a:extLst>
              <a:ext uri="{FF2B5EF4-FFF2-40B4-BE49-F238E27FC236}">
                <a16:creationId xmlns:a16="http://schemas.microsoft.com/office/drawing/2014/main" id="{15DBA93B-DA24-4622-B793-EAA4E8CFEAEA}"/>
              </a:ext>
            </a:extLst>
          </p:cNvPr>
          <p:cNvPicPr>
            <a:picLocks noChangeAspect="1"/>
          </p:cNvPicPr>
          <p:nvPr/>
        </p:nvPicPr>
        <p:blipFill>
          <a:blip r:embed="rId3"/>
          <a:stretch>
            <a:fillRect/>
          </a:stretch>
        </p:blipFill>
        <p:spPr>
          <a:xfrm>
            <a:off x="6096000" y="3232951"/>
            <a:ext cx="4672357" cy="26282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a:off x="1119667" y="1755841"/>
            <a:ext cx="2488800" cy="24608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7" name="Google Shape;267;p29"/>
          <p:cNvSpPr/>
          <p:nvPr/>
        </p:nvSpPr>
        <p:spPr>
          <a:xfrm>
            <a:off x="1338292" y="1972059"/>
            <a:ext cx="2050800" cy="2028400"/>
          </a:xfrm>
          <a:prstGeom prst="ellipse">
            <a:avLst/>
          </a:prstGeom>
          <a:noFill/>
          <a:ln w="9525"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600" b="1" kern="0" dirty="0">
                <a:solidFill>
                  <a:srgbClr val="263238"/>
                </a:solidFill>
                <a:latin typeface="Source Sans Pro"/>
                <a:ea typeface="Source Sans Pro"/>
              </a:rPr>
              <a:t>Development</a:t>
            </a:r>
            <a:endParaRPr sz="1600" b="1" kern="0" dirty="0">
              <a:solidFill>
                <a:srgbClr val="263238"/>
              </a:solidFill>
              <a:latin typeface="Source Sans Pro"/>
              <a:ea typeface="Source Sans Pro"/>
              <a:sym typeface="Source Sans Pro"/>
            </a:endParaRPr>
          </a:p>
        </p:txBody>
      </p:sp>
      <p:sp>
        <p:nvSpPr>
          <p:cNvPr id="268" name="Google Shape;268;p29"/>
          <p:cNvSpPr/>
          <p:nvPr/>
        </p:nvSpPr>
        <p:spPr>
          <a:xfrm>
            <a:off x="4087717" y="3181588"/>
            <a:ext cx="2670400" cy="26408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9" name="Google Shape;269;p29"/>
          <p:cNvSpPr/>
          <p:nvPr/>
        </p:nvSpPr>
        <p:spPr>
          <a:xfrm>
            <a:off x="4322340" y="3413627"/>
            <a:ext cx="2201200" cy="2177200"/>
          </a:xfrm>
          <a:prstGeom prst="ellipse">
            <a:avLst/>
          </a:prstGeom>
          <a:noFill/>
          <a:ln w="28575"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2400" b="1" kern="0" dirty="0">
                <a:solidFill>
                  <a:srgbClr val="263238"/>
                </a:solidFill>
                <a:latin typeface="Source Sans Pro"/>
                <a:ea typeface="Source Sans Pro"/>
              </a:rPr>
              <a:t>Operation</a:t>
            </a:r>
            <a:endParaRPr sz="2400" b="1" kern="0" dirty="0">
              <a:solidFill>
                <a:srgbClr val="263238"/>
              </a:solidFill>
              <a:latin typeface="Source Sans Pro"/>
              <a:ea typeface="Source Sans Pro"/>
              <a:sym typeface="Source Sans Pro"/>
            </a:endParaRPr>
          </a:p>
        </p:txBody>
      </p:sp>
      <p:sp>
        <p:nvSpPr>
          <p:cNvPr id="270" name="Google Shape;270;p29"/>
          <p:cNvSpPr/>
          <p:nvPr/>
        </p:nvSpPr>
        <p:spPr>
          <a:xfrm>
            <a:off x="6862816" y="833300"/>
            <a:ext cx="2948400" cy="29156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1" name="Google Shape;271;p29"/>
          <p:cNvSpPr/>
          <p:nvPr/>
        </p:nvSpPr>
        <p:spPr>
          <a:xfrm>
            <a:off x="7121897" y="1089361"/>
            <a:ext cx="2430000" cy="2403200"/>
          </a:xfrm>
          <a:prstGeom prst="ellipse">
            <a:avLst/>
          </a:prstGeom>
          <a:noFill/>
          <a:ln w="76200"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2000" b="1" kern="0" dirty="0">
                <a:solidFill>
                  <a:srgbClr val="263238"/>
                </a:solidFill>
                <a:latin typeface="Source Sans Pro"/>
                <a:ea typeface="Source Sans Pro"/>
              </a:rPr>
              <a:t>Maintenance</a:t>
            </a:r>
            <a:endParaRPr sz="2000" b="1" kern="0" dirty="0">
              <a:solidFill>
                <a:srgbClr val="263238"/>
              </a:solidFill>
              <a:latin typeface="Source Sans Pro"/>
              <a:ea typeface="Source Sans Pro"/>
              <a:sym typeface="Source Sans Pro"/>
            </a:endParaRPr>
          </a:p>
        </p:txBody>
      </p:sp>
      <p:cxnSp>
        <p:nvCxnSpPr>
          <p:cNvPr id="272" name="Google Shape;272;p29"/>
          <p:cNvCxnSpPr/>
          <p:nvPr/>
        </p:nvCxnSpPr>
        <p:spPr>
          <a:xfrm>
            <a:off x="3306532" y="3420752"/>
            <a:ext cx="1092000" cy="660400"/>
          </a:xfrm>
          <a:prstGeom prst="straightConnector1">
            <a:avLst/>
          </a:prstGeom>
          <a:noFill/>
          <a:ln w="9525" cap="flat" cmpd="sng">
            <a:solidFill>
              <a:srgbClr val="CFD8DC"/>
            </a:solidFill>
            <a:prstDash val="solid"/>
            <a:round/>
            <a:headEnd type="none" w="med" len="med"/>
            <a:tailEnd type="none" w="med" len="med"/>
          </a:ln>
        </p:spPr>
      </p:cxnSp>
      <p:cxnSp>
        <p:nvCxnSpPr>
          <p:cNvPr id="273" name="Google Shape;273;p29"/>
          <p:cNvCxnSpPr/>
          <p:nvPr/>
        </p:nvCxnSpPr>
        <p:spPr>
          <a:xfrm rot="10800000" flipH="1">
            <a:off x="6328724" y="2930177"/>
            <a:ext cx="956400" cy="945600"/>
          </a:xfrm>
          <a:prstGeom prst="straightConnector1">
            <a:avLst/>
          </a:prstGeom>
          <a:noFill/>
          <a:ln w="28575" cap="flat" cmpd="sng">
            <a:solidFill>
              <a:srgbClr val="CFD8DC"/>
            </a:solidFill>
            <a:prstDash val="solid"/>
            <a:round/>
            <a:headEnd type="none" w="med" len="med"/>
            <a:tailEnd type="none" w="med" len="med"/>
          </a:ln>
        </p:spPr>
      </p:cxnSp>
      <p:sp>
        <p:nvSpPr>
          <p:cNvPr id="274" name="Google Shape;274;p29"/>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4</a:t>
            </a:fld>
            <a:endParaRPr kern="0">
              <a:solidFill>
                <a:srgbClr val="0091EA"/>
              </a:solidFill>
            </a:endParaRPr>
          </a:p>
        </p:txBody>
      </p:sp>
      <p:sp>
        <p:nvSpPr>
          <p:cNvPr id="15" name="Google Shape;270;p29">
            <a:extLst>
              <a:ext uri="{FF2B5EF4-FFF2-40B4-BE49-F238E27FC236}">
                <a16:creationId xmlns:a16="http://schemas.microsoft.com/office/drawing/2014/main" id="{495E45EC-4556-45C1-B2AD-1D6A020695D7}"/>
              </a:ext>
            </a:extLst>
          </p:cNvPr>
          <p:cNvSpPr/>
          <p:nvPr/>
        </p:nvSpPr>
        <p:spPr>
          <a:xfrm>
            <a:off x="3695041" y="72549"/>
            <a:ext cx="2948400" cy="29156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271;p29">
            <a:extLst>
              <a:ext uri="{FF2B5EF4-FFF2-40B4-BE49-F238E27FC236}">
                <a16:creationId xmlns:a16="http://schemas.microsoft.com/office/drawing/2014/main" id="{D3B6DD27-F5FE-4867-9C3F-7AD786375B58}"/>
              </a:ext>
            </a:extLst>
          </p:cNvPr>
          <p:cNvSpPr/>
          <p:nvPr/>
        </p:nvSpPr>
        <p:spPr>
          <a:xfrm>
            <a:off x="3954241" y="328749"/>
            <a:ext cx="2430000" cy="2403200"/>
          </a:xfrm>
          <a:prstGeom prst="ellipse">
            <a:avLst/>
          </a:prstGeom>
          <a:noFill/>
          <a:ln w="76200"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000" b="1" kern="0" dirty="0">
                <a:solidFill>
                  <a:srgbClr val="263238"/>
                </a:solidFill>
                <a:latin typeface="Source Sans Pro"/>
                <a:ea typeface="Source Sans Pro"/>
                <a:sym typeface="Source Sans Pro"/>
              </a:rPr>
              <a:t>AI algorithms</a:t>
            </a:r>
            <a:endParaRPr sz="2000" b="1" kern="0" dirty="0">
              <a:solidFill>
                <a:srgbClr val="263238"/>
              </a:solidFill>
              <a:latin typeface="Source Sans Pro"/>
              <a:ea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What is </a:t>
            </a:r>
            <a:r>
              <a:rPr lang="en-US" dirty="0"/>
              <a:t>Artificial Intelligence</a:t>
            </a:r>
            <a:r>
              <a:rPr lang="en" dirty="0"/>
              <a:t>?</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pPr marL="76199" indent="0">
              <a:buNone/>
            </a:pPr>
            <a:r>
              <a:rPr lang="en-US" sz="2800" dirty="0"/>
              <a:t>AI is concerned with getting computers to do tasks that would normally require human intelligence.</a:t>
            </a:r>
          </a:p>
          <a:p>
            <a:pPr marL="76199" indent="0">
              <a:buNone/>
            </a:pPr>
            <a:endParaRPr lang="en-US" sz="2800" dirty="0"/>
          </a:p>
          <a:p>
            <a:pPr>
              <a:spcBef>
                <a:spcPts val="0"/>
              </a:spcBef>
            </a:pPr>
            <a:r>
              <a:rPr lang="en-US" sz="2800" dirty="0"/>
              <a:t>“Artificial Intelligence is a computerized system that exhibits behavior that is commonly thought of as requiring intelligence.”</a:t>
            </a:r>
          </a:p>
          <a:p>
            <a:pPr>
              <a:spcBef>
                <a:spcPts val="0"/>
              </a:spcBef>
            </a:pPr>
            <a:endParaRPr lang="en-US" sz="2800" dirty="0"/>
          </a:p>
          <a:p>
            <a:pPr>
              <a:spcBef>
                <a:spcPts val="0"/>
              </a:spcBef>
            </a:pPr>
            <a:r>
              <a:rPr lang="en-US" sz="2800" dirty="0"/>
              <a:t>“Artificial Intelligence is the science of making machines do things that would require intelligence if done by man.”</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5</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4529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6318133" y="2224429"/>
            <a:ext cx="3836400" cy="38092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0" name="Google Shape;150;p21"/>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pPr marL="0" indent="0">
              <a:spcBef>
                <a:spcPts val="800"/>
              </a:spcBef>
              <a:buNone/>
            </a:pPr>
            <a:r>
              <a:rPr lang="en-US" dirty="0"/>
              <a:t>The founding father of AI, Alan Turing, defines this discipline as:</a:t>
            </a:r>
          </a:p>
        </p:txBody>
      </p:sp>
      <p:sp>
        <p:nvSpPr>
          <p:cNvPr id="151" name="Google Shape;151;p21"/>
          <p:cNvSpPr txBox="1">
            <a:spLocks noGrp="1"/>
          </p:cNvSpPr>
          <p:nvPr>
            <p:ph type="body" idx="1"/>
          </p:nvPr>
        </p:nvSpPr>
        <p:spPr>
          <a:xfrm>
            <a:off x="1048200" y="2006600"/>
            <a:ext cx="4868000" cy="2942400"/>
          </a:xfrm>
          <a:prstGeom prst="rect">
            <a:avLst/>
          </a:prstGeom>
        </p:spPr>
        <p:txBody>
          <a:bodyPr spcFirstLastPara="1" wrap="square" lIns="121900" tIns="121900" rIns="121900" bIns="121900" anchor="t" anchorCtr="0">
            <a:noAutofit/>
          </a:bodyPr>
          <a:lstStyle/>
          <a:p>
            <a:pPr marL="0" indent="0">
              <a:buNone/>
            </a:pPr>
            <a:r>
              <a:rPr lang="en-US" sz="2800" dirty="0"/>
              <a:t>“AI is the science and engineering of making intelligent machines, especially intelligent computer programs.”</a:t>
            </a:r>
          </a:p>
        </p:txBody>
      </p:sp>
      <p:cxnSp>
        <p:nvCxnSpPr>
          <p:cNvPr id="153" name="Google Shape;153;p21"/>
          <p:cNvCxnSpPr/>
          <p:nvPr/>
        </p:nvCxnSpPr>
        <p:spPr>
          <a:xfrm rot="10800000" flipH="1">
            <a:off x="9057588" y="490468"/>
            <a:ext cx="851600" cy="18928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9593020" y="2021061"/>
            <a:ext cx="1836800" cy="7612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9425039" y="1559768"/>
            <a:ext cx="955200" cy="10748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6</a:t>
            </a:fld>
            <a:endParaRPr kern="0">
              <a:solidFill>
                <a:srgbClr val="0091EA"/>
              </a:solidFill>
            </a:endParaRPr>
          </a:p>
        </p:txBody>
      </p:sp>
      <p:pic>
        <p:nvPicPr>
          <p:cNvPr id="11" name="Picture 10">
            <a:extLst>
              <a:ext uri="{FF2B5EF4-FFF2-40B4-BE49-F238E27FC236}">
                <a16:creationId xmlns:a16="http://schemas.microsoft.com/office/drawing/2014/main" id="{CCAFFE23-699B-409E-93FF-3D384C7E48F5}"/>
              </a:ext>
            </a:extLst>
          </p:cNvPr>
          <p:cNvPicPr>
            <a:picLocks noChangeAspect="1"/>
          </p:cNvPicPr>
          <p:nvPr/>
        </p:nvPicPr>
        <p:blipFill>
          <a:blip r:embed="rId3"/>
          <a:stretch>
            <a:fillRect/>
          </a:stretch>
        </p:blipFill>
        <p:spPr>
          <a:xfrm>
            <a:off x="7489811" y="3268207"/>
            <a:ext cx="1493044" cy="1721644"/>
          </a:xfrm>
          <a:prstGeom prst="ellipse">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r>
              <a:rPr lang="en-US" sz="4400" dirty="0"/>
              <a:t>Impacts of AI on SE</a:t>
            </a:r>
            <a:endParaRPr sz="4400" dirty="0"/>
          </a:p>
        </p:txBody>
      </p:sp>
      <p:sp>
        <p:nvSpPr>
          <p:cNvPr id="98" name="Google Shape;98;p15"/>
          <p:cNvSpPr txBox="1">
            <a:spLocks noGrp="1"/>
          </p:cNvSpPr>
          <p:nvPr>
            <p:ph type="subTitle" idx="1"/>
          </p:nvPr>
        </p:nvSpPr>
        <p:spPr>
          <a:xfrm>
            <a:off x="2061367" y="4015348"/>
            <a:ext cx="7776800" cy="1046400"/>
          </a:xfrm>
          <a:prstGeom prst="rect">
            <a:avLst/>
          </a:prstGeom>
        </p:spPr>
        <p:txBody>
          <a:bodyPr spcFirstLastPara="1" wrap="square" lIns="121900" tIns="121900" rIns="121900" bIns="121900" anchor="t" anchorCtr="0">
            <a:noAutofit/>
          </a:bodyPr>
          <a:lstStyle/>
          <a:p>
            <a:pPr marL="0" indent="0"/>
            <a:r>
              <a:rPr lang="en-US" dirty="0"/>
              <a:t>An overview</a:t>
            </a:r>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0091EA"/>
                </a:solidFill>
              </a:rPr>
              <a:pPr defTabSz="1219170">
                <a:buClr>
                  <a:srgbClr val="000000"/>
                </a:buClr>
              </a:pPr>
              <a:t>7</a:t>
            </a:fld>
            <a:endParaRPr kern="0">
              <a:solidFill>
                <a:srgbClr val="0091E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Overview on impacts of AI on SE</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a:t>Widespread increase in customer needs</a:t>
            </a:r>
          </a:p>
          <a:p>
            <a:pPr marL="76199" indent="0">
              <a:buNone/>
            </a:pPr>
            <a:endParaRPr lang="en-US" sz="2800" dirty="0"/>
          </a:p>
          <a:p>
            <a:pPr>
              <a:spcBef>
                <a:spcPts val="0"/>
              </a:spcBef>
            </a:pPr>
            <a:r>
              <a:rPr lang="en-US" sz="2800" dirty="0"/>
              <a:t>Traditional software development is not designed to support rapid changes</a:t>
            </a:r>
          </a:p>
          <a:p>
            <a:pPr marL="0" indent="0">
              <a:buNone/>
            </a:pPr>
            <a:endParaRPr lang="en-US" sz="2800" dirty="0"/>
          </a:p>
          <a:p>
            <a:pPr marL="0" indent="0">
              <a:buNone/>
            </a:pPr>
            <a:r>
              <a:rPr lang="en-US" sz="2800" dirty="0"/>
              <a:t>Software companies must act on rapid behavioral changes to develop and release products with speed and accuracy.</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8</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21990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dirty="0"/>
              <a:t>Overview on impacts of AI on SE</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800" dirty="0"/>
              <a:t>Artificial Intelligence (AI)</a:t>
            </a:r>
          </a:p>
          <a:p>
            <a:pPr lvl="1"/>
            <a:r>
              <a:rPr lang="en-US" sz="2000" dirty="0"/>
              <a:t>Creating scalable, efficient and agile workflows</a:t>
            </a:r>
          </a:p>
          <a:p>
            <a:pPr lvl="1"/>
            <a:r>
              <a:rPr lang="en-US" sz="2000" dirty="0"/>
              <a:t>Reduce time-to-market</a:t>
            </a:r>
          </a:p>
          <a:p>
            <a:pPr marL="76199" indent="0">
              <a:buNone/>
            </a:pPr>
            <a:endParaRPr lang="en-US" sz="2800" dirty="0"/>
          </a:p>
          <a:p>
            <a:pPr>
              <a:spcBef>
                <a:spcPts val="0"/>
              </a:spcBef>
            </a:pPr>
            <a:r>
              <a:rPr lang="en-US" sz="2800" dirty="0"/>
              <a:t>AI algorithms</a:t>
            </a:r>
          </a:p>
          <a:p>
            <a:pPr lvl="1"/>
            <a:r>
              <a:rPr lang="en-US" sz="2000" dirty="0"/>
              <a:t>Allow software development teams to make instant decisions using real-time data</a:t>
            </a:r>
          </a:p>
          <a:p>
            <a:pPr lvl="1"/>
            <a:r>
              <a:rPr lang="en-US" sz="2000" dirty="0"/>
              <a:t>Perform complex and intelligent functions associated with human thinking</a:t>
            </a:r>
          </a:p>
          <a:p>
            <a:pPr lvl="1"/>
            <a:r>
              <a:rPr lang="en-US" sz="2000" dirty="0"/>
              <a:t>Accurate code</a:t>
            </a:r>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733"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9</a:t>
            </a:fld>
            <a:endParaRPr kumimoji="0" sz="1733"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5194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themeOverride>
</file>

<file path=docProps/app.xml><?xml version="1.0" encoding="utf-8"?>
<Properties xmlns="http://schemas.openxmlformats.org/officeDocument/2006/extended-properties" xmlns:vt="http://schemas.openxmlformats.org/officeDocument/2006/docPropsVTypes">
  <TotalTime>207</TotalTime>
  <Words>918</Words>
  <Application>Microsoft Office PowerPoint</Application>
  <PresentationFormat>Widescreen</PresentationFormat>
  <Paragraphs>149</Paragraphs>
  <Slides>33</Slides>
  <Notes>33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Calibri</vt:lpstr>
      <vt:lpstr>Calibri Light</vt:lpstr>
      <vt:lpstr>Roboto Slab</vt:lpstr>
      <vt:lpstr>Source Sans Pro</vt:lpstr>
      <vt:lpstr>Office Theme</vt:lpstr>
      <vt:lpstr>Cordelia template</vt:lpstr>
      <vt:lpstr>1_Cordelia template</vt:lpstr>
      <vt:lpstr>The Role of AI in Software Engineering</vt:lpstr>
      <vt:lpstr>What are we going to talk about?</vt:lpstr>
      <vt:lpstr>What is Software Engineering?</vt:lpstr>
      <vt:lpstr>PowerPoint Presentation</vt:lpstr>
      <vt:lpstr>What is Artificial Intelligence?</vt:lpstr>
      <vt:lpstr>The founding father of AI, Alan Turing, defines this discipline as:</vt:lpstr>
      <vt:lpstr>Impacts of AI on SE</vt:lpstr>
      <vt:lpstr>Overview on impacts of AI on SE</vt:lpstr>
      <vt:lpstr>Overview on impacts of AI on SE</vt:lpstr>
      <vt:lpstr>PowerPoint Presentation</vt:lpstr>
      <vt:lpstr>PowerPoint Presentation</vt:lpstr>
      <vt:lpstr>Impacts of AI on SE</vt:lpstr>
      <vt:lpstr>1. Agile Project Management</vt:lpstr>
      <vt:lpstr>2. Software Design</vt:lpstr>
      <vt:lpstr>Impacts of AI on SE: Software Design</vt:lpstr>
      <vt:lpstr>3. Software Testing</vt:lpstr>
      <vt:lpstr>Impacts of AI on SE: Software Testing</vt:lpstr>
      <vt:lpstr>4. GUI Testing</vt:lpstr>
      <vt:lpstr>Impacts of AI on SE: GUI Testing</vt:lpstr>
      <vt:lpstr>5. Strategic Decision-Making</vt:lpstr>
      <vt:lpstr>Impacts of AI on SE: Strategic Decision-Making</vt:lpstr>
      <vt:lpstr>6. Code Generation</vt:lpstr>
      <vt:lpstr>Impacts of AI on SE: Code Generation</vt:lpstr>
      <vt:lpstr>7. Support</vt:lpstr>
      <vt:lpstr>Impacts of AI on SE: Support</vt:lpstr>
      <vt:lpstr>An AI-based overview</vt:lpstr>
      <vt:lpstr>An AI-based overview</vt:lpstr>
      <vt:lpstr>Fuzzy and probabilistic methods</vt:lpstr>
      <vt:lpstr>Computational search and optimization</vt:lpstr>
      <vt:lpstr>Classification, learning and prediction</vt:lpstr>
      <vt:lpstr>The Future of Development</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AI in Software Engineering</dc:title>
  <dc:creator>MahDi</dc:creator>
  <cp:lastModifiedBy>MahDi</cp:lastModifiedBy>
  <cp:revision>169</cp:revision>
  <dcterms:created xsi:type="dcterms:W3CDTF">2020-12-17T09:48:27Z</dcterms:created>
  <dcterms:modified xsi:type="dcterms:W3CDTF">2020-12-17T13:22:36Z</dcterms:modified>
</cp:coreProperties>
</file>