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179" y="4918698"/>
            <a:ext cx="8020050" cy="1316327"/>
          </a:xfrm>
        </p:spPr>
        <p:txBody>
          <a:bodyPr wrap="none" anchor="t">
            <a:normAutofit/>
          </a:bodyPr>
          <a:lstStyle>
            <a:lvl1pPr algn="r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178" y="4219959"/>
            <a:ext cx="8020050" cy="681521"/>
          </a:xfrm>
        </p:spPr>
        <p:txBody>
          <a:bodyPr anchor="b">
            <a:normAutofit/>
          </a:bodyPr>
          <a:lstStyle>
            <a:lvl1pPr marL="0" indent="0" algn="r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7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811965"/>
            <a:ext cx="9223058" cy="90280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564" y="1087998"/>
            <a:ext cx="9223058" cy="372396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714772"/>
            <a:ext cx="9221665" cy="751983"/>
          </a:xfrm>
        </p:spPr>
        <p:txBody>
          <a:bodyPr/>
          <a:lstStyle>
            <a:lvl1pPr marL="0" indent="0">
              <a:buNone/>
              <a:defRPr sz="1322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3894323"/>
          </a:xfrm>
        </p:spPr>
        <p:txBody>
          <a:bodyPr anchor="ctr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4946652"/>
            <a:ext cx="9221665" cy="1654790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402314"/>
            <a:ext cx="8159289" cy="3297737"/>
          </a:xfrm>
        </p:spPr>
        <p:txBody>
          <a:bodyPr anchor="ctr"/>
          <a:lstStyle>
            <a:lvl1pPr>
              <a:defRPr sz="36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708345"/>
            <a:ext cx="7676495" cy="60488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171" y="4960238"/>
            <a:ext cx="9220272" cy="1641204"/>
          </a:xfrm>
        </p:spPr>
        <p:txBody>
          <a:bodyPr anchor="ctr">
            <a:normAutofit/>
          </a:bodyPr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974478" y="866963"/>
            <a:ext cx="534670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4831" y="3022600"/>
            <a:ext cx="534670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2563975"/>
            <a:ext cx="9223058" cy="2767670"/>
          </a:xfrm>
        </p:spPr>
        <p:txBody>
          <a:bodyPr anchor="b">
            <a:normAutofit/>
          </a:bodyPr>
          <a:lstStyle>
            <a:lvl1pPr>
              <a:defRPr sz="44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344622"/>
            <a:ext cx="9221665" cy="1256821"/>
          </a:xfrm>
        </p:spPr>
        <p:txBody>
          <a:bodyPr anchor="t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1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72907" y="2078038"/>
            <a:ext cx="2584648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0025" y="2833687"/>
            <a:ext cx="2567530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54" y="2078038"/>
            <a:ext cx="2575328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4798" y="2833687"/>
            <a:ext cx="2584584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6717" y="2078038"/>
            <a:ext cx="2571708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66717" y="2833687"/>
            <a:ext cx="257170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3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8350" y="4735212"/>
            <a:ext cx="2578669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8350" y="2486168"/>
            <a:ext cx="2578669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8350" y="5370168"/>
            <a:ext cx="2578669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7391" y="4735212"/>
            <a:ext cx="2570315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486168"/>
            <a:ext cx="2570315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06205" y="5370167"/>
            <a:ext cx="2573719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45042" y="4735212"/>
            <a:ext cx="2571708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45041" y="2486168"/>
            <a:ext cx="2571708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44932" y="5370165"/>
            <a:ext cx="2575114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4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5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314"/>
            <a:ext cx="6783626" cy="640378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26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5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49496" y="4918698"/>
            <a:ext cx="8020050" cy="1316327"/>
          </a:xfrm>
        </p:spPr>
        <p:txBody>
          <a:bodyPr wrap="none" anchor="t">
            <a:normAutofit/>
          </a:bodyPr>
          <a:lstStyle>
            <a:lvl1pPr algn="l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9496" y="4219958"/>
            <a:ext cx="8020050" cy="680748"/>
          </a:xfrm>
        </p:spPr>
        <p:txBody>
          <a:bodyPr anchor="b">
            <a:normAutofit/>
          </a:bodyPr>
          <a:lstStyle>
            <a:lvl1pPr marL="0" indent="0" algn="l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333" y="2011568"/>
            <a:ext cx="4407533" cy="479453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027" y="2011568"/>
            <a:ext cx="4415202" cy="479453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3" y="1852393"/>
            <a:ext cx="4407533" cy="907829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333" y="2760222"/>
            <a:ext cx="4407533" cy="405987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3027" y="1852393"/>
            <a:ext cx="4416595" cy="9078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3027" y="2760222"/>
            <a:ext cx="4416595" cy="405987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6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7998"/>
            <a:ext cx="5413534" cy="53700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66950"/>
            <a:ext cx="3203131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7998"/>
            <a:ext cx="5413534" cy="537001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66950"/>
            <a:ext cx="3203131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4" y="2011568"/>
            <a:ext cx="8975895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3758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3758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3758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1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755683" rtl="0" eaLnBrk="1" latinLnBrk="0" hangingPunct="1">
        <a:lnSpc>
          <a:spcPct val="90000"/>
        </a:lnSpc>
        <a:spcBef>
          <a:spcPct val="0"/>
        </a:spcBef>
        <a:buNone/>
        <a:defRPr sz="484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8921" indent="-188921" algn="l" defTabSz="75568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64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6762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20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4604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6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2445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0287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8128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970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811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653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564" y="3321050"/>
            <a:ext cx="922305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5000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sz="5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0" spc="-2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Integrador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736564" y="4730097"/>
            <a:ext cx="9221665" cy="2019953"/>
          </a:xfrm>
        </p:spPr>
        <p:txBody>
          <a:bodyPr>
            <a:noAutofit/>
          </a:bodyPr>
          <a:lstStyle/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1201900251 – Lucas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Zago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1201900350 – Gabriel Anderson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Gouchi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1201200602 –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Khorenn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Almeida C. 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781" y="810259"/>
            <a:ext cx="7273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Total </a:t>
            </a:r>
            <a:r>
              <a:rPr sz="4400" dirty="0"/>
              <a:t>de </a:t>
            </a:r>
            <a:r>
              <a:rPr sz="4400" spc="-10" dirty="0"/>
              <a:t>transações </a:t>
            </a:r>
            <a:r>
              <a:rPr sz="4400" dirty="0"/>
              <a:t>no</a:t>
            </a:r>
            <a:r>
              <a:rPr sz="4400" spc="15" dirty="0"/>
              <a:t> </a:t>
            </a:r>
            <a:r>
              <a:rPr sz="4400" dirty="0"/>
              <a:t>período?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74001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necessário escolher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período de </a:t>
            </a:r>
            <a:r>
              <a:rPr sz="3200" spc="-20" dirty="0">
                <a:latin typeface="Calibri"/>
                <a:cs typeface="Calibri"/>
              </a:rPr>
              <a:t>estudo, </a:t>
            </a:r>
            <a:r>
              <a:rPr sz="3200" spc="-5" dirty="0" err="1" smtClean="0">
                <a:latin typeface="Calibri"/>
                <a:cs typeface="Calibri"/>
              </a:rPr>
              <a:t>meses</a:t>
            </a:r>
            <a:r>
              <a:rPr sz="3200" spc="-5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marR="628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Qual </a:t>
            </a:r>
            <a:r>
              <a:rPr sz="3200" spc="-10" dirty="0">
                <a:latin typeface="Calibri"/>
                <a:cs typeface="Calibri"/>
              </a:rPr>
              <a:t>número </a:t>
            </a:r>
            <a:r>
              <a:rPr sz="3200" spc="-20" dirty="0">
                <a:latin typeface="Calibri"/>
                <a:cs typeface="Calibri"/>
              </a:rPr>
              <a:t>total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transações </a:t>
            </a:r>
            <a:r>
              <a:rPr sz="3200" spc="-5" dirty="0">
                <a:latin typeface="Calibri"/>
                <a:cs typeface="Calibri"/>
              </a:rPr>
              <a:t>no período  escolhido.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9287" y="810259"/>
            <a:ext cx="201281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</a:t>
            </a:r>
            <a:r>
              <a:rPr sz="4400" spc="-10" dirty="0"/>
              <a:t>I</a:t>
            </a:r>
            <a:r>
              <a:rPr sz="4400" dirty="0"/>
              <a:t>S</a:t>
            </a:r>
            <a:r>
              <a:rPr sz="4400" spc="-35" dirty="0"/>
              <a:t>C</a:t>
            </a:r>
            <a:r>
              <a:rPr sz="440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802767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10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 </a:t>
            </a:r>
            <a:r>
              <a:rPr sz="3200" spc="-20" dirty="0">
                <a:latin typeface="Calibri"/>
                <a:cs typeface="Calibri"/>
              </a:rPr>
              <a:t>registro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  </a:t>
            </a:r>
            <a:r>
              <a:rPr sz="3200" spc="-25" dirty="0">
                <a:latin typeface="Calibri"/>
                <a:cs typeface="Calibri"/>
              </a:rPr>
              <a:t>gravado </a:t>
            </a:r>
            <a:r>
              <a:rPr sz="3200" spc="-5" dirty="0">
                <a:latin typeface="Calibri"/>
                <a:cs typeface="Calibri"/>
              </a:rPr>
              <a:t>na base no período de </a:t>
            </a:r>
            <a:r>
              <a:rPr sz="3200" spc="-10" dirty="0">
                <a:latin typeface="Calibri"/>
                <a:cs typeface="Calibri"/>
              </a:rPr>
              <a:t>tempo  definido.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Acrescentar </a:t>
            </a:r>
            <a:r>
              <a:rPr sz="3200" spc="-5" dirty="0">
                <a:latin typeface="Calibri"/>
                <a:cs typeface="Calibri"/>
              </a:rPr>
              <a:t>20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%.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Levar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consideração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dirty="0">
                <a:latin typeface="Calibri"/>
                <a:cs typeface="Calibri"/>
              </a:rPr>
              <a:t>dos </a:t>
            </a:r>
            <a:r>
              <a:rPr sz="3200" spc="-10" dirty="0">
                <a:latin typeface="Calibri"/>
                <a:cs typeface="Calibri"/>
              </a:rPr>
              <a:t>objetos  </a:t>
            </a:r>
            <a:r>
              <a:rPr sz="3200" spc="-20" dirty="0">
                <a:latin typeface="Calibri"/>
                <a:cs typeface="Calibri"/>
              </a:rPr>
              <a:t>persistentes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228" y="810259"/>
            <a:ext cx="2392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MEMÓRIA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752080" cy="3190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número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caracteres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bytes 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requisição.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r>
              <a:rPr lang="pt-PT" sz="4650" dirty="0" smtClean="0">
                <a:latin typeface="Times New Roman"/>
                <a:cs typeface="Times New Roman"/>
              </a:rPr>
              <a:t>Consultas e requisições</a:t>
            </a:r>
            <a:endParaRPr sz="4650" dirty="0">
              <a:latin typeface="Times New Roman"/>
              <a:cs typeface="Times New Roman"/>
            </a:endParaRPr>
          </a:p>
          <a:p>
            <a:pPr marL="354965" marR="3937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25" dirty="0">
                <a:latin typeface="Calibri"/>
                <a:cs typeface="Calibri"/>
              </a:rPr>
              <a:t>tanto </a:t>
            </a:r>
            <a:r>
              <a:rPr sz="3200" spc="-15" dirty="0">
                <a:latin typeface="Calibri"/>
                <a:cs typeface="Calibri"/>
              </a:rPr>
              <a:t>avaliar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 </a:t>
            </a:r>
            <a:r>
              <a:rPr sz="3200" spc="-5" dirty="0">
                <a:latin typeface="Calibri"/>
                <a:cs typeface="Calibri"/>
              </a:rPr>
              <a:t>campo  da </a:t>
            </a:r>
            <a:r>
              <a:rPr sz="3200" spc="-15" dirty="0">
                <a:latin typeface="Calibri"/>
                <a:cs typeface="Calibri"/>
              </a:rPr>
              <a:t>tela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acrescentar </a:t>
            </a:r>
            <a:r>
              <a:rPr sz="3200" spc="-5" dirty="0">
                <a:latin typeface="Calibri"/>
                <a:cs typeface="Calibri"/>
              </a:rPr>
              <a:t>mais 200 </a:t>
            </a:r>
            <a:r>
              <a:rPr sz="3200" spc="-20" dirty="0">
                <a:latin typeface="Calibri"/>
                <a:cs typeface="Calibri"/>
              </a:rPr>
              <a:t>caracteres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transação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784" y="813590"/>
            <a:ext cx="54852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 smtClean="0"/>
              <a:t>PROCESSAD</a:t>
            </a:r>
            <a:r>
              <a:rPr lang="pt-PT" sz="4400" spc="-15" dirty="0" smtClean="0"/>
              <a:t>O</a:t>
            </a:r>
            <a:r>
              <a:rPr sz="4400" spc="-15" dirty="0" smtClean="0"/>
              <a:t>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10017" y="1904491"/>
            <a:ext cx="7820025" cy="42494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Frequência </a:t>
            </a:r>
            <a:r>
              <a:rPr sz="2200" spc="-5" dirty="0">
                <a:latin typeface="Calibri"/>
                <a:cs typeface="Calibri"/>
              </a:rPr>
              <a:t>de Processador </a:t>
            </a:r>
            <a:r>
              <a:rPr sz="2200" spc="-15" dirty="0">
                <a:latin typeface="Calibri"/>
                <a:cs typeface="Calibri"/>
              </a:rPr>
              <a:t>(Velocidade, </a:t>
            </a:r>
            <a:r>
              <a:rPr sz="2200" spc="-10" dirty="0">
                <a:latin typeface="Calibri"/>
                <a:cs typeface="Calibri"/>
              </a:rPr>
              <a:t>clock). Medido </a:t>
            </a:r>
            <a:r>
              <a:rPr sz="2200" spc="-5" dirty="0">
                <a:latin typeface="Calibri"/>
                <a:cs typeface="Calibri"/>
              </a:rPr>
              <a:t>em hertz,  </a:t>
            </a:r>
            <a:r>
              <a:rPr sz="2200" spc="-10" dirty="0">
                <a:latin typeface="Calibri"/>
                <a:cs typeface="Calibri"/>
              </a:rPr>
              <a:t>define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capacidade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processador </a:t>
            </a:r>
            <a:r>
              <a:rPr sz="2200" spc="-5" dirty="0">
                <a:latin typeface="Calibri"/>
                <a:cs typeface="Calibri"/>
              </a:rPr>
              <a:t>em </a:t>
            </a:r>
            <a:r>
              <a:rPr sz="2200" spc="-10" dirty="0">
                <a:latin typeface="Calibri"/>
                <a:cs typeface="Calibri"/>
              </a:rPr>
              <a:t>processar informações </a:t>
            </a:r>
            <a:r>
              <a:rPr sz="2200" spc="-5" dirty="0">
                <a:latin typeface="Calibri"/>
                <a:cs typeface="Calibri"/>
              </a:rPr>
              <a:t>ao  mesmo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tempo</a:t>
            </a:r>
            <a:r>
              <a:rPr sz="2200" spc="-10" dirty="0" smtClean="0">
                <a:latin typeface="Calibri"/>
                <a:cs typeface="Calibri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Hertz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ciclo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6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 marL="354965" marR="39497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</a:t>
            </a:r>
            <a:r>
              <a:rPr sz="2200" spc="-15" dirty="0" smtClean="0">
                <a:latin typeface="Calibri"/>
                <a:cs typeface="Calibri"/>
              </a:rPr>
              <a:t>Mega </a:t>
            </a:r>
            <a:r>
              <a:rPr sz="2200" spc="-5" dirty="0" smtClean="0">
                <a:latin typeface="Calibri"/>
                <a:cs typeface="Calibri"/>
              </a:rPr>
              <a:t>Hertz = 1.000.000 Hz = 10^6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milhão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de </a:t>
            </a:r>
            <a:r>
              <a:rPr sz="2200" spc="-5" dirty="0" err="1" smtClean="0">
                <a:latin typeface="Calibri"/>
                <a:cs typeface="Calibri"/>
              </a:rPr>
              <a:t>ciclos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 marL="354965" marR="11811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</a:t>
            </a:r>
            <a:r>
              <a:rPr sz="2200" spc="-20" dirty="0" smtClean="0">
                <a:latin typeface="Calibri"/>
                <a:cs typeface="Calibri"/>
              </a:rPr>
              <a:t>Giga </a:t>
            </a:r>
            <a:r>
              <a:rPr sz="2200" spc="-5" dirty="0" smtClean="0">
                <a:latin typeface="Calibri"/>
                <a:cs typeface="Calibri"/>
              </a:rPr>
              <a:t>Hertz = 1.000.000.000 Hz = 10^9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5" dirty="0" err="1" smtClean="0">
                <a:latin typeface="Calibri"/>
                <a:cs typeface="Calibri"/>
              </a:rPr>
              <a:t>bilhão</a:t>
            </a:r>
            <a:r>
              <a:rPr sz="2200" spc="-5" dirty="0" smtClean="0">
                <a:latin typeface="Calibri"/>
                <a:cs typeface="Calibri"/>
              </a:rPr>
              <a:t> de </a:t>
            </a:r>
            <a:r>
              <a:rPr sz="2200" spc="-10" dirty="0" err="1" smtClean="0">
                <a:latin typeface="Calibri"/>
                <a:cs typeface="Calibri"/>
              </a:rPr>
              <a:t>ciclos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 smtClean="0">
              <a:latin typeface="Times New Roman"/>
              <a:cs typeface="Times New Roman"/>
            </a:endParaRPr>
          </a:p>
          <a:p>
            <a:pPr marL="354965" marR="9525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Cores: O </a:t>
            </a:r>
            <a:r>
              <a:rPr sz="2200" spc="-15" dirty="0" smtClean="0">
                <a:latin typeface="Calibri"/>
                <a:cs typeface="Calibri"/>
              </a:rPr>
              <a:t>core </a:t>
            </a:r>
            <a:r>
              <a:rPr sz="2200" spc="-5" dirty="0" smtClean="0">
                <a:latin typeface="Calibri"/>
                <a:cs typeface="Calibri"/>
              </a:rPr>
              <a:t>é o </a:t>
            </a:r>
            <a:r>
              <a:rPr sz="2200" spc="-10" dirty="0" err="1" smtClean="0">
                <a:latin typeface="Calibri"/>
                <a:cs typeface="Calibri"/>
              </a:rPr>
              <a:t>núcleo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do </a:t>
            </a:r>
            <a:r>
              <a:rPr sz="2200" spc="-25" dirty="0" err="1" smtClean="0">
                <a:latin typeface="Calibri"/>
                <a:cs typeface="Calibri"/>
              </a:rPr>
              <a:t>processador</a:t>
            </a:r>
            <a:r>
              <a:rPr sz="2200" spc="-25" dirty="0" smtClean="0">
                <a:latin typeface="Calibri"/>
                <a:cs typeface="Calibri"/>
              </a:rPr>
              <a:t>. </a:t>
            </a:r>
            <a:r>
              <a:rPr sz="2200" spc="-15" dirty="0" err="1" smtClean="0">
                <a:latin typeface="Calibri"/>
                <a:cs typeface="Calibri"/>
              </a:rPr>
              <a:t>Existem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 </a:t>
            </a:r>
            <a:r>
              <a:rPr sz="2200" spc="-15" dirty="0" smtClean="0">
                <a:latin typeface="Calibri"/>
                <a:cs typeface="Calibri"/>
              </a:rPr>
              <a:t>core </a:t>
            </a:r>
            <a:r>
              <a:rPr sz="2200" spc="-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multicore, </a:t>
            </a:r>
            <a:r>
              <a:rPr sz="2200" dirty="0" err="1" smtClean="0">
                <a:latin typeface="Calibri"/>
                <a:cs typeface="Calibri"/>
              </a:rPr>
              <a:t>ou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seja</a:t>
            </a:r>
            <a:r>
              <a:rPr sz="2200" spc="-5" dirty="0" smtClean="0">
                <a:latin typeface="Calibri"/>
                <a:cs typeface="Calibri"/>
              </a:rPr>
              <a:t>,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com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núcleo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e </a:t>
            </a:r>
            <a:r>
              <a:rPr sz="2200" spc="-15" dirty="0" smtClean="0">
                <a:latin typeface="Calibri"/>
                <a:cs typeface="Calibri"/>
              </a:rPr>
              <a:t>com  </a:t>
            </a:r>
            <a:r>
              <a:rPr sz="2200" spc="-10" dirty="0" err="1" smtClean="0">
                <a:latin typeface="Calibri"/>
                <a:cs typeface="Calibri"/>
              </a:rPr>
              <a:t>vários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núcleos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na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mesma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5" dirty="0" err="1" smtClean="0">
                <a:latin typeface="Calibri"/>
                <a:cs typeface="Calibri"/>
              </a:rPr>
              <a:t>peça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- </a:t>
            </a:r>
            <a:r>
              <a:rPr sz="2200" spc="-15" dirty="0" err="1" smtClean="0">
                <a:latin typeface="Calibri"/>
                <a:cs typeface="Calibri"/>
              </a:rPr>
              <a:t>realização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de </a:t>
            </a:r>
            <a:r>
              <a:rPr sz="2200" spc="-10" dirty="0" err="1" smtClean="0">
                <a:latin typeface="Calibri"/>
                <a:cs typeface="Calibri"/>
              </a:rPr>
              <a:t>processamento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em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10" dirty="0" err="1" smtClean="0">
                <a:latin typeface="Calibri"/>
                <a:cs typeface="Calibri"/>
              </a:rPr>
              <a:t>paralelo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" dirty="0" err="1" smtClean="0">
                <a:latin typeface="Calibri"/>
                <a:cs typeface="Calibri"/>
              </a:rPr>
              <a:t>Vamos</a:t>
            </a:r>
            <a:r>
              <a:rPr sz="2200" spc="-30" dirty="0" smtClean="0">
                <a:latin typeface="Calibri"/>
                <a:cs typeface="Calibri"/>
              </a:rPr>
              <a:t> </a:t>
            </a:r>
            <a:r>
              <a:rPr sz="2200" spc="-15" dirty="0" err="1" smtClean="0">
                <a:latin typeface="Calibri"/>
                <a:cs typeface="Calibri"/>
              </a:rPr>
              <a:t>utilizar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entre </a:t>
            </a:r>
            <a:r>
              <a:rPr sz="2200" spc="-5" dirty="0" smtClean="0">
                <a:latin typeface="Calibri"/>
                <a:cs typeface="Calibri"/>
              </a:rPr>
              <a:t>1.0 </a:t>
            </a:r>
            <a:r>
              <a:rPr sz="2200" spc="-10" dirty="0" smtClean="0">
                <a:latin typeface="Calibri"/>
                <a:cs typeface="Calibri"/>
              </a:rPr>
              <a:t>GHz </a:t>
            </a:r>
            <a:r>
              <a:rPr sz="2200" spc="-5" dirty="0" smtClean="0">
                <a:latin typeface="Calibri"/>
                <a:cs typeface="Calibri"/>
              </a:rPr>
              <a:t>e 3.0</a:t>
            </a:r>
            <a:r>
              <a:rPr sz="2200" spc="14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GHz.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784" y="810259"/>
            <a:ext cx="42165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PROCESSADOR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846059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spc="-5" dirty="0">
                <a:latin typeface="Calibri"/>
                <a:cs typeface="Calibri"/>
              </a:rPr>
              <a:t>que 10 ciclos </a:t>
            </a:r>
            <a:r>
              <a:rPr sz="3200" spc="-10" dirty="0">
                <a:latin typeface="Calibri"/>
                <a:cs typeface="Calibri"/>
              </a:rPr>
              <a:t>processa </a:t>
            </a:r>
            <a:r>
              <a:rPr sz="3200" dirty="0">
                <a:latin typeface="Calibri"/>
                <a:cs typeface="Calibri"/>
              </a:rPr>
              <a:t>1 </a:t>
            </a:r>
            <a:r>
              <a:rPr sz="3200" spc="-10" dirty="0">
                <a:latin typeface="Calibri"/>
                <a:cs typeface="Calibri"/>
              </a:rPr>
              <a:t>operação  </a:t>
            </a:r>
            <a:r>
              <a:rPr sz="3200" spc="-5" dirty="0">
                <a:latin typeface="Calibri"/>
                <a:cs typeface="Calibri"/>
              </a:rPr>
              <a:t>(uma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requisição)</a:t>
            </a:r>
            <a:endParaRPr sz="3200" dirty="0">
              <a:latin typeface="Calibri"/>
              <a:cs typeface="Calibri"/>
            </a:endParaRPr>
          </a:p>
          <a:p>
            <a:pPr marL="354965" marR="1974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sendo, </a:t>
            </a:r>
            <a:r>
              <a:rPr sz="3200" spc="-5" dirty="0">
                <a:latin typeface="Calibri"/>
                <a:cs typeface="Calibri"/>
              </a:rPr>
              <a:t>uma inclusão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-5" dirty="0">
                <a:latin typeface="Calibri"/>
                <a:cs typeface="Calibri"/>
              </a:rPr>
              <a:t>1000 </a:t>
            </a:r>
            <a:r>
              <a:rPr sz="3200" spc="-10" dirty="0">
                <a:latin typeface="Calibri"/>
                <a:cs typeface="Calibri"/>
              </a:rPr>
              <a:t>operações,  </a:t>
            </a:r>
            <a:r>
              <a:rPr sz="3200" spc="-15" dirty="0">
                <a:latin typeface="Calibri"/>
                <a:cs typeface="Calibri"/>
              </a:rPr>
              <a:t>consulta tem </a:t>
            </a:r>
            <a:r>
              <a:rPr sz="3200" spc="-5" dirty="0">
                <a:latin typeface="Calibri"/>
                <a:cs typeface="Calibri"/>
              </a:rPr>
              <a:t>1200 </a:t>
            </a:r>
            <a:r>
              <a:rPr sz="3200" spc="-10" dirty="0">
                <a:latin typeface="Calibri"/>
                <a:cs typeface="Calibri"/>
              </a:rPr>
              <a:t>operações,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exclusão  </a:t>
            </a:r>
            <a:r>
              <a:rPr sz="3200" spc="-5" dirty="0">
                <a:latin typeface="Calibri"/>
                <a:cs typeface="Calibri"/>
              </a:rPr>
              <a:t>1400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5" dirty="0">
                <a:latin typeface="Calibri"/>
                <a:cs typeface="Calibri"/>
              </a:rPr>
              <a:t>alteração </a:t>
            </a:r>
            <a:r>
              <a:rPr sz="3200" spc="-5" dirty="0">
                <a:latin typeface="Calibri"/>
                <a:cs typeface="Calibri"/>
              </a:rPr>
              <a:t>1800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operações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966" y="810259"/>
            <a:ext cx="152513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</a:t>
            </a:r>
            <a:r>
              <a:rPr sz="4400" dirty="0"/>
              <a:t>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878583"/>
            <a:ext cx="7941309" cy="43459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  <a:tab pos="2832100" algn="l"/>
              </a:tabLst>
            </a:pPr>
            <a:r>
              <a:rPr sz="2700" spc="-20" dirty="0">
                <a:latin typeface="Calibri"/>
                <a:cs typeface="Calibri"/>
              </a:rPr>
              <a:t>Largura</a:t>
            </a:r>
            <a:r>
              <a:rPr sz="2700" spc="-5" dirty="0">
                <a:latin typeface="Calibri"/>
                <a:cs typeface="Calibri"/>
              </a:rPr>
              <a:t> de </a:t>
            </a:r>
            <a:r>
              <a:rPr sz="2700" spc="-15" dirty="0">
                <a:latin typeface="Calibri"/>
                <a:cs typeface="Calibri"/>
              </a:rPr>
              <a:t>Rede</a:t>
            </a:r>
            <a:r>
              <a:rPr sz="2700" spc="-15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Calibri"/>
                <a:cs typeface="Calibri"/>
              </a:rPr>
              <a:t>(Quanto)</a:t>
            </a:r>
            <a:endParaRPr sz="27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Falar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spc="-5" dirty="0">
                <a:latin typeface="Calibri"/>
                <a:cs typeface="Calibri"/>
              </a:rPr>
              <a:t>velocidade significa </a:t>
            </a:r>
            <a:r>
              <a:rPr sz="2700" spc="-20" dirty="0">
                <a:latin typeface="Calibri"/>
                <a:cs typeface="Calibri"/>
              </a:rPr>
              <a:t>enfatizar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capacidade </a:t>
            </a:r>
            <a:r>
              <a:rPr sz="2700" spc="-5" dirty="0">
                <a:latin typeface="Calibri"/>
                <a:cs typeface="Calibri"/>
              </a:rPr>
              <a:t>de  um serviço de </a:t>
            </a:r>
            <a:r>
              <a:rPr sz="2700" spc="-20" dirty="0">
                <a:latin typeface="Calibri"/>
                <a:cs typeface="Calibri"/>
              </a:rPr>
              <a:t>conexão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b="1" spc="-10" dirty="0">
                <a:latin typeface="Calibri"/>
                <a:cs typeface="Calibri"/>
              </a:rPr>
              <a:t>enviar </a:t>
            </a:r>
            <a:r>
              <a:rPr sz="2700" b="1" dirty="0">
                <a:latin typeface="Calibri"/>
                <a:cs typeface="Calibri"/>
              </a:rPr>
              <a:t>e </a:t>
            </a:r>
            <a:r>
              <a:rPr sz="2700" b="1" spc="-10" dirty="0">
                <a:latin typeface="Calibri"/>
                <a:cs typeface="Calibri"/>
              </a:rPr>
              <a:t>receber centenas  </a:t>
            </a:r>
            <a:r>
              <a:rPr sz="2700" b="1" dirty="0">
                <a:latin typeface="Calibri"/>
                <a:cs typeface="Calibri"/>
              </a:rPr>
              <a:t>ou </a:t>
            </a:r>
            <a:r>
              <a:rPr sz="2700" b="1" spc="-10" dirty="0">
                <a:latin typeface="Calibri"/>
                <a:cs typeface="Calibri"/>
              </a:rPr>
              <a:t>milhares </a:t>
            </a:r>
            <a:r>
              <a:rPr sz="2700" b="1" dirty="0">
                <a:latin typeface="Calibri"/>
                <a:cs typeface="Calibri"/>
              </a:rPr>
              <a:t>de </a:t>
            </a:r>
            <a:r>
              <a:rPr sz="2700" b="1" spc="-5" dirty="0">
                <a:latin typeface="Calibri"/>
                <a:cs typeface="Calibri"/>
              </a:rPr>
              <a:t>bits </a:t>
            </a:r>
            <a:r>
              <a:rPr sz="2700" spc="-5" dirty="0">
                <a:latin typeface="Calibri"/>
                <a:cs typeface="Calibri"/>
              </a:rPr>
              <a:t>(unidades de </a:t>
            </a:r>
            <a:r>
              <a:rPr sz="2700" spc="-10" dirty="0">
                <a:latin typeface="Calibri"/>
                <a:cs typeface="Calibri"/>
              </a:rPr>
              <a:t>códigos </a:t>
            </a:r>
            <a:r>
              <a:rPr sz="2700" spc="-5" dirty="0">
                <a:latin typeface="Calibri"/>
                <a:cs typeface="Calibri"/>
              </a:rPr>
              <a:t>binários que  compõem </a:t>
            </a:r>
            <a:r>
              <a:rPr sz="2700" dirty="0">
                <a:latin typeface="Calibri"/>
                <a:cs typeface="Calibri"/>
              </a:rPr>
              <a:t>os </a:t>
            </a:r>
            <a:r>
              <a:rPr sz="2700" spc="-15" dirty="0">
                <a:latin typeface="Calibri"/>
                <a:cs typeface="Calibri"/>
              </a:rPr>
              <a:t>conteúdos </a:t>
            </a:r>
            <a:r>
              <a:rPr sz="2700" spc="-10" dirty="0">
                <a:latin typeface="Calibri"/>
                <a:cs typeface="Calibri"/>
              </a:rPr>
              <a:t>digitais) </a:t>
            </a:r>
            <a:r>
              <a:rPr sz="2700" spc="-5" dirty="0">
                <a:latin typeface="Calibri"/>
                <a:cs typeface="Calibri"/>
              </a:rPr>
              <a:t>numa dada </a:t>
            </a:r>
            <a:r>
              <a:rPr sz="2700" b="1" spc="-15" dirty="0">
                <a:latin typeface="Calibri"/>
                <a:cs typeface="Calibri"/>
              </a:rPr>
              <a:t>fração </a:t>
            </a:r>
            <a:r>
              <a:rPr sz="2700" b="1" dirty="0">
                <a:latin typeface="Calibri"/>
                <a:cs typeface="Calibri"/>
              </a:rPr>
              <a:t>de  </a:t>
            </a:r>
            <a:r>
              <a:rPr sz="2700" b="1" spc="-10" dirty="0">
                <a:latin typeface="Calibri"/>
                <a:cs typeface="Calibri"/>
              </a:rPr>
              <a:t>tempo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4965" marR="187325" indent="-342900">
              <a:lnSpc>
                <a:spcPts val="292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Usualmente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medição se dá por </a:t>
            </a:r>
            <a:r>
              <a:rPr sz="2700" spc="-10" dirty="0">
                <a:latin typeface="Calibri"/>
                <a:cs typeface="Calibri"/>
              </a:rPr>
              <a:t>“segundos”: </a:t>
            </a:r>
            <a:r>
              <a:rPr sz="2700" spc="-5" dirty="0">
                <a:latin typeface="Calibri"/>
                <a:cs typeface="Calibri"/>
              </a:rPr>
              <a:t>kilobits  por segundo </a:t>
            </a:r>
            <a:r>
              <a:rPr sz="2700" spc="-15" dirty="0">
                <a:latin typeface="Calibri"/>
                <a:cs typeface="Calibri"/>
              </a:rPr>
              <a:t>(kb/s, kbit/s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kbps), megabits </a:t>
            </a:r>
            <a:r>
              <a:rPr sz="2700" spc="-5" dirty="0">
                <a:latin typeface="Calibri"/>
                <a:cs typeface="Calibri"/>
              </a:rPr>
              <a:t>por  segundo </a:t>
            </a:r>
            <a:r>
              <a:rPr sz="2700" spc="-15" dirty="0">
                <a:latin typeface="Calibri"/>
                <a:cs typeface="Calibri"/>
              </a:rPr>
              <a:t>(Mb/s, Mbit/s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Mbps), gigabits </a:t>
            </a:r>
            <a:r>
              <a:rPr sz="2700" spc="-5" dirty="0">
                <a:latin typeface="Calibri"/>
                <a:cs typeface="Calibri"/>
              </a:rPr>
              <a:t>por  </a:t>
            </a:r>
            <a:r>
              <a:rPr sz="2700" spc="-10" dirty="0">
                <a:latin typeface="Calibri"/>
                <a:cs typeface="Calibri"/>
              </a:rPr>
              <a:t>segundo(Gb/s, Gbit/s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Gbps) </a:t>
            </a:r>
            <a:r>
              <a:rPr sz="2700" spc="-5" dirty="0">
                <a:latin typeface="Calibri"/>
                <a:cs typeface="Calibri"/>
              </a:rPr>
              <a:t>são algumas das  medidas de velocidade </a:t>
            </a:r>
            <a:r>
              <a:rPr sz="2700" dirty="0">
                <a:latin typeface="Calibri"/>
                <a:cs typeface="Calibri"/>
              </a:rPr>
              <a:t>mais </a:t>
            </a:r>
            <a:r>
              <a:rPr sz="2700" spc="-10" dirty="0">
                <a:latin typeface="Calibri"/>
                <a:cs typeface="Calibri"/>
              </a:rPr>
              <a:t>utilizadas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atualmente.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967" y="810259"/>
            <a:ext cx="1219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</a:t>
            </a:r>
            <a:r>
              <a:rPr sz="4400" dirty="0"/>
              <a:t>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937500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843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volume de </a:t>
            </a:r>
            <a:r>
              <a:rPr sz="3200" spc="-10" dirty="0">
                <a:latin typeface="Calibri"/>
                <a:cs typeface="Calibri"/>
              </a:rPr>
              <a:t>transações  simultâneas.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Lembrando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volume de </a:t>
            </a:r>
            <a:r>
              <a:rPr sz="3200" spc="-10" dirty="0">
                <a:latin typeface="Calibri"/>
                <a:cs typeface="Calibri"/>
              </a:rPr>
              <a:t>transações </a:t>
            </a:r>
            <a:r>
              <a:rPr sz="3200" spc="-25" dirty="0">
                <a:latin typeface="Calibri"/>
                <a:cs typeface="Calibri"/>
              </a:rPr>
              <a:t>está  </a:t>
            </a:r>
            <a:r>
              <a:rPr sz="3200" spc="-15" dirty="0">
                <a:latin typeface="Calibri"/>
                <a:cs typeface="Calibri"/>
              </a:rPr>
              <a:t>byte </a:t>
            </a:r>
            <a:r>
              <a:rPr sz="3200" dirty="0">
                <a:latin typeface="Calibri"/>
                <a:cs typeface="Calibri"/>
              </a:rPr>
              <a:t>e a </a:t>
            </a:r>
            <a:r>
              <a:rPr sz="3200" spc="-5" dirty="0">
                <a:latin typeface="Calibri"/>
                <a:cs typeface="Calibri"/>
              </a:rPr>
              <a:t>unidade de </a:t>
            </a:r>
            <a:r>
              <a:rPr sz="3200" spc="-10" dirty="0">
                <a:latin typeface="Calibri"/>
                <a:cs typeface="Calibri"/>
              </a:rPr>
              <a:t>rede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10" dirty="0">
                <a:latin typeface="Calibri"/>
                <a:cs typeface="Calibri"/>
              </a:rPr>
              <a:t>(kbps, Mbps </a:t>
            </a:r>
            <a:r>
              <a:rPr sz="3200" dirty="0">
                <a:latin typeface="Calibri"/>
                <a:cs typeface="Calibri"/>
              </a:rPr>
              <a:t>ou  </a:t>
            </a:r>
            <a:r>
              <a:rPr sz="3200" spc="-10" dirty="0">
                <a:latin typeface="Calibri"/>
                <a:cs typeface="Calibri"/>
              </a:rPr>
              <a:t>Gbps)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900" y="730632"/>
            <a:ext cx="9220200" cy="64145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Horário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 smtClean="0">
                <a:latin typeface="Calibri"/>
                <a:cs typeface="Calibri"/>
              </a:rPr>
              <a:t>Pico</a:t>
            </a:r>
            <a:endParaRPr lang="pt-PT" sz="3200" spc="-10" dirty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lang="pt-PT" sz="1500" i="1" spc="-10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PT" sz="2500" i="1" spc="-10" dirty="0" smtClean="0">
                <a:latin typeface="Calibri"/>
                <a:cs typeface="Calibri"/>
              </a:rPr>
              <a:t>Das 18:00h às 21:00h e das 23:00h às 02:00h.</a:t>
            </a:r>
            <a:endParaRPr sz="4650" i="1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Online</a:t>
            </a:r>
            <a:endParaRPr lang="pt-PT" sz="3200" spc="-5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BR" sz="2500" i="1" spc="-10" dirty="0" smtClean="0">
                <a:latin typeface="Calibri"/>
                <a:cs typeface="Calibri"/>
              </a:rPr>
              <a:t>Das 22h.</a:t>
            </a:r>
            <a:endParaRPr lang="pt-BR" sz="4650" i="1" dirty="0" smtClean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 err="1" smtClean="0">
                <a:latin typeface="Calibri"/>
                <a:cs typeface="Calibri"/>
              </a:rPr>
              <a:t>Manutenção</a:t>
            </a:r>
            <a:endParaRPr lang="pt-PT" sz="3200" spc="-10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r>
              <a:rPr lang="pt-BR" sz="2500" i="1" spc="-10" dirty="0" smtClean="0">
                <a:latin typeface="Calibri"/>
                <a:cs typeface="Calibri"/>
              </a:rPr>
              <a:t>Das 12h às 14h, com avisos ao usuário.</a:t>
            </a: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 err="1">
                <a:latin typeface="Calibri"/>
                <a:cs typeface="Calibri"/>
              </a:rPr>
              <a:t>Execução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Batch</a:t>
            </a:r>
            <a:endParaRPr lang="pt-PT" sz="3200" spc="-15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1500" spc="-15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BR" sz="2500" i="1" spc="-10" dirty="0" smtClean="0">
                <a:latin typeface="Calibri"/>
                <a:cs typeface="Calibri"/>
              </a:rPr>
              <a:t>Das 12h às </a:t>
            </a:r>
            <a:r>
              <a:rPr lang="pt-BR" sz="2500" i="1" spc="-10" dirty="0" smtClean="0">
                <a:latin typeface="Calibri"/>
                <a:cs typeface="Calibri"/>
              </a:rPr>
              <a:t>13h</a:t>
            </a:r>
            <a:r>
              <a:rPr lang="pt-BR" sz="2500" i="1" spc="-10" dirty="0" smtClean="0">
                <a:latin typeface="Calibri"/>
                <a:cs typeface="Calibri"/>
              </a:rPr>
              <a:t>, com avisos ao usuário e data agendada.</a:t>
            </a:r>
            <a:endParaRPr lang="pt-BR" sz="2500" dirty="0" smtClean="0">
              <a:latin typeface="Times New Roman"/>
              <a:cs typeface="Times New Roman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457" y="845311"/>
            <a:ext cx="7885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5" dirty="0"/>
              <a:t>número </a:t>
            </a:r>
            <a:r>
              <a:rPr spc="-5" dirty="0"/>
              <a:t>de </a:t>
            </a:r>
            <a:r>
              <a:rPr spc="-15" dirty="0"/>
              <a:t>transações </a:t>
            </a:r>
            <a:r>
              <a:rPr spc="-5" dirty="0"/>
              <a:t>por</a:t>
            </a:r>
            <a:r>
              <a:rPr spc="-50" dirty="0"/>
              <a:t> </a:t>
            </a:r>
            <a:r>
              <a:rPr spc="-5" dirty="0"/>
              <a:t>dia?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5704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>
              <a:latin typeface="Calibri"/>
              <a:cs typeface="Calibri"/>
            </a:endParaRPr>
          </a:p>
          <a:p>
            <a:pPr marL="354965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 smtClean="0">
                <a:latin typeface="Calibri"/>
                <a:cs typeface="Calibri"/>
              </a:rPr>
              <a:t>Pico 2mil / online </a:t>
            </a:r>
            <a:r>
              <a:rPr lang="pt-BR" sz="3200" dirty="0" smtClean="0">
                <a:latin typeface="Calibri"/>
                <a:cs typeface="Calibri"/>
              </a:rPr>
              <a:t>6mil </a:t>
            </a:r>
            <a:r>
              <a:rPr lang="pt-BR" sz="3200" dirty="0" smtClean="0">
                <a:latin typeface="Calibri"/>
                <a:cs typeface="Calibri"/>
              </a:rPr>
              <a:t>/ manutenção 1mil / </a:t>
            </a:r>
            <a:r>
              <a:rPr lang="pt-BR" sz="3200" dirty="0" smtClean="0">
                <a:latin typeface="Calibri"/>
                <a:cs typeface="Calibri"/>
              </a:rPr>
              <a:t>Batch </a:t>
            </a:r>
            <a:r>
              <a:rPr lang="pt-BR" sz="3200" dirty="0" smtClean="0">
                <a:latin typeface="Calibri"/>
                <a:cs typeface="Calibri"/>
              </a:rPr>
              <a:t>500</a:t>
            </a: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u="sng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632" y="730250"/>
            <a:ext cx="7354570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-5" dirty="0"/>
              <a:t>Qual o </a:t>
            </a:r>
            <a:r>
              <a:rPr sz="3050" spc="-10" dirty="0"/>
              <a:t>tamanho </a:t>
            </a:r>
            <a:r>
              <a:rPr sz="3050" spc="-5" dirty="0"/>
              <a:t>da </a:t>
            </a:r>
            <a:r>
              <a:rPr sz="3050" spc="-15" dirty="0"/>
              <a:t>requisição</a:t>
            </a:r>
            <a:r>
              <a:rPr sz="3050" spc="-65" dirty="0"/>
              <a:t> </a:t>
            </a:r>
            <a:r>
              <a:rPr sz="3050" spc="-10" dirty="0"/>
              <a:t>(kB)?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1" y="1492250"/>
            <a:ext cx="9905999" cy="6168355"/>
          </a:xfrm>
          <a:prstGeom prst="rect">
            <a:avLst/>
          </a:prstGeom>
        </p:spPr>
        <p:txBody>
          <a:bodyPr vert="horz" wrap="square" lIns="0" tIns="12700" rIns="0" bIns="0" numCol="2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cadastro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366 caracteres  </a:t>
            </a:r>
            <a:r>
              <a:rPr lang="pt-PT" sz="2000" spc="-10" dirty="0" smtClean="0">
                <a:latin typeface="Calibri"/>
                <a:cs typeface="Calibri"/>
              </a:rPr>
              <a:t>/ </a:t>
            </a:r>
            <a:r>
              <a:rPr lang="pt-PT" sz="2000" spc="-10" dirty="0" smtClean="0">
                <a:latin typeface="Calibri"/>
                <a:cs typeface="Calibri"/>
              </a:rPr>
              <a:t>0,366kB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Login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252 / 0,252 </a:t>
            </a:r>
            <a:r>
              <a:rPr lang="pt-PT" sz="2000" spc="-10" dirty="0" err="1" smtClean="0">
                <a:latin typeface="Calibri"/>
                <a:cs typeface="Calibri"/>
              </a:rPr>
              <a:t>kB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Busca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1051 caracteres/  1,051kB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Loja </a:t>
            </a: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690 caracteres / 0,690kB</a:t>
            </a:r>
          </a:p>
          <a:p>
            <a:pPr marL="12065" marR="5080" algn="just"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Nova senha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278 caracteres/ 0,278kB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Perfil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982 caracteres / 0,982kB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u="sng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Indexadm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205 caracteres / 0,205 </a:t>
            </a:r>
            <a:r>
              <a:rPr lang="pt-PT" sz="2000" dirty="0" err="1" smtClean="0">
                <a:latin typeface="Calibri"/>
                <a:cs typeface="Calibri"/>
              </a:rPr>
              <a:t>kB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Desenvolv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730 caracteres / 0,730kB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</a:t>
            </a: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226 caracteres / 0,226kB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Cripto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229 caracteres / 0,229kB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Config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404 caracteres / 0,404kB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*Já </a:t>
            </a:r>
            <a:r>
              <a:rPr lang="pt-PT" sz="2000" spc="-10" dirty="0">
                <a:latin typeface="Calibri"/>
                <a:cs typeface="Calibri"/>
              </a:rPr>
              <a:t>incluso o controle de transação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753" y="501650"/>
            <a:ext cx="77222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Qual o </a:t>
            </a:r>
            <a:r>
              <a:rPr sz="3000" spc="-10" dirty="0"/>
              <a:t>tamanho </a:t>
            </a:r>
            <a:r>
              <a:rPr sz="3000" dirty="0"/>
              <a:t>da </a:t>
            </a:r>
            <a:r>
              <a:rPr sz="3000" spc="-20" dirty="0"/>
              <a:t>resposta </a:t>
            </a:r>
            <a:r>
              <a:rPr sz="3000" spc="-5" dirty="0"/>
              <a:t>(kB)?</a:t>
            </a:r>
            <a:endParaRPr sz="3000" dirty="0"/>
          </a:p>
        </p:txBody>
      </p:sp>
      <p:sp>
        <p:nvSpPr>
          <p:cNvPr id="4" name="object 3"/>
          <p:cNvSpPr txBox="1"/>
          <p:nvPr/>
        </p:nvSpPr>
        <p:spPr>
          <a:xfrm>
            <a:off x="622301" y="1263650"/>
            <a:ext cx="9905999" cy="6168355"/>
          </a:xfrm>
          <a:prstGeom prst="rect">
            <a:avLst/>
          </a:prstGeom>
        </p:spPr>
        <p:txBody>
          <a:bodyPr vert="horz" wrap="square" lIns="0" tIns="12700" rIns="0" bIns="0" numCol="2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C</a:t>
            </a:r>
            <a:r>
              <a:rPr lang="pt-PT" sz="2000" spc="-10" dirty="0" smtClean="0">
                <a:latin typeface="Calibri"/>
                <a:cs typeface="Calibri"/>
              </a:rPr>
              <a:t>adastro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166 caracteres  </a:t>
            </a:r>
            <a:r>
              <a:rPr lang="pt-PT" sz="2000" spc="-10" dirty="0" smtClean="0">
                <a:latin typeface="Calibri"/>
                <a:cs typeface="Calibri"/>
              </a:rPr>
              <a:t>/ </a:t>
            </a:r>
            <a:r>
              <a:rPr lang="pt-PT" sz="2000" spc="-10" dirty="0" smtClean="0">
                <a:latin typeface="Calibri"/>
                <a:cs typeface="Calibri"/>
              </a:rPr>
              <a:t>0,166kB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Login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52 / 0,052 </a:t>
            </a:r>
            <a:r>
              <a:rPr lang="pt-PT" sz="2000" spc="-10" dirty="0" err="1" smtClean="0">
                <a:latin typeface="Calibri"/>
                <a:cs typeface="Calibri"/>
              </a:rPr>
              <a:t>kB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Busca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851 caracteres/  0,851kB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Loja </a:t>
            </a: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490 caracteres / 0,490kB</a:t>
            </a:r>
          </a:p>
          <a:p>
            <a:pPr marL="12065" marR="5080" algn="just"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Nova senha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78 caracteres/ 0,078kB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Perfil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>
                <a:latin typeface="Calibri"/>
                <a:cs typeface="Calibri"/>
              </a:rPr>
              <a:t>7</a:t>
            </a:r>
            <a:r>
              <a:rPr lang="pt-PT" sz="2000" dirty="0" smtClean="0">
                <a:latin typeface="Calibri"/>
                <a:cs typeface="Calibri"/>
              </a:rPr>
              <a:t>82 caracteres / 0,782kB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u="sng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Indexadm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5 caracteres / 0,05 </a:t>
            </a:r>
            <a:r>
              <a:rPr lang="pt-PT" sz="2000" dirty="0" err="1" smtClean="0">
                <a:latin typeface="Calibri"/>
                <a:cs typeface="Calibri"/>
              </a:rPr>
              <a:t>kB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Desenvolv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>
                <a:latin typeface="Calibri"/>
                <a:cs typeface="Calibri"/>
              </a:rPr>
              <a:t>5</a:t>
            </a:r>
            <a:r>
              <a:rPr lang="pt-PT" sz="2000" dirty="0" smtClean="0">
                <a:latin typeface="Calibri"/>
                <a:cs typeface="Calibri"/>
              </a:rPr>
              <a:t>30 caracteres / 0,530kB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</a:t>
            </a: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26 caracteres / 0,026kB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Cripto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29 caracteres / 0,29kB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Config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204 caracteres / 0,204kB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895678"/>
            <a:ext cx="922305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7630" marR="5080" indent="-931544">
              <a:lnSpc>
                <a:spcPct val="100000"/>
              </a:lnSpc>
              <a:spcBef>
                <a:spcPts val="95"/>
              </a:spcBef>
            </a:pPr>
            <a:r>
              <a:rPr sz="3000" spc="-5" dirty="0"/>
              <a:t>Qual o </a:t>
            </a:r>
            <a:r>
              <a:rPr sz="3000" spc="-15" dirty="0"/>
              <a:t>volume </a:t>
            </a:r>
            <a:r>
              <a:rPr sz="3000" spc="-5" dirty="0"/>
              <a:t>de </a:t>
            </a:r>
            <a:r>
              <a:rPr sz="3000" spc="-15" dirty="0"/>
              <a:t>transações  </a:t>
            </a:r>
            <a:r>
              <a:rPr sz="3000" spc="-10" dirty="0"/>
              <a:t>simultâneas</a:t>
            </a:r>
            <a:r>
              <a:rPr sz="3000" spc="-35" dirty="0"/>
              <a:t> </a:t>
            </a:r>
            <a:r>
              <a:rPr sz="3000" spc="-5" dirty="0"/>
              <a:t>média?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2146300" y="2101850"/>
            <a:ext cx="9905999" cy="4321696"/>
          </a:xfrm>
          <a:prstGeom prst="rect">
            <a:avLst/>
          </a:prstGeom>
        </p:spPr>
        <p:txBody>
          <a:bodyPr vert="horz" wrap="square" lIns="0" tIns="12700" rIns="0" bIns="0" numCol="1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Horário de pico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371 em média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Horário online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498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Horário de </a:t>
            </a:r>
            <a:r>
              <a:rPr lang="pt-PT" sz="2000" dirty="0" err="1" smtClean="0">
                <a:latin typeface="Calibri"/>
                <a:cs typeface="Calibri"/>
              </a:rPr>
              <a:t>manun</a:t>
            </a:r>
            <a:r>
              <a:rPr lang="pt-PT" sz="2000" dirty="0" smtClean="0">
                <a:latin typeface="Calibri"/>
                <a:cs typeface="Calibri"/>
              </a:rPr>
              <a:t>.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69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Horário de </a:t>
            </a:r>
            <a:r>
              <a:rPr lang="pt-PT" sz="2000" dirty="0" err="1" smtClean="0">
                <a:latin typeface="Calibri"/>
                <a:cs typeface="Calibri"/>
              </a:rPr>
              <a:t>batch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79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895678"/>
            <a:ext cx="922305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3055" marR="5080" indent="-1085215">
              <a:lnSpc>
                <a:spcPct val="100000"/>
              </a:lnSpc>
              <a:spcBef>
                <a:spcPts val="95"/>
              </a:spcBef>
            </a:pPr>
            <a:r>
              <a:rPr sz="3000" spc="-5" dirty="0"/>
              <a:t>Qual o </a:t>
            </a:r>
            <a:r>
              <a:rPr sz="3000" spc="-10" dirty="0"/>
              <a:t>tamanho </a:t>
            </a:r>
            <a:r>
              <a:rPr sz="3000" spc="-5" dirty="0"/>
              <a:t>dos </a:t>
            </a:r>
            <a:r>
              <a:rPr sz="3000" spc="-15" dirty="0"/>
              <a:t>objetos  </a:t>
            </a:r>
            <a:r>
              <a:rPr sz="3000" spc="-25" dirty="0"/>
              <a:t>persistentes</a:t>
            </a:r>
            <a:r>
              <a:rPr sz="3000" spc="-20" dirty="0"/>
              <a:t> </a:t>
            </a:r>
            <a:r>
              <a:rPr sz="3000" spc="-10" dirty="0"/>
              <a:t>(kB)?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79500" y="1644650"/>
            <a:ext cx="9905999" cy="6168355"/>
          </a:xfrm>
          <a:prstGeom prst="rect">
            <a:avLst/>
          </a:prstGeom>
        </p:spPr>
        <p:txBody>
          <a:bodyPr vert="horz" wrap="square" lIns="0" tIns="12700" rIns="0" bIns="0" numCol="2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C</a:t>
            </a:r>
            <a:r>
              <a:rPr lang="pt-PT" sz="2000" spc="-10" dirty="0" smtClean="0">
                <a:latin typeface="Calibri"/>
                <a:cs typeface="Calibri"/>
              </a:rPr>
              <a:t>adastro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166 caracteres  </a:t>
            </a:r>
            <a:r>
              <a:rPr lang="pt-PT" sz="2000" spc="-10" dirty="0" smtClean="0">
                <a:latin typeface="Calibri"/>
                <a:cs typeface="Calibri"/>
              </a:rPr>
              <a:t>/ </a:t>
            </a:r>
            <a:r>
              <a:rPr lang="pt-PT" sz="2000" spc="-10" dirty="0" smtClean="0">
                <a:latin typeface="Calibri"/>
                <a:cs typeface="Calibri"/>
              </a:rPr>
              <a:t>0,166kB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Login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52 / 0,052 </a:t>
            </a:r>
            <a:r>
              <a:rPr lang="pt-PT" sz="2000" spc="-10" dirty="0" err="1" smtClean="0">
                <a:latin typeface="Calibri"/>
                <a:cs typeface="Calibri"/>
              </a:rPr>
              <a:t>kB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Busca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851 caracteres/  0,851kB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Loja </a:t>
            </a: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490 caracteres / 0,490kB</a:t>
            </a:r>
          </a:p>
          <a:p>
            <a:pPr marL="12065" marR="5080" algn="just"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Nova senha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78 caracteres/ 0,078kB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Perfil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>
                <a:latin typeface="Calibri"/>
                <a:cs typeface="Calibri"/>
              </a:rPr>
              <a:t>7</a:t>
            </a:r>
            <a:r>
              <a:rPr lang="pt-PT" sz="2000" dirty="0" smtClean="0">
                <a:latin typeface="Calibri"/>
                <a:cs typeface="Calibri"/>
              </a:rPr>
              <a:t>82 caracteres / 0,782kB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u="sng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Indexadm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5 caracteres / 0,05 </a:t>
            </a:r>
            <a:r>
              <a:rPr lang="pt-PT" sz="2000" dirty="0" err="1" smtClean="0">
                <a:latin typeface="Calibri"/>
                <a:cs typeface="Calibri"/>
              </a:rPr>
              <a:t>kB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Desenvolv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>
                <a:latin typeface="Calibri"/>
                <a:cs typeface="Calibri"/>
              </a:rPr>
              <a:t>5</a:t>
            </a:r>
            <a:r>
              <a:rPr lang="pt-PT" sz="2000" dirty="0" smtClean="0">
                <a:latin typeface="Calibri"/>
                <a:cs typeface="Calibri"/>
              </a:rPr>
              <a:t>30 caracteres / 0,530kB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</a:t>
            </a: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26 caracteres / 0,026kB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Cripto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29 caracteres / 0,29kB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Config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204 caracteres / 0,204kB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895678"/>
            <a:ext cx="922305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7105" marR="5080" indent="-2225040">
              <a:lnSpc>
                <a:spcPct val="100000"/>
              </a:lnSpc>
              <a:spcBef>
                <a:spcPts val="95"/>
              </a:spcBef>
            </a:pPr>
            <a:r>
              <a:rPr sz="3000" spc="-5" dirty="0"/>
              <a:t>Qual o </a:t>
            </a:r>
            <a:r>
              <a:rPr sz="3000" spc="-15" dirty="0"/>
              <a:t>número </a:t>
            </a:r>
            <a:r>
              <a:rPr sz="3000" spc="-5" dirty="0"/>
              <a:t>de </a:t>
            </a:r>
            <a:r>
              <a:rPr sz="3000" spc="-15" dirty="0"/>
              <a:t>operações </a:t>
            </a:r>
            <a:r>
              <a:rPr sz="3000" spc="-5" dirty="0"/>
              <a:t>por  </a:t>
            </a:r>
            <a:r>
              <a:rPr sz="3000" spc="-15" dirty="0"/>
              <a:t>requisição?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717391" y="1862889"/>
            <a:ext cx="8058309" cy="4629472"/>
          </a:xfrm>
          <a:prstGeom prst="rect">
            <a:avLst/>
          </a:prstGeom>
        </p:spPr>
        <p:txBody>
          <a:bodyPr vert="horz" wrap="square" lIns="0" tIns="12700" rIns="0" bIns="0" numCol="2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Pico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Inclusão 14milhões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Alteração 16,2 </a:t>
            </a:r>
            <a:r>
              <a:rPr lang="pt-PT" sz="2000" spc="-10" dirty="0" err="1" smtClean="0">
                <a:latin typeface="Calibri"/>
                <a:cs typeface="Calibri"/>
              </a:rPr>
              <a:t>milhoes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Consulta 24milhoes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Exclusão 1.4milhões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Y=x.371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Online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Inclusão 14milhões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Alteração 16,2 </a:t>
            </a:r>
            <a:r>
              <a:rPr lang="pt-PT" sz="2000" spc="-10" dirty="0" err="1">
                <a:latin typeface="Calibri"/>
                <a:cs typeface="Calibri"/>
              </a:rPr>
              <a:t>milhoes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Consulta </a:t>
            </a:r>
            <a:r>
              <a:rPr lang="pt-PT" sz="2000" spc="-10" dirty="0" smtClean="0">
                <a:latin typeface="Calibri"/>
                <a:cs typeface="Calibri"/>
              </a:rPr>
              <a:t>24milhões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Exclusão 1.4milhões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Y=x.498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err="1" smtClean="0">
                <a:latin typeface="Calibri"/>
                <a:cs typeface="Calibri"/>
              </a:rPr>
              <a:t>Manu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Inclusão 14milhões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Alteração 16,2 </a:t>
            </a:r>
            <a:r>
              <a:rPr lang="pt-PT" sz="2000" spc="-10" dirty="0" err="1">
                <a:latin typeface="Calibri"/>
                <a:cs typeface="Calibri"/>
              </a:rPr>
              <a:t>milhoes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Consulta 24milhoes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>
                <a:latin typeface="Calibri"/>
                <a:cs typeface="Calibri"/>
              </a:rPr>
              <a:t>Exclusão 1.4milhoes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Y=x.69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err="1" smtClean="0">
                <a:latin typeface="Calibri"/>
                <a:cs typeface="Calibri"/>
              </a:rPr>
              <a:t>batch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Y=x*79</a:t>
            </a: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895678"/>
            <a:ext cx="922305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0515" marR="5080" indent="-1361440">
              <a:lnSpc>
                <a:spcPct val="100000"/>
              </a:lnSpc>
              <a:spcBef>
                <a:spcPts val="95"/>
              </a:spcBef>
            </a:pPr>
            <a:r>
              <a:rPr sz="3000" spc="-5" dirty="0"/>
              <a:t>Qual o </a:t>
            </a:r>
            <a:r>
              <a:rPr sz="3000" spc="-10" dirty="0"/>
              <a:t>tamanho </a:t>
            </a:r>
            <a:r>
              <a:rPr sz="3000" spc="-5" dirty="0"/>
              <a:t>de </a:t>
            </a:r>
            <a:r>
              <a:rPr sz="3000" spc="-15" dirty="0"/>
              <a:t>objetos </a:t>
            </a:r>
            <a:r>
              <a:rPr sz="3000" spc="-5" dirty="0"/>
              <a:t>em  sessão/memória?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927100" y="1644650"/>
            <a:ext cx="9905999" cy="6168355"/>
          </a:xfrm>
          <a:prstGeom prst="rect">
            <a:avLst/>
          </a:prstGeom>
        </p:spPr>
        <p:txBody>
          <a:bodyPr vert="horz" wrap="square" lIns="0" tIns="12700" rIns="0" bIns="0" numCol="2" rtlCol="0">
            <a:spAutoFit/>
          </a:bodyPr>
          <a:lstStyle/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cadastro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366 caracteres  </a:t>
            </a:r>
            <a:r>
              <a:rPr lang="pt-PT" sz="2000" spc="-10" dirty="0" smtClean="0">
                <a:latin typeface="Calibri"/>
                <a:cs typeface="Calibri"/>
              </a:rPr>
              <a:t>/ </a:t>
            </a:r>
            <a:r>
              <a:rPr lang="pt-PT" sz="2000" spc="-10" dirty="0" smtClean="0">
                <a:latin typeface="Calibri"/>
                <a:cs typeface="Calibri"/>
              </a:rPr>
              <a:t>0,366kB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Login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252 / 0,252 </a:t>
            </a:r>
            <a:r>
              <a:rPr lang="pt-PT" sz="2000" spc="-10" dirty="0" err="1" smtClean="0">
                <a:latin typeface="Calibri"/>
                <a:cs typeface="Calibri"/>
              </a:rPr>
              <a:t>kB</a:t>
            </a: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Busca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1051 caracteres/  1,051kB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Loja </a:t>
            </a: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690 caracteres / 0,690kB</a:t>
            </a:r>
          </a:p>
          <a:p>
            <a:pPr marL="12065" marR="5080" algn="just"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Nova senha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278 caracteres/ 0,278kB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spc="-10" dirty="0" smtClean="0">
                <a:latin typeface="Calibri"/>
                <a:cs typeface="Calibri"/>
              </a:rPr>
              <a:t>Perfil</a:t>
            </a:r>
            <a:endParaRPr lang="pt-PT" sz="20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982 caracteres / 0,982kB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u="sng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Indexadm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205 caracteres / 0,205 </a:t>
            </a:r>
            <a:r>
              <a:rPr lang="pt-PT" sz="2000" dirty="0" err="1" smtClean="0">
                <a:latin typeface="Calibri"/>
                <a:cs typeface="Calibri"/>
              </a:rPr>
              <a:t>kB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Desenvolv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730 caracteres / 0,730kB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index</a:t>
            </a: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226 caracteres / 0,226kB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Cripto 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229 caracteres / 0,229kB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err="1" smtClean="0">
                <a:latin typeface="Calibri"/>
                <a:cs typeface="Calibri"/>
              </a:rPr>
              <a:t>Config</a:t>
            </a: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r>
              <a:rPr lang="pt-PT" sz="2000" dirty="0" smtClean="0">
                <a:latin typeface="Calibri"/>
                <a:cs typeface="Calibri"/>
              </a:rPr>
              <a:t>404 caracteres / 0,404kB</a:t>
            </a: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tabLst>
                <a:tab pos="355600" algn="l"/>
              </a:tabLst>
            </a:pPr>
            <a:endParaRPr lang="pt-PT" sz="2000" dirty="0">
              <a:latin typeface="Calibri"/>
              <a:cs typeface="Calibri"/>
            </a:endParaRPr>
          </a:p>
          <a:p>
            <a:pPr marL="12065" marR="5080" algn="just">
              <a:tabLst>
                <a:tab pos="3556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212</TotalTime>
  <Words>690</Words>
  <Application>Microsoft Office PowerPoint</Application>
  <PresentationFormat>Personalizar</PresentationFormat>
  <Paragraphs>241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Profundidade</vt:lpstr>
      <vt:lpstr>Projeto Integrador</vt:lpstr>
      <vt:lpstr>Apresentação do PowerPoint</vt:lpstr>
      <vt:lpstr>Qual o número de transações por dia?</vt:lpstr>
      <vt:lpstr>Qual o tamanho da requisição (kB)?</vt:lpstr>
      <vt:lpstr>Qual o tamanho da resposta (kB)?</vt:lpstr>
      <vt:lpstr>Qual o volume de transações  simultâneas média?</vt:lpstr>
      <vt:lpstr>Qual o tamanho dos objetos  persistentes (kB)?</vt:lpstr>
      <vt:lpstr>Qual o número de operações por  requisição?</vt:lpstr>
      <vt:lpstr>Qual o tamanho de objetos em  sessão/memória?</vt:lpstr>
      <vt:lpstr>Total de transações no período?</vt:lpstr>
      <vt:lpstr>DISCO</vt:lpstr>
      <vt:lpstr>MEMÓRIA</vt:lpstr>
      <vt:lpstr>PROCESSADOR</vt:lpstr>
      <vt:lpstr>PROCESSADOR</vt:lpstr>
      <vt:lpstr>REDE</vt:lpstr>
      <vt:lpstr>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Defini\347\365es do projeto integrador)</dc:title>
  <dc:creator>opet</dc:creator>
  <cp:lastModifiedBy>opet</cp:lastModifiedBy>
  <cp:revision>21</cp:revision>
  <dcterms:created xsi:type="dcterms:W3CDTF">2019-05-29T13:20:05Z</dcterms:created>
  <dcterms:modified xsi:type="dcterms:W3CDTF">2019-06-05T14:27:36Z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2019-05-29T00:00:00Z</vt:filetime>
  </property>
</Properties>
</file>