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0F324C1-621B-4204-BCD0-8E7C8FC44EFC}">
  <a:tblStyle styleId="{D0F324C1-621B-4204-BCD0-8E7C8FC44E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CenturyGothic-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CenturyGothic-italic.fntdata"/><Relationship Id="rId21" Type="http://schemas.openxmlformats.org/officeDocument/2006/relationships/slide" Target="slides/slide14.xml"/><Relationship Id="rId43" Type="http://schemas.openxmlformats.org/officeDocument/2006/relationships/font" Target="fonts/CenturyGothic-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951188be_1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59951188be_1_0: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9951188be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6" name="Google Shape;196;g59951188be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9951188be_1_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59951188be_1_69: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9951188be_1_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9951188be_1_76: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9951188be_1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59951188be_1_83: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9951188be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7" name="Google Shape;227;g59951188be_1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9951188be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34" name="Google Shape;234;g59951188be_1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9951188be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41" name="Google Shape;241;g59951188be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9951188be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48" name="Google Shape;248;g59951188be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b760d9fbe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55" name="Google Shape;255;g5b760d9fbe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99b94f90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64" name="Google Shape;264;g599b94f90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951188be_1_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59951188be_1_6: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951188be_1_1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59951188be_1_131: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9951188be_1_1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59951188be_1_137: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9951188be_1_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Now that we have an idea of which major would bring about more financial gain, we are going to introduce the regions that produce the highest salaries. We have five regions and we wanted to compare the range of starting-salaries, mid-salaries, and top earner salaries across theses groups. Boxplots were used to compare the dispersion of salaries among the regions. Based upon our boxplots there appears to be similarities between the highest earning regions and similarities among lowest earning regions. A T-test was used for the top two regions. The ANOVA test was used for the bottom three regions. Both tests failed to reject the Null Hypothesis for starting Salaries.  The tests suggested that highest earning regions were similar at the starting salary;  and the lower earners are similar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101600" marR="101600" rtl="0" algn="l">
              <a:lnSpc>
                <a:spcPct val="121429"/>
              </a:lnSpc>
              <a:spcBef>
                <a:spcPts val="0"/>
              </a:spcBef>
              <a:spcAft>
                <a:spcPts val="0"/>
              </a:spcAft>
              <a:buClr>
                <a:schemeClr val="dk1"/>
              </a:buClr>
              <a:buSzPts val="1100"/>
              <a:buFont typeface="Arial"/>
              <a:buNone/>
            </a:pPr>
            <a:r>
              <a:rPr lang="en">
                <a:solidFill>
                  <a:schemeClr val="dk1"/>
                </a:solidFill>
              </a:rPr>
              <a:t>Western/Midwestern/Southern</a:t>
            </a:r>
            <a:endParaRPr>
              <a:solidFill>
                <a:schemeClr val="dk1"/>
              </a:solidFill>
            </a:endParaRPr>
          </a:p>
          <a:p>
            <a:pPr indent="0" lvl="0" marL="101600" marR="101600" rtl="0" algn="l">
              <a:lnSpc>
                <a:spcPct val="121429"/>
              </a:lnSpc>
              <a:spcBef>
                <a:spcPts val="0"/>
              </a:spcBef>
              <a:spcAft>
                <a:spcPts val="0"/>
              </a:spcAft>
              <a:buClr>
                <a:schemeClr val="dk1"/>
              </a:buClr>
              <a:buSzPts val="1100"/>
              <a:buFont typeface="Arial"/>
              <a:buNone/>
            </a:pPr>
            <a:r>
              <a:rPr lang="en">
                <a:solidFill>
                  <a:schemeClr val="dk1"/>
                </a:solidFill>
              </a:rPr>
              <a:t>statistic=0.064, pvalue=0.938 (High pvalue = fail to reject)</a:t>
            </a:r>
            <a:endParaRPr>
              <a:solidFill>
                <a:schemeClr val="dk1"/>
              </a:solidFill>
            </a:endParaRPr>
          </a:p>
          <a:p>
            <a:pPr indent="0" lvl="0" marL="101600" marR="101600" rtl="0" algn="l">
              <a:lnSpc>
                <a:spcPct val="121429"/>
              </a:lnSpc>
              <a:spcBef>
                <a:spcPts val="0"/>
              </a:spcBef>
              <a:spcAft>
                <a:spcPts val="0"/>
              </a:spcAft>
              <a:buNone/>
            </a:pPr>
            <a:r>
              <a:rPr lang="en">
                <a:solidFill>
                  <a:schemeClr val="dk1"/>
                </a:solidFill>
              </a:rPr>
              <a:t>Fail to reject the null, the means for those 3 are similar (No difference by region)</a:t>
            </a:r>
            <a:endParaRPr>
              <a:solidFill>
                <a:schemeClr val="dk1"/>
              </a:solidFill>
            </a:endParaRPr>
          </a:p>
          <a:p>
            <a:pPr indent="0" lvl="0" marL="101600" marR="101600" rtl="0" algn="l">
              <a:lnSpc>
                <a:spcPct val="121429"/>
              </a:lnSpc>
              <a:spcBef>
                <a:spcPts val="0"/>
              </a:spcBef>
              <a:spcAft>
                <a:spcPts val="0"/>
              </a:spcAft>
              <a:buNone/>
            </a:pPr>
            <a:r>
              <a:t/>
            </a:r>
            <a:endParaRPr>
              <a:solidFill>
                <a:schemeClr val="dk1"/>
              </a:solidFill>
            </a:endParaRPr>
          </a:p>
          <a:p>
            <a:pPr indent="0" lvl="0" marL="101600" marR="101600" rtl="0" algn="l">
              <a:lnSpc>
                <a:spcPct val="121429"/>
              </a:lnSpc>
              <a:spcBef>
                <a:spcPts val="0"/>
              </a:spcBef>
              <a:spcAft>
                <a:spcPts val="0"/>
              </a:spcAft>
              <a:buNone/>
            </a:pPr>
            <a:r>
              <a:rPr lang="en">
                <a:solidFill>
                  <a:schemeClr val="dk1"/>
                </a:solidFill>
              </a:rPr>
              <a:t>California/Northeastern</a:t>
            </a:r>
            <a:endParaRPr>
              <a:solidFill>
                <a:schemeClr val="dk1"/>
              </a:solidFill>
            </a:endParaRPr>
          </a:p>
          <a:p>
            <a:pPr indent="0" lvl="0" marL="101600" marR="101600" rtl="0" algn="l">
              <a:lnSpc>
                <a:spcPct val="121429"/>
              </a:lnSpc>
              <a:spcBef>
                <a:spcPts val="0"/>
              </a:spcBef>
              <a:spcAft>
                <a:spcPts val="0"/>
              </a:spcAft>
              <a:buNone/>
            </a:pPr>
            <a:r>
              <a:rPr lang="en">
                <a:solidFill>
                  <a:schemeClr val="dk1"/>
                </a:solidFill>
              </a:rPr>
              <a:t>statistic=1.38, pvalue=0.177 (High pvalue = fail to reject)</a:t>
            </a:r>
            <a:endParaRPr>
              <a:solidFill>
                <a:schemeClr val="dk1"/>
              </a:solidFill>
            </a:endParaRPr>
          </a:p>
          <a:p>
            <a:pPr indent="0" lvl="0" marL="101600" marR="101600" rtl="0" algn="l">
              <a:lnSpc>
                <a:spcPct val="121429"/>
              </a:lnSpc>
              <a:spcBef>
                <a:spcPts val="0"/>
              </a:spcBef>
              <a:spcAft>
                <a:spcPts val="0"/>
              </a:spcAft>
              <a:buClr>
                <a:schemeClr val="dk1"/>
              </a:buClr>
              <a:buSzPts val="1100"/>
              <a:buFont typeface="Arial"/>
              <a:buNone/>
            </a:pPr>
            <a:r>
              <a:rPr lang="en">
                <a:solidFill>
                  <a:schemeClr val="dk1"/>
                </a:solidFill>
              </a:rPr>
              <a:t>Fail to reject the null, the means for those 2 are similar (No difference by region)</a:t>
            </a:r>
            <a:endParaRPr>
              <a:solidFill>
                <a:schemeClr val="dk1"/>
              </a:solidFill>
            </a:endParaRPr>
          </a:p>
        </p:txBody>
      </p:sp>
      <p:sp>
        <p:nvSpPr>
          <p:cNvPr id="284" name="Google Shape;284;g59951188be_1_142: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9951188be_1_1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After 10 years in their careers, they were still the lowest earning regions. Pertaining to California and the Northeastern regions, they started their careers earning higher salaries and after 10 years in, they remained the top two earning regions</a:t>
            </a:r>
            <a:endParaRPr>
              <a:solidFill>
                <a:schemeClr val="dk1"/>
              </a:solidFill>
            </a:endParaRPr>
          </a:p>
          <a:p>
            <a:pPr indent="0" lvl="0" marL="0" rtl="0" algn="l">
              <a:spcBef>
                <a:spcPts val="0"/>
              </a:spcBef>
              <a:spcAft>
                <a:spcPts val="0"/>
              </a:spcAft>
              <a:buNone/>
            </a:pPr>
            <a:r>
              <a:t/>
            </a:r>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Western/Midwestern/Southern</a:t>
            </a:r>
            <a:endParaRPr>
              <a:solidFill>
                <a:schemeClr val="dk1"/>
              </a:solidFill>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statistic=17.13, pvalue= ~0.0001 (low pvalue = reject NH)</a:t>
            </a:r>
            <a:endParaRPr>
              <a:solidFill>
                <a:schemeClr val="dk1"/>
              </a:solidFill>
            </a:endParaRPr>
          </a:p>
          <a:p>
            <a:pPr indent="0" lvl="0" marL="0" marR="101600" rtl="0" algn="l">
              <a:lnSpc>
                <a:spcPct val="121429"/>
              </a:lnSpc>
              <a:spcBef>
                <a:spcPts val="0"/>
              </a:spcBef>
              <a:spcAft>
                <a:spcPts val="0"/>
              </a:spcAft>
              <a:buNone/>
            </a:pPr>
            <a:r>
              <a:rPr lang="en">
                <a:solidFill>
                  <a:schemeClr val="dk1"/>
                </a:solidFill>
              </a:rPr>
              <a:t>Reject the null, the means for those 3 are different </a:t>
            </a:r>
            <a:endParaRPr>
              <a:solidFill>
                <a:schemeClr val="dk1"/>
              </a:solidFill>
            </a:endParaRPr>
          </a:p>
          <a:p>
            <a:pPr indent="0" lvl="0" marL="0" marR="101600" rtl="0" algn="l">
              <a:lnSpc>
                <a:spcPct val="121429"/>
              </a:lnSpc>
              <a:spcBef>
                <a:spcPts val="0"/>
              </a:spcBef>
              <a:spcAft>
                <a:spcPts val="0"/>
              </a:spcAft>
              <a:buNone/>
            </a:pPr>
            <a:r>
              <a:t/>
            </a:r>
            <a:endParaRPr>
              <a:solidFill>
                <a:schemeClr val="dk1"/>
              </a:solidFill>
            </a:endParaRPr>
          </a:p>
          <a:p>
            <a:pPr indent="0" lvl="0" marL="0" marR="101600" rtl="0" algn="l">
              <a:lnSpc>
                <a:spcPct val="121429"/>
              </a:lnSpc>
              <a:spcBef>
                <a:spcPts val="0"/>
              </a:spcBef>
              <a:spcAft>
                <a:spcPts val="0"/>
              </a:spcAft>
              <a:buNone/>
            </a:pPr>
            <a:r>
              <a:rPr lang="en">
                <a:solidFill>
                  <a:schemeClr val="dk1"/>
                </a:solidFill>
              </a:rPr>
              <a:t>California/Northeastern</a:t>
            </a:r>
            <a:endParaRPr>
              <a:solidFill>
                <a:schemeClr val="dk1"/>
              </a:solidFill>
            </a:endParaRPr>
          </a:p>
          <a:p>
            <a:pPr indent="0" lvl="0" marL="0" marR="101600" rtl="0" algn="l">
              <a:lnSpc>
                <a:spcPct val="121429"/>
              </a:lnSpc>
              <a:spcBef>
                <a:spcPts val="0"/>
              </a:spcBef>
              <a:spcAft>
                <a:spcPts val="0"/>
              </a:spcAft>
              <a:buNone/>
            </a:pPr>
            <a:r>
              <a:rPr lang="en">
                <a:solidFill>
                  <a:schemeClr val="dk1"/>
                </a:solidFill>
              </a:rPr>
              <a:t>statistic=0.53, pvalue=0.59 (High pvalue = fail to reject)</a:t>
            </a:r>
            <a:endParaRPr>
              <a:solidFill>
                <a:schemeClr val="dk1"/>
              </a:solidFill>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Fail to reject the null, the implies  for those 2 are similar (No difference by region)</a:t>
            </a:r>
            <a:endParaRPr>
              <a:solidFill>
                <a:schemeClr val="dk1"/>
              </a:solidFill>
            </a:endParaRPr>
          </a:p>
        </p:txBody>
      </p:sp>
      <p:sp>
        <p:nvSpPr>
          <p:cNvPr id="293" name="Google Shape;293;g59951188be_1_147: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9951188be_1_1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California and the Northeastern were also the regions with the highest earners in the top 10% of the wealthy.</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What should you do if you’re motivated by money? Attend a college or university in the California or Northeast region.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During the T-test for the to 10% of earners during mid-career, our results were outside of the normal distribution, rejecting the Null Hypothesis. Therefore, there is a significant difference in Starting Salary and Mid Career Salaries based upon region.</a:t>
            </a:r>
            <a:endParaRPr sz="1200">
              <a:solidFill>
                <a:schemeClr val="dk1"/>
              </a:solidFill>
              <a:latin typeface="Calibri"/>
              <a:ea typeface="Calibri"/>
              <a:cs typeface="Calibri"/>
              <a:sym typeface="Calibri"/>
            </a:endParaRPr>
          </a:p>
          <a:p>
            <a:pPr indent="0" lvl="0" marL="101600" marR="101600" rtl="0" algn="l">
              <a:lnSpc>
                <a:spcPct val="121429"/>
              </a:lnSpc>
              <a:spcBef>
                <a:spcPts val="0"/>
              </a:spcBef>
              <a:spcAft>
                <a:spcPts val="0"/>
              </a:spcAft>
              <a:buClr>
                <a:schemeClr val="dk1"/>
              </a:buClr>
              <a:buSzPts val="1100"/>
              <a:buFont typeface="Arial"/>
              <a:buNone/>
            </a:pPr>
            <a:r>
              <a:t/>
            </a:r>
            <a:endParaRPr>
              <a:solidFill>
                <a:schemeClr val="dk1"/>
              </a:solidFill>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Western/Midwestern/Southern</a:t>
            </a:r>
            <a:endParaRPr>
              <a:solidFill>
                <a:schemeClr val="dk1"/>
              </a:solidFill>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statistic=1.20, pvalue=0.30 (High pvalue = fail to reject)</a:t>
            </a:r>
            <a:endParaRPr>
              <a:solidFill>
                <a:schemeClr val="dk1"/>
              </a:solidFill>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Fail to reject the null, the means for those 3 are similar (No difference by region)</a:t>
            </a:r>
            <a:endParaRPr>
              <a:solidFill>
                <a:schemeClr val="dk1"/>
              </a:solidFill>
            </a:endParaRPr>
          </a:p>
          <a:p>
            <a:pPr indent="0" lvl="0" marL="101600" marR="101600" rtl="0" algn="r">
              <a:lnSpc>
                <a:spcPct val="121429"/>
              </a:lnSpc>
              <a:spcBef>
                <a:spcPts val="0"/>
              </a:spcBef>
              <a:spcAft>
                <a:spcPts val="0"/>
              </a:spcAft>
              <a:buClr>
                <a:schemeClr val="dk1"/>
              </a:buClr>
              <a:buSzPts val="1100"/>
              <a:buFont typeface="Arial"/>
              <a:buNone/>
            </a:pPr>
            <a:r>
              <a:t/>
            </a:r>
            <a:endParaRPr sz="1050">
              <a:solidFill>
                <a:srgbClr val="303F9F"/>
              </a:solidFill>
              <a:latin typeface="Courier New"/>
              <a:ea typeface="Courier New"/>
              <a:cs typeface="Courier New"/>
              <a:sym typeface="Courier New"/>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Western/Midwestern/Southern</a:t>
            </a:r>
            <a:endParaRPr>
              <a:solidFill>
                <a:schemeClr val="dk1"/>
              </a:solidFill>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statistic=1.20, pvalue=0.30 (High pvalue = fail to reject)</a:t>
            </a:r>
            <a:endParaRPr>
              <a:solidFill>
                <a:schemeClr val="dk1"/>
              </a:solidFill>
            </a:endParaRPr>
          </a:p>
          <a:p>
            <a:pPr indent="0" lvl="0" marL="0" marR="101600" rtl="0" algn="l">
              <a:lnSpc>
                <a:spcPct val="121429"/>
              </a:lnSpc>
              <a:spcBef>
                <a:spcPts val="0"/>
              </a:spcBef>
              <a:spcAft>
                <a:spcPts val="0"/>
              </a:spcAft>
              <a:buClr>
                <a:schemeClr val="dk1"/>
              </a:buClr>
              <a:buSzPts val="1100"/>
              <a:buFont typeface="Arial"/>
              <a:buNone/>
            </a:pPr>
            <a:r>
              <a:rPr lang="en">
                <a:solidFill>
                  <a:schemeClr val="dk1"/>
                </a:solidFill>
              </a:rPr>
              <a:t>Fail to reject the null, the means for those 3 are similar (No difference by region)</a:t>
            </a:r>
            <a:endParaRPr>
              <a:solidFill>
                <a:schemeClr val="dk1"/>
              </a:solidFill>
            </a:endParaRPr>
          </a:p>
          <a:p>
            <a:pPr indent="0" lvl="0" marL="101600" marR="101600" rtl="0" algn="r">
              <a:lnSpc>
                <a:spcPct val="121429"/>
              </a:lnSpc>
              <a:spcBef>
                <a:spcPts val="0"/>
              </a:spcBef>
              <a:spcAft>
                <a:spcPts val="0"/>
              </a:spcAft>
              <a:buClr>
                <a:schemeClr val="dk1"/>
              </a:buClr>
              <a:buSzPts val="1100"/>
              <a:buFont typeface="Arial"/>
              <a:buNone/>
            </a:pPr>
            <a:r>
              <a:t/>
            </a:r>
            <a:endParaRPr sz="1050">
              <a:solidFill>
                <a:srgbClr val="303F9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302" name="Google Shape;302;g59951188be_1_152: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9915b5a5b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311" name="Google Shape;311;g59915b5a5b_0_0:notes"/>
          <p:cNvSpPr/>
          <p:nvPr>
            <p:ph idx="2" type="sldImg"/>
          </p:nvPr>
        </p:nvSpPr>
        <p:spPr>
          <a:xfrm>
            <a:off x="686153"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99b94f906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342900" rtl="0" algn="l">
              <a:spcBef>
                <a:spcPts val="400"/>
              </a:spcBef>
              <a:spcAft>
                <a:spcPts val="0"/>
              </a:spcAft>
              <a:buClr>
                <a:schemeClr val="dk1"/>
              </a:buClr>
              <a:buSzPts val="2000"/>
              <a:buChar char="•"/>
            </a:pPr>
            <a:r>
              <a:rPr lang="en" sz="2000">
                <a:solidFill>
                  <a:schemeClr val="dk1"/>
                </a:solidFill>
                <a:latin typeface="Calibri"/>
                <a:ea typeface="Calibri"/>
                <a:cs typeface="Calibri"/>
                <a:sym typeface="Calibri"/>
              </a:rPr>
              <a:t>Southern(24% of schools), Western , and Midwestern(22% of schools) started as the lowest earning regions and remained the lowest earners at mid-career.</a:t>
            </a:r>
            <a:endParaRPr/>
          </a:p>
        </p:txBody>
      </p:sp>
      <p:sp>
        <p:nvSpPr>
          <p:cNvPr id="317" name="Google Shape;317;g599b94f906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9951188be_1_1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59951188be_1_157: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9951188be_1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59951188be_1_165: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9951188be_1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boxplots to compare the starting salary of each school type. By looking at the boxplot, we discovered that engineering and Ivy league schools starting salaries could be similar. We then conducted a T-test to determine if there was a similarity between them. After performing the test, we got a p-value of 0.511 failing to reject the null showing that there are similarities. We also noticed that liberal arts, party, and state schools might have similar starting salaries. We conducted an ANOVA test to determine if there was a similarity between them. After performing the analysis, we got a p-value of 0.032 rejecting the null.</a:t>
            </a:r>
            <a:endParaRPr/>
          </a:p>
        </p:txBody>
      </p:sp>
      <p:sp>
        <p:nvSpPr>
          <p:cNvPr id="339" name="Google Shape;339;g59951188be_1_170: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951188be_1_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59951188be_1_11: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9951188be_1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boxplot to compare the mid-career salary of each school type. By looking at the boxplot, we discovered that engineering and Ivy league schools starting salaries could be similar but are farther apart from starting salary. We then conducted a T-test to determine if there was a similarity between them. After performing the test, we got a p-value of 0.003 rejecting the null, unlike the starting salary. We also noticed that liberal arts, party, and state schools might have similar mid-career salaries. We conducted an ANOVA test to determine if there was a similarity between them. After performing the analysis, we got a very low p-value rejecting the null.</a:t>
            </a:r>
            <a:endParaRPr/>
          </a:p>
        </p:txBody>
      </p:sp>
      <p:sp>
        <p:nvSpPr>
          <p:cNvPr id="348" name="Google Shape;348;g59951188be_1_175: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9951188be_1_1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59951188be_1_180: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9951188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9951188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9951188be_1_1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59951188be_1_185: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9951188be_1_1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59951188be_1_192: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9951188be_1_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59951188be_1_17: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951188be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7" name="Google Shape;157;g59951188be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9951188be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4" name="Google Shape;164;g59951188be_1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951188be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0" name="Google Shape;170;g59951188be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951188be_1_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59951188be_1_46:notes"/>
          <p:cNvSpPr/>
          <p:nvPr>
            <p:ph idx="2" type="sldImg"/>
          </p:nvPr>
        </p:nvSpPr>
        <p:spPr>
          <a:xfrm>
            <a:off x="686153" y="1143000"/>
            <a:ext cx="5485694"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951188be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5" name="Google Shape;185;g59951188be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a:blip r:embed="rId2">
            <a:alphaModFix/>
          </a:blip>
          <a:stretch>
            <a:fillRect/>
          </a:stretch>
        </a:blipFill>
      </p:bgPr>
    </p:bg>
    <p:spTree>
      <p:nvGrpSpPr>
        <p:cNvPr id="59" name="Shape 59"/>
        <p:cNvGrpSpPr/>
        <p:nvPr/>
      </p:nvGrpSpPr>
      <p:grpSpPr>
        <a:xfrm>
          <a:off x="0" y="0"/>
          <a:ext cx="0" cy="0"/>
          <a:chOff x="0" y="0"/>
          <a:chExt cx="0" cy="0"/>
        </a:xfrm>
      </p:grpSpPr>
      <p:grpSp>
        <p:nvGrpSpPr>
          <p:cNvPr id="60" name="Google Shape;60;p14"/>
          <p:cNvGrpSpPr/>
          <p:nvPr/>
        </p:nvGrpSpPr>
        <p:grpSpPr>
          <a:xfrm>
            <a:off x="5899151" y="0"/>
            <a:ext cx="3243263" cy="5152073"/>
            <a:chOff x="5899151" y="0"/>
            <a:chExt cx="3243263" cy="6858000"/>
          </a:xfrm>
        </p:grpSpPr>
        <p:sp>
          <p:nvSpPr>
            <p:cNvPr id="61" name="Google Shape;61;p14"/>
            <p:cNvSpPr/>
            <p:nvPr/>
          </p:nvSpPr>
          <p:spPr>
            <a:xfrm>
              <a:off x="5899151" y="5651500"/>
              <a:ext cx="3243263" cy="850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4"/>
            <p:cNvSpPr/>
            <p:nvPr/>
          </p:nvSpPr>
          <p:spPr>
            <a:xfrm>
              <a:off x="5899151" y="0"/>
              <a:ext cx="3243263" cy="572452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nvSpPr>
          <p:spPr>
            <a:xfrm>
              <a:off x="5899151" y="6448425"/>
              <a:ext cx="3243263" cy="409575"/>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 name="Google Shape;64;p14"/>
          <p:cNvSpPr txBox="1"/>
          <p:nvPr>
            <p:ph type="ctrTitle"/>
          </p:nvPr>
        </p:nvSpPr>
        <p:spPr>
          <a:xfrm>
            <a:off x="1143000" y="2009300"/>
            <a:ext cx="7772400" cy="575227"/>
          </a:xfrm>
          <a:prstGeom prst="rect">
            <a:avLst/>
          </a:prstGeom>
          <a:noFill/>
          <a:ln>
            <a:noFill/>
          </a:ln>
        </p:spPr>
        <p:txBody>
          <a:bodyPr anchorCtr="0" anchor="ctr" bIns="45700" lIns="91425" spcFirstLastPara="1" rIns="91425" wrap="square" tIns="45700"/>
          <a:lstStyle>
            <a:lvl1pPr lvl="0" algn="r">
              <a:spcBef>
                <a:spcPts val="0"/>
              </a:spcBef>
              <a:spcAft>
                <a:spcPts val="0"/>
              </a:spcAft>
              <a:buClr>
                <a:schemeClr val="lt1"/>
              </a:buClr>
              <a:buSzPts val="2800"/>
              <a:buFont typeface="Calibri"/>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txBox="1"/>
          <p:nvPr>
            <p:ph idx="1" type="subTitle"/>
          </p:nvPr>
        </p:nvSpPr>
        <p:spPr>
          <a:xfrm>
            <a:off x="2514600" y="2640330"/>
            <a:ext cx="6400800" cy="685800"/>
          </a:xfrm>
          <a:prstGeom prst="rect">
            <a:avLst/>
          </a:prstGeom>
          <a:noFill/>
          <a:ln>
            <a:noFill/>
          </a:ln>
        </p:spPr>
        <p:txBody>
          <a:bodyPr anchorCtr="0" anchor="t" bIns="45700" lIns="91425" spcFirstLastPara="1" rIns="91425" wrap="square" tIns="45700"/>
          <a:lstStyle>
            <a:lvl1pPr lvl="0" algn="r">
              <a:spcBef>
                <a:spcPts val="400"/>
              </a:spcBef>
              <a:spcAft>
                <a:spcPts val="0"/>
              </a:spcAft>
              <a:buClr>
                <a:schemeClr val="lt1"/>
              </a:buClr>
              <a:buSzPts val="2000"/>
              <a:buNone/>
              <a:defRPr sz="20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1" type="body"/>
          </p:nvPr>
        </p:nvSpPr>
        <p:spPr>
          <a:xfrm>
            <a:off x="457200" y="1200150"/>
            <a:ext cx="8229600" cy="339447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722313" y="3305175"/>
            <a:ext cx="7772400" cy="1021557"/>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lt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9" name="Google Shape;79;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457200" y="1200150"/>
            <a:ext cx="4038600" cy="339447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5" name="Google Shape;85;p18"/>
          <p:cNvSpPr txBox="1"/>
          <p:nvPr>
            <p:ph idx="2" type="body"/>
          </p:nvPr>
        </p:nvSpPr>
        <p:spPr>
          <a:xfrm>
            <a:off x="4648200" y="1200150"/>
            <a:ext cx="4038600" cy="339447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6" name="Google Shape;86;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lt1"/>
              </a:buClr>
              <a:buSzPts val="3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 type="body"/>
          </p:nvPr>
        </p:nvSpPr>
        <p:spPr>
          <a:xfrm>
            <a:off x="457200" y="1151335"/>
            <a:ext cx="4040188" cy="479821"/>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2" name="Google Shape;92;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3" name="Google Shape;93;p19"/>
          <p:cNvSpPr txBox="1"/>
          <p:nvPr>
            <p:ph idx="3" type="body"/>
          </p:nvPr>
        </p:nvSpPr>
        <p:spPr>
          <a:xfrm>
            <a:off x="4645026" y="1151335"/>
            <a:ext cx="4041775" cy="479821"/>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4" name="Google Shape;94;p19"/>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5" name="Google Shape;95;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8" name="Shape 98"/>
        <p:cNvGrpSpPr/>
        <p:nvPr/>
      </p:nvGrpSpPr>
      <p:grpSpPr>
        <a:xfrm>
          <a:off x="0" y="0"/>
          <a:ext cx="0" cy="0"/>
          <a:chOff x="0" y="0"/>
          <a:chExt cx="0" cy="0"/>
        </a:xfrm>
      </p:grpSpPr>
      <p:sp>
        <p:nvSpPr>
          <p:cNvPr id="99" name="Google Shape;99;p20"/>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1"/>
          <p:cNvSpPr txBox="1"/>
          <p:nvPr>
            <p:ph type="title"/>
          </p:nvPr>
        </p:nvSpPr>
        <p:spPr>
          <a:xfrm>
            <a:off x="457201" y="204788"/>
            <a:ext cx="3008313" cy="87153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1"/>
          <p:cNvSpPr txBox="1"/>
          <p:nvPr>
            <p:ph idx="1" type="body"/>
          </p:nvPr>
        </p:nvSpPr>
        <p:spPr>
          <a:xfrm>
            <a:off x="3575050" y="204788"/>
            <a:ext cx="5111750" cy="4389834"/>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6" name="Google Shape;106;p21"/>
          <p:cNvSpPr txBox="1"/>
          <p:nvPr>
            <p:ph idx="2" type="body"/>
          </p:nvPr>
        </p:nvSpPr>
        <p:spPr>
          <a:xfrm>
            <a:off x="457201" y="1076325"/>
            <a:ext cx="3008313" cy="3518297"/>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7" name="Google Shape;107;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3" name="Google Shape;113;p22"/>
          <p:cNvSpPr txBox="1"/>
          <p:nvPr>
            <p:ph idx="1" type="body"/>
          </p:nvPr>
        </p:nvSpPr>
        <p:spPr>
          <a:xfrm>
            <a:off x="1792288" y="4025504"/>
            <a:ext cx="5486400" cy="603646"/>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4" name="Google Shape;114;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3"/>
          <p:cNvSpPr txBox="1"/>
          <p:nvPr>
            <p:ph idx="1" type="body"/>
          </p:nvPr>
        </p:nvSpPr>
        <p:spPr>
          <a:xfrm rot="5400000">
            <a:off x="2874764" y="-1217414"/>
            <a:ext cx="339447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8620125" y="3"/>
            <a:ext cx="533400" cy="874394"/>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p:nvPr/>
        </p:nvSpPr>
        <p:spPr>
          <a:xfrm>
            <a:off x="7799388" y="3"/>
            <a:ext cx="960438" cy="87439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3"/>
          <p:cNvSpPr/>
          <p:nvPr/>
        </p:nvSpPr>
        <p:spPr>
          <a:xfrm>
            <a:off x="0" y="3"/>
            <a:ext cx="7837488" cy="87439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3"/>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3"/>
          <p:cNvSpPr txBox="1"/>
          <p:nvPr>
            <p:ph idx="1" type="body"/>
          </p:nvPr>
        </p:nvSpPr>
        <p:spPr>
          <a:xfrm>
            <a:off x="457200" y="1200150"/>
            <a:ext cx="8229600" cy="339447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Google Shape;56;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alibri"/>
                <a:ea typeface="Calibri"/>
                <a:cs typeface="Calibri"/>
                <a:sym typeface="Calibri"/>
              </a:defRPr>
            </a:lvl1pPr>
            <a:lvl2pPr indent="0" lvl="1" marL="0" marR="0" rtl="0" algn="r">
              <a:spcBef>
                <a:spcPts val="0"/>
              </a:spcBef>
              <a:buNone/>
              <a:defRPr b="0" sz="1200" u="none">
                <a:solidFill>
                  <a:srgbClr val="888888"/>
                </a:solidFill>
                <a:latin typeface="Calibri"/>
                <a:ea typeface="Calibri"/>
                <a:cs typeface="Calibri"/>
                <a:sym typeface="Calibri"/>
              </a:defRPr>
            </a:lvl2pPr>
            <a:lvl3pPr indent="0" lvl="2" marL="0" marR="0" rtl="0" algn="r">
              <a:spcBef>
                <a:spcPts val="0"/>
              </a:spcBef>
              <a:buNone/>
              <a:defRPr b="0" sz="1200" u="none">
                <a:solidFill>
                  <a:srgbClr val="888888"/>
                </a:solidFill>
                <a:latin typeface="Calibri"/>
                <a:ea typeface="Calibri"/>
                <a:cs typeface="Calibri"/>
                <a:sym typeface="Calibri"/>
              </a:defRPr>
            </a:lvl3pPr>
            <a:lvl4pPr indent="0" lvl="3" marL="0" marR="0" rtl="0" algn="r">
              <a:spcBef>
                <a:spcPts val="0"/>
              </a:spcBef>
              <a:buNone/>
              <a:defRPr b="0" sz="1200" u="none">
                <a:solidFill>
                  <a:srgbClr val="888888"/>
                </a:solidFill>
                <a:latin typeface="Calibri"/>
                <a:ea typeface="Calibri"/>
                <a:cs typeface="Calibri"/>
                <a:sym typeface="Calibri"/>
              </a:defRPr>
            </a:lvl4pPr>
            <a:lvl5pPr indent="0" lvl="4" marL="0" marR="0" rtl="0" algn="r">
              <a:spcBef>
                <a:spcPts val="0"/>
              </a:spcBef>
              <a:buNone/>
              <a:defRPr b="0" sz="1200" u="none">
                <a:solidFill>
                  <a:srgbClr val="888888"/>
                </a:solidFill>
                <a:latin typeface="Calibri"/>
                <a:ea typeface="Calibri"/>
                <a:cs typeface="Calibri"/>
                <a:sym typeface="Calibri"/>
              </a:defRPr>
            </a:lvl5pPr>
            <a:lvl6pPr indent="0" lvl="5" marL="0" marR="0" rtl="0" algn="r">
              <a:spcBef>
                <a:spcPts val="0"/>
              </a:spcBef>
              <a:buNone/>
              <a:defRPr b="0" sz="1200" u="none">
                <a:solidFill>
                  <a:srgbClr val="888888"/>
                </a:solidFill>
                <a:latin typeface="Calibri"/>
                <a:ea typeface="Calibri"/>
                <a:cs typeface="Calibri"/>
                <a:sym typeface="Calibri"/>
              </a:defRPr>
            </a:lvl6pPr>
            <a:lvl7pPr indent="0" lvl="6" marL="0" marR="0" rtl="0" algn="r">
              <a:spcBef>
                <a:spcPts val="0"/>
              </a:spcBef>
              <a:buNone/>
              <a:defRPr b="0" sz="1200" u="none">
                <a:solidFill>
                  <a:srgbClr val="888888"/>
                </a:solidFill>
                <a:latin typeface="Calibri"/>
                <a:ea typeface="Calibri"/>
                <a:cs typeface="Calibri"/>
                <a:sym typeface="Calibri"/>
              </a:defRPr>
            </a:lvl7pPr>
            <a:lvl8pPr indent="0" lvl="7" marL="0" marR="0" rtl="0" algn="r">
              <a:spcBef>
                <a:spcPts val="0"/>
              </a:spcBef>
              <a:buNone/>
              <a:defRPr b="0" sz="1200" u="none">
                <a:solidFill>
                  <a:srgbClr val="888888"/>
                </a:solidFill>
                <a:latin typeface="Calibri"/>
                <a:ea typeface="Calibri"/>
                <a:cs typeface="Calibri"/>
                <a:sym typeface="Calibri"/>
              </a:defRPr>
            </a:lvl8pPr>
            <a:lvl9pPr indent="0" lvl="8" marL="0" marR="0" rtl="0" algn="r">
              <a:spcBef>
                <a:spcPts val="0"/>
              </a:spcBef>
              <a:buNone/>
              <a:defRPr b="0" sz="12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36.jpg"/><Relationship Id="rId4" Type="http://schemas.openxmlformats.org/officeDocument/2006/relationships/image" Target="../media/image31.jpg"/><Relationship Id="rId5"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5943600" y="1268730"/>
            <a:ext cx="3200400" cy="9728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a:t>The True Meaning of  “Decision Day”</a:t>
            </a:r>
            <a:endParaRPr/>
          </a:p>
        </p:txBody>
      </p:sp>
      <p:sp>
        <p:nvSpPr>
          <p:cNvPr id="134" name="Google Shape;134;p25"/>
          <p:cNvSpPr txBox="1"/>
          <p:nvPr>
            <p:ph idx="1" type="subTitle"/>
          </p:nvPr>
        </p:nvSpPr>
        <p:spPr>
          <a:xfrm>
            <a:off x="5943600" y="2640331"/>
            <a:ext cx="3048000" cy="685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2000"/>
              <a:buNone/>
            </a:pPr>
            <a:r>
              <a:rPr lang="en"/>
              <a:t>Edward Gates, Jr.</a:t>
            </a:r>
            <a:endParaRPr/>
          </a:p>
          <a:p>
            <a:pPr indent="0" lvl="0" marL="0" rtl="0" algn="r">
              <a:spcBef>
                <a:spcPts val="400"/>
              </a:spcBef>
              <a:spcAft>
                <a:spcPts val="0"/>
              </a:spcAft>
              <a:buClr>
                <a:schemeClr val="lt1"/>
              </a:buClr>
              <a:buSzPts val="2000"/>
              <a:buNone/>
            </a:pPr>
            <a:r>
              <a:rPr lang="en"/>
              <a:t>Philip Nunoo</a:t>
            </a:r>
            <a:endParaRPr/>
          </a:p>
          <a:p>
            <a:pPr indent="0" lvl="0" marL="0" rtl="0" algn="r">
              <a:spcBef>
                <a:spcPts val="400"/>
              </a:spcBef>
              <a:spcAft>
                <a:spcPts val="0"/>
              </a:spcAft>
              <a:buClr>
                <a:schemeClr val="lt1"/>
              </a:buClr>
              <a:buSzPts val="2000"/>
              <a:buNone/>
            </a:pPr>
            <a:r>
              <a:rPr lang="en"/>
              <a:t>Nikita Jones</a:t>
            </a:r>
            <a:endParaRPr/>
          </a:p>
          <a:p>
            <a:pPr indent="0" lvl="0" marL="0" rtl="0" algn="r">
              <a:spcBef>
                <a:spcPts val="400"/>
              </a:spcBef>
              <a:spcAft>
                <a:spcPts val="0"/>
              </a:spcAft>
              <a:buClr>
                <a:schemeClr val="lt1"/>
              </a:buClr>
              <a:buSzPts val="2000"/>
              <a:buNone/>
            </a:pPr>
            <a:r>
              <a:rPr lang="en"/>
              <a:t>Mason Waters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457200" y="102870"/>
            <a:ext cx="8229600" cy="617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979"/>
              <a:buFont typeface="Calibri"/>
              <a:buNone/>
            </a:pPr>
            <a:r>
              <a:rPr lang="en" sz="2800"/>
              <a:t>Overall Descriptive Statistics – Undergraduate Major</a:t>
            </a:r>
            <a:endParaRPr sz="2800"/>
          </a:p>
        </p:txBody>
      </p:sp>
      <p:pic>
        <p:nvPicPr>
          <p:cNvPr descr="A screenshot of a cell phone&#10;&#10;Description automatically generated" id="199" name="Google Shape;199;p34"/>
          <p:cNvPicPr preferRelativeResize="0"/>
          <p:nvPr/>
        </p:nvPicPr>
        <p:blipFill rotWithShape="1">
          <a:blip r:embed="rId3">
            <a:alphaModFix/>
          </a:blip>
          <a:srcRect b="0" l="0" r="0" t="0"/>
          <a:stretch/>
        </p:blipFill>
        <p:spPr>
          <a:xfrm>
            <a:off x="0" y="1560374"/>
            <a:ext cx="9144000" cy="3073417"/>
          </a:xfrm>
          <a:prstGeom prst="rect">
            <a:avLst/>
          </a:prstGeom>
          <a:noFill/>
          <a:ln>
            <a:noFill/>
          </a:ln>
        </p:spPr>
      </p:pic>
      <p:sp>
        <p:nvSpPr>
          <p:cNvPr id="200" name="Google Shape;200;p34"/>
          <p:cNvSpPr/>
          <p:nvPr/>
        </p:nvSpPr>
        <p:spPr>
          <a:xfrm>
            <a:off x="604325" y="1560375"/>
            <a:ext cx="3628500" cy="3073500"/>
          </a:xfrm>
          <a:prstGeom prst="rect">
            <a:avLst/>
          </a:prstGeom>
          <a:solidFill>
            <a:schemeClr val="accent3">
              <a:alpha val="20000"/>
            </a:schemeClr>
          </a:solidFill>
          <a:ln cap="flat" cmpd="sng" w="9525">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201" name="Google Shape;201;p34"/>
          <p:cNvSpPr/>
          <p:nvPr/>
        </p:nvSpPr>
        <p:spPr>
          <a:xfrm>
            <a:off x="7887525" y="1603875"/>
            <a:ext cx="1256400" cy="3030000"/>
          </a:xfrm>
          <a:prstGeom prst="rect">
            <a:avLst/>
          </a:prstGeom>
          <a:solidFill>
            <a:schemeClr val="accent3">
              <a:alpha val="20000"/>
            </a:schemeClr>
          </a:solidFill>
          <a:ln cap="flat" cmpd="sng" w="9525">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 sz="2800"/>
              <a:t>Overall Descriptive Statistics – School Type</a:t>
            </a:r>
            <a:endParaRPr sz="2800"/>
          </a:p>
        </p:txBody>
      </p:sp>
      <p:pic>
        <p:nvPicPr>
          <p:cNvPr id="207" name="Google Shape;207;p35"/>
          <p:cNvPicPr preferRelativeResize="0"/>
          <p:nvPr>
            <p:ph idx="1" type="body"/>
          </p:nvPr>
        </p:nvPicPr>
        <p:blipFill rotWithShape="1">
          <a:blip r:embed="rId3">
            <a:alphaModFix/>
          </a:blip>
          <a:srcRect b="0" l="0" r="0" t="0"/>
          <a:stretch/>
        </p:blipFill>
        <p:spPr>
          <a:xfrm>
            <a:off x="0" y="1499707"/>
            <a:ext cx="9144000" cy="2765145"/>
          </a:xfrm>
          <a:prstGeom prst="rect">
            <a:avLst/>
          </a:prstGeom>
          <a:noFill/>
          <a:ln>
            <a:noFill/>
          </a:ln>
        </p:spPr>
      </p:pic>
      <p:sp>
        <p:nvSpPr>
          <p:cNvPr id="208" name="Google Shape;208;p35"/>
          <p:cNvSpPr/>
          <p:nvPr/>
        </p:nvSpPr>
        <p:spPr>
          <a:xfrm>
            <a:off x="762000" y="1499707"/>
            <a:ext cx="2743200" cy="2765145"/>
          </a:xfrm>
          <a:prstGeom prst="rect">
            <a:avLst/>
          </a:prstGeom>
          <a:solidFill>
            <a:schemeClr val="accent3">
              <a:alpha val="20000"/>
            </a:schemeClr>
          </a:solidFill>
          <a:ln cap="flat" cmpd="sng" w="9525">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209" name="Google Shape;209;p35"/>
          <p:cNvSpPr/>
          <p:nvPr/>
        </p:nvSpPr>
        <p:spPr>
          <a:xfrm>
            <a:off x="7696200" y="1499707"/>
            <a:ext cx="1447800" cy="2765145"/>
          </a:xfrm>
          <a:prstGeom prst="rect">
            <a:avLst/>
          </a:prstGeom>
          <a:solidFill>
            <a:schemeClr val="accent3">
              <a:alpha val="20000"/>
            </a:schemeClr>
          </a:solidFill>
          <a:ln cap="flat" cmpd="sng" w="9525">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descr="A screenshot of a cell phone&#10;&#10;Description automatically generated" id="214" name="Google Shape;214;p36"/>
          <p:cNvPicPr preferRelativeResize="0"/>
          <p:nvPr/>
        </p:nvPicPr>
        <p:blipFill rotWithShape="1">
          <a:blip r:embed="rId3">
            <a:alphaModFix/>
          </a:blip>
          <a:srcRect b="0" l="0" r="0" t="0"/>
          <a:stretch/>
        </p:blipFill>
        <p:spPr>
          <a:xfrm>
            <a:off x="0" y="1281625"/>
            <a:ext cx="9143999" cy="3314694"/>
          </a:xfrm>
          <a:prstGeom prst="rect">
            <a:avLst/>
          </a:prstGeom>
          <a:noFill/>
          <a:ln>
            <a:noFill/>
          </a:ln>
        </p:spPr>
      </p:pic>
      <p:sp>
        <p:nvSpPr>
          <p:cNvPr id="215" name="Google Shape;215;p36"/>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 sz="2800"/>
              <a:t>Overall Descriptive Statistics – Region</a:t>
            </a:r>
            <a:endParaRPr sz="2800"/>
          </a:p>
        </p:txBody>
      </p:sp>
      <p:sp>
        <p:nvSpPr>
          <p:cNvPr id="216" name="Google Shape;216;p36"/>
          <p:cNvSpPr/>
          <p:nvPr/>
        </p:nvSpPr>
        <p:spPr>
          <a:xfrm>
            <a:off x="742100" y="1281625"/>
            <a:ext cx="2998500" cy="3258900"/>
          </a:xfrm>
          <a:prstGeom prst="rect">
            <a:avLst/>
          </a:prstGeom>
          <a:solidFill>
            <a:schemeClr val="accent3">
              <a:alpha val="20000"/>
            </a:schemeClr>
          </a:solidFill>
          <a:ln cap="flat" cmpd="sng" w="9525">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217" name="Google Shape;217;p36"/>
          <p:cNvSpPr/>
          <p:nvPr/>
        </p:nvSpPr>
        <p:spPr>
          <a:xfrm>
            <a:off x="7764475" y="1281625"/>
            <a:ext cx="1379700" cy="3314700"/>
          </a:xfrm>
          <a:prstGeom prst="rect">
            <a:avLst/>
          </a:prstGeom>
          <a:solidFill>
            <a:schemeClr val="accent3">
              <a:alpha val="20000"/>
            </a:schemeClr>
          </a:solidFill>
          <a:ln cap="flat" cmpd="sng" w="9525">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a:solidFill>
                  <a:srgbClr val="FFFFFF"/>
                </a:solidFill>
              </a:rPr>
              <a:t> </a:t>
            </a:r>
            <a:endParaRPr sz="14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722313" y="3305175"/>
            <a:ext cx="7772400" cy="10215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Calibri"/>
              <a:buNone/>
            </a:pPr>
            <a:r>
              <a:rPr lang="en" sz="4400">
                <a:solidFill>
                  <a:schemeClr val="accent1"/>
                </a:solidFill>
              </a:rPr>
              <a:t>DATA ANALYSIS: MAJOR</a:t>
            </a:r>
            <a:endParaRPr/>
          </a:p>
        </p:txBody>
      </p:sp>
      <p:sp>
        <p:nvSpPr>
          <p:cNvPr id="223" name="Google Shape;223;p3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3200"/>
              <a:buNone/>
            </a:pPr>
            <a:r>
              <a:rPr lang="en" sz="3200"/>
              <a:t>Decision Day!</a:t>
            </a:r>
            <a:endParaRPr/>
          </a:p>
        </p:txBody>
      </p:sp>
      <p:pic>
        <p:nvPicPr>
          <p:cNvPr id="224" name="Google Shape;224;p37"/>
          <p:cNvPicPr preferRelativeResize="0"/>
          <p:nvPr/>
        </p:nvPicPr>
        <p:blipFill rotWithShape="1">
          <a:blip r:embed="rId3">
            <a:alphaModFix/>
          </a:blip>
          <a:srcRect b="0" l="0" r="0" t="0"/>
          <a:stretch/>
        </p:blipFill>
        <p:spPr>
          <a:xfrm>
            <a:off x="6324600" y="886644"/>
            <a:ext cx="2537460" cy="21214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457200" y="102870"/>
            <a:ext cx="8229600" cy="6172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979"/>
              <a:buFont typeface="Calibri"/>
              <a:buNone/>
            </a:pPr>
            <a:r>
              <a:rPr lang="en" sz="1800"/>
              <a:t>Which Undergraduate Majors get the highest income at the start of their careers?</a:t>
            </a:r>
            <a:endParaRPr sz="2800"/>
          </a:p>
        </p:txBody>
      </p:sp>
      <p:pic>
        <p:nvPicPr>
          <p:cNvPr descr="A screenshot of a cell phone&#10;&#10;Description automatically generated" id="230" name="Google Shape;230;p38"/>
          <p:cNvPicPr preferRelativeResize="0"/>
          <p:nvPr/>
        </p:nvPicPr>
        <p:blipFill rotWithShape="1">
          <a:blip r:embed="rId3">
            <a:alphaModFix/>
          </a:blip>
          <a:srcRect b="0" l="0" r="0" t="0"/>
          <a:stretch/>
        </p:blipFill>
        <p:spPr>
          <a:xfrm>
            <a:off x="457194" y="1168094"/>
            <a:ext cx="4114800" cy="3703320"/>
          </a:xfrm>
          <a:prstGeom prst="rect">
            <a:avLst/>
          </a:prstGeom>
          <a:noFill/>
          <a:ln>
            <a:noFill/>
          </a:ln>
        </p:spPr>
      </p:pic>
      <p:sp>
        <p:nvSpPr>
          <p:cNvPr id="231" name="Google Shape;231;p38"/>
          <p:cNvSpPr txBox="1"/>
          <p:nvPr/>
        </p:nvSpPr>
        <p:spPr>
          <a:xfrm>
            <a:off x="5338925" y="1264851"/>
            <a:ext cx="3028200" cy="3082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400" u="sng">
                <a:solidFill>
                  <a:srgbClr val="000000"/>
                </a:solidFill>
                <a:latin typeface="Arial"/>
                <a:ea typeface="Arial"/>
                <a:cs typeface="Arial"/>
                <a:sym typeface="Arial"/>
              </a:rPr>
              <a:t>Top 5</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Physician Assistant: $74,300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Chemical Engineering: $63,200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Computer Engineering: $61,400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Electrical Engineering: $60,900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Mechanical Engineering: $57,900</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 </a:t>
            </a:r>
            <a:endParaRPr/>
          </a:p>
          <a:p>
            <a:pPr indent="0" lvl="0" marL="0" marR="0" rtl="0" algn="l">
              <a:spcBef>
                <a:spcPts val="0"/>
              </a:spcBef>
              <a:spcAft>
                <a:spcPts val="0"/>
              </a:spcAft>
              <a:buNone/>
            </a:pPr>
            <a:r>
              <a:rPr b="1" lang="en" sz="1400" u="sng">
                <a:solidFill>
                  <a:srgbClr val="000000"/>
                </a:solidFill>
                <a:latin typeface="Arial"/>
                <a:ea typeface="Arial"/>
                <a:cs typeface="Arial"/>
                <a:sym typeface="Arial"/>
              </a:rPr>
              <a:t>Bottom 5</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Spanish: $34,000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Religion: $34,100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Education: $34,900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Criminal Justice: $35,000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Journalism: $35,600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9"/>
          <p:cNvPicPr preferRelativeResize="0"/>
          <p:nvPr/>
        </p:nvPicPr>
        <p:blipFill rotWithShape="1">
          <a:blip r:embed="rId3">
            <a:alphaModFix/>
          </a:blip>
          <a:srcRect b="0" l="0" r="0" t="0"/>
          <a:stretch/>
        </p:blipFill>
        <p:spPr>
          <a:xfrm>
            <a:off x="320382" y="1195436"/>
            <a:ext cx="4389120" cy="3703320"/>
          </a:xfrm>
          <a:prstGeom prst="rect">
            <a:avLst/>
          </a:prstGeom>
          <a:noFill/>
          <a:ln>
            <a:noFill/>
          </a:ln>
        </p:spPr>
      </p:pic>
      <p:sp>
        <p:nvSpPr>
          <p:cNvPr id="237" name="Google Shape;237;p39"/>
          <p:cNvSpPr txBox="1"/>
          <p:nvPr>
            <p:ph type="title"/>
          </p:nvPr>
        </p:nvSpPr>
        <p:spPr>
          <a:xfrm>
            <a:off x="889000" y="0"/>
            <a:ext cx="8229600" cy="6172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979"/>
              <a:buFont typeface="Calibri"/>
              <a:buNone/>
            </a:pPr>
            <a:r>
              <a:rPr lang="en" sz="1800"/>
              <a:t>Which Undergraduate Majors get the highest income at Mid-Career?</a:t>
            </a:r>
            <a:endParaRPr sz="2800"/>
          </a:p>
        </p:txBody>
      </p:sp>
      <p:sp>
        <p:nvSpPr>
          <p:cNvPr id="238" name="Google Shape;238;p39"/>
          <p:cNvSpPr txBox="1"/>
          <p:nvPr/>
        </p:nvSpPr>
        <p:spPr>
          <a:xfrm>
            <a:off x="5338925" y="1248726"/>
            <a:ext cx="3028200" cy="3024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400" u="sng">
                <a:solidFill>
                  <a:srgbClr val="000000"/>
                </a:solidFill>
                <a:latin typeface="Arial"/>
                <a:ea typeface="Arial"/>
                <a:cs typeface="Arial"/>
                <a:sym typeface="Arial"/>
              </a:rPr>
              <a:t>Top 5</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Chemical Engineering: $107,000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Computer Engineering: $105,000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Electrical Engineering: $103,000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Aerospace Engineering: $101,000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Economics: $98,600</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b="1" lang="en" sz="1400" u="sng">
                <a:solidFill>
                  <a:srgbClr val="000000"/>
                </a:solidFill>
                <a:latin typeface="Arial"/>
                <a:ea typeface="Arial"/>
                <a:cs typeface="Arial"/>
                <a:sym typeface="Arial"/>
              </a:rPr>
              <a:t>Bottom 5</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Religion: $52,000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Education: $52,000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Spanish: $53,100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Interior Design: $53,200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Music: $55,000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457200" y="41148"/>
            <a:ext cx="8229600" cy="6172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979"/>
              <a:buFont typeface="Calibri"/>
              <a:buNone/>
            </a:pPr>
            <a:r>
              <a:rPr lang="en" sz="1800"/>
              <a:t>Which Undergraduate Majors get the highest income at Mid-Career 90</a:t>
            </a:r>
            <a:r>
              <a:rPr baseline="30000" lang="en" sz="1800"/>
              <a:t>th</a:t>
            </a:r>
            <a:r>
              <a:rPr lang="en" sz="1800"/>
              <a:t> Percentile?</a:t>
            </a:r>
            <a:endParaRPr sz="2800"/>
          </a:p>
        </p:txBody>
      </p:sp>
      <p:pic>
        <p:nvPicPr>
          <p:cNvPr descr="A screenshot of a cell phone&#10;&#10;Description automatically generated" id="244" name="Google Shape;244;p40"/>
          <p:cNvPicPr preferRelativeResize="0"/>
          <p:nvPr/>
        </p:nvPicPr>
        <p:blipFill rotWithShape="1">
          <a:blip r:embed="rId3">
            <a:alphaModFix/>
          </a:blip>
          <a:srcRect b="0" l="0" r="0" t="0"/>
          <a:stretch/>
        </p:blipFill>
        <p:spPr>
          <a:xfrm>
            <a:off x="78623" y="1090422"/>
            <a:ext cx="4572000" cy="3703320"/>
          </a:xfrm>
          <a:prstGeom prst="rect">
            <a:avLst/>
          </a:prstGeom>
          <a:noFill/>
          <a:ln>
            <a:noFill/>
          </a:ln>
        </p:spPr>
      </p:pic>
      <p:sp>
        <p:nvSpPr>
          <p:cNvPr id="245" name="Google Shape;245;p40"/>
          <p:cNvSpPr txBox="1"/>
          <p:nvPr/>
        </p:nvSpPr>
        <p:spPr>
          <a:xfrm>
            <a:off x="5324200" y="1090426"/>
            <a:ext cx="3146400" cy="3102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400" u="sng">
                <a:solidFill>
                  <a:srgbClr val="000000"/>
                </a:solidFill>
                <a:latin typeface="Arial"/>
                <a:ea typeface="Arial"/>
                <a:cs typeface="Arial"/>
                <a:sym typeface="Arial"/>
              </a:rPr>
              <a:t>Top 5</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Economics: $210,000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Finance: $195,000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Chemical Engineering: $194,000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Math: $183,000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Physics: $178,000</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 </a:t>
            </a:r>
            <a:endParaRPr/>
          </a:p>
          <a:p>
            <a:pPr indent="0" lvl="0" marL="0" marR="0" rtl="0" algn="l">
              <a:spcBef>
                <a:spcPts val="0"/>
              </a:spcBef>
              <a:spcAft>
                <a:spcPts val="0"/>
              </a:spcAft>
              <a:buNone/>
            </a:pPr>
            <a:r>
              <a:rPr b="1" lang="en" sz="1400" u="sng">
                <a:solidFill>
                  <a:srgbClr val="000000"/>
                </a:solidFill>
                <a:latin typeface="Arial"/>
                <a:ea typeface="Arial"/>
                <a:cs typeface="Arial"/>
                <a:sym typeface="Arial"/>
              </a:rPr>
              <a:t>Bottom 5</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Spanish: $96,400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Religion: $96,400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Nursing: $98,300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Nutrition: $99,200</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Healthcare Administration: $101,000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457200" y="33739"/>
            <a:ext cx="8229600" cy="617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Percent change from Starting to Mid-Career Salary</a:t>
            </a:r>
            <a:endParaRPr/>
          </a:p>
        </p:txBody>
      </p:sp>
      <p:pic>
        <p:nvPicPr>
          <p:cNvPr descr="A screenshot of a cell phone&#10;&#10;Description automatically generated" id="251" name="Google Shape;251;p41"/>
          <p:cNvPicPr preferRelativeResize="0"/>
          <p:nvPr/>
        </p:nvPicPr>
        <p:blipFill rotWithShape="1">
          <a:blip r:embed="rId3">
            <a:alphaModFix/>
          </a:blip>
          <a:srcRect b="0" l="4132" r="0" t="0"/>
          <a:stretch/>
        </p:blipFill>
        <p:spPr>
          <a:xfrm>
            <a:off x="39335" y="1097831"/>
            <a:ext cx="4327995" cy="3703320"/>
          </a:xfrm>
          <a:prstGeom prst="rect">
            <a:avLst/>
          </a:prstGeom>
          <a:noFill/>
          <a:ln>
            <a:noFill/>
          </a:ln>
        </p:spPr>
      </p:pic>
      <p:sp>
        <p:nvSpPr>
          <p:cNvPr id="252" name="Google Shape;252;p41"/>
          <p:cNvSpPr txBox="1"/>
          <p:nvPr/>
        </p:nvSpPr>
        <p:spPr>
          <a:xfrm>
            <a:off x="5315925" y="1097826"/>
            <a:ext cx="3028200" cy="3113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400" u="sng">
                <a:solidFill>
                  <a:srgbClr val="000000"/>
                </a:solidFill>
                <a:latin typeface="Arial"/>
                <a:ea typeface="Arial"/>
                <a:cs typeface="Arial"/>
                <a:sym typeface="Arial"/>
              </a:rPr>
              <a:t>Top 5</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Math: 103.5%</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Philosophy: 103.5%</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Economics: 97.8%</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Marketing: 96.8%</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Physics: 95.1%</a:t>
            </a:r>
            <a:endParaRPr/>
          </a:p>
          <a:p>
            <a:pPr indent="0" lvl="0" marL="0" marR="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 </a:t>
            </a:r>
            <a:endParaRPr/>
          </a:p>
          <a:p>
            <a:pPr indent="0" lvl="0" marL="0" marR="0" rtl="0" algn="l">
              <a:spcBef>
                <a:spcPts val="0"/>
              </a:spcBef>
              <a:spcAft>
                <a:spcPts val="0"/>
              </a:spcAft>
              <a:buNone/>
            </a:pPr>
            <a:r>
              <a:rPr b="1" lang="en" sz="1400" u="sng">
                <a:solidFill>
                  <a:srgbClr val="000000"/>
                </a:solidFill>
                <a:latin typeface="Arial"/>
                <a:ea typeface="Arial"/>
                <a:cs typeface="Arial"/>
                <a:sym typeface="Arial"/>
              </a:rPr>
              <a:t>Bottom 5</a:t>
            </a:r>
            <a:endParaRPr sz="1400">
              <a:solidFill>
                <a:srgbClr val="000000"/>
              </a:solidFill>
              <a:latin typeface="Arial"/>
              <a:ea typeface="Arial"/>
              <a:cs typeface="Arial"/>
              <a:sym typeface="Arial"/>
            </a:endParaRPr>
          </a:p>
          <a:p>
            <a:pPr indent="0" lvl="0" marL="0" marR="0" rtl="0" algn="l">
              <a:spcBef>
                <a:spcPts val="0"/>
              </a:spcBef>
              <a:spcAft>
                <a:spcPts val="0"/>
              </a:spcAft>
              <a:buNone/>
            </a:pPr>
            <a:r>
              <a:rPr lang="en" sz="1400">
                <a:solidFill>
                  <a:srgbClr val="000000"/>
                </a:solidFill>
                <a:latin typeface="Arial"/>
                <a:ea typeface="Arial"/>
                <a:cs typeface="Arial"/>
                <a:sym typeface="Arial"/>
              </a:rPr>
              <a:t>Physician Assistant: 23.4%</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Nursing: 23.4% </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Nutrition: 38.6%</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Interior Design: 47.4%</a:t>
            </a:r>
            <a:endParaRPr/>
          </a:p>
          <a:p>
            <a:pPr indent="0" lvl="0" marL="0" marR="0" rtl="0" algn="l">
              <a:spcBef>
                <a:spcPts val="0"/>
              </a:spcBef>
              <a:spcAft>
                <a:spcPts val="0"/>
              </a:spcAft>
              <a:buNone/>
            </a:pPr>
            <a:r>
              <a:rPr lang="en" sz="1400">
                <a:solidFill>
                  <a:srgbClr val="000000"/>
                </a:solidFill>
                <a:latin typeface="Arial"/>
                <a:ea typeface="Arial"/>
                <a:cs typeface="Arial"/>
                <a:sym typeface="Arial"/>
              </a:rPr>
              <a:t>Education: 49%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57200" y="31024"/>
            <a:ext cx="8229600" cy="617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979"/>
              <a:buFont typeface="Calibri"/>
              <a:buNone/>
            </a:pPr>
            <a:r>
              <a:rPr lang="en" sz="1800"/>
              <a:t>Starting Salary:  Mid-Career vs. Mid-Career 90th</a:t>
            </a:r>
            <a:endParaRPr sz="1800"/>
          </a:p>
        </p:txBody>
      </p:sp>
      <p:pic>
        <p:nvPicPr>
          <p:cNvPr descr="A screenshot of a cell phone&#10;&#10;Description automatically generated" id="258" name="Google Shape;258;p42"/>
          <p:cNvPicPr preferRelativeResize="0"/>
          <p:nvPr/>
        </p:nvPicPr>
        <p:blipFill rotWithShape="1">
          <a:blip r:embed="rId3">
            <a:alphaModFix/>
          </a:blip>
          <a:srcRect b="0" l="0" r="4589" t="3325"/>
          <a:stretch/>
        </p:blipFill>
        <p:spPr>
          <a:xfrm>
            <a:off x="457200" y="1690658"/>
            <a:ext cx="3664400" cy="3300392"/>
          </a:xfrm>
          <a:prstGeom prst="rect">
            <a:avLst/>
          </a:prstGeom>
          <a:noFill/>
          <a:ln>
            <a:noFill/>
          </a:ln>
        </p:spPr>
      </p:pic>
      <p:pic>
        <p:nvPicPr>
          <p:cNvPr descr="A screenshot of a cell phone&#10;&#10;Description automatically generated" id="259" name="Google Shape;259;p42"/>
          <p:cNvPicPr preferRelativeResize="0"/>
          <p:nvPr/>
        </p:nvPicPr>
        <p:blipFill rotWithShape="1">
          <a:blip r:embed="rId4">
            <a:alphaModFix/>
          </a:blip>
          <a:srcRect b="0" l="4159" r="5416" t="2893"/>
          <a:stretch/>
        </p:blipFill>
        <p:spPr>
          <a:xfrm>
            <a:off x="4787200" y="1746100"/>
            <a:ext cx="3348450" cy="3196450"/>
          </a:xfrm>
          <a:prstGeom prst="rect">
            <a:avLst/>
          </a:prstGeom>
          <a:noFill/>
          <a:ln>
            <a:noFill/>
          </a:ln>
        </p:spPr>
      </p:pic>
      <p:sp>
        <p:nvSpPr>
          <p:cNvPr id="260" name="Google Shape;260;p42"/>
          <p:cNvSpPr txBox="1"/>
          <p:nvPr>
            <p:ph idx="1" type="body"/>
          </p:nvPr>
        </p:nvSpPr>
        <p:spPr>
          <a:xfrm>
            <a:off x="1260538" y="936055"/>
            <a:ext cx="2684100" cy="713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 sz="2000"/>
              <a:t>Pearson Correlation: 0.85</a:t>
            </a:r>
            <a:endParaRPr sz="2000"/>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61" name="Google Shape;261;p42"/>
          <p:cNvSpPr txBox="1"/>
          <p:nvPr>
            <p:ph idx="1" type="body"/>
          </p:nvPr>
        </p:nvSpPr>
        <p:spPr>
          <a:xfrm>
            <a:off x="5375338" y="936055"/>
            <a:ext cx="2684100" cy="713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 sz="2000"/>
              <a:t>Pearson Correlation: 0.70</a:t>
            </a:r>
            <a:endParaRPr sz="2000"/>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448733" y="34290"/>
            <a:ext cx="8229600" cy="61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979"/>
              <a:buFont typeface="Calibri"/>
              <a:buNone/>
            </a:pPr>
            <a:r>
              <a:rPr lang="en" sz="2800"/>
              <a:t>Majors Summary </a:t>
            </a:r>
            <a:endParaRPr sz="2800"/>
          </a:p>
        </p:txBody>
      </p:sp>
      <p:sp>
        <p:nvSpPr>
          <p:cNvPr id="267" name="Google Shape;267;p43"/>
          <p:cNvSpPr txBox="1"/>
          <p:nvPr>
            <p:ph idx="1" type="body"/>
          </p:nvPr>
        </p:nvSpPr>
        <p:spPr>
          <a:xfrm>
            <a:off x="457200" y="1044252"/>
            <a:ext cx="8229600" cy="3675600"/>
          </a:xfrm>
          <a:prstGeom prst="rect">
            <a:avLst/>
          </a:prstGeom>
          <a:noFill/>
          <a:ln>
            <a:noFill/>
          </a:ln>
        </p:spPr>
        <p:txBody>
          <a:bodyPr anchorCtr="0" anchor="t" bIns="45700" lIns="91425" spcFirstLastPara="1" rIns="91425" wrap="square" tIns="45700">
            <a:noAutofit/>
          </a:bodyPr>
          <a:lstStyle/>
          <a:p>
            <a:pPr indent="-342900" lvl="0" marL="342900" rtl="0" algn="l">
              <a:spcBef>
                <a:spcPts val="400"/>
              </a:spcBef>
              <a:spcAft>
                <a:spcPts val="0"/>
              </a:spcAft>
              <a:buClr>
                <a:schemeClr val="dk1"/>
              </a:buClr>
              <a:buSzPts val="2000"/>
              <a:buChar char="•"/>
            </a:pPr>
            <a:r>
              <a:rPr lang="en" sz="2000"/>
              <a:t>Physician Assistants start their career with the highest salary but salary growth to mid-career is at only 23%.</a:t>
            </a:r>
            <a:endParaRPr/>
          </a:p>
          <a:p>
            <a:pPr indent="-342900" lvl="0" marL="342900" rtl="0" algn="l">
              <a:spcBef>
                <a:spcPts val="400"/>
              </a:spcBef>
              <a:spcAft>
                <a:spcPts val="0"/>
              </a:spcAft>
              <a:buClr>
                <a:schemeClr val="dk1"/>
              </a:buClr>
              <a:buSzPts val="2000"/>
              <a:buChar char="•"/>
            </a:pPr>
            <a:r>
              <a:rPr lang="en" sz="2000"/>
              <a:t>At mid-career,  Chemical, Computer, and Electrical Engineers get the highest salaries.</a:t>
            </a:r>
            <a:endParaRPr/>
          </a:p>
          <a:p>
            <a:pPr indent="-342900" lvl="0" marL="342900" rtl="0" algn="l">
              <a:spcBef>
                <a:spcPts val="400"/>
              </a:spcBef>
              <a:spcAft>
                <a:spcPts val="0"/>
              </a:spcAft>
              <a:buClr>
                <a:schemeClr val="dk1"/>
              </a:buClr>
              <a:buSzPts val="2000"/>
              <a:buChar char="•"/>
            </a:pPr>
            <a:r>
              <a:rPr lang="en" sz="2000"/>
              <a:t>A look at the top 10% mid-career earners show that Economics, Math, and Chemical Engineering majors earn the highest possible incomes of all. </a:t>
            </a:r>
            <a:endParaRPr/>
          </a:p>
          <a:p>
            <a:pPr indent="-342900" lvl="0" marL="342900" rtl="0" algn="l">
              <a:spcBef>
                <a:spcPts val="400"/>
              </a:spcBef>
              <a:spcAft>
                <a:spcPts val="0"/>
              </a:spcAft>
              <a:buClr>
                <a:schemeClr val="dk1"/>
              </a:buClr>
              <a:buSzPts val="2000"/>
              <a:buChar char="•"/>
            </a:pPr>
            <a:r>
              <a:rPr lang="en" sz="2000"/>
              <a:t>Math and Philosophy majors tend to have the largest increase in their salary during their career.</a:t>
            </a:r>
            <a:endParaRPr sz="2000"/>
          </a:p>
          <a:p>
            <a:pPr indent="-342900" lvl="0" marL="342900" rtl="0" algn="l">
              <a:spcBef>
                <a:spcPts val="400"/>
              </a:spcBef>
              <a:spcAft>
                <a:spcPts val="0"/>
              </a:spcAft>
              <a:buSzPts val="2000"/>
              <a:buChar char="•"/>
            </a:pPr>
            <a:r>
              <a:rPr lang="en" sz="2000"/>
              <a:t>With a choice of degree and only concerned about higher salary,  we encourage students to major in </a:t>
            </a:r>
            <a:r>
              <a:rPr b="1" lang="en" sz="2000"/>
              <a:t>STEM</a:t>
            </a:r>
            <a:r>
              <a:rPr lang="en" sz="2000"/>
              <a:t>.</a:t>
            </a:r>
            <a:endParaRPr sz="2000"/>
          </a:p>
          <a:p>
            <a:pPr indent="-139700" lvl="0" marL="342900" rtl="0" algn="l">
              <a:spcBef>
                <a:spcPts val="640"/>
              </a:spcBef>
              <a:spcAft>
                <a:spcPts val="0"/>
              </a:spcAft>
              <a:buClr>
                <a:schemeClr val="dk1"/>
              </a:buClr>
              <a:buSzPts val="32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
              <a:t>Agenda</a:t>
            </a:r>
            <a:endParaRPr/>
          </a:p>
        </p:txBody>
      </p:sp>
      <p:sp>
        <p:nvSpPr>
          <p:cNvPr id="140" name="Google Shape;140;p26"/>
          <p:cNvSpPr txBox="1"/>
          <p:nvPr>
            <p:ph idx="1" type="body"/>
          </p:nvPr>
        </p:nvSpPr>
        <p:spPr>
          <a:xfrm>
            <a:off x="457200" y="1200150"/>
            <a:ext cx="8229600" cy="339447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60"/>
              <a:buChar char="•"/>
            </a:pPr>
            <a:r>
              <a:rPr lang="en" sz="2960"/>
              <a:t>Introduction</a:t>
            </a:r>
            <a:endParaRPr/>
          </a:p>
          <a:p>
            <a:pPr indent="-342900" lvl="0" marL="342900" rtl="0" algn="l">
              <a:lnSpc>
                <a:spcPct val="80000"/>
              </a:lnSpc>
              <a:spcBef>
                <a:spcPts val="592"/>
              </a:spcBef>
              <a:spcAft>
                <a:spcPts val="0"/>
              </a:spcAft>
              <a:buClr>
                <a:schemeClr val="dk1"/>
              </a:buClr>
              <a:buSzPts val="2960"/>
              <a:buChar char="•"/>
            </a:pPr>
            <a:r>
              <a:rPr lang="en" sz="2960"/>
              <a:t>The Why?</a:t>
            </a:r>
            <a:endParaRPr/>
          </a:p>
          <a:p>
            <a:pPr indent="-342900" lvl="0" marL="342900" rtl="0" algn="l">
              <a:lnSpc>
                <a:spcPct val="80000"/>
              </a:lnSpc>
              <a:spcBef>
                <a:spcPts val="592"/>
              </a:spcBef>
              <a:spcAft>
                <a:spcPts val="0"/>
              </a:spcAft>
              <a:buClr>
                <a:schemeClr val="dk1"/>
              </a:buClr>
              <a:buSzPts val="2960"/>
              <a:buChar char="•"/>
            </a:pPr>
            <a:r>
              <a:rPr lang="en" sz="2960"/>
              <a:t>Data Exploration &amp; Clean-Up</a:t>
            </a:r>
            <a:endParaRPr/>
          </a:p>
          <a:p>
            <a:pPr indent="-342900" lvl="0" marL="342900" rtl="0" algn="l">
              <a:lnSpc>
                <a:spcPct val="80000"/>
              </a:lnSpc>
              <a:spcBef>
                <a:spcPts val="592"/>
              </a:spcBef>
              <a:spcAft>
                <a:spcPts val="0"/>
              </a:spcAft>
              <a:buClr>
                <a:schemeClr val="dk1"/>
              </a:buClr>
              <a:buSzPts val="2960"/>
              <a:buChar char="•"/>
            </a:pPr>
            <a:r>
              <a:rPr lang="en" sz="2960"/>
              <a:t>Analysis</a:t>
            </a:r>
            <a:endParaRPr/>
          </a:p>
          <a:p>
            <a:pPr indent="-285750" lvl="1" marL="742950" rtl="0" algn="l">
              <a:lnSpc>
                <a:spcPct val="80000"/>
              </a:lnSpc>
              <a:spcBef>
                <a:spcPts val="518"/>
              </a:spcBef>
              <a:spcAft>
                <a:spcPts val="0"/>
              </a:spcAft>
              <a:buClr>
                <a:schemeClr val="dk1"/>
              </a:buClr>
              <a:buSzPts val="2590"/>
              <a:buChar char="–"/>
            </a:pPr>
            <a:r>
              <a:rPr lang="en" sz="2590"/>
              <a:t>Undergraduate Major</a:t>
            </a:r>
            <a:endParaRPr/>
          </a:p>
          <a:p>
            <a:pPr indent="-285750" lvl="1" marL="742950" rtl="0" algn="l">
              <a:lnSpc>
                <a:spcPct val="80000"/>
              </a:lnSpc>
              <a:spcBef>
                <a:spcPts val="518"/>
              </a:spcBef>
              <a:spcAft>
                <a:spcPts val="0"/>
              </a:spcAft>
              <a:buClr>
                <a:schemeClr val="dk1"/>
              </a:buClr>
              <a:buSzPts val="2590"/>
              <a:buChar char="–"/>
            </a:pPr>
            <a:r>
              <a:rPr lang="en" sz="2590"/>
              <a:t>Region</a:t>
            </a:r>
            <a:endParaRPr/>
          </a:p>
          <a:p>
            <a:pPr indent="-285750" lvl="1" marL="742950" rtl="0" algn="l">
              <a:lnSpc>
                <a:spcPct val="80000"/>
              </a:lnSpc>
              <a:spcBef>
                <a:spcPts val="518"/>
              </a:spcBef>
              <a:spcAft>
                <a:spcPts val="0"/>
              </a:spcAft>
              <a:buClr>
                <a:schemeClr val="dk1"/>
              </a:buClr>
              <a:buSzPts val="2590"/>
              <a:buChar char="–"/>
            </a:pPr>
            <a:r>
              <a:rPr lang="en" sz="2590"/>
              <a:t>School Type</a:t>
            </a:r>
            <a:endParaRPr/>
          </a:p>
          <a:p>
            <a:pPr indent="-342900" lvl="0" marL="342900" rtl="0" algn="l">
              <a:lnSpc>
                <a:spcPct val="80000"/>
              </a:lnSpc>
              <a:spcBef>
                <a:spcPts val="592"/>
              </a:spcBef>
              <a:spcAft>
                <a:spcPts val="0"/>
              </a:spcAft>
              <a:buClr>
                <a:schemeClr val="dk1"/>
              </a:buClr>
              <a:buSzPts val="2960"/>
              <a:buChar char="•"/>
            </a:pPr>
            <a:r>
              <a:rPr lang="en" sz="2960"/>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722313" y="3305175"/>
            <a:ext cx="7772400" cy="10215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Calibri"/>
              <a:buNone/>
            </a:pPr>
            <a:r>
              <a:rPr lang="en" sz="4400">
                <a:solidFill>
                  <a:schemeClr val="accent1"/>
                </a:solidFill>
              </a:rPr>
              <a:t>DATA ANALYSIS: REGION</a:t>
            </a:r>
            <a:endParaRPr/>
          </a:p>
        </p:txBody>
      </p:sp>
      <p:sp>
        <p:nvSpPr>
          <p:cNvPr id="273" name="Google Shape;273;p4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3200"/>
              <a:buNone/>
            </a:pPr>
            <a:r>
              <a:rPr lang="en" sz="3200"/>
              <a:t>Decision Day!</a:t>
            </a:r>
            <a:endParaRPr/>
          </a:p>
        </p:txBody>
      </p:sp>
      <p:pic>
        <p:nvPicPr>
          <p:cNvPr descr="A close up of a map&#10;&#10;Description automatically generated" id="274" name="Google Shape;274;p44"/>
          <p:cNvPicPr preferRelativeResize="0"/>
          <p:nvPr/>
        </p:nvPicPr>
        <p:blipFill rotWithShape="1">
          <a:blip r:embed="rId3">
            <a:alphaModFix/>
          </a:blip>
          <a:srcRect b="3572" l="-142" r="0" t="0"/>
          <a:stretch/>
        </p:blipFill>
        <p:spPr>
          <a:xfrm>
            <a:off x="5715001" y="857251"/>
            <a:ext cx="3429000" cy="18516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Number of Schools Per Region</a:t>
            </a:r>
            <a:endParaRPr/>
          </a:p>
        </p:txBody>
      </p:sp>
      <p:pic>
        <p:nvPicPr>
          <p:cNvPr id="280" name="Google Shape;280;p45"/>
          <p:cNvPicPr preferRelativeResize="0"/>
          <p:nvPr/>
        </p:nvPicPr>
        <p:blipFill>
          <a:blip r:embed="rId3">
            <a:alphaModFix/>
          </a:blip>
          <a:stretch>
            <a:fillRect/>
          </a:stretch>
        </p:blipFill>
        <p:spPr>
          <a:xfrm>
            <a:off x="152400" y="941075"/>
            <a:ext cx="6473124" cy="3990451"/>
          </a:xfrm>
          <a:prstGeom prst="rect">
            <a:avLst/>
          </a:prstGeom>
          <a:noFill/>
          <a:ln>
            <a:noFill/>
          </a:ln>
        </p:spPr>
      </p:pic>
      <p:graphicFrame>
        <p:nvGraphicFramePr>
          <p:cNvPr id="281" name="Google Shape;281;p45"/>
          <p:cNvGraphicFramePr/>
          <p:nvPr/>
        </p:nvGraphicFramePr>
        <p:xfrm>
          <a:off x="6712725" y="1318225"/>
          <a:ext cx="3000000" cy="3000000"/>
        </p:xfrm>
        <a:graphic>
          <a:graphicData uri="http://schemas.openxmlformats.org/drawingml/2006/table">
            <a:tbl>
              <a:tblPr>
                <a:noFill/>
                <a:tableStyleId>{D0F324C1-621B-4204-BCD0-8E7C8FC44EFC}</a:tableStyleId>
              </a:tblPr>
              <a:tblGrid>
                <a:gridCol w="1723400"/>
                <a:gridCol w="564550"/>
              </a:tblGrid>
              <a:tr h="535650">
                <a:tc>
                  <a:txBody>
                    <a:bodyPr>
                      <a:noAutofit/>
                    </a:bodyPr>
                    <a:lstStyle/>
                    <a:p>
                      <a:pPr indent="0" lvl="0" marL="0" rtl="0" algn="l">
                        <a:spcBef>
                          <a:spcPts val="0"/>
                        </a:spcBef>
                        <a:spcAft>
                          <a:spcPts val="0"/>
                        </a:spcAft>
                        <a:buNone/>
                      </a:pPr>
                      <a:r>
                        <a:rPr lang="en"/>
                        <a:t>CALIFORNIA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WESTERN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MIDWESTERN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SOUTHERN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NORTHEASTERN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46"/>
          <p:cNvPicPr preferRelativeResize="0"/>
          <p:nvPr/>
        </p:nvPicPr>
        <p:blipFill rotWithShape="1">
          <a:blip r:embed="rId3">
            <a:alphaModFix/>
          </a:blip>
          <a:srcRect b="0" l="7142" r="0" t="9921"/>
          <a:stretch/>
        </p:blipFill>
        <p:spPr>
          <a:xfrm>
            <a:off x="0" y="958950"/>
            <a:ext cx="6119900" cy="4079925"/>
          </a:xfrm>
          <a:prstGeom prst="rect">
            <a:avLst/>
          </a:prstGeom>
          <a:noFill/>
          <a:ln>
            <a:noFill/>
          </a:ln>
        </p:spPr>
      </p:pic>
      <p:sp>
        <p:nvSpPr>
          <p:cNvPr id="287" name="Google Shape;287;p46"/>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Median Starting Salary </a:t>
            </a:r>
            <a:endParaRPr/>
          </a:p>
        </p:txBody>
      </p:sp>
      <p:sp>
        <p:nvSpPr>
          <p:cNvPr id="288" name="Google Shape;288;p46"/>
          <p:cNvSpPr txBox="1"/>
          <p:nvPr/>
        </p:nvSpPr>
        <p:spPr>
          <a:xfrm>
            <a:off x="6224500" y="958950"/>
            <a:ext cx="2919600" cy="35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latin typeface="Calibri"/>
                <a:ea typeface="Calibri"/>
                <a:cs typeface="Calibri"/>
                <a:sym typeface="Calibri"/>
              </a:rPr>
              <a:t>REGION RANKING</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California</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Northeastern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solidFill>
                  <a:schemeClr val="dk1"/>
                </a:solidFill>
                <a:latin typeface="Calibri"/>
                <a:ea typeface="Calibri"/>
                <a:cs typeface="Calibri"/>
                <a:sym typeface="Calibri"/>
              </a:rPr>
              <a:t>Southern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Western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solidFill>
                  <a:schemeClr val="dk1"/>
                </a:solidFill>
                <a:latin typeface="Calibri"/>
                <a:ea typeface="Calibri"/>
                <a:cs typeface="Calibri"/>
                <a:sym typeface="Calibri"/>
              </a:rPr>
              <a:t>Midwestern</a:t>
            </a:r>
            <a:endParaRPr sz="2000">
              <a:latin typeface="Calibri"/>
              <a:ea typeface="Calibri"/>
              <a:cs typeface="Calibri"/>
              <a:sym typeface="Calibri"/>
            </a:endParaRPr>
          </a:p>
        </p:txBody>
      </p:sp>
      <p:sp>
        <p:nvSpPr>
          <p:cNvPr id="289" name="Google Shape;289;p46"/>
          <p:cNvSpPr txBox="1"/>
          <p:nvPr/>
        </p:nvSpPr>
        <p:spPr>
          <a:xfrm>
            <a:off x="578425" y="1624475"/>
            <a:ext cx="1296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p-value=0.938</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290" name="Google Shape;290;p46"/>
          <p:cNvSpPr txBox="1"/>
          <p:nvPr/>
        </p:nvSpPr>
        <p:spPr>
          <a:xfrm>
            <a:off x="2638125" y="1727650"/>
            <a:ext cx="1296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p-value=0.938</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47"/>
          <p:cNvPicPr preferRelativeResize="0"/>
          <p:nvPr/>
        </p:nvPicPr>
        <p:blipFill rotWithShape="1">
          <a:blip r:embed="rId3">
            <a:alphaModFix/>
          </a:blip>
          <a:srcRect b="0" l="5000" r="9166" t="8730"/>
          <a:stretch/>
        </p:blipFill>
        <p:spPr>
          <a:xfrm>
            <a:off x="7125" y="934175"/>
            <a:ext cx="6217274" cy="4209325"/>
          </a:xfrm>
          <a:prstGeom prst="rect">
            <a:avLst/>
          </a:prstGeom>
          <a:noFill/>
          <a:ln>
            <a:noFill/>
          </a:ln>
        </p:spPr>
      </p:pic>
      <p:sp>
        <p:nvSpPr>
          <p:cNvPr id="296" name="Google Shape;296;p47"/>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Mid-Career Salary</a:t>
            </a:r>
            <a:endParaRPr/>
          </a:p>
        </p:txBody>
      </p:sp>
      <p:sp>
        <p:nvSpPr>
          <p:cNvPr id="297" name="Google Shape;297;p47"/>
          <p:cNvSpPr txBox="1"/>
          <p:nvPr/>
        </p:nvSpPr>
        <p:spPr>
          <a:xfrm>
            <a:off x="6102450" y="1077300"/>
            <a:ext cx="3041700" cy="21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latin typeface="Calibri"/>
                <a:ea typeface="Calibri"/>
                <a:cs typeface="Calibri"/>
                <a:sym typeface="Calibri"/>
              </a:rPr>
              <a:t>REGION RANKING</a:t>
            </a:r>
            <a:endParaRPr b="1" sz="18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California</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Northeastern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solidFill>
                  <a:schemeClr val="dk1"/>
                </a:solidFill>
                <a:latin typeface="Calibri"/>
                <a:ea typeface="Calibri"/>
                <a:cs typeface="Calibri"/>
                <a:sym typeface="Calibri"/>
              </a:rPr>
              <a:t>Midwestern</a:t>
            </a:r>
            <a:r>
              <a:rPr lang="en" sz="2000">
                <a:latin typeface="Calibri"/>
                <a:ea typeface="Calibri"/>
                <a:cs typeface="Calibri"/>
                <a:sym typeface="Calibri"/>
              </a:rPr>
              <a:t>/Southern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Western</a:t>
            </a:r>
            <a:endParaRPr sz="2000">
              <a:latin typeface="Calibri"/>
              <a:ea typeface="Calibri"/>
              <a:cs typeface="Calibri"/>
              <a:sym typeface="Calibri"/>
            </a:endParaRPr>
          </a:p>
        </p:txBody>
      </p:sp>
      <p:sp>
        <p:nvSpPr>
          <p:cNvPr id="298" name="Google Shape;298;p47"/>
          <p:cNvSpPr txBox="1"/>
          <p:nvPr/>
        </p:nvSpPr>
        <p:spPr>
          <a:xfrm>
            <a:off x="566125" y="3962425"/>
            <a:ext cx="1296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p-value=0.59</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299" name="Google Shape;299;p47"/>
          <p:cNvSpPr txBox="1"/>
          <p:nvPr/>
        </p:nvSpPr>
        <p:spPr>
          <a:xfrm>
            <a:off x="2699650" y="1272375"/>
            <a:ext cx="1296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p-value=0.001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Reject the null</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descr="A screenshot of a video game&#10;&#10;Description automatically generated" id="304" name="Google Shape;304;p48"/>
          <p:cNvPicPr preferRelativeResize="0"/>
          <p:nvPr/>
        </p:nvPicPr>
        <p:blipFill rotWithShape="1">
          <a:blip r:embed="rId3">
            <a:alphaModFix/>
          </a:blip>
          <a:srcRect b="0" l="4167" r="8333" t="8730"/>
          <a:stretch/>
        </p:blipFill>
        <p:spPr>
          <a:xfrm>
            <a:off x="0" y="924075"/>
            <a:ext cx="6172200" cy="4219425"/>
          </a:xfrm>
          <a:prstGeom prst="rect">
            <a:avLst/>
          </a:prstGeom>
          <a:noFill/>
          <a:ln>
            <a:noFill/>
          </a:ln>
        </p:spPr>
      </p:pic>
      <p:sp>
        <p:nvSpPr>
          <p:cNvPr id="305" name="Google Shape;305;p48"/>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Top 10% Mid-Career Salaries</a:t>
            </a:r>
            <a:endParaRPr/>
          </a:p>
        </p:txBody>
      </p:sp>
      <p:sp>
        <p:nvSpPr>
          <p:cNvPr id="306" name="Google Shape;306;p48"/>
          <p:cNvSpPr txBox="1"/>
          <p:nvPr/>
        </p:nvSpPr>
        <p:spPr>
          <a:xfrm>
            <a:off x="6224400" y="1035500"/>
            <a:ext cx="2919600" cy="23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latin typeface="Calibri"/>
                <a:ea typeface="Calibri"/>
                <a:cs typeface="Calibri"/>
                <a:sym typeface="Calibri"/>
              </a:rPr>
              <a:t>REGION RANKING</a:t>
            </a:r>
            <a:endParaRPr b="1" sz="2000" u="sng">
              <a:latin typeface="Calibri"/>
              <a:ea typeface="Calibri"/>
              <a:cs typeface="Calibri"/>
              <a:sym typeface="Calibri"/>
            </a:endParaRPr>
          </a:p>
          <a:p>
            <a:pPr indent="0" lvl="0" marL="0" rtl="0" algn="l">
              <a:spcBef>
                <a:spcPts val="0"/>
              </a:spcBef>
              <a:spcAft>
                <a:spcPts val="0"/>
              </a:spcAft>
              <a:buNone/>
            </a:pPr>
            <a:r>
              <a:t/>
            </a:r>
            <a:endParaRPr b="1" sz="2000" u="sng">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Northeastern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California</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Southern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solidFill>
                  <a:schemeClr val="dk1"/>
                </a:solidFill>
                <a:latin typeface="Calibri"/>
                <a:ea typeface="Calibri"/>
                <a:cs typeface="Calibri"/>
                <a:sym typeface="Calibri"/>
              </a:rPr>
              <a:t>Midwestern</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solidFill>
                  <a:schemeClr val="dk1"/>
                </a:solidFill>
                <a:latin typeface="Calibri"/>
                <a:ea typeface="Calibri"/>
                <a:cs typeface="Calibri"/>
                <a:sym typeface="Calibri"/>
              </a:rPr>
              <a:t>Western</a:t>
            </a:r>
            <a:endParaRPr sz="2000">
              <a:latin typeface="Calibri"/>
              <a:ea typeface="Calibri"/>
              <a:cs typeface="Calibri"/>
              <a:sym typeface="Calibri"/>
            </a:endParaRPr>
          </a:p>
        </p:txBody>
      </p:sp>
      <p:sp>
        <p:nvSpPr>
          <p:cNvPr id="307" name="Google Shape;307;p48"/>
          <p:cNvSpPr txBox="1"/>
          <p:nvPr/>
        </p:nvSpPr>
        <p:spPr>
          <a:xfrm>
            <a:off x="590725" y="1329150"/>
            <a:ext cx="1296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p-value=0.083</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308" name="Google Shape;308;p48"/>
          <p:cNvSpPr txBox="1"/>
          <p:nvPr/>
        </p:nvSpPr>
        <p:spPr>
          <a:xfrm>
            <a:off x="2650425" y="1329150"/>
            <a:ext cx="1296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p-value=0.30</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Summary of Salary by Region</a:t>
            </a:r>
            <a:endParaRPr/>
          </a:p>
        </p:txBody>
      </p:sp>
      <p:pic>
        <p:nvPicPr>
          <p:cNvPr id="314" name="Google Shape;314;p49"/>
          <p:cNvPicPr preferRelativeResize="0"/>
          <p:nvPr/>
        </p:nvPicPr>
        <p:blipFill rotWithShape="1">
          <a:blip r:embed="rId3">
            <a:alphaModFix/>
          </a:blip>
          <a:srcRect b="0" l="0" r="0" t="9893"/>
          <a:stretch/>
        </p:blipFill>
        <p:spPr>
          <a:xfrm>
            <a:off x="382525" y="1412175"/>
            <a:ext cx="8378948" cy="354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448733" y="34290"/>
            <a:ext cx="8229600" cy="617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979"/>
              <a:buFont typeface="Calibri"/>
              <a:buNone/>
            </a:pPr>
            <a:r>
              <a:rPr lang="en" sz="2800"/>
              <a:t>Region</a:t>
            </a:r>
            <a:r>
              <a:rPr lang="en" sz="2800"/>
              <a:t> Majors Summary </a:t>
            </a:r>
            <a:endParaRPr sz="2800"/>
          </a:p>
        </p:txBody>
      </p:sp>
      <p:sp>
        <p:nvSpPr>
          <p:cNvPr id="320" name="Google Shape;320;p50"/>
          <p:cNvSpPr txBox="1"/>
          <p:nvPr>
            <p:ph idx="1" type="body"/>
          </p:nvPr>
        </p:nvSpPr>
        <p:spPr>
          <a:xfrm>
            <a:off x="457200" y="773550"/>
            <a:ext cx="8229600" cy="4224300"/>
          </a:xfrm>
          <a:prstGeom prst="rect">
            <a:avLst/>
          </a:prstGeom>
          <a:noFill/>
          <a:ln>
            <a:noFill/>
          </a:ln>
        </p:spPr>
        <p:txBody>
          <a:bodyPr anchorCtr="0" anchor="t" bIns="45700" lIns="91425" spcFirstLastPara="1" rIns="91425" wrap="square" tIns="45700">
            <a:noAutofit/>
          </a:bodyPr>
          <a:lstStyle/>
          <a:p>
            <a:pPr indent="-355600" lvl="0" marL="342900" rtl="0" algn="l">
              <a:spcBef>
                <a:spcPts val="400"/>
              </a:spcBef>
              <a:spcAft>
                <a:spcPts val="0"/>
              </a:spcAft>
              <a:buSzPts val="2000"/>
              <a:buChar char="•"/>
            </a:pPr>
            <a:r>
              <a:rPr lang="en" sz="2000"/>
              <a:t>California accounted for less than 9% of schools; started careers with highest mean salary; maintained the highest mean salary  at mid-career; ranked second highest 90th percentile earners at mid-career.</a:t>
            </a:r>
            <a:endParaRPr sz="2000"/>
          </a:p>
          <a:p>
            <a:pPr indent="-342900" lvl="0" marL="342900" rtl="0" algn="l">
              <a:spcBef>
                <a:spcPts val="400"/>
              </a:spcBef>
              <a:spcAft>
                <a:spcPts val="0"/>
              </a:spcAft>
              <a:buClr>
                <a:schemeClr val="dk1"/>
              </a:buClr>
              <a:buSzPts val="2000"/>
              <a:buChar char="•"/>
            </a:pPr>
            <a:r>
              <a:rPr lang="en" sz="2000"/>
              <a:t>Northeastern accounted for 30% of the schools; started careers with second highest mean salary; maintained second highest at mid-career; </a:t>
            </a:r>
            <a:r>
              <a:rPr lang="en" sz="2000"/>
              <a:t>ranked highest 90th percentile earners at mid-caree</a:t>
            </a:r>
            <a:r>
              <a:rPr lang="en" sz="2000"/>
              <a:t>r.</a:t>
            </a:r>
            <a:endParaRPr sz="2000"/>
          </a:p>
          <a:p>
            <a:pPr indent="-342900" lvl="0" marL="342900" rtl="0" algn="l">
              <a:spcBef>
                <a:spcPts val="400"/>
              </a:spcBef>
              <a:spcAft>
                <a:spcPts val="0"/>
              </a:spcAft>
              <a:buSzPts val="2000"/>
              <a:buChar char="•"/>
            </a:pPr>
            <a:r>
              <a:rPr lang="en" sz="2000"/>
              <a:t>California and Northeastern had the most similar and significant earning salaries at the top 10% of mid-career.</a:t>
            </a:r>
            <a:endParaRPr sz="2000"/>
          </a:p>
          <a:p>
            <a:pPr indent="-342900" lvl="0" marL="342900" rtl="0" algn="l">
              <a:spcBef>
                <a:spcPts val="400"/>
              </a:spcBef>
              <a:spcAft>
                <a:spcPts val="0"/>
              </a:spcAft>
              <a:buSzPts val="2000"/>
              <a:buChar char="•"/>
            </a:pPr>
            <a:r>
              <a:rPr lang="en" sz="2000"/>
              <a:t>Western region (13% of schools) had the fewest schools, the lowest earnings,  and smallest percentage of salary growth from start to mid-career of all regions.</a:t>
            </a:r>
            <a:endParaRPr sz="2000"/>
          </a:p>
          <a:p>
            <a:pPr indent="-342900" lvl="0" marL="342900" rtl="0" algn="l">
              <a:spcBef>
                <a:spcPts val="400"/>
              </a:spcBef>
              <a:spcAft>
                <a:spcPts val="0"/>
              </a:spcAft>
              <a:buSzPts val="2000"/>
              <a:buChar char="•"/>
            </a:pPr>
            <a:r>
              <a:rPr lang="en" sz="2000"/>
              <a:t>If selecting a region for school choice based upon potential salary, </a:t>
            </a:r>
            <a:r>
              <a:rPr b="1" lang="en" sz="2000"/>
              <a:t>California and the Northeastern regions are the highest earners. </a:t>
            </a:r>
            <a:endParaRPr b="1" sz="2000"/>
          </a:p>
          <a:p>
            <a:pPr indent="-139700" lvl="0" marL="342900" rtl="0" algn="l">
              <a:spcBef>
                <a:spcPts val="640"/>
              </a:spcBef>
              <a:spcAft>
                <a:spcPts val="0"/>
              </a:spcAft>
              <a:buClr>
                <a:schemeClr val="dk1"/>
              </a:buClr>
              <a:buSzPts val="3200"/>
              <a:buNone/>
            </a:pPr>
            <a:r>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722313" y="3305175"/>
            <a:ext cx="7772400" cy="10215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Calibri"/>
              <a:buNone/>
            </a:pPr>
            <a:r>
              <a:rPr lang="en" sz="4400">
                <a:solidFill>
                  <a:schemeClr val="accent1"/>
                </a:solidFill>
              </a:rPr>
              <a:t>DATA ANALYSIS: SCHOOL TYPE</a:t>
            </a:r>
            <a:endParaRPr/>
          </a:p>
        </p:txBody>
      </p:sp>
      <p:sp>
        <p:nvSpPr>
          <p:cNvPr id="326" name="Google Shape;326;p5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3200"/>
              <a:buNone/>
            </a:pPr>
            <a:r>
              <a:rPr lang="en" sz="3200"/>
              <a:t>Decision Day!</a:t>
            </a:r>
            <a:endParaRPr/>
          </a:p>
        </p:txBody>
      </p:sp>
      <p:pic>
        <p:nvPicPr>
          <p:cNvPr descr="A group of people standing in front of a crowd&#10;&#10;Description automatically generated" id="327" name="Google Shape;327;p51"/>
          <p:cNvPicPr preferRelativeResize="0"/>
          <p:nvPr/>
        </p:nvPicPr>
        <p:blipFill rotWithShape="1">
          <a:blip r:embed="rId3">
            <a:alphaModFix/>
          </a:blip>
          <a:srcRect b="0" l="0" r="0" t="0"/>
          <a:stretch/>
        </p:blipFill>
        <p:spPr>
          <a:xfrm>
            <a:off x="6817391" y="2120268"/>
            <a:ext cx="2113737" cy="1172766"/>
          </a:xfrm>
          <a:prstGeom prst="rect">
            <a:avLst/>
          </a:prstGeom>
          <a:noFill/>
          <a:ln>
            <a:noFill/>
          </a:ln>
        </p:spPr>
      </p:pic>
      <p:pic>
        <p:nvPicPr>
          <p:cNvPr descr="A large brick building&#10;&#10;Description automatically generated" id="328" name="Google Shape;328;p51"/>
          <p:cNvPicPr preferRelativeResize="0"/>
          <p:nvPr/>
        </p:nvPicPr>
        <p:blipFill rotWithShape="1">
          <a:blip r:embed="rId4">
            <a:alphaModFix/>
          </a:blip>
          <a:srcRect b="0" l="0" r="0" t="0"/>
          <a:stretch/>
        </p:blipFill>
        <p:spPr>
          <a:xfrm>
            <a:off x="4274216" y="1390864"/>
            <a:ext cx="2288857" cy="1578342"/>
          </a:xfrm>
          <a:prstGeom prst="rect">
            <a:avLst/>
          </a:prstGeom>
          <a:noFill/>
          <a:ln>
            <a:noFill/>
          </a:ln>
        </p:spPr>
      </p:pic>
      <p:pic>
        <p:nvPicPr>
          <p:cNvPr descr="A close up of a device&#10;&#10;Description automatically generated" id="329" name="Google Shape;329;p51"/>
          <p:cNvPicPr preferRelativeResize="0"/>
          <p:nvPr/>
        </p:nvPicPr>
        <p:blipFill rotWithShape="1">
          <a:blip r:embed="rId5">
            <a:alphaModFix/>
          </a:blip>
          <a:srcRect b="0" l="0" r="0" t="0"/>
          <a:stretch/>
        </p:blipFill>
        <p:spPr>
          <a:xfrm>
            <a:off x="6865019" y="890639"/>
            <a:ext cx="2051083" cy="12174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Number of Schools Per School Type</a:t>
            </a:r>
            <a:endParaRPr/>
          </a:p>
        </p:txBody>
      </p:sp>
      <p:pic>
        <p:nvPicPr>
          <p:cNvPr id="335" name="Google Shape;335;p52"/>
          <p:cNvPicPr preferRelativeResize="0"/>
          <p:nvPr/>
        </p:nvPicPr>
        <p:blipFill>
          <a:blip r:embed="rId3">
            <a:alphaModFix/>
          </a:blip>
          <a:stretch>
            <a:fillRect/>
          </a:stretch>
        </p:blipFill>
        <p:spPr>
          <a:xfrm>
            <a:off x="152400" y="941070"/>
            <a:ext cx="6519563" cy="4050031"/>
          </a:xfrm>
          <a:prstGeom prst="rect">
            <a:avLst/>
          </a:prstGeom>
          <a:noFill/>
          <a:ln>
            <a:noFill/>
          </a:ln>
        </p:spPr>
      </p:pic>
      <p:graphicFrame>
        <p:nvGraphicFramePr>
          <p:cNvPr id="336" name="Google Shape;336;p52"/>
          <p:cNvGraphicFramePr/>
          <p:nvPr/>
        </p:nvGraphicFramePr>
        <p:xfrm>
          <a:off x="6712725" y="1318225"/>
          <a:ext cx="3000000" cy="3000000"/>
        </p:xfrm>
        <a:graphic>
          <a:graphicData uri="http://schemas.openxmlformats.org/drawingml/2006/table">
            <a:tbl>
              <a:tblPr>
                <a:noFill/>
                <a:tableStyleId>{D0F324C1-621B-4204-BCD0-8E7C8FC44EFC}</a:tableStyleId>
              </a:tblPr>
              <a:tblGrid>
                <a:gridCol w="1723400"/>
                <a:gridCol w="564550"/>
              </a:tblGrid>
              <a:tr h="535650">
                <a:tc>
                  <a:txBody>
                    <a:bodyPr>
                      <a:noAutofit/>
                    </a:bodyPr>
                    <a:lstStyle/>
                    <a:p>
                      <a:pPr indent="0" lvl="0" marL="0" rtl="0" algn="l">
                        <a:spcBef>
                          <a:spcPts val="0"/>
                        </a:spcBef>
                        <a:spcAft>
                          <a:spcPts val="0"/>
                        </a:spcAft>
                        <a:buNone/>
                      </a:pPr>
                      <a:r>
                        <a:rPr lang="en"/>
                        <a:t>STATE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175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LIBERAL ARTS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PARTY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ENGINEERING</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650">
                <a:tc>
                  <a:txBody>
                    <a:bodyPr>
                      <a:noAutofit/>
                    </a:bodyPr>
                    <a:lstStyle/>
                    <a:p>
                      <a:pPr indent="0" lvl="0" marL="0" rtl="0" algn="l">
                        <a:spcBef>
                          <a:spcPts val="0"/>
                        </a:spcBef>
                        <a:spcAft>
                          <a:spcPts val="0"/>
                        </a:spcAft>
                        <a:buNone/>
                      </a:pPr>
                      <a:r>
                        <a:rPr lang="en"/>
                        <a:t>IVY LEAGUE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Distribution of Starting Salary by School Type</a:t>
            </a:r>
            <a:endParaRPr/>
          </a:p>
        </p:txBody>
      </p:sp>
      <p:pic>
        <p:nvPicPr>
          <p:cNvPr id="342" name="Google Shape;342;p53"/>
          <p:cNvPicPr preferRelativeResize="0"/>
          <p:nvPr/>
        </p:nvPicPr>
        <p:blipFill>
          <a:blip r:embed="rId3">
            <a:alphaModFix/>
          </a:blip>
          <a:stretch>
            <a:fillRect/>
          </a:stretch>
        </p:blipFill>
        <p:spPr>
          <a:xfrm>
            <a:off x="10725" y="1048225"/>
            <a:ext cx="6227922" cy="3774799"/>
          </a:xfrm>
          <a:prstGeom prst="rect">
            <a:avLst/>
          </a:prstGeom>
          <a:noFill/>
          <a:ln>
            <a:noFill/>
          </a:ln>
        </p:spPr>
      </p:pic>
      <p:sp>
        <p:nvSpPr>
          <p:cNvPr id="343" name="Google Shape;343;p53"/>
          <p:cNvSpPr txBox="1"/>
          <p:nvPr/>
        </p:nvSpPr>
        <p:spPr>
          <a:xfrm>
            <a:off x="1907375" y="1243025"/>
            <a:ext cx="1296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p-value=0.511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Fail to reject</a:t>
            </a:r>
            <a:endParaRPr>
              <a:latin typeface="Calibri"/>
              <a:ea typeface="Calibri"/>
              <a:cs typeface="Calibri"/>
              <a:sym typeface="Calibri"/>
            </a:endParaRPr>
          </a:p>
        </p:txBody>
      </p:sp>
      <p:sp>
        <p:nvSpPr>
          <p:cNvPr id="344" name="Google Shape;344;p53"/>
          <p:cNvSpPr txBox="1"/>
          <p:nvPr/>
        </p:nvSpPr>
        <p:spPr>
          <a:xfrm>
            <a:off x="4446975" y="2110975"/>
            <a:ext cx="14037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p-value=0.032</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Reject</a:t>
            </a:r>
            <a:endParaRPr>
              <a:latin typeface="Calibri"/>
              <a:ea typeface="Calibri"/>
              <a:cs typeface="Calibri"/>
              <a:sym typeface="Calibri"/>
            </a:endParaRPr>
          </a:p>
        </p:txBody>
      </p:sp>
      <p:sp>
        <p:nvSpPr>
          <p:cNvPr id="345" name="Google Shape;345;p53"/>
          <p:cNvSpPr txBox="1"/>
          <p:nvPr/>
        </p:nvSpPr>
        <p:spPr>
          <a:xfrm>
            <a:off x="6238650" y="1071750"/>
            <a:ext cx="29052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Calibri"/>
                <a:ea typeface="Calibri"/>
                <a:cs typeface="Calibri"/>
                <a:sym typeface="Calibri"/>
              </a:rPr>
              <a:t>COLLEGE TYPE </a:t>
            </a:r>
            <a:r>
              <a:rPr b="1" lang="en" sz="2000" u="sng">
                <a:solidFill>
                  <a:schemeClr val="dk1"/>
                </a:solidFill>
                <a:latin typeface="Calibri"/>
                <a:ea typeface="Calibri"/>
                <a:cs typeface="Calibri"/>
                <a:sym typeface="Calibri"/>
              </a:rPr>
              <a:t> RANKING</a:t>
            </a:r>
            <a:endParaRPr b="1" sz="2000" u="sng">
              <a:solidFill>
                <a:schemeClr val="dk1"/>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Ivy League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Engineering</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Liberal Arts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Party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State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
              <a:t>Introduction</a:t>
            </a:r>
            <a:endParaRPr/>
          </a:p>
        </p:txBody>
      </p:sp>
      <p:sp>
        <p:nvSpPr>
          <p:cNvPr id="146" name="Google Shape;146;p27"/>
          <p:cNvSpPr/>
          <p:nvPr/>
        </p:nvSpPr>
        <p:spPr>
          <a:xfrm>
            <a:off x="571500" y="3073875"/>
            <a:ext cx="8115300" cy="1959000"/>
          </a:xfrm>
          <a:prstGeom prst="rect">
            <a:avLst/>
          </a:prstGeom>
          <a:solidFill>
            <a:schemeClr val="accent1"/>
          </a:solidFill>
          <a:ln cap="flat" cmpd="sng" w="25400">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u="sng">
                <a:solidFill>
                  <a:schemeClr val="lt1"/>
                </a:solidFill>
                <a:latin typeface="Calibri"/>
                <a:ea typeface="Calibri"/>
                <a:cs typeface="Calibri"/>
                <a:sym typeface="Calibri"/>
              </a:rPr>
              <a:t>Questions </a:t>
            </a:r>
            <a:endParaRPr/>
          </a:p>
          <a:p>
            <a:pPr indent="0" lvl="0" marL="0" marR="0" rtl="0" algn="l">
              <a:spcBef>
                <a:spcPts val="0"/>
              </a:spcBef>
              <a:spcAft>
                <a:spcPts val="0"/>
              </a:spcAft>
              <a:buNone/>
            </a:pPr>
            <a:r>
              <a:rPr lang="en" sz="2400">
                <a:solidFill>
                  <a:schemeClr val="lt1"/>
                </a:solidFill>
                <a:latin typeface="Calibri"/>
                <a:ea typeface="Calibri"/>
                <a:cs typeface="Calibri"/>
                <a:sym typeface="Calibri"/>
              </a:rPr>
              <a:t>For higher income :</a:t>
            </a:r>
            <a:endParaRPr/>
          </a:p>
          <a:p>
            <a:pPr indent="0" lvl="0" marL="0" marR="0" rtl="0" algn="l">
              <a:spcBef>
                <a:spcPts val="0"/>
              </a:spcBef>
              <a:spcAft>
                <a:spcPts val="0"/>
              </a:spcAft>
              <a:buNone/>
            </a:pPr>
            <a:r>
              <a:t/>
            </a:r>
            <a:endParaRPr sz="1000" u="sng">
              <a:solidFill>
                <a:schemeClr val="lt1"/>
              </a:solidFill>
              <a:latin typeface="Calibri"/>
              <a:ea typeface="Calibri"/>
              <a:cs typeface="Calibri"/>
              <a:sym typeface="Calibri"/>
            </a:endParaRPr>
          </a:p>
          <a:p>
            <a:pPr indent="-514350" lvl="0" marL="514350" marR="0" rtl="0" algn="l">
              <a:spcBef>
                <a:spcPts val="0"/>
              </a:spcBef>
              <a:spcAft>
                <a:spcPts val="0"/>
              </a:spcAft>
              <a:buClr>
                <a:schemeClr val="lt1"/>
              </a:buClr>
              <a:buSzPts val="2400"/>
              <a:buFont typeface="Calibri"/>
              <a:buAutoNum type="arabicPeriod"/>
            </a:pPr>
            <a:r>
              <a:rPr lang="en" sz="2400">
                <a:solidFill>
                  <a:schemeClr val="lt1"/>
                </a:solidFill>
                <a:latin typeface="Calibri"/>
                <a:ea typeface="Calibri"/>
                <a:cs typeface="Calibri"/>
                <a:sym typeface="Calibri"/>
              </a:rPr>
              <a:t>What should my major be? </a:t>
            </a:r>
            <a:endParaRPr/>
          </a:p>
          <a:p>
            <a:pPr indent="-514350" lvl="0" marL="514350" marR="0" rtl="0" algn="l">
              <a:spcBef>
                <a:spcPts val="0"/>
              </a:spcBef>
              <a:spcAft>
                <a:spcPts val="0"/>
              </a:spcAft>
              <a:buClr>
                <a:schemeClr val="lt1"/>
              </a:buClr>
              <a:buSzPts val="2400"/>
              <a:buFont typeface="Calibri"/>
              <a:buAutoNum type="arabicPeriod"/>
            </a:pPr>
            <a:r>
              <a:rPr lang="en" sz="2400">
                <a:solidFill>
                  <a:schemeClr val="lt1"/>
                </a:solidFill>
                <a:latin typeface="Calibri"/>
                <a:ea typeface="Calibri"/>
                <a:cs typeface="Calibri"/>
                <a:sym typeface="Calibri"/>
              </a:rPr>
              <a:t>Which region should I attend college?</a:t>
            </a:r>
            <a:endParaRPr/>
          </a:p>
          <a:p>
            <a:pPr indent="-514350" lvl="0" marL="514350" marR="0" rtl="0" algn="l">
              <a:spcBef>
                <a:spcPts val="0"/>
              </a:spcBef>
              <a:spcAft>
                <a:spcPts val="0"/>
              </a:spcAft>
              <a:buClr>
                <a:schemeClr val="lt1"/>
              </a:buClr>
              <a:buSzPts val="2400"/>
              <a:buFont typeface="Calibri"/>
              <a:buAutoNum type="arabicPeriod"/>
            </a:pPr>
            <a:r>
              <a:rPr lang="en" sz="2400">
                <a:solidFill>
                  <a:schemeClr val="lt1"/>
                </a:solidFill>
                <a:latin typeface="Calibri"/>
                <a:ea typeface="Calibri"/>
                <a:cs typeface="Calibri"/>
                <a:sym typeface="Calibri"/>
              </a:rPr>
              <a:t>What type of college should I attend?</a:t>
            </a:r>
            <a:endParaRPr/>
          </a:p>
        </p:txBody>
      </p:sp>
      <p:sp>
        <p:nvSpPr>
          <p:cNvPr id="147" name="Google Shape;147;p27"/>
          <p:cNvSpPr txBox="1"/>
          <p:nvPr>
            <p:ph idx="1" type="body"/>
          </p:nvPr>
        </p:nvSpPr>
        <p:spPr>
          <a:xfrm>
            <a:off x="304800" y="874514"/>
            <a:ext cx="8610600" cy="2108716"/>
          </a:xfrm>
          <a:prstGeom prst="rect">
            <a:avLst/>
          </a:prstGeom>
          <a:noFill/>
          <a:ln>
            <a:noFill/>
          </a:ln>
        </p:spPr>
        <p:txBody>
          <a:bodyPr anchorCtr="0" anchor="t" bIns="45700" lIns="91425" spcFirstLastPara="1" rIns="91425" wrap="square" tIns="45700">
            <a:noAutofit/>
          </a:bodyPr>
          <a:lstStyle/>
          <a:p>
            <a:pPr indent="-393700" lvl="0" marL="342900" rtl="0" algn="l">
              <a:spcBef>
                <a:spcPts val="0"/>
              </a:spcBef>
              <a:spcAft>
                <a:spcPts val="0"/>
              </a:spcAft>
              <a:buSzPts val="2600"/>
              <a:buChar char="•"/>
            </a:pPr>
            <a:r>
              <a:rPr lang="en" sz="2600"/>
              <a:t>We are seeking to help students choose what college they’d attend if a higher salary was their only concern.</a:t>
            </a:r>
            <a:endParaRPr sz="2600"/>
          </a:p>
          <a:p>
            <a:pPr indent="-393700" lvl="0" marL="342900" rtl="0" algn="l">
              <a:spcBef>
                <a:spcPts val="0"/>
              </a:spcBef>
              <a:spcAft>
                <a:spcPts val="0"/>
              </a:spcAft>
              <a:buSzPts val="2600"/>
              <a:buChar char="•"/>
            </a:pPr>
            <a:r>
              <a:rPr lang="en" sz="2600"/>
              <a:t>Our project will analyze and compare the Starting, Mid-career, and Mid-career 90</a:t>
            </a:r>
            <a:r>
              <a:rPr baseline="30000" lang="en" sz="2600"/>
              <a:t>th</a:t>
            </a:r>
            <a:r>
              <a:rPr lang="en" sz="2600"/>
              <a:t> percentile salaries</a:t>
            </a:r>
            <a:endParaRPr/>
          </a:p>
          <a:p>
            <a:pPr indent="0" lvl="0" marL="0" rtl="0" algn="l">
              <a:spcBef>
                <a:spcPts val="0"/>
              </a:spcBef>
              <a:spcAft>
                <a:spcPts val="0"/>
              </a:spcAft>
              <a:buNone/>
            </a:pPr>
            <a:r>
              <a:t/>
            </a:r>
            <a:endParaRPr/>
          </a:p>
          <a:p>
            <a:pPr indent="0" lvl="0" marL="0" rtl="0" algn="l">
              <a:spcBef>
                <a:spcPts val="400"/>
              </a:spcBef>
              <a:spcAft>
                <a:spcPts val="0"/>
              </a:spcAft>
              <a:buNone/>
            </a:pPr>
            <a:r>
              <a:t/>
            </a:r>
            <a:endParaRPr/>
          </a:p>
          <a:p>
            <a:pPr indent="-133350" lvl="1" marL="742950" rtl="0" algn="l">
              <a:spcBef>
                <a:spcPts val="480"/>
              </a:spcBef>
              <a:spcAft>
                <a:spcPts val="0"/>
              </a:spcAft>
              <a:buClr>
                <a:schemeClr val="dk1"/>
              </a:buClr>
              <a:buSzPts val="2400"/>
              <a:buNone/>
            </a:pPr>
            <a:r>
              <a:t/>
            </a:r>
            <a:endParaRPr sz="2400"/>
          </a:p>
          <a:p>
            <a:pPr indent="0" lvl="1" marL="45720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Distribution of Mid-Career Salary by School Type</a:t>
            </a:r>
            <a:endParaRPr/>
          </a:p>
        </p:txBody>
      </p:sp>
      <p:pic>
        <p:nvPicPr>
          <p:cNvPr id="351" name="Google Shape;351;p54"/>
          <p:cNvPicPr preferRelativeResize="0"/>
          <p:nvPr/>
        </p:nvPicPr>
        <p:blipFill>
          <a:blip r:embed="rId3">
            <a:alphaModFix/>
          </a:blip>
          <a:stretch>
            <a:fillRect/>
          </a:stretch>
        </p:blipFill>
        <p:spPr>
          <a:xfrm>
            <a:off x="98825" y="985850"/>
            <a:ext cx="5848347" cy="4059399"/>
          </a:xfrm>
          <a:prstGeom prst="rect">
            <a:avLst/>
          </a:prstGeom>
          <a:noFill/>
          <a:ln>
            <a:noFill/>
          </a:ln>
        </p:spPr>
      </p:pic>
      <p:sp>
        <p:nvSpPr>
          <p:cNvPr id="352" name="Google Shape;352;p54"/>
          <p:cNvSpPr txBox="1"/>
          <p:nvPr/>
        </p:nvSpPr>
        <p:spPr>
          <a:xfrm>
            <a:off x="6022200" y="1221575"/>
            <a:ext cx="3171900" cy="31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Calibri"/>
                <a:ea typeface="Calibri"/>
                <a:cs typeface="Calibri"/>
                <a:sym typeface="Calibri"/>
              </a:rPr>
              <a:t>COLLEGE </a:t>
            </a:r>
            <a:r>
              <a:rPr b="1" lang="en" sz="2000" u="sng">
                <a:solidFill>
                  <a:schemeClr val="dk1"/>
                </a:solidFill>
                <a:latin typeface="Calibri"/>
                <a:ea typeface="Calibri"/>
                <a:cs typeface="Calibri"/>
                <a:sym typeface="Calibri"/>
              </a:rPr>
              <a:t>TYPE RANKING</a:t>
            </a:r>
            <a:endParaRPr b="1" sz="2000" u="sng">
              <a:solidFill>
                <a:schemeClr val="dk1"/>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Ivy League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Engineering</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Liberal Arts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Party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State</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 sz="2800"/>
              <a:t>Distribution of Mid-Career 90th Salary by School Type</a:t>
            </a:r>
            <a:endParaRPr/>
          </a:p>
        </p:txBody>
      </p:sp>
      <p:pic>
        <p:nvPicPr>
          <p:cNvPr id="358" name="Google Shape;358;p55"/>
          <p:cNvPicPr preferRelativeResize="0"/>
          <p:nvPr/>
        </p:nvPicPr>
        <p:blipFill>
          <a:blip r:embed="rId3">
            <a:alphaModFix/>
          </a:blip>
          <a:stretch>
            <a:fillRect/>
          </a:stretch>
        </p:blipFill>
        <p:spPr>
          <a:xfrm>
            <a:off x="77400" y="1016175"/>
            <a:ext cx="5901900" cy="4007650"/>
          </a:xfrm>
          <a:prstGeom prst="rect">
            <a:avLst/>
          </a:prstGeom>
          <a:noFill/>
          <a:ln>
            <a:noFill/>
          </a:ln>
        </p:spPr>
      </p:pic>
      <p:sp>
        <p:nvSpPr>
          <p:cNvPr id="359" name="Google Shape;359;p55"/>
          <p:cNvSpPr txBox="1"/>
          <p:nvPr/>
        </p:nvSpPr>
        <p:spPr>
          <a:xfrm>
            <a:off x="5979300" y="1243025"/>
            <a:ext cx="30000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Calibri"/>
                <a:ea typeface="Calibri"/>
                <a:cs typeface="Calibri"/>
                <a:sym typeface="Calibri"/>
              </a:rPr>
              <a:t>TYPE SALARY RANKING</a:t>
            </a:r>
            <a:endParaRPr b="1" sz="2000" u="sng">
              <a:solidFill>
                <a:schemeClr val="dk1"/>
              </a:solidFill>
              <a:latin typeface="Calibri"/>
              <a:ea typeface="Calibri"/>
              <a:cs typeface="Calibri"/>
              <a:sym typeface="Calibri"/>
            </a:endParaRPr>
          </a:p>
          <a:p>
            <a:pPr indent="0" lvl="0" marL="0" rtl="0" algn="l">
              <a:spcBef>
                <a:spcPts val="0"/>
              </a:spcBef>
              <a:spcAft>
                <a:spcPts val="0"/>
              </a:spcAft>
              <a:buNone/>
            </a:pPr>
            <a:r>
              <a:t/>
            </a:r>
            <a:endParaRPr b="1" sz="2000" u="sng">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Ivy League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Liberal Arts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Engineering</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Party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State</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6"/>
          <p:cNvSpPr txBox="1"/>
          <p:nvPr>
            <p:ph type="title"/>
          </p:nvPr>
        </p:nvSpPr>
        <p:spPr>
          <a:xfrm>
            <a:off x="457200" y="102870"/>
            <a:ext cx="82296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School Type Summary</a:t>
            </a:r>
            <a:endParaRPr sz="2800"/>
          </a:p>
        </p:txBody>
      </p:sp>
      <p:sp>
        <p:nvSpPr>
          <p:cNvPr id="365" name="Google Shape;365;p5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342900" rtl="0" algn="l">
              <a:spcBef>
                <a:spcPts val="400"/>
              </a:spcBef>
              <a:spcAft>
                <a:spcPts val="0"/>
              </a:spcAft>
              <a:buSzPts val="2000"/>
              <a:buChar char="•"/>
            </a:pPr>
            <a:r>
              <a:rPr lang="en" sz="2000"/>
              <a:t>State schools count for ⅔ of all school types.</a:t>
            </a:r>
            <a:endParaRPr sz="2000"/>
          </a:p>
          <a:p>
            <a:pPr indent="-342900" lvl="0" marL="342900" rtl="0" algn="l">
              <a:spcBef>
                <a:spcPts val="400"/>
              </a:spcBef>
              <a:spcAft>
                <a:spcPts val="0"/>
              </a:spcAft>
              <a:buSzPts val="2000"/>
              <a:buChar char="•"/>
            </a:pPr>
            <a:r>
              <a:rPr lang="en" sz="2000"/>
              <a:t>Engineering and Ivy League schools have similar and the most significant starting salaries.</a:t>
            </a:r>
            <a:endParaRPr sz="2000"/>
          </a:p>
          <a:p>
            <a:pPr indent="-342900" lvl="0" marL="342900" rtl="0" algn="l">
              <a:spcBef>
                <a:spcPts val="400"/>
              </a:spcBef>
              <a:spcAft>
                <a:spcPts val="0"/>
              </a:spcAft>
              <a:buSzPts val="2000"/>
              <a:buChar char="•"/>
            </a:pPr>
            <a:r>
              <a:rPr lang="en" sz="2000"/>
              <a:t>Engineering and Ivy League schools held their top positions until engineering saw a drop in the mid-career 90th percentile.</a:t>
            </a:r>
            <a:endParaRPr sz="2000"/>
          </a:p>
          <a:p>
            <a:pPr indent="-342900" lvl="0" marL="342900" rtl="0" algn="l">
              <a:spcBef>
                <a:spcPts val="400"/>
              </a:spcBef>
              <a:spcAft>
                <a:spcPts val="0"/>
              </a:spcAft>
              <a:buSzPts val="2000"/>
              <a:buChar char="•"/>
            </a:pPr>
            <a:r>
              <a:rPr lang="en" sz="2000"/>
              <a:t>In the long term, attending an Ivy league school showed the most significant salary advantage. </a:t>
            </a:r>
            <a:endParaRPr sz="2000"/>
          </a:p>
          <a:p>
            <a:pPr indent="-342900" lvl="0" marL="342900" rtl="0" algn="l">
              <a:spcBef>
                <a:spcPts val="400"/>
              </a:spcBef>
              <a:spcAft>
                <a:spcPts val="0"/>
              </a:spcAft>
              <a:buSzPts val="2000"/>
              <a:buChar char="•"/>
            </a:pPr>
            <a:r>
              <a:rPr lang="en" sz="2000"/>
              <a:t>State schools showed the lowest long term salary advantage.</a:t>
            </a:r>
            <a:endParaRPr sz="2000"/>
          </a:p>
          <a:p>
            <a:pPr indent="-355600" lvl="0" marL="342900" rtl="0" algn="l">
              <a:lnSpc>
                <a:spcPct val="115000"/>
              </a:lnSpc>
              <a:spcBef>
                <a:spcPts val="0"/>
              </a:spcBef>
              <a:spcAft>
                <a:spcPts val="0"/>
              </a:spcAft>
              <a:buSzPts val="2000"/>
              <a:buChar char="•"/>
            </a:pPr>
            <a:r>
              <a:rPr lang="en" sz="2000"/>
              <a:t>As a result, we encourage students to attend</a:t>
            </a:r>
            <a:r>
              <a:rPr b="1" lang="en" sz="2000"/>
              <a:t> Ivy league or Engineering Schools.</a:t>
            </a:r>
            <a:endParaRPr b="1" sz="2000"/>
          </a:p>
          <a:p>
            <a:pPr indent="0" lvl="0" marL="342900" rtl="0" algn="l">
              <a:spcBef>
                <a:spcPts val="400"/>
              </a:spcBef>
              <a:spcAft>
                <a:spcPts val="0"/>
              </a:spcAft>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457200" y="102870"/>
            <a:ext cx="8229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
              <a:t>Conclusions</a:t>
            </a:r>
            <a:endParaRPr/>
          </a:p>
        </p:txBody>
      </p:sp>
      <p:sp>
        <p:nvSpPr>
          <p:cNvPr id="371" name="Google Shape;371;p57"/>
          <p:cNvSpPr txBox="1"/>
          <p:nvPr>
            <p:ph idx="1" type="body"/>
          </p:nvPr>
        </p:nvSpPr>
        <p:spPr>
          <a:xfrm>
            <a:off x="304800" y="874514"/>
            <a:ext cx="8610600" cy="2108716"/>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Clr>
                <a:schemeClr val="dk1"/>
              </a:buClr>
              <a:buSzPts val="2400"/>
              <a:buNone/>
            </a:pPr>
            <a:r>
              <a:t/>
            </a:r>
            <a:endParaRPr sz="2400"/>
          </a:p>
          <a:p>
            <a:pPr indent="0" lvl="1" marL="45720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372" name="Google Shape;372;p57"/>
          <p:cNvSpPr txBox="1"/>
          <p:nvPr/>
        </p:nvSpPr>
        <p:spPr>
          <a:xfrm>
            <a:off x="457200" y="859274"/>
            <a:ext cx="8610600" cy="66840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Clr>
                <a:schemeClr val="dk1"/>
              </a:buClr>
              <a:buSzPts val="3200"/>
              <a:buFont typeface="Arial"/>
              <a:buNone/>
            </a:pPr>
            <a:r>
              <a:rPr b="0" i="0" lang="en" sz="3200" u="none" cap="none" strike="noStrike">
                <a:solidFill>
                  <a:schemeClr val="dk1"/>
                </a:solidFill>
                <a:latin typeface="Calibri"/>
                <a:ea typeface="Calibri"/>
                <a:cs typeface="Calibri"/>
                <a:sym typeface="Calibri"/>
              </a:rPr>
              <a:t>For higher income…</a:t>
            </a:r>
            <a:endParaRPr/>
          </a:p>
          <a:p>
            <a:pPr indent="0" lvl="1" marL="4572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73" name="Google Shape;373;p57"/>
          <p:cNvPicPr preferRelativeResize="0"/>
          <p:nvPr/>
        </p:nvPicPr>
        <p:blipFill rotWithShape="1">
          <a:blip r:embed="rId3">
            <a:alphaModFix/>
          </a:blip>
          <a:srcRect b="0" l="0" r="0" t="0"/>
          <a:stretch/>
        </p:blipFill>
        <p:spPr>
          <a:xfrm>
            <a:off x="990600" y="1592825"/>
            <a:ext cx="6652249" cy="2485325"/>
          </a:xfrm>
          <a:prstGeom prst="rect">
            <a:avLst/>
          </a:prstGeom>
          <a:noFill/>
          <a:ln>
            <a:noFill/>
          </a:ln>
        </p:spPr>
      </p:pic>
      <p:sp>
        <p:nvSpPr>
          <p:cNvPr id="374" name="Google Shape;374;p57"/>
          <p:cNvSpPr txBox="1"/>
          <p:nvPr/>
        </p:nvSpPr>
        <p:spPr>
          <a:xfrm>
            <a:off x="990600" y="4196025"/>
            <a:ext cx="6564600" cy="836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Construction, Information Technology, Political Science, Philosopy, Finance</a:t>
            </a:r>
            <a:endParaRPr sz="2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8"/>
          <p:cNvSpPr txBox="1"/>
          <p:nvPr/>
        </p:nvSpPr>
        <p:spPr>
          <a:xfrm>
            <a:off x="609600" y="2381251"/>
            <a:ext cx="4114800" cy="116562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en" sz="3600">
                <a:solidFill>
                  <a:schemeClr val="dk1"/>
                </a:solidFill>
                <a:latin typeface="Arial"/>
                <a:ea typeface="Arial"/>
                <a:cs typeface="Arial"/>
                <a:sym typeface="Arial"/>
              </a:rPr>
              <a:t>A</a:t>
            </a:r>
            <a:r>
              <a:rPr b="1" i="0" lang="en" sz="3600" u="none" cap="none" strike="noStrike">
                <a:solidFill>
                  <a:schemeClr val="dk1"/>
                </a:solidFill>
                <a:latin typeface="Arial"/>
                <a:ea typeface="Arial"/>
                <a:cs typeface="Arial"/>
                <a:sym typeface="Arial"/>
              </a:rPr>
              <a:t>ny questions?</a:t>
            </a:r>
            <a:endParaRPr/>
          </a:p>
        </p:txBody>
      </p:sp>
      <p:sp>
        <p:nvSpPr>
          <p:cNvPr id="380" name="Google Shape;380;p58"/>
          <p:cNvSpPr txBox="1"/>
          <p:nvPr/>
        </p:nvSpPr>
        <p:spPr>
          <a:xfrm>
            <a:off x="4800600" y="895350"/>
            <a:ext cx="3124200" cy="38290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3300"/>
              <a:buFont typeface="Century Gothic"/>
              <a:buNone/>
            </a:pPr>
            <a:r>
              <a:rPr b="1" lang="en" sz="33300">
                <a:solidFill>
                  <a:schemeClr val="accent1"/>
                </a:solidFill>
                <a:latin typeface="Century Gothic"/>
                <a:ea typeface="Century Gothic"/>
                <a:cs typeface="Century Gothic"/>
                <a:sym typeface="Century Gothic"/>
              </a:rPr>
              <a:t>?</a:t>
            </a:r>
            <a:endParaRPr b="1" i="0" sz="33300" u="none" cap="none" strike="noStrike">
              <a:solidFill>
                <a:schemeClr val="accent1"/>
              </a:solidFill>
              <a:latin typeface="Century Gothic"/>
              <a:ea typeface="Century Gothic"/>
              <a:cs typeface="Century Gothic"/>
              <a:sym typeface="Century Gothic"/>
            </a:endParaRPr>
          </a:p>
        </p:txBody>
      </p:sp>
      <p:sp>
        <p:nvSpPr>
          <p:cNvPr id="381" name="Google Shape;381;p58"/>
          <p:cNvSpPr txBox="1"/>
          <p:nvPr/>
        </p:nvSpPr>
        <p:spPr>
          <a:xfrm>
            <a:off x="7086600" y="2580084"/>
            <a:ext cx="1676400" cy="168711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6700"/>
              <a:buFont typeface="Century Gothic"/>
              <a:buNone/>
            </a:pPr>
            <a:r>
              <a:rPr b="1" lang="en" sz="16700">
                <a:solidFill>
                  <a:schemeClr val="accent2"/>
                </a:solidFill>
                <a:latin typeface="Century Gothic"/>
                <a:ea typeface="Century Gothic"/>
                <a:cs typeface="Century Gothic"/>
                <a:sym typeface="Century Gothic"/>
              </a:rPr>
              <a:t>?</a:t>
            </a:r>
            <a:endParaRPr b="1" i="0" sz="16700" u="none" cap="none" strike="noStrike">
              <a:solidFill>
                <a:schemeClr val="accent2"/>
              </a:solidFill>
              <a:latin typeface="Century Gothic"/>
              <a:ea typeface="Century Gothic"/>
              <a:cs typeface="Century Gothic"/>
              <a:sym typeface="Century Gothic"/>
            </a:endParaRPr>
          </a:p>
        </p:txBody>
      </p:sp>
      <p:sp>
        <p:nvSpPr>
          <p:cNvPr id="382" name="Google Shape;382;p58"/>
          <p:cNvSpPr txBox="1"/>
          <p:nvPr/>
        </p:nvSpPr>
        <p:spPr>
          <a:xfrm>
            <a:off x="4572000" y="2838450"/>
            <a:ext cx="838200" cy="971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3"/>
              </a:buClr>
              <a:buSzPts val="9600"/>
              <a:buFont typeface="Century Gothic"/>
              <a:buNone/>
            </a:pPr>
            <a:r>
              <a:rPr b="1" lang="en" sz="9600">
                <a:solidFill>
                  <a:schemeClr val="accent3"/>
                </a:solidFill>
                <a:latin typeface="Century Gothic"/>
                <a:ea typeface="Century Gothic"/>
                <a:cs typeface="Century Gothic"/>
                <a:sym typeface="Century Gothic"/>
              </a:rPr>
              <a:t>?</a:t>
            </a:r>
            <a:endParaRPr b="1" i="0" sz="9600" u="none" cap="none" strike="noStrike">
              <a:solidFill>
                <a:schemeClr val="accent3"/>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722313" y="3305175"/>
            <a:ext cx="7772400" cy="10215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6480"/>
              <a:buFont typeface="Calibri"/>
              <a:buNone/>
            </a:pPr>
            <a:r>
              <a:rPr lang="en" sz="6480">
                <a:solidFill>
                  <a:schemeClr val="accent1"/>
                </a:solidFill>
              </a:rPr>
              <a:t>THE WHY?</a:t>
            </a:r>
            <a:endParaRPr/>
          </a:p>
        </p:txBody>
      </p:sp>
      <p:sp>
        <p:nvSpPr>
          <p:cNvPr id="153" name="Google Shape;153;p2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3200"/>
              <a:buNone/>
            </a:pPr>
            <a:r>
              <a:rPr lang="en" sz="3200"/>
              <a:t>Decision Day!</a:t>
            </a:r>
            <a:endParaRPr/>
          </a:p>
        </p:txBody>
      </p:sp>
      <p:pic>
        <p:nvPicPr>
          <p:cNvPr descr="A person looking at the camera&#10;&#10;Description automatically generated" id="154" name="Google Shape;154;p28"/>
          <p:cNvPicPr preferRelativeResize="0"/>
          <p:nvPr/>
        </p:nvPicPr>
        <p:blipFill rotWithShape="1">
          <a:blip r:embed="rId3">
            <a:alphaModFix/>
          </a:blip>
          <a:srcRect b="0" l="0" r="0" t="0"/>
          <a:stretch/>
        </p:blipFill>
        <p:spPr>
          <a:xfrm>
            <a:off x="6540500" y="925830"/>
            <a:ext cx="2343150" cy="31602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57200" y="0"/>
            <a:ext cx="8229600" cy="617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979"/>
              <a:buFont typeface="Calibri"/>
              <a:buNone/>
            </a:pPr>
            <a:r>
              <a:rPr lang="en"/>
              <a:t>Tuition &amp; Fees vs. Other Indices</a:t>
            </a:r>
            <a:endParaRPr sz="4400"/>
          </a:p>
        </p:txBody>
      </p:sp>
      <p:pic>
        <p:nvPicPr>
          <p:cNvPr descr="A close up of a map&#10;&#10;Description automatically generated" id="160" name="Google Shape;160;p29"/>
          <p:cNvPicPr preferRelativeResize="0"/>
          <p:nvPr/>
        </p:nvPicPr>
        <p:blipFill rotWithShape="1">
          <a:blip r:embed="rId3">
            <a:alphaModFix/>
          </a:blip>
          <a:srcRect b="3413" l="2762" r="2981" t="11321"/>
          <a:stretch/>
        </p:blipFill>
        <p:spPr>
          <a:xfrm>
            <a:off x="4799575" y="1047675"/>
            <a:ext cx="4344425" cy="3822800"/>
          </a:xfrm>
          <a:prstGeom prst="rect">
            <a:avLst/>
          </a:prstGeom>
          <a:noFill/>
          <a:ln>
            <a:noFill/>
          </a:ln>
        </p:spPr>
      </p:pic>
      <p:pic>
        <p:nvPicPr>
          <p:cNvPr descr="A screenshot of a cell phone&#10;&#10;Description automatically generated" id="161" name="Google Shape;161;p29"/>
          <p:cNvPicPr preferRelativeResize="0"/>
          <p:nvPr/>
        </p:nvPicPr>
        <p:blipFill rotWithShape="1">
          <a:blip r:embed="rId4">
            <a:alphaModFix/>
          </a:blip>
          <a:srcRect b="3045" l="1922" r="1449" t="12366"/>
          <a:stretch/>
        </p:blipFill>
        <p:spPr>
          <a:xfrm>
            <a:off x="94823" y="1065775"/>
            <a:ext cx="4477176" cy="378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57200" y="-30228"/>
            <a:ext cx="8229600" cy="617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979"/>
              <a:buFont typeface="Calibri"/>
              <a:buNone/>
            </a:pPr>
            <a:r>
              <a:rPr lang="en"/>
              <a:t>Tuition &amp; Fees vs. Other Indices</a:t>
            </a:r>
            <a:endParaRPr sz="4000"/>
          </a:p>
        </p:txBody>
      </p:sp>
      <p:pic>
        <p:nvPicPr>
          <p:cNvPr descr="A close up of a map&#10;&#10;Description automatically generated" id="167" name="Google Shape;167;p30"/>
          <p:cNvPicPr preferRelativeResize="0"/>
          <p:nvPr/>
        </p:nvPicPr>
        <p:blipFill rotWithShape="1">
          <a:blip r:embed="rId3">
            <a:alphaModFix/>
          </a:blip>
          <a:srcRect b="0" l="0" r="0" t="0"/>
          <a:stretch/>
        </p:blipFill>
        <p:spPr>
          <a:xfrm>
            <a:off x="1102979" y="1064952"/>
            <a:ext cx="6244238" cy="37734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457200" y="11430"/>
            <a:ext cx="8229600" cy="617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979"/>
              <a:buFont typeface="Calibri"/>
              <a:buNone/>
            </a:pPr>
            <a:r>
              <a:rPr lang="en"/>
              <a:t>Student loans vs U.S Non-Housing Debt</a:t>
            </a:r>
            <a:endParaRPr sz="4400"/>
          </a:p>
        </p:txBody>
      </p:sp>
      <p:pic>
        <p:nvPicPr>
          <p:cNvPr descr="A screenshot of a cell phone&#10;&#10;Description automatically generated" id="173" name="Google Shape;173;p31"/>
          <p:cNvPicPr preferRelativeResize="0"/>
          <p:nvPr/>
        </p:nvPicPr>
        <p:blipFill rotWithShape="1">
          <a:blip r:embed="rId3">
            <a:alphaModFix/>
          </a:blip>
          <a:srcRect b="6377" l="0" r="0" t="0"/>
          <a:stretch/>
        </p:blipFill>
        <p:spPr>
          <a:xfrm>
            <a:off x="9238" y="1062907"/>
            <a:ext cx="4791363" cy="3823418"/>
          </a:xfrm>
          <a:prstGeom prst="rect">
            <a:avLst/>
          </a:prstGeom>
          <a:noFill/>
          <a:ln>
            <a:noFill/>
          </a:ln>
        </p:spPr>
      </p:pic>
      <p:pic>
        <p:nvPicPr>
          <p:cNvPr descr="A close up of a map&#10;&#10;Description automatically generated" id="174" name="Google Shape;174;p31"/>
          <p:cNvPicPr preferRelativeResize="0"/>
          <p:nvPr/>
        </p:nvPicPr>
        <p:blipFill rotWithShape="1">
          <a:blip r:embed="rId4">
            <a:alphaModFix/>
          </a:blip>
          <a:srcRect b="0" l="0" r="0" t="0"/>
          <a:stretch/>
        </p:blipFill>
        <p:spPr>
          <a:xfrm>
            <a:off x="4969539" y="1062907"/>
            <a:ext cx="3684516" cy="3823418"/>
          </a:xfrm>
          <a:prstGeom prst="rect">
            <a:avLst/>
          </a:prstGeom>
          <a:noFill/>
          <a:ln cap="flat" cmpd="sng" w="9525">
            <a:solidFill>
              <a:schemeClr val="accent1"/>
            </a:solidFill>
            <a:prstDash val="solid"/>
            <a:round/>
            <a:headEnd len="sm" w="sm" type="none"/>
            <a:tailEnd len="sm" w="sm" type="none"/>
          </a:ln>
        </p:spPr>
      </p:pic>
      <p:sp>
        <p:nvSpPr>
          <p:cNvPr id="175" name="Google Shape;175;p31"/>
          <p:cNvSpPr/>
          <p:nvPr/>
        </p:nvSpPr>
        <p:spPr>
          <a:xfrm>
            <a:off x="849086" y="2102672"/>
            <a:ext cx="685800" cy="388253"/>
          </a:xfrm>
          <a:prstGeom prst="roundRect">
            <a:avLst>
              <a:gd fmla="val 16667" name="adj"/>
            </a:avLst>
          </a:prstGeom>
          <a:solidFill>
            <a:schemeClr val="accent1"/>
          </a:solidFill>
          <a:ln cap="flat" cmpd="sng" w="25400">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40%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722313" y="3305175"/>
            <a:ext cx="7772400" cy="10215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Calibri"/>
              <a:buNone/>
            </a:pPr>
            <a:r>
              <a:rPr lang="en" sz="4400">
                <a:solidFill>
                  <a:schemeClr val="accent1"/>
                </a:solidFill>
              </a:rPr>
              <a:t>DATA EXPLORATION &amp; CLEAN-UP</a:t>
            </a:r>
            <a:endParaRPr/>
          </a:p>
        </p:txBody>
      </p:sp>
      <p:sp>
        <p:nvSpPr>
          <p:cNvPr id="181" name="Google Shape;181;p3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3200"/>
              <a:buNone/>
            </a:pPr>
            <a:r>
              <a:rPr lang="en" sz="3200"/>
              <a:t>Decision Day!</a:t>
            </a:r>
            <a:endParaRPr/>
          </a:p>
        </p:txBody>
      </p:sp>
      <p:pic>
        <p:nvPicPr>
          <p:cNvPr descr="A picture containing text&#10;&#10;Description automatically generated" id="182" name="Google Shape;182;p32"/>
          <p:cNvPicPr preferRelativeResize="0"/>
          <p:nvPr/>
        </p:nvPicPr>
        <p:blipFill rotWithShape="1">
          <a:blip r:embed="rId3">
            <a:alphaModFix/>
          </a:blip>
          <a:srcRect b="0" l="0" r="0" t="0"/>
          <a:stretch/>
        </p:blipFill>
        <p:spPr>
          <a:xfrm>
            <a:off x="5188277" y="857250"/>
            <a:ext cx="3560151" cy="1754505"/>
          </a:xfrm>
          <a:prstGeom prst="rect">
            <a:avLst/>
          </a:prstGeom>
          <a:noFill/>
          <a:ln>
            <a:noFill/>
          </a:ln>
          <a:effectLst>
            <a:reflection blurRad="0" dir="0" dist="0" endA="0" endPos="65000" fadeDir="5400000" kx="0" rotWithShape="0" algn="bl" stA="0"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57200" y="11430"/>
            <a:ext cx="8229600" cy="617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
              <a:t>Data Exploration &amp; Clean-Up</a:t>
            </a:r>
            <a:endParaRPr/>
          </a:p>
        </p:txBody>
      </p:sp>
      <p:pic>
        <p:nvPicPr>
          <p:cNvPr id="188" name="Google Shape;188;p33"/>
          <p:cNvPicPr preferRelativeResize="0"/>
          <p:nvPr/>
        </p:nvPicPr>
        <p:blipFill rotWithShape="1">
          <a:blip r:embed="rId3">
            <a:alphaModFix/>
          </a:blip>
          <a:srcRect b="0" l="0" r="0" t="0"/>
          <a:stretch/>
        </p:blipFill>
        <p:spPr>
          <a:xfrm>
            <a:off x="511460" y="895349"/>
            <a:ext cx="8229600" cy="1426802"/>
          </a:xfrm>
          <a:prstGeom prst="rect">
            <a:avLst/>
          </a:prstGeom>
          <a:noFill/>
          <a:ln cap="flat" cmpd="sng" w="9525">
            <a:solidFill>
              <a:schemeClr val="dk1"/>
            </a:solidFill>
            <a:prstDash val="solid"/>
            <a:round/>
            <a:headEnd len="sm" w="sm" type="none"/>
            <a:tailEnd len="sm" w="sm" type="none"/>
          </a:ln>
        </p:spPr>
      </p:pic>
      <p:pic>
        <p:nvPicPr>
          <p:cNvPr id="189" name="Google Shape;189;p33"/>
          <p:cNvPicPr preferRelativeResize="0"/>
          <p:nvPr/>
        </p:nvPicPr>
        <p:blipFill rotWithShape="1">
          <a:blip r:embed="rId4">
            <a:alphaModFix/>
          </a:blip>
          <a:srcRect b="0" l="0" r="0" t="0"/>
          <a:stretch/>
        </p:blipFill>
        <p:spPr>
          <a:xfrm>
            <a:off x="511460" y="2354450"/>
            <a:ext cx="8229600" cy="1315198"/>
          </a:xfrm>
          <a:prstGeom prst="rect">
            <a:avLst/>
          </a:prstGeom>
          <a:noFill/>
          <a:ln cap="flat" cmpd="sng" w="9525">
            <a:solidFill>
              <a:schemeClr val="dk1"/>
            </a:solidFill>
            <a:prstDash val="solid"/>
            <a:round/>
            <a:headEnd len="sm" w="sm" type="none"/>
            <a:tailEnd len="sm" w="sm" type="none"/>
          </a:ln>
        </p:spPr>
      </p:pic>
      <p:pic>
        <p:nvPicPr>
          <p:cNvPr id="190" name="Google Shape;190;p33"/>
          <p:cNvPicPr preferRelativeResize="0"/>
          <p:nvPr/>
        </p:nvPicPr>
        <p:blipFill rotWithShape="1">
          <a:blip r:embed="rId5">
            <a:alphaModFix/>
          </a:blip>
          <a:srcRect b="0" l="0" r="0" t="0"/>
          <a:stretch/>
        </p:blipFill>
        <p:spPr>
          <a:xfrm>
            <a:off x="511449" y="3699325"/>
            <a:ext cx="8229603" cy="1461075"/>
          </a:xfrm>
          <a:prstGeom prst="rect">
            <a:avLst/>
          </a:prstGeom>
          <a:noFill/>
          <a:ln cap="flat" cmpd="sng" w="9525">
            <a:solidFill>
              <a:schemeClr val="dk1"/>
            </a:solidFill>
            <a:prstDash val="solid"/>
            <a:round/>
            <a:headEnd len="sm" w="sm" type="none"/>
            <a:tailEnd len="sm" w="sm" type="none"/>
          </a:ln>
        </p:spPr>
      </p:pic>
      <p:sp>
        <p:nvSpPr>
          <p:cNvPr id="191" name="Google Shape;191;p33"/>
          <p:cNvSpPr/>
          <p:nvPr/>
        </p:nvSpPr>
        <p:spPr>
          <a:xfrm rot="-5400000">
            <a:off x="-369575" y="1381825"/>
            <a:ext cx="1238700" cy="381000"/>
          </a:xfrm>
          <a:prstGeom prst="rect">
            <a:avLst/>
          </a:prstGeom>
          <a:solidFill>
            <a:schemeClr val="accent1"/>
          </a:solidFill>
          <a:ln cap="flat" cmpd="sng" w="25400">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School Type</a:t>
            </a:r>
            <a:endParaRPr/>
          </a:p>
        </p:txBody>
      </p:sp>
      <p:sp>
        <p:nvSpPr>
          <p:cNvPr id="192" name="Google Shape;192;p33"/>
          <p:cNvSpPr/>
          <p:nvPr/>
        </p:nvSpPr>
        <p:spPr>
          <a:xfrm rot="-5400000">
            <a:off x="-333125" y="4254689"/>
            <a:ext cx="1165800" cy="381000"/>
          </a:xfrm>
          <a:prstGeom prst="rect">
            <a:avLst/>
          </a:prstGeom>
          <a:solidFill>
            <a:schemeClr val="accent1"/>
          </a:solidFill>
          <a:ln cap="flat" cmpd="sng" w="25400">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Major</a:t>
            </a:r>
            <a:endParaRPr/>
          </a:p>
        </p:txBody>
      </p:sp>
      <p:sp>
        <p:nvSpPr>
          <p:cNvPr id="193" name="Google Shape;193;p33"/>
          <p:cNvSpPr/>
          <p:nvPr/>
        </p:nvSpPr>
        <p:spPr>
          <a:xfrm rot="-5400000">
            <a:off x="-333125" y="2836459"/>
            <a:ext cx="1165800" cy="381000"/>
          </a:xfrm>
          <a:prstGeom prst="rect">
            <a:avLst/>
          </a:prstGeom>
          <a:solidFill>
            <a:schemeClr val="accent1"/>
          </a:solidFill>
          <a:ln cap="flat" cmpd="sng" w="25400">
            <a:solidFill>
              <a:srgbClr val="0D7F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Region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12AF46"/>
      </a:accent1>
      <a:accent2>
        <a:srgbClr val="336633"/>
      </a:accent2>
      <a:accent3>
        <a:srgbClr val="99CC99"/>
      </a:accent3>
      <a:accent4>
        <a:srgbClr val="669966"/>
      </a:accent4>
      <a:accent5>
        <a:srgbClr val="666633"/>
      </a:accent5>
      <a:accent6>
        <a:srgbClr val="99996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