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entury Gothic" panose="020B0502020202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3A5AF2-410C-4BC5-857A-8E8FE82465A0}">
  <a:tblStyle styleId="{253A5AF2-410C-4BC5-857A-8E8FE82465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951188be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59951188be_1_0: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9951188be_1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96" name="Google Shape;196;g59951188be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9951188be_1_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59951188be_1_69: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9951188be_1_7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59951188be_1_76: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9951188be_1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59951188be_1_83: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9951188be_1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7" name="Google Shape;227;g59951188be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9951188be_1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4" name="Google Shape;234;g59951188be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9951188be_1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1" name="Google Shape;241;g59951188be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9951188be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8" name="Google Shape;248;g59951188be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b760d9fbe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5" name="Google Shape;255;g5b760d9fb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99b94f90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64" name="Google Shape;264;g599b94f90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951188be_1_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59951188be_1_6: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9951188be_1_13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59951188be_1_131: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9951188be_1_13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59951188be_1_137: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9951188be_1_14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Boxplots were used to compare the dispersion of salaries among the regions. Based upon our boxplots there appears to be similarities between the highest earning regions and similarities among lowest earning regions. A T-test was used for the top two regions. The ANOVA test was used for the bottom three regions. Both tests rejected the Null Hypothesis and accepted the alternative. The tests suggested that highest earning regions were similar at the starting salary;  and the lower earners are similar </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1"/>
              </a:solidFill>
              <a:latin typeface="Calibri"/>
              <a:ea typeface="Calibri"/>
              <a:cs typeface="Calibri"/>
              <a:sym typeface="Calibri"/>
            </a:endParaRPr>
          </a:p>
          <a:p>
            <a:pPr marL="101600" marR="101600" lvl="0" indent="0" algn="l" rtl="0">
              <a:lnSpc>
                <a:spcPct val="121429"/>
              </a:lnSpc>
              <a:spcBef>
                <a:spcPts val="0"/>
              </a:spcBef>
              <a:spcAft>
                <a:spcPts val="0"/>
              </a:spcAft>
              <a:buClr>
                <a:schemeClr val="dk1"/>
              </a:buClr>
              <a:buSzPts val="1100"/>
              <a:buFont typeface="Arial"/>
              <a:buNone/>
            </a:pPr>
            <a:r>
              <a:rPr lang="en">
                <a:solidFill>
                  <a:schemeClr val="dk1"/>
                </a:solidFill>
              </a:rPr>
              <a:t>Western/Midwestern/Southern</a:t>
            </a:r>
            <a:endParaRPr>
              <a:solidFill>
                <a:schemeClr val="dk1"/>
              </a:solidFill>
            </a:endParaRPr>
          </a:p>
          <a:p>
            <a:pPr marL="101600" marR="101600" lvl="0" indent="0" algn="l" rtl="0">
              <a:lnSpc>
                <a:spcPct val="121429"/>
              </a:lnSpc>
              <a:spcBef>
                <a:spcPts val="0"/>
              </a:spcBef>
              <a:spcAft>
                <a:spcPts val="0"/>
              </a:spcAft>
              <a:buClr>
                <a:schemeClr val="dk1"/>
              </a:buClr>
              <a:buSzPts val="1100"/>
              <a:buFont typeface="Arial"/>
              <a:buNone/>
            </a:pPr>
            <a:r>
              <a:rPr lang="en">
                <a:solidFill>
                  <a:schemeClr val="dk1"/>
                </a:solidFill>
              </a:rPr>
              <a:t>statistic=0.064, pvalue=0.938</a:t>
            </a:r>
            <a:endParaRPr>
              <a:solidFill>
                <a:schemeClr val="dk1"/>
              </a:solidFill>
            </a:endParaRPr>
          </a:p>
          <a:p>
            <a:pPr marL="101600" marR="101600" lvl="0" indent="0" algn="l" rtl="0">
              <a:lnSpc>
                <a:spcPct val="121429"/>
              </a:lnSpc>
              <a:spcBef>
                <a:spcPts val="0"/>
              </a:spcBef>
              <a:spcAft>
                <a:spcPts val="0"/>
              </a:spcAft>
              <a:buNone/>
            </a:pPr>
            <a:r>
              <a:rPr lang="en">
                <a:solidFill>
                  <a:schemeClr val="dk1"/>
                </a:solidFill>
              </a:rPr>
              <a:t>Fail to reject the null, the means for those 3 are similar</a:t>
            </a:r>
            <a:endParaRPr>
              <a:solidFill>
                <a:schemeClr val="dk1"/>
              </a:solidFill>
            </a:endParaRPr>
          </a:p>
          <a:p>
            <a:pPr marL="101600" marR="101600" lvl="0" indent="0" algn="l" rtl="0">
              <a:lnSpc>
                <a:spcPct val="121429"/>
              </a:lnSpc>
              <a:spcBef>
                <a:spcPts val="0"/>
              </a:spcBef>
              <a:spcAft>
                <a:spcPts val="0"/>
              </a:spcAft>
              <a:buNone/>
            </a:pPr>
            <a:endParaRPr>
              <a:solidFill>
                <a:schemeClr val="dk1"/>
              </a:solidFill>
            </a:endParaRPr>
          </a:p>
          <a:p>
            <a:pPr marL="101600" marR="101600" lvl="0" indent="0" algn="l" rtl="0">
              <a:lnSpc>
                <a:spcPct val="121429"/>
              </a:lnSpc>
              <a:spcBef>
                <a:spcPts val="0"/>
              </a:spcBef>
              <a:spcAft>
                <a:spcPts val="0"/>
              </a:spcAft>
              <a:buNone/>
            </a:pPr>
            <a:r>
              <a:rPr lang="en">
                <a:solidFill>
                  <a:schemeClr val="dk1"/>
                </a:solidFill>
              </a:rPr>
              <a:t>California/Northeastern</a:t>
            </a:r>
            <a:endParaRPr>
              <a:solidFill>
                <a:schemeClr val="dk1"/>
              </a:solidFill>
            </a:endParaRPr>
          </a:p>
          <a:p>
            <a:pPr marL="101600" marR="101600" lvl="0" indent="0" algn="l" rtl="0">
              <a:lnSpc>
                <a:spcPct val="121429"/>
              </a:lnSpc>
              <a:spcBef>
                <a:spcPts val="0"/>
              </a:spcBef>
              <a:spcAft>
                <a:spcPts val="0"/>
              </a:spcAft>
              <a:buNone/>
            </a:pPr>
            <a:r>
              <a:rPr lang="en">
                <a:solidFill>
                  <a:schemeClr val="dk1"/>
                </a:solidFill>
              </a:rPr>
              <a:t>statistic=1.38, pvalue=0.177</a:t>
            </a:r>
            <a:endParaRPr>
              <a:solidFill>
                <a:schemeClr val="dk1"/>
              </a:solidFill>
            </a:endParaRPr>
          </a:p>
          <a:p>
            <a:pPr marL="101600" marR="101600" lvl="0" indent="0" algn="l" rtl="0">
              <a:lnSpc>
                <a:spcPct val="121429"/>
              </a:lnSpc>
              <a:spcBef>
                <a:spcPts val="0"/>
              </a:spcBef>
              <a:spcAft>
                <a:spcPts val="0"/>
              </a:spcAft>
              <a:buClr>
                <a:schemeClr val="dk1"/>
              </a:buClr>
              <a:buSzPts val="1100"/>
              <a:buFont typeface="Arial"/>
              <a:buNone/>
            </a:pPr>
            <a:r>
              <a:rPr lang="en">
                <a:solidFill>
                  <a:schemeClr val="dk1"/>
                </a:solidFill>
              </a:rPr>
              <a:t>Fail to reject the null, the means for those 2 are similar</a:t>
            </a:r>
            <a:endParaRPr>
              <a:solidFill>
                <a:schemeClr val="dk1"/>
              </a:solidFill>
            </a:endParaRPr>
          </a:p>
        </p:txBody>
      </p:sp>
      <p:sp>
        <p:nvSpPr>
          <p:cNvPr id="284" name="Google Shape;284;g59951188be_1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9951188be_1_14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After 10 years in their careers, they were still the lowest earning regions. Pertaining to California and the Northeastern regions, they started their careers earning higher salaries and after 10 years in, they remained the top two earning regions</a:t>
            </a:r>
            <a:endParaRPr>
              <a:solidFill>
                <a:schemeClr val="dk1"/>
              </a:solidFill>
            </a:endParaRPr>
          </a:p>
          <a:p>
            <a:pPr marL="0" lvl="0" indent="0" algn="l" rtl="0">
              <a:spcBef>
                <a:spcPts val="0"/>
              </a:spcBef>
              <a:spcAft>
                <a:spcPts val="0"/>
              </a:spcAft>
              <a:buNone/>
            </a:pPr>
            <a:endParaRPr/>
          </a:p>
          <a:p>
            <a:pPr marL="0" marR="101600" lvl="0" indent="0" algn="l" rtl="0">
              <a:lnSpc>
                <a:spcPct val="121429"/>
              </a:lnSpc>
              <a:spcBef>
                <a:spcPts val="0"/>
              </a:spcBef>
              <a:spcAft>
                <a:spcPts val="0"/>
              </a:spcAft>
              <a:buClr>
                <a:schemeClr val="dk1"/>
              </a:buClr>
              <a:buSzPts val="1100"/>
              <a:buFont typeface="Arial"/>
              <a:buNone/>
            </a:pPr>
            <a:r>
              <a:rPr lang="en">
                <a:solidFill>
                  <a:schemeClr val="dk1"/>
                </a:solidFill>
              </a:rPr>
              <a:t>Western/Midwestern/Southern</a:t>
            </a:r>
            <a:endParaRPr>
              <a:solidFill>
                <a:schemeClr val="dk1"/>
              </a:solidFill>
            </a:endParaRPr>
          </a:p>
          <a:p>
            <a:pPr marL="0" marR="101600" lvl="0" indent="0" algn="l" rtl="0">
              <a:lnSpc>
                <a:spcPct val="121429"/>
              </a:lnSpc>
              <a:spcBef>
                <a:spcPts val="0"/>
              </a:spcBef>
              <a:spcAft>
                <a:spcPts val="0"/>
              </a:spcAft>
              <a:buClr>
                <a:schemeClr val="dk1"/>
              </a:buClr>
              <a:buSzPts val="1100"/>
              <a:buFont typeface="Arial"/>
              <a:buNone/>
            </a:pPr>
            <a:r>
              <a:rPr lang="en">
                <a:solidFill>
                  <a:schemeClr val="dk1"/>
                </a:solidFill>
              </a:rPr>
              <a:t>statistic=17.13, pvalue= ~0.0001</a:t>
            </a:r>
            <a:endParaRPr>
              <a:solidFill>
                <a:schemeClr val="dk1"/>
              </a:solidFill>
            </a:endParaRPr>
          </a:p>
          <a:p>
            <a:pPr marL="0" marR="101600" lvl="0" indent="0" algn="l" rtl="0">
              <a:lnSpc>
                <a:spcPct val="121429"/>
              </a:lnSpc>
              <a:spcBef>
                <a:spcPts val="0"/>
              </a:spcBef>
              <a:spcAft>
                <a:spcPts val="0"/>
              </a:spcAft>
              <a:buNone/>
            </a:pPr>
            <a:r>
              <a:rPr lang="en">
                <a:solidFill>
                  <a:schemeClr val="dk1"/>
                </a:solidFill>
              </a:rPr>
              <a:t>Reject the null, the means for those 3 are different</a:t>
            </a:r>
            <a:endParaRPr>
              <a:solidFill>
                <a:schemeClr val="dk1"/>
              </a:solidFill>
            </a:endParaRPr>
          </a:p>
          <a:p>
            <a:pPr marL="0" marR="101600" lvl="0" indent="0" algn="l" rtl="0">
              <a:lnSpc>
                <a:spcPct val="121429"/>
              </a:lnSpc>
              <a:spcBef>
                <a:spcPts val="0"/>
              </a:spcBef>
              <a:spcAft>
                <a:spcPts val="0"/>
              </a:spcAft>
              <a:buNone/>
            </a:pPr>
            <a:endParaRPr>
              <a:solidFill>
                <a:schemeClr val="dk1"/>
              </a:solidFill>
            </a:endParaRPr>
          </a:p>
          <a:p>
            <a:pPr marL="0" marR="101600" lvl="0" indent="0" algn="l" rtl="0">
              <a:lnSpc>
                <a:spcPct val="121429"/>
              </a:lnSpc>
              <a:spcBef>
                <a:spcPts val="0"/>
              </a:spcBef>
              <a:spcAft>
                <a:spcPts val="0"/>
              </a:spcAft>
              <a:buNone/>
            </a:pPr>
            <a:r>
              <a:rPr lang="en">
                <a:solidFill>
                  <a:schemeClr val="dk1"/>
                </a:solidFill>
              </a:rPr>
              <a:t>California/Northeastern</a:t>
            </a:r>
            <a:endParaRPr>
              <a:solidFill>
                <a:schemeClr val="dk1"/>
              </a:solidFill>
            </a:endParaRPr>
          </a:p>
          <a:p>
            <a:pPr marL="0" marR="101600" lvl="0" indent="0" algn="l" rtl="0">
              <a:lnSpc>
                <a:spcPct val="121429"/>
              </a:lnSpc>
              <a:spcBef>
                <a:spcPts val="0"/>
              </a:spcBef>
              <a:spcAft>
                <a:spcPts val="0"/>
              </a:spcAft>
              <a:buNone/>
            </a:pPr>
            <a:r>
              <a:rPr lang="en">
                <a:solidFill>
                  <a:schemeClr val="dk1"/>
                </a:solidFill>
              </a:rPr>
              <a:t>statistic=0.53, pvalue=0.59</a:t>
            </a:r>
            <a:endParaRPr>
              <a:solidFill>
                <a:schemeClr val="dk1"/>
              </a:solidFill>
            </a:endParaRPr>
          </a:p>
          <a:p>
            <a:pPr marL="0" marR="101600" lvl="0" indent="0" algn="l" rtl="0">
              <a:lnSpc>
                <a:spcPct val="121429"/>
              </a:lnSpc>
              <a:spcBef>
                <a:spcPts val="0"/>
              </a:spcBef>
              <a:spcAft>
                <a:spcPts val="0"/>
              </a:spcAft>
              <a:buClr>
                <a:schemeClr val="dk1"/>
              </a:buClr>
              <a:buSzPts val="1100"/>
              <a:buFont typeface="Arial"/>
              <a:buNone/>
            </a:pPr>
            <a:r>
              <a:rPr lang="en">
                <a:solidFill>
                  <a:schemeClr val="dk1"/>
                </a:solidFill>
              </a:rPr>
              <a:t>Fail to reject the null, the implies  for those 2 are similar</a:t>
            </a:r>
            <a:endParaRPr>
              <a:solidFill>
                <a:schemeClr val="dk1"/>
              </a:solidFill>
            </a:endParaRPr>
          </a:p>
        </p:txBody>
      </p:sp>
      <p:sp>
        <p:nvSpPr>
          <p:cNvPr id="294" name="Google Shape;294;g59951188be_1_147: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9951188be_1_15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California and the Northeastern were also the regions with the highest earners in the top 10% of the wealthy.</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alibri"/>
                <a:ea typeface="Calibri"/>
                <a:cs typeface="Calibri"/>
                <a:sym typeface="Calibri"/>
              </a:rPr>
              <a:t>What should you do if you’re motivated by money? Attend a college or university in the California or Northeast region.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During the T-test for the to 10% of earners during mid-career, our results were outside of the normal distribution, rejecting the Null Hypothesis. Therefore, there is a significant difference in Starting Salary and Mid Career Salaries based upon region.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p>
        </p:txBody>
      </p:sp>
      <p:sp>
        <p:nvSpPr>
          <p:cNvPr id="303" name="Google Shape;303;g59951188be_1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9915b5a5b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
        <p:nvSpPr>
          <p:cNvPr id="314" name="Google Shape;314;g59915b5a5b_0_0:notes"/>
          <p:cNvSpPr>
            <a:spLocks noGrp="1" noRot="1" noChangeAspect="1"/>
          </p:cNvSpPr>
          <p:nvPr>
            <p:ph type="sldImg" idx="2"/>
          </p:nvPr>
        </p:nvSpPr>
        <p:spPr>
          <a:xfrm>
            <a:off x="686153" y="1143000"/>
            <a:ext cx="5485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9951188be_1_15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59951188be_1_157: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9951188be_1_16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59951188be_1_165: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9951188be_1_17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created a boxplot to compare the starting salary of each school type. By looking at the boxplot, we discovered that engineering and Ivy league schools starting salaries could be similar. We then conducted a T-test to determine if there was a similarity between them. After performing the test, we got a p-value of 0.511 failing to reject the null showing that there are similarities. We also noticed that liberal arts, party, and state schools might have similar starting salaries. We conducted an ANOVA test to determine if there was a similarity between them. After performing the analysis, we got a p-value of 0.032 rejecting the null.</a:t>
            </a:r>
            <a:endParaRPr/>
          </a:p>
        </p:txBody>
      </p:sp>
      <p:sp>
        <p:nvSpPr>
          <p:cNvPr id="336" name="Google Shape;336;g59951188be_1_170: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9951188be_1_1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created a boxplot to compare the mid-career salary of each school type. By looking at the boxplot, we discovered that engineering and Ivy league schools starting salaries could be similar but are farther apart from starting salary. We then conducted a T-test to determine if there was a similarity between them. After performing the test, we got a p-value of 0.003 rejecting the null, unlike the starting salary. We also noticed that liberal arts, party, and state schools might have similar mid-career salaries. We conducted an ANOVA test to determine if there was a similarity between them. After performing the analysis, we got a very low p-value rejecting the null.</a:t>
            </a:r>
            <a:endParaRPr/>
          </a:p>
        </p:txBody>
      </p:sp>
      <p:sp>
        <p:nvSpPr>
          <p:cNvPr id="345" name="Google Shape;345;g59951188be_1_175: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9951188be_1_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59951188be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9951188be_1_18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59951188be_1_180: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9951188b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9951188b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9951188be_1_1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59951188be_1_185: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9951188be_1_19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g59951188be_1_192: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951188be_1_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59951188be_1_17: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9951188be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7" name="Google Shape;157;g59951188be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9951188be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4" name="Google Shape;164;g59951188be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9951188be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0" name="Google Shape;170;g59951188be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951188be_1_4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59951188be_1_46:notes"/>
          <p:cNvSpPr>
            <a:spLocks noGrp="1" noRot="1" noChangeAspect="1"/>
          </p:cNvSpPr>
          <p:nvPr>
            <p:ph type="sldImg" idx="2"/>
          </p:nvPr>
        </p:nvSpPr>
        <p:spPr>
          <a:xfrm>
            <a:off x="686153" y="1143000"/>
            <a:ext cx="5485694"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9951188be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5" name="Google Shape;185;g59951188be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59"/>
        <p:cNvGrpSpPr/>
        <p:nvPr/>
      </p:nvGrpSpPr>
      <p:grpSpPr>
        <a:xfrm>
          <a:off x="0" y="0"/>
          <a:ext cx="0" cy="0"/>
          <a:chOff x="0" y="0"/>
          <a:chExt cx="0" cy="0"/>
        </a:xfrm>
      </p:grpSpPr>
      <p:grpSp>
        <p:nvGrpSpPr>
          <p:cNvPr id="60" name="Google Shape;60;p14"/>
          <p:cNvGrpSpPr/>
          <p:nvPr/>
        </p:nvGrpSpPr>
        <p:grpSpPr>
          <a:xfrm>
            <a:off x="5899151" y="0"/>
            <a:ext cx="3243263" cy="5152073"/>
            <a:chOff x="5899151" y="0"/>
            <a:chExt cx="3243263" cy="6858000"/>
          </a:xfrm>
        </p:grpSpPr>
        <p:sp>
          <p:nvSpPr>
            <p:cNvPr id="61" name="Google Shape;61;p14"/>
            <p:cNvSpPr/>
            <p:nvPr/>
          </p:nvSpPr>
          <p:spPr>
            <a:xfrm>
              <a:off x="5899151" y="5651500"/>
              <a:ext cx="3243263" cy="850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4"/>
            <p:cNvSpPr/>
            <p:nvPr/>
          </p:nvSpPr>
          <p:spPr>
            <a:xfrm>
              <a:off x="5899151" y="0"/>
              <a:ext cx="3243263" cy="572452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4"/>
            <p:cNvSpPr/>
            <p:nvPr/>
          </p:nvSpPr>
          <p:spPr>
            <a:xfrm>
              <a:off x="5899151" y="6448425"/>
              <a:ext cx="3243263" cy="40957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4" name="Google Shape;64;p14"/>
          <p:cNvSpPr txBox="1">
            <a:spLocks noGrp="1"/>
          </p:cNvSpPr>
          <p:nvPr>
            <p:ph type="ctrTitle"/>
          </p:nvPr>
        </p:nvSpPr>
        <p:spPr>
          <a:xfrm>
            <a:off x="1143000" y="2009300"/>
            <a:ext cx="7772400" cy="575227"/>
          </a:xfrm>
          <a:prstGeom prst="rect">
            <a:avLst/>
          </a:prstGeom>
          <a:noFill/>
          <a:ln>
            <a:noFill/>
          </a:ln>
        </p:spPr>
        <p:txBody>
          <a:bodyPr spcFirstLastPara="1" wrap="square" lIns="91425" tIns="45700" rIns="91425" bIns="45700" anchor="ctr" anchorCtr="0"/>
          <a:lstStyle>
            <a:lvl1pPr lvl="0" algn="r">
              <a:spcBef>
                <a:spcPts val="0"/>
              </a:spcBef>
              <a:spcAft>
                <a:spcPts val="0"/>
              </a:spcAft>
              <a:buClr>
                <a:schemeClr val="lt1"/>
              </a:buClr>
              <a:buSzPts val="2800"/>
              <a:buFont typeface="Calibri"/>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4"/>
          <p:cNvSpPr txBox="1">
            <a:spLocks noGrp="1"/>
          </p:cNvSpPr>
          <p:nvPr>
            <p:ph type="subTitle" idx="1"/>
          </p:nvPr>
        </p:nvSpPr>
        <p:spPr>
          <a:xfrm>
            <a:off x="2514600" y="2640330"/>
            <a:ext cx="6400800" cy="685800"/>
          </a:xfrm>
          <a:prstGeom prst="rect">
            <a:avLst/>
          </a:prstGeom>
          <a:noFill/>
          <a:ln>
            <a:noFill/>
          </a:ln>
        </p:spPr>
        <p:txBody>
          <a:bodyPr spcFirstLastPara="1" wrap="square" lIns="91425" tIns="45700" rIns="91425" bIns="45700" anchor="t" anchorCtr="0"/>
          <a:lstStyle>
            <a:lvl1pPr lvl="0" algn="r">
              <a:spcBef>
                <a:spcPts val="400"/>
              </a:spcBef>
              <a:spcAft>
                <a:spcPts val="0"/>
              </a:spcAft>
              <a:buClr>
                <a:schemeClr val="lt1"/>
              </a:buClr>
              <a:buSzPts val="2000"/>
              <a:buNone/>
              <a:defRPr sz="20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457200" y="1200150"/>
            <a:ext cx="8229600" cy="339447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22313" y="3305175"/>
            <a:ext cx="7772400" cy="1021557"/>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lt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9" name="Google Shape;79;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8"/>
          <p:cNvSpPr txBox="1">
            <a:spLocks noGrp="1"/>
          </p:cNvSpPr>
          <p:nvPr>
            <p:ph type="body" idx="1"/>
          </p:nvPr>
        </p:nvSpPr>
        <p:spPr>
          <a:xfrm>
            <a:off x="457200" y="1200150"/>
            <a:ext cx="4038600" cy="339447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5" name="Google Shape;85;p18"/>
          <p:cNvSpPr txBox="1">
            <a:spLocks noGrp="1"/>
          </p:cNvSpPr>
          <p:nvPr>
            <p:ph type="body" idx="2"/>
          </p:nvPr>
        </p:nvSpPr>
        <p:spPr>
          <a:xfrm>
            <a:off x="4648200" y="1200150"/>
            <a:ext cx="4038600" cy="339447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6" name="Google Shape;86;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lt1"/>
              </a:buClr>
              <a:buSzPts val="3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9"/>
          <p:cNvSpPr txBox="1">
            <a:spLocks noGrp="1"/>
          </p:cNvSpPr>
          <p:nvPr>
            <p:ph type="body" idx="1"/>
          </p:nvPr>
        </p:nvSpPr>
        <p:spPr>
          <a:xfrm>
            <a:off x="457200" y="1151335"/>
            <a:ext cx="4040188" cy="479821"/>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2" name="Google Shape;92;p19"/>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3" name="Google Shape;93;p19"/>
          <p:cNvSpPr txBox="1">
            <a:spLocks noGrp="1"/>
          </p:cNvSpPr>
          <p:nvPr>
            <p:ph type="body" idx="3"/>
          </p:nvPr>
        </p:nvSpPr>
        <p:spPr>
          <a:xfrm>
            <a:off x="4645026" y="1151335"/>
            <a:ext cx="4041775" cy="479821"/>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4" name="Google Shape;94;p19"/>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5" name="Google Shape;95;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57201" y="204788"/>
            <a:ext cx="3008313" cy="871537"/>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1"/>
          <p:cNvSpPr txBox="1">
            <a:spLocks noGrp="1"/>
          </p:cNvSpPr>
          <p:nvPr>
            <p:ph type="body" idx="1"/>
          </p:nvPr>
        </p:nvSpPr>
        <p:spPr>
          <a:xfrm>
            <a:off x="3575050" y="204788"/>
            <a:ext cx="5111750" cy="4389834"/>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6" name="Google Shape;106;p21"/>
          <p:cNvSpPr txBox="1">
            <a:spLocks noGrp="1"/>
          </p:cNvSpPr>
          <p:nvPr>
            <p:ph type="body" idx="2"/>
          </p:nvPr>
        </p:nvSpPr>
        <p:spPr>
          <a:xfrm>
            <a:off x="457201" y="1076325"/>
            <a:ext cx="3008313" cy="3518297"/>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7" name="Google Shape;107;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lt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3" name="Google Shape;113;p22"/>
          <p:cNvSpPr txBox="1">
            <a:spLocks noGrp="1"/>
          </p:cNvSpPr>
          <p:nvPr>
            <p:ph type="body" idx="1"/>
          </p:nvPr>
        </p:nvSpPr>
        <p:spPr>
          <a:xfrm>
            <a:off x="1792288" y="4025504"/>
            <a:ext cx="5486400" cy="603646"/>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4" name="Google Shape;114;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3"/>
          <p:cNvSpPr txBox="1">
            <a:spLocks noGrp="1"/>
          </p:cNvSpPr>
          <p:nvPr>
            <p:ph type="body" idx="1"/>
          </p:nvPr>
        </p:nvSpPr>
        <p:spPr>
          <a:xfrm rot="5400000">
            <a:off x="2874764" y="-1217414"/>
            <a:ext cx="339447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4"/>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p:nvPr/>
        </p:nvSpPr>
        <p:spPr>
          <a:xfrm>
            <a:off x="8620125" y="3"/>
            <a:ext cx="533400" cy="874394"/>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3"/>
          <p:cNvSpPr/>
          <p:nvPr/>
        </p:nvSpPr>
        <p:spPr>
          <a:xfrm>
            <a:off x="7799388" y="3"/>
            <a:ext cx="960438" cy="8743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13"/>
          <p:cNvSpPr/>
          <p:nvPr/>
        </p:nvSpPr>
        <p:spPr>
          <a:xfrm>
            <a:off x="0" y="3"/>
            <a:ext cx="7837488" cy="87439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3"/>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lt1"/>
              </a:buClr>
              <a:buSzPts val="3200"/>
              <a:buFont typeface="Calibri"/>
              <a:buNone/>
              <a:defRPr sz="32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13"/>
          <p:cNvSpPr txBox="1">
            <a:spLocks noGrp="1"/>
          </p:cNvSpPr>
          <p:nvPr>
            <p:ph type="body" idx="1"/>
          </p:nvPr>
        </p:nvSpPr>
        <p:spPr>
          <a:xfrm>
            <a:off x="457200" y="1200150"/>
            <a:ext cx="8229600" cy="339447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31.jpg"/><Relationship Id="rId4" Type="http://schemas.openxmlformats.org/officeDocument/2006/relationships/image" Target="../media/image30.jp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ctrTitle"/>
          </p:nvPr>
        </p:nvSpPr>
        <p:spPr>
          <a:xfrm>
            <a:off x="5943600" y="1268730"/>
            <a:ext cx="3200400" cy="97289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a:t>The True Meaning of  “Decision Day”</a:t>
            </a:r>
            <a:endParaRPr/>
          </a:p>
        </p:txBody>
      </p:sp>
      <p:sp>
        <p:nvSpPr>
          <p:cNvPr id="134" name="Google Shape;134;p25"/>
          <p:cNvSpPr txBox="1">
            <a:spLocks noGrp="1"/>
          </p:cNvSpPr>
          <p:nvPr>
            <p:ph type="subTitle" idx="1"/>
          </p:nvPr>
        </p:nvSpPr>
        <p:spPr>
          <a:xfrm>
            <a:off x="5943600" y="2640331"/>
            <a:ext cx="3048000" cy="685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2000"/>
              <a:buNone/>
            </a:pPr>
            <a:r>
              <a:rPr lang="en"/>
              <a:t>Edward Gates, Jr.</a:t>
            </a:r>
            <a:endParaRPr/>
          </a:p>
          <a:p>
            <a:pPr marL="0" lvl="0" indent="0" algn="r" rtl="0">
              <a:spcBef>
                <a:spcPts val="400"/>
              </a:spcBef>
              <a:spcAft>
                <a:spcPts val="0"/>
              </a:spcAft>
              <a:buClr>
                <a:schemeClr val="lt1"/>
              </a:buClr>
              <a:buSzPts val="2000"/>
              <a:buNone/>
            </a:pPr>
            <a:r>
              <a:rPr lang="en"/>
              <a:t>Philip Nunoo</a:t>
            </a:r>
            <a:endParaRPr/>
          </a:p>
          <a:p>
            <a:pPr marL="0" lvl="0" indent="0" algn="r" rtl="0">
              <a:spcBef>
                <a:spcPts val="400"/>
              </a:spcBef>
              <a:spcAft>
                <a:spcPts val="0"/>
              </a:spcAft>
              <a:buClr>
                <a:schemeClr val="lt1"/>
              </a:buClr>
              <a:buSzPts val="2000"/>
              <a:buNone/>
            </a:pPr>
            <a:r>
              <a:rPr lang="en"/>
              <a:t>Nikita Jones</a:t>
            </a:r>
            <a:endParaRPr/>
          </a:p>
          <a:p>
            <a:pPr marL="0" lvl="0" indent="0" algn="r" rtl="0">
              <a:spcBef>
                <a:spcPts val="400"/>
              </a:spcBef>
              <a:spcAft>
                <a:spcPts val="0"/>
              </a:spcAft>
              <a:buClr>
                <a:schemeClr val="lt1"/>
              </a:buClr>
              <a:buSzPts val="2000"/>
              <a:buNone/>
            </a:pPr>
            <a:r>
              <a:rPr lang="en"/>
              <a:t>Mason Waters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457200" y="102870"/>
            <a:ext cx="8229600" cy="6172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979"/>
              <a:buFont typeface="Calibri"/>
              <a:buNone/>
            </a:pPr>
            <a:r>
              <a:rPr lang="en" sz="2800"/>
              <a:t>Overall Descriptive Statistics – Undergraduate Major</a:t>
            </a:r>
            <a:endParaRPr sz="2800"/>
          </a:p>
        </p:txBody>
      </p:sp>
      <p:pic>
        <p:nvPicPr>
          <p:cNvPr id="199" name="Google Shape;199;p34" descr="A screenshot of a cell phone&#10;&#10;Description automatically generated"/>
          <p:cNvPicPr preferRelativeResize="0"/>
          <p:nvPr/>
        </p:nvPicPr>
        <p:blipFill rotWithShape="1">
          <a:blip r:embed="rId3">
            <a:alphaModFix/>
          </a:blip>
          <a:srcRect/>
          <a:stretch/>
        </p:blipFill>
        <p:spPr>
          <a:xfrm>
            <a:off x="0" y="1560382"/>
            <a:ext cx="8229600" cy="2766060"/>
          </a:xfrm>
          <a:prstGeom prst="rect">
            <a:avLst/>
          </a:prstGeom>
          <a:noFill/>
          <a:ln>
            <a:noFill/>
          </a:ln>
        </p:spPr>
      </p:pic>
      <p:sp>
        <p:nvSpPr>
          <p:cNvPr id="200" name="Google Shape;200;p34"/>
          <p:cNvSpPr/>
          <p:nvPr/>
        </p:nvSpPr>
        <p:spPr>
          <a:xfrm>
            <a:off x="528125" y="1560375"/>
            <a:ext cx="3249000" cy="2766000"/>
          </a:xfrm>
          <a:prstGeom prst="rect">
            <a:avLst/>
          </a:prstGeom>
          <a:solidFill>
            <a:schemeClr val="accent3">
              <a:alpha val="20000"/>
            </a:schemeClr>
          </a:solidFill>
          <a:ln w="9525"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201" name="Google Shape;201;p34"/>
          <p:cNvSpPr/>
          <p:nvPr/>
        </p:nvSpPr>
        <p:spPr>
          <a:xfrm>
            <a:off x="7040892" y="1603982"/>
            <a:ext cx="1188600" cy="2679000"/>
          </a:xfrm>
          <a:prstGeom prst="rect">
            <a:avLst/>
          </a:prstGeom>
          <a:solidFill>
            <a:schemeClr val="accent3">
              <a:alpha val="20000"/>
            </a:schemeClr>
          </a:solidFill>
          <a:ln w="9525"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Calibri"/>
              <a:buNone/>
            </a:pPr>
            <a:r>
              <a:rPr lang="en" sz="2800"/>
              <a:t>Overall Descriptive Statistics – School Type</a:t>
            </a:r>
            <a:endParaRPr sz="2800"/>
          </a:p>
        </p:txBody>
      </p:sp>
      <p:pic>
        <p:nvPicPr>
          <p:cNvPr id="207" name="Google Shape;207;p35"/>
          <p:cNvPicPr preferRelativeResize="0">
            <a:picLocks noGrp="1"/>
          </p:cNvPicPr>
          <p:nvPr>
            <p:ph type="body" idx="1"/>
          </p:nvPr>
        </p:nvPicPr>
        <p:blipFill rotWithShape="1">
          <a:blip r:embed="rId3">
            <a:alphaModFix/>
          </a:blip>
          <a:srcRect/>
          <a:stretch/>
        </p:blipFill>
        <p:spPr>
          <a:xfrm>
            <a:off x="0" y="1499707"/>
            <a:ext cx="9144000" cy="2765145"/>
          </a:xfrm>
          <a:prstGeom prst="rect">
            <a:avLst/>
          </a:prstGeom>
          <a:noFill/>
          <a:ln>
            <a:noFill/>
          </a:ln>
        </p:spPr>
      </p:pic>
      <p:sp>
        <p:nvSpPr>
          <p:cNvPr id="208" name="Google Shape;208;p35"/>
          <p:cNvSpPr/>
          <p:nvPr/>
        </p:nvSpPr>
        <p:spPr>
          <a:xfrm>
            <a:off x="762000" y="1499707"/>
            <a:ext cx="2743200" cy="2765145"/>
          </a:xfrm>
          <a:prstGeom prst="rect">
            <a:avLst/>
          </a:prstGeom>
          <a:solidFill>
            <a:schemeClr val="accent3">
              <a:alpha val="20000"/>
            </a:schemeClr>
          </a:solidFill>
          <a:ln w="9525"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209" name="Google Shape;209;p35"/>
          <p:cNvSpPr/>
          <p:nvPr/>
        </p:nvSpPr>
        <p:spPr>
          <a:xfrm>
            <a:off x="7696200" y="1499707"/>
            <a:ext cx="1447800" cy="2765145"/>
          </a:xfrm>
          <a:prstGeom prst="rect">
            <a:avLst/>
          </a:prstGeom>
          <a:solidFill>
            <a:schemeClr val="accent3">
              <a:alpha val="20000"/>
            </a:schemeClr>
          </a:solidFill>
          <a:ln w="9525"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6" descr="A screenshot of a cell phone&#10;&#10;Description automatically generated"/>
          <p:cNvPicPr preferRelativeResize="0"/>
          <p:nvPr/>
        </p:nvPicPr>
        <p:blipFill rotWithShape="1">
          <a:blip r:embed="rId3">
            <a:alphaModFix/>
          </a:blip>
          <a:srcRect/>
          <a:stretch/>
        </p:blipFill>
        <p:spPr>
          <a:xfrm>
            <a:off x="0" y="1281624"/>
            <a:ext cx="8229600" cy="2983228"/>
          </a:xfrm>
          <a:prstGeom prst="rect">
            <a:avLst/>
          </a:prstGeom>
          <a:noFill/>
          <a:ln>
            <a:noFill/>
          </a:ln>
        </p:spPr>
      </p:pic>
      <p:sp>
        <p:nvSpPr>
          <p:cNvPr id="215" name="Google Shape;215;p36"/>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Calibri"/>
              <a:buNone/>
            </a:pPr>
            <a:r>
              <a:rPr lang="en" sz="2800"/>
              <a:t>Overall Descriptive Statistics – Region</a:t>
            </a:r>
            <a:endParaRPr sz="2800"/>
          </a:p>
        </p:txBody>
      </p:sp>
      <p:sp>
        <p:nvSpPr>
          <p:cNvPr id="216" name="Google Shape;216;p36"/>
          <p:cNvSpPr/>
          <p:nvPr/>
        </p:nvSpPr>
        <p:spPr>
          <a:xfrm>
            <a:off x="665900" y="1281625"/>
            <a:ext cx="2721000" cy="2983200"/>
          </a:xfrm>
          <a:prstGeom prst="rect">
            <a:avLst/>
          </a:prstGeom>
          <a:solidFill>
            <a:schemeClr val="accent3">
              <a:alpha val="20000"/>
            </a:schemeClr>
          </a:solidFill>
          <a:ln w="9525"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217" name="Google Shape;217;p36"/>
          <p:cNvSpPr/>
          <p:nvPr/>
        </p:nvSpPr>
        <p:spPr>
          <a:xfrm>
            <a:off x="6900100" y="1281625"/>
            <a:ext cx="1329600" cy="2983200"/>
          </a:xfrm>
          <a:prstGeom prst="rect">
            <a:avLst/>
          </a:prstGeom>
          <a:solidFill>
            <a:schemeClr val="accent3">
              <a:alpha val="20000"/>
            </a:schemeClr>
          </a:solidFill>
          <a:ln w="9525"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722313" y="3305175"/>
            <a:ext cx="7772400" cy="102155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400"/>
              <a:buFont typeface="Calibri"/>
              <a:buNone/>
            </a:pPr>
            <a:r>
              <a:rPr lang="en" sz="4400">
                <a:solidFill>
                  <a:schemeClr val="accent1"/>
                </a:solidFill>
              </a:rPr>
              <a:t>DATA ANALYSIS: MAJOR</a:t>
            </a:r>
            <a:endParaRPr/>
          </a:p>
        </p:txBody>
      </p:sp>
      <p:sp>
        <p:nvSpPr>
          <p:cNvPr id="223" name="Google Shape;223;p3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3200"/>
              <a:buNone/>
            </a:pPr>
            <a:r>
              <a:rPr lang="en" sz="3200"/>
              <a:t>Decision Day!</a:t>
            </a:r>
            <a:endParaRPr/>
          </a:p>
        </p:txBody>
      </p:sp>
      <p:pic>
        <p:nvPicPr>
          <p:cNvPr id="224" name="Google Shape;224;p37"/>
          <p:cNvPicPr preferRelativeResize="0"/>
          <p:nvPr/>
        </p:nvPicPr>
        <p:blipFill rotWithShape="1">
          <a:blip r:embed="rId3">
            <a:alphaModFix/>
          </a:blip>
          <a:srcRect/>
          <a:stretch/>
        </p:blipFill>
        <p:spPr>
          <a:xfrm>
            <a:off x="6324600" y="886644"/>
            <a:ext cx="2537460" cy="21214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457200" y="102870"/>
            <a:ext cx="8229600" cy="6172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979"/>
              <a:buFont typeface="Calibri"/>
              <a:buNone/>
            </a:pPr>
            <a:r>
              <a:rPr lang="en" sz="1800"/>
              <a:t>Which Undergraduate Majors get the highest income at the start of their careers?</a:t>
            </a:r>
            <a:endParaRPr sz="2800"/>
          </a:p>
        </p:txBody>
      </p:sp>
      <p:pic>
        <p:nvPicPr>
          <p:cNvPr id="230" name="Google Shape;230;p38" descr="A screenshot of a cell phone&#10;&#10;Description automatically generated"/>
          <p:cNvPicPr preferRelativeResize="0"/>
          <p:nvPr/>
        </p:nvPicPr>
        <p:blipFill rotWithShape="1">
          <a:blip r:embed="rId3">
            <a:alphaModFix/>
          </a:blip>
          <a:srcRect/>
          <a:stretch/>
        </p:blipFill>
        <p:spPr>
          <a:xfrm>
            <a:off x="457194" y="1168094"/>
            <a:ext cx="4114800" cy="3703320"/>
          </a:xfrm>
          <a:prstGeom prst="rect">
            <a:avLst/>
          </a:prstGeom>
          <a:noFill/>
          <a:ln>
            <a:noFill/>
          </a:ln>
        </p:spPr>
      </p:pic>
      <p:sp>
        <p:nvSpPr>
          <p:cNvPr id="231" name="Google Shape;231;p38"/>
          <p:cNvSpPr txBox="1"/>
          <p:nvPr/>
        </p:nvSpPr>
        <p:spPr>
          <a:xfrm>
            <a:off x="5338925" y="1264851"/>
            <a:ext cx="3028200" cy="30828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1" u="sng">
                <a:solidFill>
                  <a:srgbClr val="000000"/>
                </a:solidFill>
                <a:latin typeface="Arial"/>
                <a:ea typeface="Arial"/>
                <a:cs typeface="Arial"/>
                <a:sym typeface="Arial"/>
              </a:rPr>
              <a:t>Top 5</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Physician Assistant: $74,300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Chemical Engineering: $63,200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Computer Engineering: $61,400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Electrical Engineering: $60,900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Mechanical Engineering: $57,900</a:t>
            </a:r>
            <a:endParaRPr/>
          </a:p>
          <a:p>
            <a:pPr marL="0" marR="0" lvl="0" indent="0" algn="l" rtl="0">
              <a:spcBef>
                <a:spcPts val="0"/>
              </a:spcBef>
              <a:spcAft>
                <a:spcPts val="0"/>
              </a:spcAft>
              <a:buNone/>
            </a:pP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 </a:t>
            </a:r>
            <a:endParaRPr/>
          </a:p>
          <a:p>
            <a:pPr marL="0" marR="0" lvl="0" indent="0" algn="l" rtl="0">
              <a:spcBef>
                <a:spcPts val="0"/>
              </a:spcBef>
              <a:spcAft>
                <a:spcPts val="0"/>
              </a:spcAft>
              <a:buNone/>
            </a:pPr>
            <a:r>
              <a:rPr lang="en" sz="1400" b="1" u="sng">
                <a:solidFill>
                  <a:srgbClr val="000000"/>
                </a:solidFill>
                <a:latin typeface="Arial"/>
                <a:ea typeface="Arial"/>
                <a:cs typeface="Arial"/>
                <a:sym typeface="Arial"/>
              </a:rPr>
              <a:t>Bottom 5</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Spanish: $34,000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Religion: $34,100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Education: $34,900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Criminal Justice: $35,000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Journalism: $35,600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9"/>
          <p:cNvPicPr preferRelativeResize="0"/>
          <p:nvPr/>
        </p:nvPicPr>
        <p:blipFill rotWithShape="1">
          <a:blip r:embed="rId3">
            <a:alphaModFix/>
          </a:blip>
          <a:srcRect/>
          <a:stretch/>
        </p:blipFill>
        <p:spPr>
          <a:xfrm>
            <a:off x="320382" y="1195436"/>
            <a:ext cx="4389120" cy="3703320"/>
          </a:xfrm>
          <a:prstGeom prst="rect">
            <a:avLst/>
          </a:prstGeom>
          <a:noFill/>
          <a:ln>
            <a:noFill/>
          </a:ln>
        </p:spPr>
      </p:pic>
      <p:sp>
        <p:nvSpPr>
          <p:cNvPr id="237" name="Google Shape;237;p39"/>
          <p:cNvSpPr txBox="1">
            <a:spLocks noGrp="1"/>
          </p:cNvSpPr>
          <p:nvPr>
            <p:ph type="title"/>
          </p:nvPr>
        </p:nvSpPr>
        <p:spPr>
          <a:xfrm>
            <a:off x="889000" y="0"/>
            <a:ext cx="8229600" cy="6172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979"/>
              <a:buFont typeface="Calibri"/>
              <a:buNone/>
            </a:pPr>
            <a:r>
              <a:rPr lang="en" sz="1800"/>
              <a:t>Which Undergraduate Majors get the highest income at Mid-Career?</a:t>
            </a:r>
            <a:endParaRPr sz="2800"/>
          </a:p>
        </p:txBody>
      </p:sp>
      <p:sp>
        <p:nvSpPr>
          <p:cNvPr id="238" name="Google Shape;238;p39"/>
          <p:cNvSpPr txBox="1"/>
          <p:nvPr/>
        </p:nvSpPr>
        <p:spPr>
          <a:xfrm>
            <a:off x="5338925" y="1248726"/>
            <a:ext cx="3028200" cy="30246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1" u="sng">
                <a:solidFill>
                  <a:srgbClr val="000000"/>
                </a:solidFill>
                <a:latin typeface="Arial"/>
                <a:ea typeface="Arial"/>
                <a:cs typeface="Arial"/>
                <a:sym typeface="Arial"/>
              </a:rPr>
              <a:t>Top 5</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Chemical Engineering: $107,000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Computer Engineering: $105,000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Electrical Engineering: $103,000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Aerospace Engineering: $101,000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Economics: $98,600</a:t>
            </a:r>
            <a:endParaRPr/>
          </a:p>
          <a:p>
            <a:pPr marL="0" marR="0" lvl="0" indent="0" algn="l" rtl="0">
              <a:spcBef>
                <a:spcPts val="0"/>
              </a:spcBef>
              <a:spcAft>
                <a:spcPts val="0"/>
              </a:spcAft>
              <a:buNone/>
            </a:pPr>
            <a:endParaRPr sz="1400">
              <a:solidFill>
                <a:srgbClr val="000000"/>
              </a:solidFill>
              <a:latin typeface="Arial"/>
              <a:ea typeface="Arial"/>
              <a:cs typeface="Arial"/>
              <a:sym typeface="Arial"/>
            </a:endParaRPr>
          </a:p>
          <a:p>
            <a:pPr marL="0" marR="0" lvl="0" indent="0" algn="l" rtl="0">
              <a:spcBef>
                <a:spcPts val="0"/>
              </a:spcBef>
              <a:spcAft>
                <a:spcPts val="0"/>
              </a:spcAft>
              <a:buNone/>
            </a:pP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b="1" u="sng">
                <a:solidFill>
                  <a:srgbClr val="000000"/>
                </a:solidFill>
                <a:latin typeface="Arial"/>
                <a:ea typeface="Arial"/>
                <a:cs typeface="Arial"/>
                <a:sym typeface="Arial"/>
              </a:rPr>
              <a:t>Bottom 5</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Religion: $52,000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Education: $52,000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Spanish: $53,100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Interior Design: $53,200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Music: $55,000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457200" y="41148"/>
            <a:ext cx="8229600" cy="6172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979"/>
              <a:buFont typeface="Calibri"/>
              <a:buNone/>
            </a:pPr>
            <a:r>
              <a:rPr lang="en" sz="1800"/>
              <a:t>Which Undergraduate Majors get the highest income at Mid-Career 90</a:t>
            </a:r>
            <a:r>
              <a:rPr lang="en" sz="1800" baseline="30000"/>
              <a:t>th</a:t>
            </a:r>
            <a:r>
              <a:rPr lang="en" sz="1800"/>
              <a:t> Percentile?</a:t>
            </a:r>
            <a:endParaRPr sz="2800"/>
          </a:p>
        </p:txBody>
      </p:sp>
      <p:pic>
        <p:nvPicPr>
          <p:cNvPr id="244" name="Google Shape;244;p40" descr="A screenshot of a cell phone&#10;&#10;Description automatically generated"/>
          <p:cNvPicPr preferRelativeResize="0"/>
          <p:nvPr/>
        </p:nvPicPr>
        <p:blipFill rotWithShape="1">
          <a:blip r:embed="rId3">
            <a:alphaModFix/>
          </a:blip>
          <a:srcRect/>
          <a:stretch/>
        </p:blipFill>
        <p:spPr>
          <a:xfrm>
            <a:off x="78623" y="1090422"/>
            <a:ext cx="4572000" cy="3703320"/>
          </a:xfrm>
          <a:prstGeom prst="rect">
            <a:avLst/>
          </a:prstGeom>
          <a:noFill/>
          <a:ln>
            <a:noFill/>
          </a:ln>
        </p:spPr>
      </p:pic>
      <p:sp>
        <p:nvSpPr>
          <p:cNvPr id="245" name="Google Shape;245;p40"/>
          <p:cNvSpPr txBox="1"/>
          <p:nvPr/>
        </p:nvSpPr>
        <p:spPr>
          <a:xfrm>
            <a:off x="5324200" y="1090426"/>
            <a:ext cx="3146400" cy="3102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1" u="sng">
                <a:solidFill>
                  <a:srgbClr val="000000"/>
                </a:solidFill>
                <a:latin typeface="Arial"/>
                <a:ea typeface="Arial"/>
                <a:cs typeface="Arial"/>
                <a:sym typeface="Arial"/>
              </a:rPr>
              <a:t>Top 5</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Economics: $210,000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Finance: $195,000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Chemical Engineering: $194,000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Math: $183,000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Physics: $178,000</a:t>
            </a:r>
            <a:endParaRPr/>
          </a:p>
          <a:p>
            <a:pPr marL="0" marR="0" lvl="0" indent="0" algn="l" rtl="0">
              <a:spcBef>
                <a:spcPts val="0"/>
              </a:spcBef>
              <a:spcAft>
                <a:spcPts val="0"/>
              </a:spcAft>
              <a:buNone/>
            </a:pP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 </a:t>
            </a:r>
            <a:endParaRPr/>
          </a:p>
          <a:p>
            <a:pPr marL="0" marR="0" lvl="0" indent="0" algn="l" rtl="0">
              <a:spcBef>
                <a:spcPts val="0"/>
              </a:spcBef>
              <a:spcAft>
                <a:spcPts val="0"/>
              </a:spcAft>
              <a:buNone/>
            </a:pPr>
            <a:r>
              <a:rPr lang="en" sz="1400" b="1" u="sng">
                <a:solidFill>
                  <a:srgbClr val="000000"/>
                </a:solidFill>
                <a:latin typeface="Arial"/>
                <a:ea typeface="Arial"/>
                <a:cs typeface="Arial"/>
                <a:sym typeface="Arial"/>
              </a:rPr>
              <a:t>Bottom 5</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Spanish: $96,400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Religion: $96,400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Nursing: $98,300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Nutrition: $99,200</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Healthcare Administration: $101,000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457200" y="33739"/>
            <a:ext cx="8229600" cy="6172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Percent change from Starting to Mid-Career Salary</a:t>
            </a:r>
            <a:endParaRPr/>
          </a:p>
        </p:txBody>
      </p:sp>
      <p:pic>
        <p:nvPicPr>
          <p:cNvPr id="251" name="Google Shape;251;p41" descr="A screenshot of a cell phone&#10;&#10;Description automatically generated"/>
          <p:cNvPicPr preferRelativeResize="0"/>
          <p:nvPr/>
        </p:nvPicPr>
        <p:blipFill rotWithShape="1">
          <a:blip r:embed="rId3">
            <a:alphaModFix/>
          </a:blip>
          <a:srcRect l="4132"/>
          <a:stretch/>
        </p:blipFill>
        <p:spPr>
          <a:xfrm>
            <a:off x="39335" y="1097831"/>
            <a:ext cx="4327995" cy="3703320"/>
          </a:xfrm>
          <a:prstGeom prst="rect">
            <a:avLst/>
          </a:prstGeom>
          <a:noFill/>
          <a:ln>
            <a:noFill/>
          </a:ln>
        </p:spPr>
      </p:pic>
      <p:sp>
        <p:nvSpPr>
          <p:cNvPr id="252" name="Google Shape;252;p41"/>
          <p:cNvSpPr txBox="1"/>
          <p:nvPr/>
        </p:nvSpPr>
        <p:spPr>
          <a:xfrm>
            <a:off x="5315925" y="1097826"/>
            <a:ext cx="3028200" cy="3113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1" u="sng">
                <a:solidFill>
                  <a:srgbClr val="000000"/>
                </a:solidFill>
                <a:latin typeface="Arial"/>
                <a:ea typeface="Arial"/>
                <a:cs typeface="Arial"/>
                <a:sym typeface="Arial"/>
              </a:rPr>
              <a:t>Top 5</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Math: 103.5%</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Philosophy: 103.5%</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Economics: 97.8%</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Marketing: 96.8%</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Physics: 95.1%</a:t>
            </a:r>
            <a:endParaRPr/>
          </a:p>
          <a:p>
            <a:pPr marL="0" marR="0" lvl="0" indent="0" algn="l" rtl="0">
              <a:spcBef>
                <a:spcPts val="0"/>
              </a:spcBef>
              <a:spcAft>
                <a:spcPts val="0"/>
              </a:spcAft>
              <a:buNone/>
            </a:pP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 </a:t>
            </a:r>
            <a:endParaRPr/>
          </a:p>
          <a:p>
            <a:pPr marL="0" marR="0" lvl="0" indent="0" algn="l" rtl="0">
              <a:spcBef>
                <a:spcPts val="0"/>
              </a:spcBef>
              <a:spcAft>
                <a:spcPts val="0"/>
              </a:spcAft>
              <a:buNone/>
            </a:pPr>
            <a:r>
              <a:rPr lang="en" sz="1400" b="1" u="sng">
                <a:solidFill>
                  <a:srgbClr val="000000"/>
                </a:solidFill>
                <a:latin typeface="Arial"/>
                <a:ea typeface="Arial"/>
                <a:cs typeface="Arial"/>
                <a:sym typeface="Arial"/>
              </a:rPr>
              <a:t>Bottom 5</a:t>
            </a:r>
            <a:endParaRPr sz="1400">
              <a:solidFill>
                <a:srgbClr val="000000"/>
              </a:solidFill>
              <a:latin typeface="Arial"/>
              <a:ea typeface="Arial"/>
              <a:cs typeface="Arial"/>
              <a:sym typeface="Arial"/>
            </a:endParaRPr>
          </a:p>
          <a:p>
            <a:pPr marL="0" marR="0" lvl="0" indent="0" algn="l" rtl="0">
              <a:spcBef>
                <a:spcPts val="0"/>
              </a:spcBef>
              <a:spcAft>
                <a:spcPts val="0"/>
              </a:spcAft>
              <a:buNone/>
            </a:pPr>
            <a:r>
              <a:rPr lang="en" sz="1400">
                <a:solidFill>
                  <a:srgbClr val="000000"/>
                </a:solidFill>
                <a:latin typeface="Arial"/>
                <a:ea typeface="Arial"/>
                <a:cs typeface="Arial"/>
                <a:sym typeface="Arial"/>
              </a:rPr>
              <a:t>Physician Assistant: 23.4%</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Nursing: 23.4% </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Nutrition: 38.6%</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Interior Design: 47.4%</a:t>
            </a:r>
            <a:endParaRPr/>
          </a:p>
          <a:p>
            <a:pPr marL="0" marR="0" lvl="0" indent="0" algn="l" rtl="0">
              <a:spcBef>
                <a:spcPts val="0"/>
              </a:spcBef>
              <a:spcAft>
                <a:spcPts val="0"/>
              </a:spcAft>
              <a:buNone/>
            </a:pPr>
            <a:r>
              <a:rPr lang="en" sz="1400">
                <a:solidFill>
                  <a:srgbClr val="000000"/>
                </a:solidFill>
                <a:latin typeface="Arial"/>
                <a:ea typeface="Arial"/>
                <a:cs typeface="Arial"/>
                <a:sym typeface="Arial"/>
              </a:rPr>
              <a:t>Education: 49%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457200" y="31024"/>
            <a:ext cx="8229600" cy="6172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979"/>
              <a:buFont typeface="Calibri"/>
              <a:buNone/>
            </a:pPr>
            <a:r>
              <a:rPr lang="en" sz="1800"/>
              <a:t>Starting Salary:  Mid-Career vs. Mid-Career 90th</a:t>
            </a:r>
            <a:endParaRPr sz="1800"/>
          </a:p>
        </p:txBody>
      </p:sp>
      <p:pic>
        <p:nvPicPr>
          <p:cNvPr id="258" name="Google Shape;258;p42" descr="A screenshot of a cell phone&#10;&#10;Description automatically generated"/>
          <p:cNvPicPr preferRelativeResize="0"/>
          <p:nvPr/>
        </p:nvPicPr>
        <p:blipFill rotWithShape="1">
          <a:blip r:embed="rId3">
            <a:alphaModFix/>
          </a:blip>
          <a:srcRect t="3325" r="4589"/>
          <a:stretch/>
        </p:blipFill>
        <p:spPr>
          <a:xfrm>
            <a:off x="457200" y="1690658"/>
            <a:ext cx="3664400" cy="3300392"/>
          </a:xfrm>
          <a:prstGeom prst="rect">
            <a:avLst/>
          </a:prstGeom>
          <a:noFill/>
          <a:ln>
            <a:noFill/>
          </a:ln>
        </p:spPr>
      </p:pic>
      <p:pic>
        <p:nvPicPr>
          <p:cNvPr id="259" name="Google Shape;259;p42" descr="A screenshot of a cell phone&#10;&#10;Description automatically generated"/>
          <p:cNvPicPr preferRelativeResize="0"/>
          <p:nvPr/>
        </p:nvPicPr>
        <p:blipFill rotWithShape="1">
          <a:blip r:embed="rId4">
            <a:alphaModFix/>
          </a:blip>
          <a:srcRect l="4159" t="2893" r="5416"/>
          <a:stretch/>
        </p:blipFill>
        <p:spPr>
          <a:xfrm>
            <a:off x="4787200" y="1746100"/>
            <a:ext cx="3348450" cy="3196450"/>
          </a:xfrm>
          <a:prstGeom prst="rect">
            <a:avLst/>
          </a:prstGeom>
          <a:noFill/>
          <a:ln>
            <a:noFill/>
          </a:ln>
        </p:spPr>
      </p:pic>
      <p:sp>
        <p:nvSpPr>
          <p:cNvPr id="260" name="Google Shape;260;p42"/>
          <p:cNvSpPr txBox="1">
            <a:spLocks noGrp="1"/>
          </p:cNvSpPr>
          <p:nvPr>
            <p:ph type="body" idx="1"/>
          </p:nvPr>
        </p:nvSpPr>
        <p:spPr>
          <a:xfrm>
            <a:off x="1260538" y="936055"/>
            <a:ext cx="2684100" cy="713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 sz="2000"/>
              <a:t>Pearson Correlation: 0.85</a:t>
            </a:r>
            <a:endParaRPr sz="2000"/>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261" name="Google Shape;261;p42"/>
          <p:cNvSpPr txBox="1">
            <a:spLocks noGrp="1"/>
          </p:cNvSpPr>
          <p:nvPr>
            <p:ph type="body" idx="1"/>
          </p:nvPr>
        </p:nvSpPr>
        <p:spPr>
          <a:xfrm>
            <a:off x="5375338" y="936055"/>
            <a:ext cx="2684100" cy="713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 sz="2000"/>
              <a:t>Pearson Correlation: 0.70</a:t>
            </a:r>
            <a:endParaRPr sz="2000"/>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448733" y="34290"/>
            <a:ext cx="8229600" cy="617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979"/>
              <a:buFont typeface="Calibri"/>
              <a:buNone/>
            </a:pPr>
            <a:r>
              <a:rPr lang="en" sz="2800"/>
              <a:t>Degree Majors Summary </a:t>
            </a:r>
            <a:endParaRPr sz="2800"/>
          </a:p>
        </p:txBody>
      </p:sp>
      <p:sp>
        <p:nvSpPr>
          <p:cNvPr id="267" name="Google Shape;267;p43"/>
          <p:cNvSpPr txBox="1">
            <a:spLocks noGrp="1"/>
          </p:cNvSpPr>
          <p:nvPr>
            <p:ph type="body" idx="1"/>
          </p:nvPr>
        </p:nvSpPr>
        <p:spPr>
          <a:xfrm>
            <a:off x="457200" y="1044252"/>
            <a:ext cx="8229600" cy="3675600"/>
          </a:xfrm>
          <a:prstGeom prst="rect">
            <a:avLst/>
          </a:prstGeom>
          <a:noFill/>
          <a:ln>
            <a:noFill/>
          </a:ln>
        </p:spPr>
        <p:txBody>
          <a:bodyPr spcFirstLastPara="1" wrap="square" lIns="91425" tIns="45700" rIns="91425" bIns="45700" anchor="t" anchorCtr="0">
            <a:noAutofit/>
          </a:bodyPr>
          <a:lstStyle/>
          <a:p>
            <a:pPr marL="342900" lvl="0" indent="-342900" algn="l" rtl="0">
              <a:spcBef>
                <a:spcPts val="400"/>
              </a:spcBef>
              <a:spcAft>
                <a:spcPts val="0"/>
              </a:spcAft>
              <a:buClr>
                <a:schemeClr val="dk1"/>
              </a:buClr>
              <a:buSzPts val="2000"/>
              <a:buChar char="•"/>
            </a:pPr>
            <a:r>
              <a:rPr lang="en" sz="2000"/>
              <a:t>Physician Assistants start their career with the highest salary but salary growth to mid-career is at only 23%.</a:t>
            </a:r>
            <a:endParaRPr/>
          </a:p>
          <a:p>
            <a:pPr marL="342900" lvl="0" indent="-342900" algn="l" rtl="0">
              <a:spcBef>
                <a:spcPts val="400"/>
              </a:spcBef>
              <a:spcAft>
                <a:spcPts val="0"/>
              </a:spcAft>
              <a:buClr>
                <a:schemeClr val="dk1"/>
              </a:buClr>
              <a:buSzPts val="2000"/>
              <a:buChar char="•"/>
            </a:pPr>
            <a:r>
              <a:rPr lang="en" sz="2000"/>
              <a:t>At mid-career,  Chemical, Computer, and Electrical Engineers get the highest salaries.</a:t>
            </a:r>
            <a:endParaRPr/>
          </a:p>
          <a:p>
            <a:pPr marL="342900" lvl="0" indent="-342900" algn="l" rtl="0">
              <a:spcBef>
                <a:spcPts val="400"/>
              </a:spcBef>
              <a:spcAft>
                <a:spcPts val="0"/>
              </a:spcAft>
              <a:buClr>
                <a:schemeClr val="dk1"/>
              </a:buClr>
              <a:buSzPts val="2000"/>
              <a:buChar char="•"/>
            </a:pPr>
            <a:r>
              <a:rPr lang="en" sz="2000"/>
              <a:t>A look at the top 10% mid-career earners show that Economics, Math, and Chemical Engineering majors earn the highest possible incomes of all. </a:t>
            </a:r>
            <a:endParaRPr/>
          </a:p>
          <a:p>
            <a:pPr marL="342900" lvl="0" indent="-342900" algn="l" rtl="0">
              <a:spcBef>
                <a:spcPts val="400"/>
              </a:spcBef>
              <a:spcAft>
                <a:spcPts val="0"/>
              </a:spcAft>
              <a:buClr>
                <a:schemeClr val="dk1"/>
              </a:buClr>
              <a:buSzPts val="2000"/>
              <a:buChar char="•"/>
            </a:pPr>
            <a:r>
              <a:rPr lang="en" sz="2000"/>
              <a:t>Math and Philosophy majors tend to have the largest increase in their salary during their career.</a:t>
            </a:r>
            <a:endParaRPr sz="2000"/>
          </a:p>
          <a:p>
            <a:pPr marL="342900" lvl="0" indent="-342900" algn="l" rtl="0">
              <a:spcBef>
                <a:spcPts val="400"/>
              </a:spcBef>
              <a:spcAft>
                <a:spcPts val="0"/>
              </a:spcAft>
              <a:buSzPts val="2000"/>
              <a:buChar char="•"/>
            </a:pPr>
            <a:r>
              <a:rPr lang="en" sz="2000"/>
              <a:t>With a choice of degree and only concerned about higher salary,  we encourage students to major in STEM.</a:t>
            </a:r>
            <a:endParaRPr sz="2000"/>
          </a:p>
          <a:p>
            <a:pPr marL="342900" lvl="0" indent="-139700" algn="l" rtl="0">
              <a:spcBef>
                <a:spcPts val="640"/>
              </a:spcBef>
              <a:spcAft>
                <a:spcPts val="0"/>
              </a:spcAft>
              <a:buClr>
                <a:schemeClr val="dk1"/>
              </a:buClr>
              <a:buSzPts val="3200"/>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Calibri"/>
              <a:buNone/>
            </a:pPr>
            <a:r>
              <a:rPr lang="en"/>
              <a:t>Agenda</a:t>
            </a:r>
            <a:endParaRPr/>
          </a:p>
        </p:txBody>
      </p:sp>
      <p:sp>
        <p:nvSpPr>
          <p:cNvPr id="140" name="Google Shape;140;p26"/>
          <p:cNvSpPr txBox="1">
            <a:spLocks noGrp="1"/>
          </p:cNvSpPr>
          <p:nvPr>
            <p:ph type="body" idx="1"/>
          </p:nvPr>
        </p:nvSpPr>
        <p:spPr>
          <a:xfrm>
            <a:off x="457200" y="1200150"/>
            <a:ext cx="8229600" cy="339447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960"/>
              <a:buChar char="•"/>
            </a:pPr>
            <a:r>
              <a:rPr lang="en" sz="2960"/>
              <a:t>Introduction</a:t>
            </a:r>
            <a:endParaRPr/>
          </a:p>
          <a:p>
            <a:pPr marL="342900" lvl="0" indent="-342900" algn="l" rtl="0">
              <a:lnSpc>
                <a:spcPct val="80000"/>
              </a:lnSpc>
              <a:spcBef>
                <a:spcPts val="592"/>
              </a:spcBef>
              <a:spcAft>
                <a:spcPts val="0"/>
              </a:spcAft>
              <a:buClr>
                <a:schemeClr val="dk1"/>
              </a:buClr>
              <a:buSzPts val="2960"/>
              <a:buChar char="•"/>
            </a:pPr>
            <a:r>
              <a:rPr lang="en" sz="2960"/>
              <a:t>The Why?</a:t>
            </a:r>
            <a:endParaRPr/>
          </a:p>
          <a:p>
            <a:pPr marL="342900" lvl="0" indent="-342900" algn="l" rtl="0">
              <a:lnSpc>
                <a:spcPct val="80000"/>
              </a:lnSpc>
              <a:spcBef>
                <a:spcPts val="592"/>
              </a:spcBef>
              <a:spcAft>
                <a:spcPts val="0"/>
              </a:spcAft>
              <a:buClr>
                <a:schemeClr val="dk1"/>
              </a:buClr>
              <a:buSzPts val="2960"/>
              <a:buChar char="•"/>
            </a:pPr>
            <a:r>
              <a:rPr lang="en" sz="2960"/>
              <a:t>Data Exploration &amp; Clean-Up</a:t>
            </a:r>
            <a:endParaRPr/>
          </a:p>
          <a:p>
            <a:pPr marL="342900" lvl="0" indent="-342900" algn="l" rtl="0">
              <a:lnSpc>
                <a:spcPct val="80000"/>
              </a:lnSpc>
              <a:spcBef>
                <a:spcPts val="592"/>
              </a:spcBef>
              <a:spcAft>
                <a:spcPts val="0"/>
              </a:spcAft>
              <a:buClr>
                <a:schemeClr val="dk1"/>
              </a:buClr>
              <a:buSzPts val="2960"/>
              <a:buChar char="•"/>
            </a:pPr>
            <a:r>
              <a:rPr lang="en" sz="2960"/>
              <a:t>Analysis</a:t>
            </a:r>
            <a:endParaRPr/>
          </a:p>
          <a:p>
            <a:pPr marL="742950" lvl="1" indent="-285750" algn="l" rtl="0">
              <a:lnSpc>
                <a:spcPct val="80000"/>
              </a:lnSpc>
              <a:spcBef>
                <a:spcPts val="518"/>
              </a:spcBef>
              <a:spcAft>
                <a:spcPts val="0"/>
              </a:spcAft>
              <a:buClr>
                <a:schemeClr val="dk1"/>
              </a:buClr>
              <a:buSzPts val="2590"/>
              <a:buChar char="–"/>
            </a:pPr>
            <a:r>
              <a:rPr lang="en" sz="2590"/>
              <a:t>Undergraduate Major</a:t>
            </a:r>
            <a:endParaRPr/>
          </a:p>
          <a:p>
            <a:pPr marL="742950" lvl="1" indent="-285750" algn="l" rtl="0">
              <a:lnSpc>
                <a:spcPct val="80000"/>
              </a:lnSpc>
              <a:spcBef>
                <a:spcPts val="518"/>
              </a:spcBef>
              <a:spcAft>
                <a:spcPts val="0"/>
              </a:spcAft>
              <a:buClr>
                <a:schemeClr val="dk1"/>
              </a:buClr>
              <a:buSzPts val="2590"/>
              <a:buChar char="–"/>
            </a:pPr>
            <a:r>
              <a:rPr lang="en" sz="2590"/>
              <a:t>Region</a:t>
            </a:r>
            <a:endParaRPr/>
          </a:p>
          <a:p>
            <a:pPr marL="742950" lvl="1" indent="-285750" algn="l" rtl="0">
              <a:lnSpc>
                <a:spcPct val="80000"/>
              </a:lnSpc>
              <a:spcBef>
                <a:spcPts val="518"/>
              </a:spcBef>
              <a:spcAft>
                <a:spcPts val="0"/>
              </a:spcAft>
              <a:buClr>
                <a:schemeClr val="dk1"/>
              </a:buClr>
              <a:buSzPts val="2590"/>
              <a:buChar char="–"/>
            </a:pPr>
            <a:r>
              <a:rPr lang="en" sz="2590"/>
              <a:t>School Type</a:t>
            </a:r>
            <a:endParaRPr/>
          </a:p>
          <a:p>
            <a:pPr marL="342900" lvl="0" indent="-342900" algn="l" rtl="0">
              <a:lnSpc>
                <a:spcPct val="80000"/>
              </a:lnSpc>
              <a:spcBef>
                <a:spcPts val="592"/>
              </a:spcBef>
              <a:spcAft>
                <a:spcPts val="0"/>
              </a:spcAft>
              <a:buClr>
                <a:schemeClr val="dk1"/>
              </a:buClr>
              <a:buSzPts val="2960"/>
              <a:buChar char="•"/>
            </a:pPr>
            <a:r>
              <a:rPr lang="en" sz="2960"/>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4"/>
          <p:cNvSpPr txBox="1">
            <a:spLocks noGrp="1"/>
          </p:cNvSpPr>
          <p:nvPr>
            <p:ph type="title"/>
          </p:nvPr>
        </p:nvSpPr>
        <p:spPr>
          <a:xfrm>
            <a:off x="722313" y="3305175"/>
            <a:ext cx="7772400" cy="102155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400"/>
              <a:buFont typeface="Calibri"/>
              <a:buNone/>
            </a:pPr>
            <a:r>
              <a:rPr lang="en" sz="4400">
                <a:solidFill>
                  <a:schemeClr val="accent1"/>
                </a:solidFill>
              </a:rPr>
              <a:t>DATA ANALYSIS: REGION</a:t>
            </a:r>
            <a:endParaRPr/>
          </a:p>
        </p:txBody>
      </p:sp>
      <p:sp>
        <p:nvSpPr>
          <p:cNvPr id="273" name="Google Shape;273;p44"/>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3200"/>
              <a:buNone/>
            </a:pPr>
            <a:r>
              <a:rPr lang="en" sz="3200"/>
              <a:t>Decision Day!</a:t>
            </a:r>
            <a:endParaRPr/>
          </a:p>
        </p:txBody>
      </p:sp>
      <p:pic>
        <p:nvPicPr>
          <p:cNvPr id="274" name="Google Shape;274;p44" descr="A close up of a map&#10;&#10;Description automatically generated"/>
          <p:cNvPicPr preferRelativeResize="0"/>
          <p:nvPr/>
        </p:nvPicPr>
        <p:blipFill rotWithShape="1">
          <a:blip r:embed="rId3">
            <a:alphaModFix/>
          </a:blip>
          <a:srcRect l="-142" b="3572"/>
          <a:stretch/>
        </p:blipFill>
        <p:spPr>
          <a:xfrm>
            <a:off x="5715001" y="857251"/>
            <a:ext cx="3429000" cy="18516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sz="2800"/>
              <a:t>Number of Schools Per Region</a:t>
            </a:r>
            <a:endParaRPr/>
          </a:p>
        </p:txBody>
      </p:sp>
      <p:pic>
        <p:nvPicPr>
          <p:cNvPr id="280" name="Google Shape;280;p45"/>
          <p:cNvPicPr preferRelativeResize="0"/>
          <p:nvPr/>
        </p:nvPicPr>
        <p:blipFill>
          <a:blip r:embed="rId3">
            <a:alphaModFix/>
          </a:blip>
          <a:stretch>
            <a:fillRect/>
          </a:stretch>
        </p:blipFill>
        <p:spPr>
          <a:xfrm>
            <a:off x="152400" y="941075"/>
            <a:ext cx="6473124" cy="3990451"/>
          </a:xfrm>
          <a:prstGeom prst="rect">
            <a:avLst/>
          </a:prstGeom>
          <a:noFill/>
          <a:ln>
            <a:noFill/>
          </a:ln>
        </p:spPr>
      </p:pic>
      <p:graphicFrame>
        <p:nvGraphicFramePr>
          <p:cNvPr id="281" name="Google Shape;281;p45"/>
          <p:cNvGraphicFramePr/>
          <p:nvPr/>
        </p:nvGraphicFramePr>
        <p:xfrm>
          <a:off x="6712725" y="1318225"/>
          <a:ext cx="2287950" cy="2678250"/>
        </p:xfrm>
        <a:graphic>
          <a:graphicData uri="http://schemas.openxmlformats.org/drawingml/2006/table">
            <a:tbl>
              <a:tblPr>
                <a:noFill/>
                <a:tableStyleId>{253A5AF2-410C-4BC5-857A-8E8FE82465A0}</a:tableStyleId>
              </a:tblPr>
              <a:tblGrid>
                <a:gridCol w="1723400">
                  <a:extLst>
                    <a:ext uri="{9D8B030D-6E8A-4147-A177-3AD203B41FA5}">
                      <a16:colId xmlns:a16="http://schemas.microsoft.com/office/drawing/2014/main" val="20000"/>
                    </a:ext>
                  </a:extLst>
                </a:gridCol>
                <a:gridCol w="564550">
                  <a:extLst>
                    <a:ext uri="{9D8B030D-6E8A-4147-A177-3AD203B41FA5}">
                      <a16:colId xmlns:a16="http://schemas.microsoft.com/office/drawing/2014/main" val="20001"/>
                    </a:ext>
                  </a:extLst>
                </a:gridCol>
              </a:tblGrid>
              <a:tr h="535650">
                <a:tc>
                  <a:txBody>
                    <a:bodyPr/>
                    <a:lstStyle/>
                    <a:p>
                      <a:pPr marL="0" lvl="0" indent="0" algn="l" rtl="0">
                        <a:spcBef>
                          <a:spcPts val="0"/>
                        </a:spcBef>
                        <a:spcAft>
                          <a:spcPts val="0"/>
                        </a:spcAft>
                        <a:buNone/>
                      </a:pPr>
                      <a:r>
                        <a:rPr lang="en"/>
                        <a:t>CALIFORNIA</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35650">
                <a:tc>
                  <a:txBody>
                    <a:bodyPr/>
                    <a:lstStyle/>
                    <a:p>
                      <a:pPr marL="0" lvl="0" indent="0" algn="l" rtl="0">
                        <a:spcBef>
                          <a:spcPts val="0"/>
                        </a:spcBef>
                        <a:spcAft>
                          <a:spcPts val="0"/>
                        </a:spcAft>
                        <a:buNone/>
                      </a:pPr>
                      <a:r>
                        <a:rPr lang="en"/>
                        <a:t>WESTERN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42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35650">
                <a:tc>
                  <a:txBody>
                    <a:bodyPr/>
                    <a:lstStyle/>
                    <a:p>
                      <a:pPr marL="0" lvl="0" indent="0" algn="l" rtl="0">
                        <a:spcBef>
                          <a:spcPts val="0"/>
                        </a:spcBef>
                        <a:spcAft>
                          <a:spcPts val="0"/>
                        </a:spcAft>
                        <a:buNone/>
                      </a:pPr>
                      <a:r>
                        <a:rPr lang="en"/>
                        <a:t>MIDWESTERN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71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35650">
                <a:tc>
                  <a:txBody>
                    <a:bodyPr/>
                    <a:lstStyle/>
                    <a:p>
                      <a:pPr marL="0" lvl="0" indent="0" algn="l" rtl="0">
                        <a:spcBef>
                          <a:spcPts val="0"/>
                        </a:spcBef>
                        <a:spcAft>
                          <a:spcPts val="0"/>
                        </a:spcAft>
                        <a:buNone/>
                      </a:pPr>
                      <a:r>
                        <a:rPr lang="en"/>
                        <a:t>SOUTHERN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79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35650">
                <a:tc>
                  <a:txBody>
                    <a:bodyPr/>
                    <a:lstStyle/>
                    <a:p>
                      <a:pPr marL="0" lvl="0" indent="0" algn="l" rtl="0">
                        <a:spcBef>
                          <a:spcPts val="0"/>
                        </a:spcBef>
                        <a:spcAft>
                          <a:spcPts val="0"/>
                        </a:spcAft>
                        <a:buNone/>
                      </a:pPr>
                      <a:r>
                        <a:rPr lang="en"/>
                        <a:t>NORTHEASTERN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100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46"/>
          <p:cNvPicPr preferRelativeResize="0"/>
          <p:nvPr/>
        </p:nvPicPr>
        <p:blipFill rotWithShape="1">
          <a:blip r:embed="rId3">
            <a:alphaModFix/>
          </a:blip>
          <a:srcRect l="7142" t="9921"/>
          <a:stretch/>
        </p:blipFill>
        <p:spPr>
          <a:xfrm>
            <a:off x="0" y="958950"/>
            <a:ext cx="6119900" cy="4079925"/>
          </a:xfrm>
          <a:prstGeom prst="rect">
            <a:avLst/>
          </a:prstGeom>
          <a:noFill/>
          <a:ln>
            <a:noFill/>
          </a:ln>
        </p:spPr>
      </p:pic>
      <p:sp>
        <p:nvSpPr>
          <p:cNvPr id="287" name="Google Shape;287;p46"/>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sz="2800"/>
              <a:t>Median Starting Salary </a:t>
            </a:r>
            <a:endParaRPr/>
          </a:p>
        </p:txBody>
      </p:sp>
      <p:sp>
        <p:nvSpPr>
          <p:cNvPr id="288" name="Google Shape;288;p46"/>
          <p:cNvSpPr txBox="1"/>
          <p:nvPr/>
        </p:nvSpPr>
        <p:spPr>
          <a:xfrm>
            <a:off x="6224500" y="958950"/>
            <a:ext cx="2919600" cy="251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u="sng" dirty="0">
                <a:latin typeface="Calibri"/>
                <a:ea typeface="Calibri"/>
                <a:cs typeface="Calibri"/>
                <a:sym typeface="Calibri"/>
              </a:rPr>
              <a:t>REGION SALARY RANKING</a:t>
            </a:r>
            <a:endParaRPr sz="1800" b="1" u="sng" dirty="0">
              <a:latin typeface="Calibri"/>
              <a:ea typeface="Calibri"/>
              <a:cs typeface="Calibri"/>
              <a:sym typeface="Calibri"/>
            </a:endParaRPr>
          </a:p>
          <a:p>
            <a:pPr marL="0" lvl="0" indent="0" algn="l" rtl="0">
              <a:spcBef>
                <a:spcPts val="0"/>
              </a:spcBef>
              <a:spcAft>
                <a:spcPts val="0"/>
              </a:spcAft>
              <a:buNone/>
            </a:pPr>
            <a:endParaRPr b="1" u="sng"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dirty="0">
                <a:latin typeface="Calibri"/>
                <a:ea typeface="Calibri"/>
                <a:cs typeface="Calibri"/>
                <a:sym typeface="Calibri"/>
              </a:rPr>
              <a:t>California</a:t>
            </a:r>
            <a:endParaRPr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dirty="0">
                <a:latin typeface="Calibri"/>
                <a:ea typeface="Calibri"/>
                <a:cs typeface="Calibri"/>
                <a:sym typeface="Calibri"/>
              </a:rPr>
              <a:t>Northeastern</a:t>
            </a:r>
            <a:endParaRPr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dirty="0">
                <a:solidFill>
                  <a:schemeClr val="dk1"/>
                </a:solidFill>
                <a:latin typeface="Calibri"/>
                <a:ea typeface="Calibri"/>
                <a:cs typeface="Calibri"/>
                <a:sym typeface="Calibri"/>
              </a:rPr>
              <a:t>Southern</a:t>
            </a:r>
            <a:endParaRPr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dirty="0">
                <a:latin typeface="Calibri"/>
                <a:ea typeface="Calibri"/>
                <a:cs typeface="Calibri"/>
                <a:sym typeface="Calibri"/>
              </a:rPr>
              <a:t>Western</a:t>
            </a:r>
            <a:endParaRPr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dirty="0">
                <a:solidFill>
                  <a:schemeClr val="dk1"/>
                </a:solidFill>
                <a:latin typeface="Calibri"/>
                <a:ea typeface="Calibri"/>
                <a:cs typeface="Calibri"/>
                <a:sym typeface="Calibri"/>
              </a:rPr>
              <a:t>Midwestern</a:t>
            </a:r>
            <a:endParaRPr sz="2400" dirty="0">
              <a:latin typeface="Calibri"/>
              <a:ea typeface="Calibri"/>
              <a:cs typeface="Calibri"/>
              <a:sym typeface="Calibri"/>
            </a:endParaRPr>
          </a:p>
        </p:txBody>
      </p:sp>
      <p:sp>
        <p:nvSpPr>
          <p:cNvPr id="289" name="Google Shape;289;p46"/>
          <p:cNvSpPr txBox="1"/>
          <p:nvPr/>
        </p:nvSpPr>
        <p:spPr>
          <a:xfrm>
            <a:off x="578425" y="1624475"/>
            <a:ext cx="12966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p-value=0.938</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
        <p:nvSpPr>
          <p:cNvPr id="290" name="Google Shape;290;p46"/>
          <p:cNvSpPr txBox="1"/>
          <p:nvPr/>
        </p:nvSpPr>
        <p:spPr>
          <a:xfrm>
            <a:off x="2638125" y="1727650"/>
            <a:ext cx="12966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p-value=0.938</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47"/>
          <p:cNvPicPr preferRelativeResize="0"/>
          <p:nvPr/>
        </p:nvPicPr>
        <p:blipFill rotWithShape="1">
          <a:blip r:embed="rId3">
            <a:alphaModFix/>
          </a:blip>
          <a:srcRect l="5000" t="8730" r="9166"/>
          <a:stretch/>
        </p:blipFill>
        <p:spPr>
          <a:xfrm>
            <a:off x="7125" y="934175"/>
            <a:ext cx="6217274" cy="4209325"/>
          </a:xfrm>
          <a:prstGeom prst="rect">
            <a:avLst/>
          </a:prstGeom>
          <a:noFill/>
          <a:ln>
            <a:noFill/>
          </a:ln>
        </p:spPr>
      </p:pic>
      <p:sp>
        <p:nvSpPr>
          <p:cNvPr id="297" name="Google Shape;297;p47"/>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sz="2800"/>
              <a:t>Mid-Career Salary</a:t>
            </a:r>
            <a:endParaRPr/>
          </a:p>
        </p:txBody>
      </p:sp>
      <p:sp>
        <p:nvSpPr>
          <p:cNvPr id="298" name="Google Shape;298;p47"/>
          <p:cNvSpPr txBox="1"/>
          <p:nvPr/>
        </p:nvSpPr>
        <p:spPr>
          <a:xfrm>
            <a:off x="6102450" y="1077300"/>
            <a:ext cx="3041700" cy="210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u="sng">
                <a:latin typeface="Calibri"/>
                <a:ea typeface="Calibri"/>
                <a:cs typeface="Calibri"/>
                <a:sym typeface="Calibri"/>
              </a:rPr>
              <a:t>REGION SALARY RANKING</a:t>
            </a:r>
            <a:endParaRPr sz="1800" b="1" u="sng">
              <a:latin typeface="Calibri"/>
              <a:ea typeface="Calibri"/>
              <a:cs typeface="Calibri"/>
              <a:sym typeface="Calibri"/>
            </a:endParaRPr>
          </a:p>
          <a:p>
            <a:pPr marL="0" lvl="0" indent="0" algn="l" rtl="0">
              <a:spcBef>
                <a:spcPts val="0"/>
              </a:spcBef>
              <a:spcAft>
                <a:spcPts val="0"/>
              </a:spcAft>
              <a:buNone/>
            </a:pPr>
            <a:endParaRPr sz="2000" b="1" u="sng">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 sz="2000">
                <a:latin typeface="Calibri"/>
                <a:ea typeface="Calibri"/>
                <a:cs typeface="Calibri"/>
                <a:sym typeface="Calibri"/>
              </a:rPr>
              <a:t>California</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 sz="2000">
                <a:latin typeface="Calibri"/>
                <a:ea typeface="Calibri"/>
                <a:cs typeface="Calibri"/>
                <a:sym typeface="Calibri"/>
              </a:rPr>
              <a:t>Northeastern</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 sz="2000">
                <a:solidFill>
                  <a:schemeClr val="dk1"/>
                </a:solidFill>
                <a:latin typeface="Calibri"/>
                <a:ea typeface="Calibri"/>
                <a:cs typeface="Calibri"/>
                <a:sym typeface="Calibri"/>
              </a:rPr>
              <a:t>Midwestern</a:t>
            </a:r>
            <a:r>
              <a:rPr lang="en" sz="2000">
                <a:latin typeface="Calibri"/>
                <a:ea typeface="Calibri"/>
                <a:cs typeface="Calibri"/>
                <a:sym typeface="Calibri"/>
              </a:rPr>
              <a:t>/Southern</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 sz="2000">
                <a:latin typeface="Calibri"/>
                <a:ea typeface="Calibri"/>
                <a:cs typeface="Calibri"/>
                <a:sym typeface="Calibri"/>
              </a:rPr>
              <a:t>Western</a:t>
            </a:r>
            <a:endParaRPr sz="2000">
              <a:latin typeface="Calibri"/>
              <a:ea typeface="Calibri"/>
              <a:cs typeface="Calibri"/>
              <a:sym typeface="Calibri"/>
            </a:endParaRPr>
          </a:p>
        </p:txBody>
      </p:sp>
      <p:sp>
        <p:nvSpPr>
          <p:cNvPr id="299" name="Google Shape;299;p47"/>
          <p:cNvSpPr txBox="1"/>
          <p:nvPr/>
        </p:nvSpPr>
        <p:spPr>
          <a:xfrm>
            <a:off x="566125" y="3962425"/>
            <a:ext cx="12966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p-value=0.59</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
        <p:nvSpPr>
          <p:cNvPr id="300" name="Google Shape;300;p47"/>
          <p:cNvSpPr txBox="1"/>
          <p:nvPr/>
        </p:nvSpPr>
        <p:spPr>
          <a:xfrm>
            <a:off x="2699650" y="1272375"/>
            <a:ext cx="12966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p-value=0.001</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Reject the null</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48" descr="A screenshot of a video game&#10;&#10;Description automatically generated"/>
          <p:cNvPicPr preferRelativeResize="0"/>
          <p:nvPr/>
        </p:nvPicPr>
        <p:blipFill rotWithShape="1">
          <a:blip r:embed="rId3">
            <a:alphaModFix/>
          </a:blip>
          <a:srcRect l="4167" t="8730" r="8333"/>
          <a:stretch/>
        </p:blipFill>
        <p:spPr>
          <a:xfrm>
            <a:off x="0" y="924075"/>
            <a:ext cx="6172200" cy="4219425"/>
          </a:xfrm>
          <a:prstGeom prst="rect">
            <a:avLst/>
          </a:prstGeom>
          <a:noFill/>
          <a:ln>
            <a:noFill/>
          </a:ln>
        </p:spPr>
      </p:pic>
      <p:sp>
        <p:nvSpPr>
          <p:cNvPr id="306" name="Google Shape;306;p48"/>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sz="2800"/>
              <a:t>Top 10% Mid-Career Salaries</a:t>
            </a:r>
            <a:endParaRPr/>
          </a:p>
        </p:txBody>
      </p:sp>
      <p:sp>
        <p:nvSpPr>
          <p:cNvPr id="307" name="Google Shape;307;p48"/>
          <p:cNvSpPr txBox="1"/>
          <p:nvPr/>
        </p:nvSpPr>
        <p:spPr>
          <a:xfrm>
            <a:off x="6224400" y="1035500"/>
            <a:ext cx="2919600" cy="23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u="sng">
                <a:latin typeface="Calibri"/>
                <a:ea typeface="Calibri"/>
                <a:cs typeface="Calibri"/>
                <a:sym typeface="Calibri"/>
              </a:rPr>
              <a:t>REGION SALARY RANKING</a:t>
            </a:r>
            <a:endParaRPr sz="1800" b="1" u="sng">
              <a:latin typeface="Calibri"/>
              <a:ea typeface="Calibri"/>
              <a:cs typeface="Calibri"/>
              <a:sym typeface="Calibri"/>
            </a:endParaRPr>
          </a:p>
          <a:p>
            <a:pPr marL="0" lvl="0" indent="0" algn="l" rtl="0">
              <a:spcBef>
                <a:spcPts val="0"/>
              </a:spcBef>
              <a:spcAft>
                <a:spcPts val="0"/>
              </a:spcAft>
              <a:buNone/>
            </a:pPr>
            <a:endParaRPr b="1" u="sng">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a:latin typeface="Calibri"/>
                <a:ea typeface="Calibri"/>
                <a:cs typeface="Calibri"/>
                <a:sym typeface="Calibri"/>
              </a:rPr>
              <a:t>Northeastern</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a:latin typeface="Calibri"/>
                <a:ea typeface="Calibri"/>
                <a:cs typeface="Calibri"/>
                <a:sym typeface="Calibri"/>
              </a:rPr>
              <a:t>California</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a:latin typeface="Calibri"/>
                <a:ea typeface="Calibri"/>
                <a:cs typeface="Calibri"/>
                <a:sym typeface="Calibri"/>
              </a:rPr>
              <a:t>Southern</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a:solidFill>
                  <a:schemeClr val="dk1"/>
                </a:solidFill>
                <a:latin typeface="Calibri"/>
                <a:ea typeface="Calibri"/>
                <a:cs typeface="Calibri"/>
                <a:sym typeface="Calibri"/>
              </a:rPr>
              <a:t>Midwestern</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 sz="2400">
                <a:solidFill>
                  <a:schemeClr val="dk1"/>
                </a:solidFill>
                <a:latin typeface="Calibri"/>
                <a:ea typeface="Calibri"/>
                <a:cs typeface="Calibri"/>
                <a:sym typeface="Calibri"/>
              </a:rPr>
              <a:t>Western</a:t>
            </a:r>
            <a:endParaRPr sz="2400">
              <a:latin typeface="Calibri"/>
              <a:ea typeface="Calibri"/>
              <a:cs typeface="Calibri"/>
              <a:sym typeface="Calibri"/>
            </a:endParaRPr>
          </a:p>
        </p:txBody>
      </p:sp>
      <p:sp>
        <p:nvSpPr>
          <p:cNvPr id="310" name="Google Shape;310;p48"/>
          <p:cNvSpPr txBox="1"/>
          <p:nvPr/>
        </p:nvSpPr>
        <p:spPr>
          <a:xfrm>
            <a:off x="590725" y="1329150"/>
            <a:ext cx="12966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p-value=0.083</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
        <p:nvSpPr>
          <p:cNvPr id="311" name="Google Shape;311;p48"/>
          <p:cNvSpPr txBox="1"/>
          <p:nvPr/>
        </p:nvSpPr>
        <p:spPr>
          <a:xfrm>
            <a:off x="2650425" y="1329150"/>
            <a:ext cx="12966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p-value=0.30</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sz="2800"/>
              <a:t>Summary of Salary by Region</a:t>
            </a:r>
            <a:endParaRPr/>
          </a:p>
        </p:txBody>
      </p:sp>
      <p:pic>
        <p:nvPicPr>
          <p:cNvPr id="317" name="Google Shape;317;p49"/>
          <p:cNvPicPr preferRelativeResize="0"/>
          <p:nvPr/>
        </p:nvPicPr>
        <p:blipFill rotWithShape="1">
          <a:blip r:embed="rId3">
            <a:alphaModFix/>
          </a:blip>
          <a:srcRect t="9893"/>
          <a:stretch/>
        </p:blipFill>
        <p:spPr>
          <a:xfrm>
            <a:off x="382525" y="1412175"/>
            <a:ext cx="8378948" cy="3541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0"/>
          <p:cNvSpPr txBox="1">
            <a:spLocks noGrp="1"/>
          </p:cNvSpPr>
          <p:nvPr>
            <p:ph type="title"/>
          </p:nvPr>
        </p:nvSpPr>
        <p:spPr>
          <a:xfrm>
            <a:off x="722313" y="3305175"/>
            <a:ext cx="7772400" cy="102155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400"/>
              <a:buFont typeface="Calibri"/>
              <a:buNone/>
            </a:pPr>
            <a:r>
              <a:rPr lang="en" sz="4400">
                <a:solidFill>
                  <a:schemeClr val="accent1"/>
                </a:solidFill>
              </a:rPr>
              <a:t>DATA ANALYSIS: SCHOOL TYPE</a:t>
            </a:r>
            <a:endParaRPr/>
          </a:p>
        </p:txBody>
      </p:sp>
      <p:sp>
        <p:nvSpPr>
          <p:cNvPr id="323" name="Google Shape;323;p50"/>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3200"/>
              <a:buNone/>
            </a:pPr>
            <a:r>
              <a:rPr lang="en" sz="3200"/>
              <a:t>Decision Day!</a:t>
            </a:r>
            <a:endParaRPr/>
          </a:p>
        </p:txBody>
      </p:sp>
      <p:pic>
        <p:nvPicPr>
          <p:cNvPr id="324" name="Google Shape;324;p50" descr="A group of people standing in front of a crowd&#10;&#10;Description automatically generated"/>
          <p:cNvPicPr preferRelativeResize="0"/>
          <p:nvPr/>
        </p:nvPicPr>
        <p:blipFill rotWithShape="1">
          <a:blip r:embed="rId3">
            <a:alphaModFix/>
          </a:blip>
          <a:srcRect/>
          <a:stretch/>
        </p:blipFill>
        <p:spPr>
          <a:xfrm>
            <a:off x="6817391" y="2120268"/>
            <a:ext cx="2113737" cy="1172766"/>
          </a:xfrm>
          <a:prstGeom prst="rect">
            <a:avLst/>
          </a:prstGeom>
          <a:noFill/>
          <a:ln>
            <a:noFill/>
          </a:ln>
        </p:spPr>
      </p:pic>
      <p:pic>
        <p:nvPicPr>
          <p:cNvPr id="325" name="Google Shape;325;p50" descr="A large brick building&#10;&#10;Description automatically generated"/>
          <p:cNvPicPr preferRelativeResize="0"/>
          <p:nvPr/>
        </p:nvPicPr>
        <p:blipFill rotWithShape="1">
          <a:blip r:embed="rId4">
            <a:alphaModFix/>
          </a:blip>
          <a:srcRect/>
          <a:stretch/>
        </p:blipFill>
        <p:spPr>
          <a:xfrm>
            <a:off x="4274216" y="1390864"/>
            <a:ext cx="2288857" cy="1578342"/>
          </a:xfrm>
          <a:prstGeom prst="rect">
            <a:avLst/>
          </a:prstGeom>
          <a:noFill/>
          <a:ln>
            <a:noFill/>
          </a:ln>
        </p:spPr>
      </p:pic>
      <p:pic>
        <p:nvPicPr>
          <p:cNvPr id="326" name="Google Shape;326;p50" descr="A close up of a device&#10;&#10;Description automatically generated"/>
          <p:cNvPicPr preferRelativeResize="0"/>
          <p:nvPr/>
        </p:nvPicPr>
        <p:blipFill rotWithShape="1">
          <a:blip r:embed="rId5">
            <a:alphaModFix/>
          </a:blip>
          <a:srcRect/>
          <a:stretch/>
        </p:blipFill>
        <p:spPr>
          <a:xfrm>
            <a:off x="6865019" y="890639"/>
            <a:ext cx="2051083" cy="12174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sz="2800"/>
              <a:t>Number of Schools Per School Type</a:t>
            </a:r>
            <a:endParaRPr/>
          </a:p>
        </p:txBody>
      </p:sp>
      <p:pic>
        <p:nvPicPr>
          <p:cNvPr id="332" name="Google Shape;332;p51"/>
          <p:cNvPicPr preferRelativeResize="0"/>
          <p:nvPr/>
        </p:nvPicPr>
        <p:blipFill>
          <a:blip r:embed="rId3">
            <a:alphaModFix/>
          </a:blip>
          <a:stretch>
            <a:fillRect/>
          </a:stretch>
        </p:blipFill>
        <p:spPr>
          <a:xfrm>
            <a:off x="152400" y="941070"/>
            <a:ext cx="6519563" cy="4050031"/>
          </a:xfrm>
          <a:prstGeom prst="rect">
            <a:avLst/>
          </a:prstGeom>
          <a:noFill/>
          <a:ln>
            <a:noFill/>
          </a:ln>
        </p:spPr>
      </p:pic>
      <p:graphicFrame>
        <p:nvGraphicFramePr>
          <p:cNvPr id="333" name="Google Shape;333;p51"/>
          <p:cNvGraphicFramePr/>
          <p:nvPr/>
        </p:nvGraphicFramePr>
        <p:xfrm>
          <a:off x="6712725" y="1318225"/>
          <a:ext cx="3000000" cy="3000000"/>
        </p:xfrm>
        <a:graphic>
          <a:graphicData uri="http://schemas.openxmlformats.org/drawingml/2006/table">
            <a:tbl>
              <a:tblPr>
                <a:noFill/>
                <a:tableStyleId>{253A5AF2-410C-4BC5-857A-8E8FE82465A0}</a:tableStyleId>
              </a:tblPr>
              <a:tblGrid>
                <a:gridCol w="1723400">
                  <a:extLst>
                    <a:ext uri="{9D8B030D-6E8A-4147-A177-3AD203B41FA5}">
                      <a16:colId xmlns:a16="http://schemas.microsoft.com/office/drawing/2014/main" val="20000"/>
                    </a:ext>
                  </a:extLst>
                </a:gridCol>
                <a:gridCol w="564550">
                  <a:extLst>
                    <a:ext uri="{9D8B030D-6E8A-4147-A177-3AD203B41FA5}">
                      <a16:colId xmlns:a16="http://schemas.microsoft.com/office/drawing/2014/main" val="20001"/>
                    </a:ext>
                  </a:extLst>
                </a:gridCol>
              </a:tblGrid>
              <a:tr h="535650">
                <a:tc>
                  <a:txBody>
                    <a:bodyPr/>
                    <a:lstStyle/>
                    <a:p>
                      <a:pPr marL="0" lvl="0" indent="0" algn="l" rtl="0">
                        <a:spcBef>
                          <a:spcPts val="0"/>
                        </a:spcBef>
                        <a:spcAft>
                          <a:spcPts val="0"/>
                        </a:spcAft>
                        <a:buNone/>
                      </a:pPr>
                      <a:r>
                        <a:rPr lang="en"/>
                        <a:t>STATE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175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35650">
                <a:tc>
                  <a:txBody>
                    <a:bodyPr/>
                    <a:lstStyle/>
                    <a:p>
                      <a:pPr marL="0" lvl="0" indent="0" algn="l" rtl="0">
                        <a:spcBef>
                          <a:spcPts val="0"/>
                        </a:spcBef>
                        <a:spcAft>
                          <a:spcPts val="0"/>
                        </a:spcAft>
                        <a:buNone/>
                      </a:pPr>
                      <a:r>
                        <a:rPr lang="en"/>
                        <a:t>LIBERAL ARTS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47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35650">
                <a:tc>
                  <a:txBody>
                    <a:bodyPr/>
                    <a:lstStyle/>
                    <a:p>
                      <a:pPr marL="0" lvl="0" indent="0" algn="l" rtl="0">
                        <a:spcBef>
                          <a:spcPts val="0"/>
                        </a:spcBef>
                        <a:spcAft>
                          <a:spcPts val="0"/>
                        </a:spcAft>
                        <a:buNone/>
                      </a:pPr>
                      <a:r>
                        <a:rPr lang="en"/>
                        <a:t>PARTY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35650">
                <a:tc>
                  <a:txBody>
                    <a:bodyPr/>
                    <a:lstStyle/>
                    <a:p>
                      <a:pPr marL="0" lvl="0" indent="0" algn="l" rtl="0">
                        <a:spcBef>
                          <a:spcPts val="0"/>
                        </a:spcBef>
                        <a:spcAft>
                          <a:spcPts val="0"/>
                        </a:spcAft>
                        <a:buNone/>
                      </a:pPr>
                      <a:r>
                        <a:rPr lang="en"/>
                        <a:t>ENGINEERING</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35650">
                <a:tc>
                  <a:txBody>
                    <a:bodyPr/>
                    <a:lstStyle/>
                    <a:p>
                      <a:pPr marL="0" lvl="0" indent="0" algn="l" rtl="0">
                        <a:spcBef>
                          <a:spcPts val="0"/>
                        </a:spcBef>
                        <a:spcAft>
                          <a:spcPts val="0"/>
                        </a:spcAft>
                        <a:buNone/>
                      </a:pPr>
                      <a:r>
                        <a:rPr lang="en"/>
                        <a:t>IVY LEAGUE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sz="2800"/>
              <a:t>Distribution of Starting Salary by School Type</a:t>
            </a:r>
            <a:endParaRPr/>
          </a:p>
        </p:txBody>
      </p:sp>
      <p:pic>
        <p:nvPicPr>
          <p:cNvPr id="339" name="Google Shape;339;p52"/>
          <p:cNvPicPr preferRelativeResize="0"/>
          <p:nvPr/>
        </p:nvPicPr>
        <p:blipFill>
          <a:blip r:embed="rId3">
            <a:alphaModFix/>
          </a:blip>
          <a:stretch>
            <a:fillRect/>
          </a:stretch>
        </p:blipFill>
        <p:spPr>
          <a:xfrm>
            <a:off x="163125" y="1048225"/>
            <a:ext cx="6523425" cy="3774799"/>
          </a:xfrm>
          <a:prstGeom prst="rect">
            <a:avLst/>
          </a:prstGeom>
          <a:noFill/>
          <a:ln>
            <a:noFill/>
          </a:ln>
        </p:spPr>
      </p:pic>
      <p:sp>
        <p:nvSpPr>
          <p:cNvPr id="340" name="Google Shape;340;p52"/>
          <p:cNvSpPr txBox="1"/>
          <p:nvPr/>
        </p:nvSpPr>
        <p:spPr>
          <a:xfrm>
            <a:off x="1907375" y="1243025"/>
            <a:ext cx="1296600" cy="5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p-value=0.511</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
        <p:nvSpPr>
          <p:cNvPr id="341" name="Google Shape;341;p52"/>
          <p:cNvSpPr txBox="1"/>
          <p:nvPr/>
        </p:nvSpPr>
        <p:spPr>
          <a:xfrm>
            <a:off x="4446975" y="2110975"/>
            <a:ext cx="1403700" cy="4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p-value=0.032</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Reject</a:t>
            </a:r>
            <a:endParaRPr>
              <a:latin typeface="Calibri"/>
              <a:ea typeface="Calibri"/>
              <a:cs typeface="Calibri"/>
              <a:sym typeface="Calibri"/>
            </a:endParaRPr>
          </a:p>
        </p:txBody>
      </p:sp>
      <p:sp>
        <p:nvSpPr>
          <p:cNvPr id="342" name="Google Shape;342;p52"/>
          <p:cNvSpPr txBox="1"/>
          <p:nvPr/>
        </p:nvSpPr>
        <p:spPr>
          <a:xfrm>
            <a:off x="6600800" y="1071750"/>
            <a:ext cx="25431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u="sng">
                <a:solidFill>
                  <a:schemeClr val="dk1"/>
                </a:solidFill>
                <a:latin typeface="Calibri"/>
                <a:ea typeface="Calibri"/>
                <a:cs typeface="Calibri"/>
                <a:sym typeface="Calibri"/>
              </a:rPr>
              <a:t>TYPE SALARY RANKING</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b="1" u="sng">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Ivy League</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Engineering</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Liberal Arts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Party</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State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3"/>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sz="2800"/>
              <a:t>Distribution of Mid-Career Salary by School Type</a:t>
            </a:r>
            <a:endParaRPr/>
          </a:p>
        </p:txBody>
      </p:sp>
      <p:pic>
        <p:nvPicPr>
          <p:cNvPr id="348" name="Google Shape;348;p53"/>
          <p:cNvPicPr preferRelativeResize="0"/>
          <p:nvPr/>
        </p:nvPicPr>
        <p:blipFill>
          <a:blip r:embed="rId3">
            <a:alphaModFix/>
          </a:blip>
          <a:stretch>
            <a:fillRect/>
          </a:stretch>
        </p:blipFill>
        <p:spPr>
          <a:xfrm>
            <a:off x="98825" y="985850"/>
            <a:ext cx="5848347" cy="4059399"/>
          </a:xfrm>
          <a:prstGeom prst="rect">
            <a:avLst/>
          </a:prstGeom>
          <a:noFill/>
          <a:ln>
            <a:noFill/>
          </a:ln>
        </p:spPr>
      </p:pic>
      <p:sp>
        <p:nvSpPr>
          <p:cNvPr id="349" name="Google Shape;349;p53"/>
          <p:cNvSpPr txBox="1"/>
          <p:nvPr/>
        </p:nvSpPr>
        <p:spPr>
          <a:xfrm>
            <a:off x="6022200" y="1221575"/>
            <a:ext cx="3171900" cy="310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u="sng">
                <a:solidFill>
                  <a:schemeClr val="dk1"/>
                </a:solidFill>
                <a:latin typeface="Calibri"/>
                <a:ea typeface="Calibri"/>
                <a:cs typeface="Calibri"/>
                <a:sym typeface="Calibri"/>
              </a:rPr>
              <a:t>TYPE SALARY RANKING</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b="1" u="sng">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Ivy League</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Engineering</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Liberal Arts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Party</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State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Calibri"/>
              <a:buNone/>
            </a:pPr>
            <a:r>
              <a:rPr lang="en"/>
              <a:t>Introduction</a:t>
            </a:r>
            <a:endParaRPr/>
          </a:p>
        </p:txBody>
      </p:sp>
      <p:sp>
        <p:nvSpPr>
          <p:cNvPr id="146" name="Google Shape;146;p27"/>
          <p:cNvSpPr/>
          <p:nvPr/>
        </p:nvSpPr>
        <p:spPr>
          <a:xfrm>
            <a:off x="571500" y="3073875"/>
            <a:ext cx="8115300" cy="1959000"/>
          </a:xfrm>
          <a:prstGeom prst="rect">
            <a:avLst/>
          </a:prstGeom>
          <a:solidFill>
            <a:schemeClr val="accent1"/>
          </a:solidFill>
          <a:ln w="25400"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400" u="sng">
                <a:solidFill>
                  <a:schemeClr val="lt1"/>
                </a:solidFill>
                <a:latin typeface="Calibri"/>
                <a:ea typeface="Calibri"/>
                <a:cs typeface="Calibri"/>
                <a:sym typeface="Calibri"/>
              </a:rPr>
              <a:t>Questions </a:t>
            </a:r>
            <a:endParaRPr/>
          </a:p>
          <a:p>
            <a:pPr marL="0" marR="0" lvl="0" indent="0" algn="l" rtl="0">
              <a:spcBef>
                <a:spcPts val="0"/>
              </a:spcBef>
              <a:spcAft>
                <a:spcPts val="0"/>
              </a:spcAft>
              <a:buNone/>
            </a:pPr>
            <a:r>
              <a:rPr lang="en" sz="2400">
                <a:solidFill>
                  <a:schemeClr val="lt1"/>
                </a:solidFill>
                <a:latin typeface="Calibri"/>
                <a:ea typeface="Calibri"/>
                <a:cs typeface="Calibri"/>
                <a:sym typeface="Calibri"/>
              </a:rPr>
              <a:t>For higher income :</a:t>
            </a:r>
            <a:endParaRPr/>
          </a:p>
          <a:p>
            <a:pPr marL="0" marR="0" lvl="0" indent="0" algn="l" rtl="0">
              <a:spcBef>
                <a:spcPts val="0"/>
              </a:spcBef>
              <a:spcAft>
                <a:spcPts val="0"/>
              </a:spcAft>
              <a:buNone/>
            </a:pPr>
            <a:endParaRPr sz="1000" u="sng">
              <a:solidFill>
                <a:schemeClr val="lt1"/>
              </a:solidFill>
              <a:latin typeface="Calibri"/>
              <a:ea typeface="Calibri"/>
              <a:cs typeface="Calibri"/>
              <a:sym typeface="Calibri"/>
            </a:endParaRPr>
          </a:p>
          <a:p>
            <a:pPr marL="514350" marR="0" lvl="0" indent="-514350" algn="l" rtl="0">
              <a:spcBef>
                <a:spcPts val="0"/>
              </a:spcBef>
              <a:spcAft>
                <a:spcPts val="0"/>
              </a:spcAft>
              <a:buClr>
                <a:schemeClr val="lt1"/>
              </a:buClr>
              <a:buSzPts val="2400"/>
              <a:buFont typeface="Calibri"/>
              <a:buAutoNum type="arabicPeriod"/>
            </a:pPr>
            <a:r>
              <a:rPr lang="en" sz="2400">
                <a:solidFill>
                  <a:schemeClr val="lt1"/>
                </a:solidFill>
                <a:latin typeface="Calibri"/>
                <a:ea typeface="Calibri"/>
                <a:cs typeface="Calibri"/>
                <a:sym typeface="Calibri"/>
              </a:rPr>
              <a:t>What should my major be? </a:t>
            </a:r>
            <a:endParaRPr/>
          </a:p>
          <a:p>
            <a:pPr marL="514350" marR="0" lvl="0" indent="-514350" algn="l" rtl="0">
              <a:spcBef>
                <a:spcPts val="0"/>
              </a:spcBef>
              <a:spcAft>
                <a:spcPts val="0"/>
              </a:spcAft>
              <a:buClr>
                <a:schemeClr val="lt1"/>
              </a:buClr>
              <a:buSzPts val="2400"/>
              <a:buFont typeface="Calibri"/>
              <a:buAutoNum type="arabicPeriod"/>
            </a:pPr>
            <a:r>
              <a:rPr lang="en" sz="2400">
                <a:solidFill>
                  <a:schemeClr val="lt1"/>
                </a:solidFill>
                <a:latin typeface="Calibri"/>
                <a:ea typeface="Calibri"/>
                <a:cs typeface="Calibri"/>
                <a:sym typeface="Calibri"/>
              </a:rPr>
              <a:t>Which region should I attend college?</a:t>
            </a:r>
            <a:endParaRPr/>
          </a:p>
          <a:p>
            <a:pPr marL="514350" marR="0" lvl="0" indent="-514350" algn="l" rtl="0">
              <a:spcBef>
                <a:spcPts val="0"/>
              </a:spcBef>
              <a:spcAft>
                <a:spcPts val="0"/>
              </a:spcAft>
              <a:buClr>
                <a:schemeClr val="lt1"/>
              </a:buClr>
              <a:buSzPts val="2400"/>
              <a:buFont typeface="Calibri"/>
              <a:buAutoNum type="arabicPeriod"/>
            </a:pPr>
            <a:r>
              <a:rPr lang="en" sz="2400">
                <a:solidFill>
                  <a:schemeClr val="lt1"/>
                </a:solidFill>
                <a:latin typeface="Calibri"/>
                <a:ea typeface="Calibri"/>
                <a:cs typeface="Calibri"/>
                <a:sym typeface="Calibri"/>
              </a:rPr>
              <a:t>What type of college should I attend?</a:t>
            </a:r>
            <a:endParaRPr/>
          </a:p>
        </p:txBody>
      </p:sp>
      <p:sp>
        <p:nvSpPr>
          <p:cNvPr id="147" name="Google Shape;147;p27"/>
          <p:cNvSpPr txBox="1">
            <a:spLocks noGrp="1"/>
          </p:cNvSpPr>
          <p:nvPr>
            <p:ph type="body" idx="1"/>
          </p:nvPr>
        </p:nvSpPr>
        <p:spPr>
          <a:xfrm>
            <a:off x="304800" y="874514"/>
            <a:ext cx="8610600" cy="1868686"/>
          </a:xfrm>
          <a:prstGeom prst="rect">
            <a:avLst/>
          </a:prstGeom>
          <a:noFill/>
          <a:ln>
            <a:noFill/>
          </a:ln>
        </p:spPr>
        <p:txBody>
          <a:bodyPr spcFirstLastPara="1" wrap="square" lIns="91425" tIns="45700" rIns="91425" bIns="45700" anchor="t" anchorCtr="0">
            <a:noAutofit/>
          </a:bodyPr>
          <a:lstStyle/>
          <a:p>
            <a:pPr marL="342900" lvl="0" indent="-393700" algn="l" rtl="0">
              <a:spcBef>
                <a:spcPts val="0"/>
              </a:spcBef>
              <a:spcAft>
                <a:spcPts val="0"/>
              </a:spcAft>
              <a:buSzPts val="2600"/>
              <a:buChar char="•"/>
            </a:pPr>
            <a:r>
              <a:rPr lang="en" sz="2600" dirty="0"/>
              <a:t>We are seeking to help students choose what college they should attend if a higher salary was their only concern.</a:t>
            </a:r>
            <a:endParaRPr sz="2600" dirty="0"/>
          </a:p>
          <a:p>
            <a:pPr marL="342900" lvl="0" indent="-393700" algn="l" rtl="0">
              <a:spcBef>
                <a:spcPts val="0"/>
              </a:spcBef>
              <a:spcAft>
                <a:spcPts val="0"/>
              </a:spcAft>
              <a:buSzPts val="2600"/>
              <a:buChar char="•"/>
            </a:pPr>
            <a:r>
              <a:rPr lang="en" sz="2600" dirty="0"/>
              <a:t>Our project will analyze and compare the Starting, Mid-career, and Mid-career 90</a:t>
            </a:r>
            <a:r>
              <a:rPr lang="en" sz="2600" baseline="30000" dirty="0"/>
              <a:t>th</a:t>
            </a:r>
            <a:r>
              <a:rPr lang="en" sz="2600" dirty="0"/>
              <a:t> percentile salaries.</a:t>
            </a:r>
            <a:endParaRPr sz="2400" dirty="0"/>
          </a:p>
          <a:p>
            <a:pPr marL="457200" lvl="1" indent="0" algn="l" rtl="0">
              <a:spcBef>
                <a:spcPts val="560"/>
              </a:spcBef>
              <a:spcAft>
                <a:spcPts val="0"/>
              </a:spcAft>
              <a:buClr>
                <a:schemeClr val="dk1"/>
              </a:buClr>
              <a:buSzPts val="2800"/>
              <a:buNone/>
            </a:pP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4"/>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Calibri"/>
              <a:buNone/>
            </a:pPr>
            <a:r>
              <a:rPr lang="en" sz="2800"/>
              <a:t>Distribution of Mid-Career 90th Salary by School Type</a:t>
            </a:r>
            <a:endParaRPr/>
          </a:p>
        </p:txBody>
      </p:sp>
      <p:pic>
        <p:nvPicPr>
          <p:cNvPr id="355" name="Google Shape;355;p54"/>
          <p:cNvPicPr preferRelativeResize="0"/>
          <p:nvPr/>
        </p:nvPicPr>
        <p:blipFill>
          <a:blip r:embed="rId3">
            <a:alphaModFix/>
          </a:blip>
          <a:stretch>
            <a:fillRect/>
          </a:stretch>
        </p:blipFill>
        <p:spPr>
          <a:xfrm>
            <a:off x="77400" y="1016175"/>
            <a:ext cx="5901900" cy="4007650"/>
          </a:xfrm>
          <a:prstGeom prst="rect">
            <a:avLst/>
          </a:prstGeom>
          <a:noFill/>
          <a:ln>
            <a:noFill/>
          </a:ln>
        </p:spPr>
      </p:pic>
      <p:sp>
        <p:nvSpPr>
          <p:cNvPr id="356" name="Google Shape;356;p54"/>
          <p:cNvSpPr txBox="1"/>
          <p:nvPr/>
        </p:nvSpPr>
        <p:spPr>
          <a:xfrm>
            <a:off x="5979300" y="1243025"/>
            <a:ext cx="30000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u="sng">
                <a:solidFill>
                  <a:schemeClr val="dk1"/>
                </a:solidFill>
                <a:latin typeface="Calibri"/>
                <a:ea typeface="Calibri"/>
                <a:cs typeface="Calibri"/>
                <a:sym typeface="Calibri"/>
              </a:rPr>
              <a:t>TYPE SALARY RANKING</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b="1" u="sng">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Ivy League</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Liberal Arts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Engineering</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Party</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AutoNum type="arabicPeriod"/>
            </a:pPr>
            <a:r>
              <a:rPr lang="en" sz="2400">
                <a:solidFill>
                  <a:schemeClr val="dk1"/>
                </a:solidFill>
                <a:latin typeface="Calibri"/>
                <a:ea typeface="Calibri"/>
                <a:cs typeface="Calibri"/>
                <a:sym typeface="Calibri"/>
              </a:rPr>
              <a:t>State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5"/>
          <p:cNvSpPr txBox="1">
            <a:spLocks noGrp="1"/>
          </p:cNvSpPr>
          <p:nvPr>
            <p:ph type="title"/>
          </p:nvPr>
        </p:nvSpPr>
        <p:spPr>
          <a:xfrm>
            <a:off x="457200" y="102870"/>
            <a:ext cx="82296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2800"/>
              <a:t>School Type Summary</a:t>
            </a:r>
            <a:endParaRPr sz="2800"/>
          </a:p>
        </p:txBody>
      </p:sp>
      <p:sp>
        <p:nvSpPr>
          <p:cNvPr id="362" name="Google Shape;362;p55"/>
          <p:cNvSpPr txBox="1">
            <a:spLocks noGrp="1"/>
          </p:cNvSpPr>
          <p:nvPr>
            <p:ph type="body" idx="1"/>
          </p:nvPr>
        </p:nvSpPr>
        <p:spPr>
          <a:xfrm>
            <a:off x="457200" y="1020542"/>
            <a:ext cx="8229600" cy="3394500"/>
          </a:xfrm>
          <a:prstGeom prst="rect">
            <a:avLst/>
          </a:prstGeom>
        </p:spPr>
        <p:txBody>
          <a:bodyPr spcFirstLastPara="1" wrap="square" lIns="91425" tIns="45700" rIns="91425" bIns="45700" anchor="t" anchorCtr="0">
            <a:noAutofit/>
          </a:bodyPr>
          <a:lstStyle/>
          <a:p>
            <a:pPr marL="342900" lvl="0" indent="-342900" algn="l" rtl="0">
              <a:spcBef>
                <a:spcPts val="400"/>
              </a:spcBef>
              <a:spcAft>
                <a:spcPts val="0"/>
              </a:spcAft>
              <a:buSzPts val="2000"/>
              <a:buChar char="•"/>
            </a:pPr>
            <a:r>
              <a:rPr lang="en" sz="2000" dirty="0"/>
              <a:t>State schools count for ⅔ of all school types.</a:t>
            </a:r>
            <a:endParaRPr sz="2000" dirty="0"/>
          </a:p>
          <a:p>
            <a:pPr marL="342900" lvl="0" indent="-342900" algn="l" rtl="0">
              <a:spcBef>
                <a:spcPts val="400"/>
              </a:spcBef>
              <a:spcAft>
                <a:spcPts val="0"/>
              </a:spcAft>
              <a:buSzPts val="2000"/>
              <a:buChar char="•"/>
            </a:pPr>
            <a:r>
              <a:rPr lang="en" sz="2000" dirty="0"/>
              <a:t>Engineering and Ivy League schools have similar and the most significant starting salaries.</a:t>
            </a:r>
            <a:endParaRPr sz="2000" dirty="0"/>
          </a:p>
          <a:p>
            <a:pPr marL="342900" lvl="0" indent="-342900" algn="l" rtl="0">
              <a:spcBef>
                <a:spcPts val="400"/>
              </a:spcBef>
              <a:spcAft>
                <a:spcPts val="0"/>
              </a:spcAft>
              <a:buSzPts val="2000"/>
              <a:buChar char="•"/>
            </a:pPr>
            <a:r>
              <a:rPr lang="en" sz="2000" dirty="0"/>
              <a:t>Engineering and Ivy League schools held their top positions until engineering saw a drop in the mid-career 90th percentile.</a:t>
            </a:r>
            <a:endParaRPr sz="2000" dirty="0"/>
          </a:p>
          <a:p>
            <a:pPr marL="342900" lvl="0" indent="-342900" algn="l" rtl="0">
              <a:spcBef>
                <a:spcPts val="400"/>
              </a:spcBef>
              <a:spcAft>
                <a:spcPts val="0"/>
              </a:spcAft>
              <a:buSzPts val="2000"/>
              <a:buChar char="•"/>
            </a:pPr>
            <a:r>
              <a:rPr lang="en" sz="2000" dirty="0"/>
              <a:t>In the long term, attending an Ivy league school showed the most significant salary advantage. </a:t>
            </a:r>
            <a:endParaRPr sz="2000" dirty="0"/>
          </a:p>
          <a:p>
            <a:pPr marL="342900" lvl="0" indent="-342900" algn="l" rtl="0">
              <a:spcBef>
                <a:spcPts val="400"/>
              </a:spcBef>
              <a:spcAft>
                <a:spcPts val="0"/>
              </a:spcAft>
              <a:buSzPts val="2000"/>
              <a:buChar char="•"/>
            </a:pPr>
            <a:r>
              <a:rPr lang="en" sz="2000" dirty="0"/>
              <a:t>State schools showed the lowest long term salary advantage.</a:t>
            </a:r>
            <a:endParaRPr sz="2000" dirty="0"/>
          </a:p>
          <a:p>
            <a:pPr marL="342900" lvl="0" indent="-342900" algn="l" rtl="0">
              <a:spcBef>
                <a:spcPts val="400"/>
              </a:spcBef>
              <a:spcAft>
                <a:spcPts val="0"/>
              </a:spcAft>
              <a:buSzPts val="2000"/>
              <a:buChar char="•"/>
            </a:pPr>
            <a:r>
              <a:rPr lang="en" sz="2000" dirty="0"/>
              <a:t>As a result, </a:t>
            </a:r>
            <a:r>
              <a:rPr lang="en-US" sz="2000" dirty="0"/>
              <a:t>we encourage students to attend Ivy league or Engineering Schools</a:t>
            </a:r>
            <a:endParaRPr sz="2000" dirty="0"/>
          </a:p>
          <a:p>
            <a:pPr marL="342900" lvl="0" indent="0" algn="l" rtl="0">
              <a:spcBef>
                <a:spcPts val="400"/>
              </a:spcBef>
              <a:spcAft>
                <a:spcPts val="0"/>
              </a:spcAft>
              <a:buNone/>
            </a:pPr>
            <a:endParaRPr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6"/>
          <p:cNvSpPr txBox="1">
            <a:spLocks noGrp="1"/>
          </p:cNvSpPr>
          <p:nvPr>
            <p:ph type="title"/>
          </p:nvPr>
        </p:nvSpPr>
        <p:spPr>
          <a:xfrm>
            <a:off x="457200" y="102870"/>
            <a:ext cx="82296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Calibri"/>
              <a:buNone/>
            </a:pPr>
            <a:r>
              <a:rPr lang="en"/>
              <a:t>Conclusions</a:t>
            </a:r>
            <a:endParaRPr/>
          </a:p>
        </p:txBody>
      </p:sp>
      <p:sp>
        <p:nvSpPr>
          <p:cNvPr id="368" name="Google Shape;368;p56"/>
          <p:cNvSpPr txBox="1">
            <a:spLocks noGrp="1"/>
          </p:cNvSpPr>
          <p:nvPr>
            <p:ph type="body" idx="1"/>
          </p:nvPr>
        </p:nvSpPr>
        <p:spPr>
          <a:xfrm>
            <a:off x="304800" y="874514"/>
            <a:ext cx="8610600" cy="2108716"/>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Clr>
                <a:schemeClr val="dk1"/>
              </a:buClr>
              <a:buSzPts val="2400"/>
              <a:buNone/>
            </a:pPr>
            <a:endParaRPr sz="2400"/>
          </a:p>
          <a:p>
            <a:pPr marL="457200" lvl="1" indent="0" algn="l" rtl="0">
              <a:spcBef>
                <a:spcPts val="560"/>
              </a:spcBef>
              <a:spcAft>
                <a:spcPts val="0"/>
              </a:spcAft>
              <a:buClr>
                <a:schemeClr val="dk1"/>
              </a:buClr>
              <a:buSzPts val="28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369" name="Google Shape;369;p56"/>
          <p:cNvSpPr txBox="1"/>
          <p:nvPr/>
        </p:nvSpPr>
        <p:spPr>
          <a:xfrm>
            <a:off x="457200" y="1011674"/>
            <a:ext cx="8610600" cy="668536"/>
          </a:xfrm>
          <a:prstGeom prst="rect">
            <a:avLst/>
          </a:prstGeom>
          <a:noFill/>
          <a:ln>
            <a:noFill/>
          </a:ln>
        </p:spPr>
        <p:txBody>
          <a:bodyPr spcFirstLastPara="1" wrap="square" lIns="91425" tIns="45700" rIns="91425" bIns="45700" anchor="t" anchorCtr="0">
            <a:noAutofit/>
          </a:bodyPr>
          <a:lstStyle/>
          <a:p>
            <a:pPr marL="457200" marR="0" lvl="1" indent="0" algn="l" rtl="0">
              <a:spcBef>
                <a:spcPts val="0"/>
              </a:spcBef>
              <a:spcAft>
                <a:spcPts val="0"/>
              </a:spcAft>
              <a:buClr>
                <a:schemeClr val="dk1"/>
              </a:buClr>
              <a:buSzPts val="3200"/>
              <a:buFont typeface="Arial"/>
              <a:buNone/>
            </a:pPr>
            <a:r>
              <a:rPr lang="en" sz="3200" b="0" i="0" u="none" strike="noStrike" cap="none">
                <a:solidFill>
                  <a:schemeClr val="dk1"/>
                </a:solidFill>
                <a:latin typeface="Calibri"/>
                <a:ea typeface="Calibri"/>
                <a:cs typeface="Calibri"/>
                <a:sym typeface="Calibri"/>
              </a:rPr>
              <a:t>For higher income…</a:t>
            </a:r>
            <a:endParaRPr/>
          </a:p>
          <a:p>
            <a:pPr marL="457200" marR="0" lvl="1" indent="0" algn="l" rtl="0">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370" name="Google Shape;370;p56"/>
          <p:cNvPicPr preferRelativeResize="0"/>
          <p:nvPr/>
        </p:nvPicPr>
        <p:blipFill rotWithShape="1">
          <a:blip r:embed="rId3">
            <a:alphaModFix/>
          </a:blip>
          <a:srcRect/>
          <a:stretch/>
        </p:blipFill>
        <p:spPr>
          <a:xfrm>
            <a:off x="990600" y="1821427"/>
            <a:ext cx="6652260" cy="28586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7"/>
          <p:cNvSpPr txBox="1"/>
          <p:nvPr/>
        </p:nvSpPr>
        <p:spPr>
          <a:xfrm>
            <a:off x="609600" y="2381251"/>
            <a:ext cx="4114800" cy="116562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 sz="3600" b="1">
                <a:solidFill>
                  <a:schemeClr val="dk1"/>
                </a:solidFill>
                <a:latin typeface="Arial"/>
                <a:ea typeface="Arial"/>
                <a:cs typeface="Arial"/>
                <a:sym typeface="Arial"/>
              </a:rPr>
              <a:t>A</a:t>
            </a:r>
            <a:r>
              <a:rPr lang="en" sz="3600" b="1" i="0" u="none" strike="noStrike" cap="none">
                <a:solidFill>
                  <a:schemeClr val="dk1"/>
                </a:solidFill>
                <a:latin typeface="Arial"/>
                <a:ea typeface="Arial"/>
                <a:cs typeface="Arial"/>
                <a:sym typeface="Arial"/>
              </a:rPr>
              <a:t>ny questions?</a:t>
            </a:r>
            <a:endParaRPr/>
          </a:p>
        </p:txBody>
      </p:sp>
      <p:sp>
        <p:nvSpPr>
          <p:cNvPr id="376" name="Google Shape;376;p57"/>
          <p:cNvSpPr txBox="1"/>
          <p:nvPr/>
        </p:nvSpPr>
        <p:spPr>
          <a:xfrm>
            <a:off x="4800600" y="895350"/>
            <a:ext cx="3124200" cy="3829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33300"/>
              <a:buFont typeface="Century Gothic"/>
              <a:buNone/>
            </a:pPr>
            <a:r>
              <a:rPr lang="en" sz="33300" b="1">
                <a:solidFill>
                  <a:schemeClr val="accent1"/>
                </a:solidFill>
                <a:latin typeface="Century Gothic"/>
                <a:ea typeface="Century Gothic"/>
                <a:cs typeface="Century Gothic"/>
                <a:sym typeface="Century Gothic"/>
              </a:rPr>
              <a:t>?</a:t>
            </a:r>
            <a:endParaRPr sz="33300" b="1" i="0" u="none" strike="noStrike" cap="none">
              <a:solidFill>
                <a:schemeClr val="accent1"/>
              </a:solidFill>
              <a:latin typeface="Century Gothic"/>
              <a:ea typeface="Century Gothic"/>
              <a:cs typeface="Century Gothic"/>
              <a:sym typeface="Century Gothic"/>
            </a:endParaRPr>
          </a:p>
        </p:txBody>
      </p:sp>
      <p:sp>
        <p:nvSpPr>
          <p:cNvPr id="377" name="Google Shape;377;p57"/>
          <p:cNvSpPr txBox="1"/>
          <p:nvPr/>
        </p:nvSpPr>
        <p:spPr>
          <a:xfrm>
            <a:off x="7086600" y="2580084"/>
            <a:ext cx="1676400" cy="168711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6700"/>
              <a:buFont typeface="Century Gothic"/>
              <a:buNone/>
            </a:pPr>
            <a:r>
              <a:rPr lang="en" sz="16700" b="1">
                <a:solidFill>
                  <a:schemeClr val="accent2"/>
                </a:solidFill>
                <a:latin typeface="Century Gothic"/>
                <a:ea typeface="Century Gothic"/>
                <a:cs typeface="Century Gothic"/>
                <a:sym typeface="Century Gothic"/>
              </a:rPr>
              <a:t>?</a:t>
            </a:r>
            <a:endParaRPr sz="16700" b="1" i="0" u="none" strike="noStrike" cap="none">
              <a:solidFill>
                <a:schemeClr val="accent2"/>
              </a:solidFill>
              <a:latin typeface="Century Gothic"/>
              <a:ea typeface="Century Gothic"/>
              <a:cs typeface="Century Gothic"/>
              <a:sym typeface="Century Gothic"/>
            </a:endParaRPr>
          </a:p>
        </p:txBody>
      </p:sp>
      <p:sp>
        <p:nvSpPr>
          <p:cNvPr id="378" name="Google Shape;378;p57"/>
          <p:cNvSpPr txBox="1"/>
          <p:nvPr/>
        </p:nvSpPr>
        <p:spPr>
          <a:xfrm>
            <a:off x="4572000" y="2838450"/>
            <a:ext cx="838200" cy="971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3"/>
              </a:buClr>
              <a:buSzPts val="9600"/>
              <a:buFont typeface="Century Gothic"/>
              <a:buNone/>
            </a:pPr>
            <a:r>
              <a:rPr lang="en" sz="9600" b="1">
                <a:solidFill>
                  <a:schemeClr val="accent3"/>
                </a:solidFill>
                <a:latin typeface="Century Gothic"/>
                <a:ea typeface="Century Gothic"/>
                <a:cs typeface="Century Gothic"/>
                <a:sym typeface="Century Gothic"/>
              </a:rPr>
              <a:t>?</a:t>
            </a:r>
            <a:endParaRPr sz="9600" b="1" i="0" u="none" strike="noStrike" cap="none">
              <a:solidFill>
                <a:schemeClr val="accent3"/>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22313" y="3305175"/>
            <a:ext cx="7772400" cy="102155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6480"/>
              <a:buFont typeface="Calibri"/>
              <a:buNone/>
            </a:pPr>
            <a:r>
              <a:rPr lang="en" sz="6480">
                <a:solidFill>
                  <a:schemeClr val="accent1"/>
                </a:solidFill>
              </a:rPr>
              <a:t>THE WHY?</a:t>
            </a:r>
            <a:endParaRPr/>
          </a:p>
        </p:txBody>
      </p:sp>
      <p:sp>
        <p:nvSpPr>
          <p:cNvPr id="153" name="Google Shape;153;p28"/>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3200"/>
              <a:buNone/>
            </a:pPr>
            <a:r>
              <a:rPr lang="en" sz="3200"/>
              <a:t>Decision Day!</a:t>
            </a:r>
            <a:endParaRPr/>
          </a:p>
        </p:txBody>
      </p:sp>
      <p:pic>
        <p:nvPicPr>
          <p:cNvPr id="154" name="Google Shape;154;p28" descr="A person looking at the camera&#10;&#10;Description automatically generated"/>
          <p:cNvPicPr preferRelativeResize="0"/>
          <p:nvPr/>
        </p:nvPicPr>
        <p:blipFill rotWithShape="1">
          <a:blip r:embed="rId3">
            <a:alphaModFix/>
          </a:blip>
          <a:srcRect/>
          <a:stretch/>
        </p:blipFill>
        <p:spPr>
          <a:xfrm>
            <a:off x="6540500" y="925830"/>
            <a:ext cx="2343150" cy="31602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457200" y="0"/>
            <a:ext cx="8229600" cy="6172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979"/>
              <a:buFont typeface="Calibri"/>
              <a:buNone/>
            </a:pPr>
            <a:r>
              <a:rPr lang="en"/>
              <a:t>Tuition &amp; Fees vs. Other Indices</a:t>
            </a:r>
            <a:endParaRPr sz="4400"/>
          </a:p>
        </p:txBody>
      </p:sp>
      <p:pic>
        <p:nvPicPr>
          <p:cNvPr id="160" name="Google Shape;160;p29" descr="A close up of a map&#10;&#10;Description automatically generated"/>
          <p:cNvPicPr preferRelativeResize="0"/>
          <p:nvPr/>
        </p:nvPicPr>
        <p:blipFill rotWithShape="1">
          <a:blip r:embed="rId3">
            <a:alphaModFix/>
          </a:blip>
          <a:srcRect l="2762" t="11321" r="2981" b="3413"/>
          <a:stretch/>
        </p:blipFill>
        <p:spPr>
          <a:xfrm>
            <a:off x="4799575" y="1047675"/>
            <a:ext cx="4344425" cy="3822800"/>
          </a:xfrm>
          <a:prstGeom prst="rect">
            <a:avLst/>
          </a:prstGeom>
          <a:noFill/>
          <a:ln>
            <a:noFill/>
          </a:ln>
        </p:spPr>
      </p:pic>
      <p:pic>
        <p:nvPicPr>
          <p:cNvPr id="161" name="Google Shape;161;p29" descr="A screenshot of a cell phone&#10;&#10;Description automatically generated"/>
          <p:cNvPicPr preferRelativeResize="0"/>
          <p:nvPr/>
        </p:nvPicPr>
        <p:blipFill rotWithShape="1">
          <a:blip r:embed="rId4">
            <a:alphaModFix/>
          </a:blip>
          <a:srcRect l="1922" t="12366" r="1449" b="3045"/>
          <a:stretch/>
        </p:blipFill>
        <p:spPr>
          <a:xfrm>
            <a:off x="94823" y="1065775"/>
            <a:ext cx="4477176" cy="378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457200" y="-30228"/>
            <a:ext cx="8229600" cy="6172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979"/>
              <a:buFont typeface="Calibri"/>
              <a:buNone/>
            </a:pPr>
            <a:r>
              <a:rPr lang="en"/>
              <a:t>Tuition &amp; Fees vs. Other Indices</a:t>
            </a:r>
            <a:endParaRPr sz="4000"/>
          </a:p>
        </p:txBody>
      </p:sp>
      <p:pic>
        <p:nvPicPr>
          <p:cNvPr id="167" name="Google Shape;167;p30" descr="A close up of a map&#10;&#10;Description automatically generated"/>
          <p:cNvPicPr preferRelativeResize="0"/>
          <p:nvPr/>
        </p:nvPicPr>
        <p:blipFill rotWithShape="1">
          <a:blip r:embed="rId3">
            <a:alphaModFix/>
          </a:blip>
          <a:srcRect/>
          <a:stretch/>
        </p:blipFill>
        <p:spPr>
          <a:xfrm>
            <a:off x="1102979" y="1064952"/>
            <a:ext cx="6244238" cy="37734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457200" y="11430"/>
            <a:ext cx="8229600" cy="6172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979"/>
              <a:buFont typeface="Calibri"/>
              <a:buNone/>
            </a:pPr>
            <a:r>
              <a:rPr lang="en"/>
              <a:t>Student loans vs U.S Non-Housing Debt</a:t>
            </a:r>
            <a:endParaRPr sz="4400"/>
          </a:p>
        </p:txBody>
      </p:sp>
      <p:pic>
        <p:nvPicPr>
          <p:cNvPr id="173" name="Google Shape;173;p31" descr="A screenshot of a cell phone&#10;&#10;Description automatically generated"/>
          <p:cNvPicPr preferRelativeResize="0"/>
          <p:nvPr/>
        </p:nvPicPr>
        <p:blipFill rotWithShape="1">
          <a:blip r:embed="rId3">
            <a:alphaModFix/>
          </a:blip>
          <a:srcRect b="6377"/>
          <a:stretch/>
        </p:blipFill>
        <p:spPr>
          <a:xfrm>
            <a:off x="9238" y="1062907"/>
            <a:ext cx="4791363" cy="3823418"/>
          </a:xfrm>
          <a:prstGeom prst="rect">
            <a:avLst/>
          </a:prstGeom>
          <a:noFill/>
          <a:ln>
            <a:noFill/>
          </a:ln>
        </p:spPr>
      </p:pic>
      <p:pic>
        <p:nvPicPr>
          <p:cNvPr id="174" name="Google Shape;174;p31" descr="A close up of a map&#10;&#10;Description automatically generated"/>
          <p:cNvPicPr preferRelativeResize="0"/>
          <p:nvPr/>
        </p:nvPicPr>
        <p:blipFill rotWithShape="1">
          <a:blip r:embed="rId4">
            <a:alphaModFix/>
          </a:blip>
          <a:srcRect/>
          <a:stretch/>
        </p:blipFill>
        <p:spPr>
          <a:xfrm>
            <a:off x="4969539" y="1062907"/>
            <a:ext cx="3684516" cy="3823418"/>
          </a:xfrm>
          <a:prstGeom prst="rect">
            <a:avLst/>
          </a:prstGeom>
          <a:noFill/>
          <a:ln w="9525" cap="flat" cmpd="sng">
            <a:solidFill>
              <a:schemeClr val="accent1"/>
            </a:solidFill>
            <a:prstDash val="solid"/>
            <a:round/>
            <a:headEnd type="none" w="sm" len="sm"/>
            <a:tailEnd type="none" w="sm" len="sm"/>
          </a:ln>
        </p:spPr>
      </p:pic>
      <p:sp>
        <p:nvSpPr>
          <p:cNvPr id="175" name="Google Shape;175;p31"/>
          <p:cNvSpPr/>
          <p:nvPr/>
        </p:nvSpPr>
        <p:spPr>
          <a:xfrm>
            <a:off x="849086" y="2102672"/>
            <a:ext cx="685800" cy="388253"/>
          </a:xfrm>
          <a:prstGeom prst="roundRect">
            <a:avLst>
              <a:gd name="adj" fmla="val 16667"/>
            </a:avLst>
          </a:prstGeom>
          <a:solidFill>
            <a:schemeClr val="accent1"/>
          </a:solidFill>
          <a:ln w="25400"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Calibri"/>
                <a:ea typeface="Calibri"/>
                <a:cs typeface="Calibri"/>
                <a:sym typeface="Calibri"/>
              </a:rPr>
              <a:t>40%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722313" y="3305175"/>
            <a:ext cx="7772400" cy="102155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400"/>
              <a:buFont typeface="Calibri"/>
              <a:buNone/>
            </a:pPr>
            <a:r>
              <a:rPr lang="en" sz="4400">
                <a:solidFill>
                  <a:schemeClr val="accent1"/>
                </a:solidFill>
              </a:rPr>
              <a:t>DATA EXPLORATION &amp; CLEAN-UP</a:t>
            </a:r>
            <a:endParaRPr/>
          </a:p>
        </p:txBody>
      </p:sp>
      <p:sp>
        <p:nvSpPr>
          <p:cNvPr id="181" name="Google Shape;181;p3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3200"/>
              <a:buNone/>
            </a:pPr>
            <a:r>
              <a:rPr lang="en" sz="3200"/>
              <a:t>Decision Day!</a:t>
            </a:r>
            <a:endParaRPr/>
          </a:p>
        </p:txBody>
      </p:sp>
      <p:pic>
        <p:nvPicPr>
          <p:cNvPr id="182" name="Google Shape;182;p32" descr="A picture containing text&#10;&#10;Description automatically generated"/>
          <p:cNvPicPr preferRelativeResize="0"/>
          <p:nvPr/>
        </p:nvPicPr>
        <p:blipFill rotWithShape="1">
          <a:blip r:embed="rId3">
            <a:alphaModFix/>
          </a:blip>
          <a:srcRect/>
          <a:stretch/>
        </p:blipFill>
        <p:spPr>
          <a:xfrm>
            <a:off x="5188277" y="857250"/>
            <a:ext cx="3560151" cy="1754505"/>
          </a:xfrm>
          <a:prstGeom prst="rect">
            <a:avLst/>
          </a:prstGeom>
          <a:noFill/>
          <a:ln>
            <a:noFill/>
          </a:ln>
          <a:effectLst>
            <a:reflection stA="0" endPos="65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457200" y="11430"/>
            <a:ext cx="8229600" cy="6172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Calibri"/>
              <a:buNone/>
            </a:pPr>
            <a:r>
              <a:rPr lang="en"/>
              <a:t>Data Exploration &amp; Clean-Up</a:t>
            </a:r>
            <a:endParaRPr/>
          </a:p>
        </p:txBody>
      </p:sp>
      <p:pic>
        <p:nvPicPr>
          <p:cNvPr id="188" name="Google Shape;188;p33"/>
          <p:cNvPicPr preferRelativeResize="0"/>
          <p:nvPr/>
        </p:nvPicPr>
        <p:blipFill rotWithShape="1">
          <a:blip r:embed="rId3">
            <a:alphaModFix/>
          </a:blip>
          <a:srcRect/>
          <a:stretch/>
        </p:blipFill>
        <p:spPr>
          <a:xfrm>
            <a:off x="511460" y="895349"/>
            <a:ext cx="8229600" cy="1426802"/>
          </a:xfrm>
          <a:prstGeom prst="rect">
            <a:avLst/>
          </a:prstGeom>
          <a:noFill/>
          <a:ln w="9525" cap="flat" cmpd="sng">
            <a:solidFill>
              <a:schemeClr val="dk1"/>
            </a:solidFill>
            <a:prstDash val="solid"/>
            <a:round/>
            <a:headEnd type="none" w="sm" len="sm"/>
            <a:tailEnd type="none" w="sm" len="sm"/>
          </a:ln>
        </p:spPr>
      </p:pic>
      <p:pic>
        <p:nvPicPr>
          <p:cNvPr id="189" name="Google Shape;189;p33"/>
          <p:cNvPicPr preferRelativeResize="0"/>
          <p:nvPr/>
        </p:nvPicPr>
        <p:blipFill rotWithShape="1">
          <a:blip r:embed="rId4">
            <a:alphaModFix/>
          </a:blip>
          <a:srcRect/>
          <a:stretch/>
        </p:blipFill>
        <p:spPr>
          <a:xfrm>
            <a:off x="511460" y="2354450"/>
            <a:ext cx="8229600" cy="1315198"/>
          </a:xfrm>
          <a:prstGeom prst="rect">
            <a:avLst/>
          </a:prstGeom>
          <a:noFill/>
          <a:ln w="9525" cap="flat" cmpd="sng">
            <a:solidFill>
              <a:schemeClr val="dk1"/>
            </a:solidFill>
            <a:prstDash val="solid"/>
            <a:round/>
            <a:headEnd type="none" w="sm" len="sm"/>
            <a:tailEnd type="none" w="sm" len="sm"/>
          </a:ln>
        </p:spPr>
      </p:pic>
      <p:pic>
        <p:nvPicPr>
          <p:cNvPr id="190" name="Google Shape;190;p33"/>
          <p:cNvPicPr preferRelativeResize="0"/>
          <p:nvPr/>
        </p:nvPicPr>
        <p:blipFill rotWithShape="1">
          <a:blip r:embed="rId5">
            <a:alphaModFix/>
          </a:blip>
          <a:srcRect/>
          <a:stretch/>
        </p:blipFill>
        <p:spPr>
          <a:xfrm>
            <a:off x="511449" y="3699325"/>
            <a:ext cx="8229603" cy="1461075"/>
          </a:xfrm>
          <a:prstGeom prst="rect">
            <a:avLst/>
          </a:prstGeom>
          <a:noFill/>
          <a:ln w="9525" cap="flat" cmpd="sng">
            <a:solidFill>
              <a:schemeClr val="dk1"/>
            </a:solidFill>
            <a:prstDash val="solid"/>
            <a:round/>
            <a:headEnd type="none" w="sm" len="sm"/>
            <a:tailEnd type="none" w="sm" len="sm"/>
          </a:ln>
        </p:spPr>
      </p:pic>
      <p:sp>
        <p:nvSpPr>
          <p:cNvPr id="191" name="Google Shape;191;p33"/>
          <p:cNvSpPr/>
          <p:nvPr/>
        </p:nvSpPr>
        <p:spPr>
          <a:xfrm rot="-5400000">
            <a:off x="-369575" y="1381825"/>
            <a:ext cx="1238700" cy="381000"/>
          </a:xfrm>
          <a:prstGeom prst="rect">
            <a:avLst/>
          </a:prstGeom>
          <a:solidFill>
            <a:schemeClr val="accent1"/>
          </a:solidFill>
          <a:ln w="25400"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chemeClr val="lt1"/>
                </a:solidFill>
                <a:latin typeface="Calibri"/>
                <a:ea typeface="Calibri"/>
                <a:cs typeface="Calibri"/>
                <a:sym typeface="Calibri"/>
              </a:rPr>
              <a:t>School Type</a:t>
            </a:r>
            <a:endParaRPr/>
          </a:p>
        </p:txBody>
      </p:sp>
      <p:sp>
        <p:nvSpPr>
          <p:cNvPr id="192" name="Google Shape;192;p33"/>
          <p:cNvSpPr/>
          <p:nvPr/>
        </p:nvSpPr>
        <p:spPr>
          <a:xfrm rot="-5400000">
            <a:off x="-333125" y="4254689"/>
            <a:ext cx="1165800" cy="381000"/>
          </a:xfrm>
          <a:prstGeom prst="rect">
            <a:avLst/>
          </a:prstGeom>
          <a:solidFill>
            <a:schemeClr val="accent1"/>
          </a:solidFill>
          <a:ln w="25400"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Calibri"/>
                <a:ea typeface="Calibri"/>
                <a:cs typeface="Calibri"/>
                <a:sym typeface="Calibri"/>
              </a:rPr>
              <a:t>Major</a:t>
            </a:r>
            <a:endParaRPr/>
          </a:p>
        </p:txBody>
      </p:sp>
      <p:sp>
        <p:nvSpPr>
          <p:cNvPr id="193" name="Google Shape;193;p33"/>
          <p:cNvSpPr/>
          <p:nvPr/>
        </p:nvSpPr>
        <p:spPr>
          <a:xfrm rot="-5400000">
            <a:off x="-333125" y="2836459"/>
            <a:ext cx="1165800" cy="381000"/>
          </a:xfrm>
          <a:prstGeom prst="rect">
            <a:avLst/>
          </a:prstGeom>
          <a:solidFill>
            <a:schemeClr val="accent1"/>
          </a:solidFill>
          <a:ln w="25400" cap="flat" cmpd="sng">
            <a:solidFill>
              <a:srgbClr val="0D7F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Calibri"/>
                <a:ea typeface="Calibri"/>
                <a:cs typeface="Calibri"/>
                <a:sym typeface="Calibri"/>
              </a:rPr>
              <a:t>Region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12AF46"/>
      </a:accent1>
      <a:accent2>
        <a:srgbClr val="336633"/>
      </a:accent2>
      <a:accent3>
        <a:srgbClr val="99CC99"/>
      </a:accent3>
      <a:accent4>
        <a:srgbClr val="669966"/>
      </a:accent4>
      <a:accent5>
        <a:srgbClr val="666633"/>
      </a:accent5>
      <a:accent6>
        <a:srgbClr val="99996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1364</Words>
  <Application>Microsoft Macintosh PowerPoint</Application>
  <PresentationFormat>On-screen Show (16:9)</PresentationFormat>
  <Paragraphs>241</Paragraphs>
  <Slides>33</Slides>
  <Notes>33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33</vt:i4>
      </vt:variant>
    </vt:vector>
  </HeadingPairs>
  <TitlesOfParts>
    <vt:vector size="38" baseType="lpstr">
      <vt:lpstr>Century Gothic</vt:lpstr>
      <vt:lpstr>Calibri</vt:lpstr>
      <vt:lpstr>Arial</vt:lpstr>
      <vt:lpstr>Simple Light</vt:lpstr>
      <vt:lpstr>Office Theme</vt:lpstr>
      <vt:lpstr>The True Meaning of  “Decision Day”</vt:lpstr>
      <vt:lpstr>Agenda</vt:lpstr>
      <vt:lpstr>Introduction</vt:lpstr>
      <vt:lpstr>THE WHY?</vt:lpstr>
      <vt:lpstr>Tuition &amp; Fees vs. Other Indices</vt:lpstr>
      <vt:lpstr>Tuition &amp; Fees vs. Other Indices</vt:lpstr>
      <vt:lpstr>Student loans vs U.S Non-Housing Debt</vt:lpstr>
      <vt:lpstr>DATA EXPLORATION &amp; CLEAN-UP</vt:lpstr>
      <vt:lpstr>Data Exploration &amp; Clean-Up</vt:lpstr>
      <vt:lpstr>Overall Descriptive Statistics – Undergraduate Major</vt:lpstr>
      <vt:lpstr>Overall Descriptive Statistics – School Type</vt:lpstr>
      <vt:lpstr>Overall Descriptive Statistics – Region</vt:lpstr>
      <vt:lpstr>DATA ANALYSIS: MAJOR</vt:lpstr>
      <vt:lpstr>Which Undergraduate Majors get the highest income at the start of their careers?</vt:lpstr>
      <vt:lpstr>Which Undergraduate Majors get the highest income at Mid-Career?</vt:lpstr>
      <vt:lpstr>Which Undergraduate Majors get the highest income at Mid-Career 90th Percentile?</vt:lpstr>
      <vt:lpstr>Percent change from Starting to Mid-Career Salary</vt:lpstr>
      <vt:lpstr>Starting Salary:  Mid-Career vs. Mid-Career 90th</vt:lpstr>
      <vt:lpstr>Degree Majors Summary </vt:lpstr>
      <vt:lpstr>DATA ANALYSIS: REGION</vt:lpstr>
      <vt:lpstr>Number of Schools Per Region</vt:lpstr>
      <vt:lpstr>Median Starting Salary </vt:lpstr>
      <vt:lpstr>Mid-Career Salary</vt:lpstr>
      <vt:lpstr>Top 10% Mid-Career Salaries</vt:lpstr>
      <vt:lpstr>Summary of Salary by Region</vt:lpstr>
      <vt:lpstr>DATA ANALYSIS: SCHOOL TYPE</vt:lpstr>
      <vt:lpstr>Number of Schools Per School Type</vt:lpstr>
      <vt:lpstr>Distribution of Starting Salary by School Type</vt:lpstr>
      <vt:lpstr>Distribution of Mid-Career Salary by School Type</vt:lpstr>
      <vt:lpstr>Distribution of Mid-Career 90th Salary by School Type</vt:lpstr>
      <vt:lpstr>School Type Summary</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True Meaning of  “Decision Day”</dc:title>
  <cp:lastModifiedBy>Philip Nunoo</cp:lastModifiedBy>
  <cp:revision>3</cp:revision>
  <dcterms:modified xsi:type="dcterms:W3CDTF">2019-06-15T13:29:51Z</dcterms:modified>
</cp:coreProperties>
</file>