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8"/>
    <p:restoredTop sz="43129"/>
  </p:normalViewPr>
  <p:slideViewPr>
    <p:cSldViewPr snapToGrid="0" snapToObjects="1">
      <p:cViewPr varScale="1">
        <p:scale>
          <a:sx n="30" d="100"/>
          <a:sy n="30"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E992-FD66-BB4D-A3E7-9D555F6C2B33}" type="datetimeFigureOut">
              <a:rPr lang="en-US" smtClean="0"/>
              <a:t>6/13/19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B4B21-029A-6D4F-BA60-C29E9FBCA19C}" type="slidenum">
              <a:rPr lang="en-US" smtClean="0"/>
              <a:t>‹#›</a:t>
            </a:fld>
            <a:endParaRPr lang="en-US"/>
          </a:p>
        </p:txBody>
      </p:sp>
    </p:spTree>
    <p:extLst>
      <p:ext uri="{BB962C8B-B14F-4D97-AF65-F5344CB8AC3E}">
        <p14:creationId xmlns:p14="http://schemas.microsoft.com/office/powerpoint/2010/main" val="267161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 California – Northeastern - Southern - Western - Midwestern</a:t>
            </a:r>
          </a:p>
          <a:p>
            <a:r>
              <a:rPr lang="en-US" dirty="0"/>
              <a:t>Boxplots were used to compare the dispersion of salaries among the regions. Based upon our analysis, there is a trend between the highest and lowest paying regions. The Western, Midwestern, and Southern Regions were the lowest earning regions at the start of their careers.  After 10 years in their careers, they were still the lowest earning regions.</a:t>
            </a:r>
          </a:p>
          <a:p>
            <a:r>
              <a:rPr lang="en-US" dirty="0"/>
              <a:t>As it pertains to California and the Northeastern regions, they started their careers earning higher salaries and after 10 years in, they remained the top two earning regions. </a:t>
            </a:r>
          </a:p>
          <a:p>
            <a:endParaRPr lang="en-US" dirty="0"/>
          </a:p>
          <a:p>
            <a:r>
              <a:rPr lang="en-US" dirty="0"/>
              <a:t>When we conducted an ANOVA test to either reject the Null (no-difference) Hypothesis , or accept the Alternate (different) Hypothesis; Our results were outside of the normal distribution, rejecting the Null Hypothesis. Therefore, there is a significant difference in Starting Salary and Mid Career Salaries based upon region. What should you do if your motivated by money? Attend a college or university in the California or Northeast region. </a:t>
            </a:r>
          </a:p>
          <a:p>
            <a:endParaRPr lang="en-US" dirty="0"/>
          </a:p>
          <a:p>
            <a:r>
              <a:rPr lang="en-US" dirty="0" err="1"/>
              <a:t>KhanAcademy</a:t>
            </a:r>
            <a:r>
              <a:rPr lang="en-US" dirty="0"/>
              <a:t>: Normal Distribution</a:t>
            </a:r>
          </a:p>
        </p:txBody>
      </p:sp>
      <p:sp>
        <p:nvSpPr>
          <p:cNvPr id="4" name="Slide Number Placeholder 3"/>
          <p:cNvSpPr>
            <a:spLocks noGrp="1"/>
          </p:cNvSpPr>
          <p:nvPr>
            <p:ph type="sldNum" sz="quarter" idx="5"/>
          </p:nvPr>
        </p:nvSpPr>
        <p:spPr/>
        <p:txBody>
          <a:bodyPr/>
          <a:lstStyle/>
          <a:p>
            <a:fld id="{8DDB4B21-029A-6D4F-BA60-C29E9FBCA19C}" type="slidenum">
              <a:rPr lang="en-US" smtClean="0"/>
              <a:t>2</a:t>
            </a:fld>
            <a:endParaRPr lang="en-US"/>
          </a:p>
        </p:txBody>
      </p:sp>
    </p:spTree>
    <p:extLst>
      <p:ext uri="{BB962C8B-B14F-4D97-AF65-F5344CB8AC3E}">
        <p14:creationId xmlns:p14="http://schemas.microsoft.com/office/powerpoint/2010/main" val="120300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a:t>
            </a:r>
          </a:p>
          <a:p>
            <a:r>
              <a:rPr lang="en-US" dirty="0"/>
              <a:t>	Northeastern</a:t>
            </a:r>
          </a:p>
          <a:p>
            <a:r>
              <a:rPr lang="en-US" dirty="0"/>
              <a:t>	California	</a:t>
            </a:r>
          </a:p>
          <a:p>
            <a:r>
              <a:rPr lang="en-US" dirty="0"/>
              <a:t>	Southern</a:t>
            </a:r>
          </a:p>
          <a:p>
            <a:r>
              <a:rPr lang="en-US" dirty="0"/>
              <a:t>	Midwestern</a:t>
            </a:r>
          </a:p>
          <a:p>
            <a:r>
              <a:rPr lang="en-US" dirty="0"/>
              <a:t>	Western</a:t>
            </a:r>
          </a:p>
          <a:p>
            <a:r>
              <a:rPr lang="en-US" dirty="0"/>
              <a:t>From staring starting salary to mid career, the trend is the same. When we get to the top 10% of the mid-career salary people, we notice the overall trend seems the same, however California’s mean salary ranks 2</a:t>
            </a:r>
            <a:r>
              <a:rPr lang="en-US" baseline="30000" dirty="0"/>
              <a:t>nd</a:t>
            </a:r>
            <a:r>
              <a:rPr lang="en-US" dirty="0"/>
              <a:t> to Northeastern. If you are looking to be among the top earners by mid-career, the Northeastern region would be a strong consideration for school a choice. </a:t>
            </a:r>
          </a:p>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3</a:t>
            </a:fld>
            <a:endParaRPr lang="en-US"/>
          </a:p>
        </p:txBody>
      </p:sp>
    </p:spTree>
    <p:extLst>
      <p:ext uri="{BB962C8B-B14F-4D97-AF65-F5344CB8AC3E}">
        <p14:creationId xmlns:p14="http://schemas.microsoft.com/office/powerpoint/2010/main" val="123050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Salary Ranking:</a:t>
            </a:r>
          </a:p>
          <a:p>
            <a:r>
              <a:rPr lang="en-US" dirty="0"/>
              <a:t>	California</a:t>
            </a:r>
          </a:p>
          <a:p>
            <a:r>
              <a:rPr lang="en-US" dirty="0"/>
              <a:t>	Northeastern</a:t>
            </a:r>
          </a:p>
          <a:p>
            <a:r>
              <a:rPr lang="en-US" dirty="0"/>
              <a:t>	Western</a:t>
            </a:r>
          </a:p>
          <a:p>
            <a:r>
              <a:rPr lang="en-US" dirty="0"/>
              <a:t>	Southern</a:t>
            </a:r>
          </a:p>
          <a:p>
            <a:r>
              <a:rPr lang="en-US" dirty="0"/>
              <a:t>	Midwestern</a:t>
            </a:r>
          </a:p>
          <a:p>
            <a:r>
              <a:rPr lang="en-US" dirty="0"/>
              <a:t>As we transition from the areas of study that produce the highest earners, we turn our sights to the regions that produce the highest earners from the start to mid-career. We noticed that the lower earning regions had less disparity </a:t>
            </a:r>
          </a:p>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4</a:t>
            </a:fld>
            <a:endParaRPr lang="en-US"/>
          </a:p>
        </p:txBody>
      </p:sp>
    </p:spTree>
    <p:extLst>
      <p:ext uri="{BB962C8B-B14F-4D97-AF65-F5344CB8AC3E}">
        <p14:creationId xmlns:p14="http://schemas.microsoft.com/office/powerpoint/2010/main" val="60929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5</a:t>
            </a:fld>
            <a:endParaRPr lang="en-US"/>
          </a:p>
        </p:txBody>
      </p:sp>
    </p:spTree>
    <p:extLst>
      <p:ext uri="{BB962C8B-B14F-4D97-AF65-F5344CB8AC3E}">
        <p14:creationId xmlns:p14="http://schemas.microsoft.com/office/powerpoint/2010/main" val="372886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DB4B21-029A-6D4F-BA60-C29E9FBCA19C}" type="slidenum">
              <a:rPr lang="en-US" smtClean="0"/>
              <a:t>6</a:t>
            </a:fld>
            <a:endParaRPr lang="en-US"/>
          </a:p>
        </p:txBody>
      </p:sp>
    </p:spTree>
    <p:extLst>
      <p:ext uri="{BB962C8B-B14F-4D97-AF65-F5344CB8AC3E}">
        <p14:creationId xmlns:p14="http://schemas.microsoft.com/office/powerpoint/2010/main" val="424070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125-A5E1-8349-9AA4-4E3FE93CF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380407-352F-9543-8A3A-25F8FC4A4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1621E-8FD5-9347-9CF4-ADB7CC2DA7CF}"/>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79296B34-4760-D542-964E-D59654E5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4024F-CD9A-AE48-AD05-5FA9A72AB256}"/>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20076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3D02-E9DE-1945-8A53-A7C9BC097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263CE3-7A8A-7A4F-95AA-C8B2760BC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96C7E-02FC-2F42-9F76-C5BA7B408526}"/>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E7D3166A-885F-3341-9AD0-3188953CE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AA6E-D886-1D48-8C28-B002E52A9DC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08088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BEACF5-4F65-D249-BDC3-68C24DB32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1F0C4F-0BF5-394E-B110-1C54F6676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32F44-BEDF-6247-AF54-767C40B926B1}"/>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31F02867-B46D-5C4A-B026-38092539E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AF09F-D7BA-A545-B065-9699FA2E3A9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149109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56E6-8775-344B-9ADA-DE60DFB32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25BC9-2DA5-1C47-BD24-D8C35B9DF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23BA7-03BD-8647-A57F-12480C95D702}"/>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3EE86AF3-D239-E949-B49D-17DF6852A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5F0A5-475E-B54F-A9AC-60AA5D511C6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20699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5BD8-EB31-9D47-9F53-8D5E3D43C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486CB0-89DA-7B4F-BE7C-F9502AA70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EDF43-4B87-FB46-B295-C7C5D9BCFA81}"/>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429D7CA8-F1E6-E140-AC0B-89F4D8330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F796A-04D7-F641-919E-283769258E7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79121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7AF3-5809-9B46-A25F-25B8FB35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71A41-0F17-9249-B432-613F8415B7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D703C-4571-6546-874E-474B86103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7DE9C2-CBD1-2547-B255-DE9BB320B9FF}"/>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16486B78-9FB2-0142-8B1C-F5F26746B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3AE93-B06E-AD4C-82E8-CC5B51F560E6}"/>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95736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4D9D-A814-094B-8042-2B3BADBF2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6DAD9-C42E-C141-A4B9-F3E6C4454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74FA8-FCAA-454C-9807-68F057954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9CD796-C515-D844-A6B1-B412BEB1A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926A3-60F5-EE49-8C9D-FF3EF05A7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EF553-FEAB-7A40-B71A-1D5076F96A2E}"/>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8" name="Footer Placeholder 7">
            <a:extLst>
              <a:ext uri="{FF2B5EF4-FFF2-40B4-BE49-F238E27FC236}">
                <a16:creationId xmlns:a16="http://schemas.microsoft.com/office/drawing/2014/main" id="{CDF4680A-7E2E-3142-9BEA-E1C539CCE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12C4F6-BA83-C647-BD75-201BF264A9C5}"/>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36336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47B-A083-FD47-957C-D24A0E6067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7302F1-73A2-D442-904D-3BD9026D870C}"/>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4" name="Footer Placeholder 3">
            <a:extLst>
              <a:ext uri="{FF2B5EF4-FFF2-40B4-BE49-F238E27FC236}">
                <a16:creationId xmlns:a16="http://schemas.microsoft.com/office/drawing/2014/main" id="{A784E052-6F68-C047-A7DC-08F53E0E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6D2E8-929D-7744-8C75-68A0B692C888}"/>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161207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7990D-0D41-8F43-95F9-12C123364C08}"/>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3" name="Footer Placeholder 2">
            <a:extLst>
              <a:ext uri="{FF2B5EF4-FFF2-40B4-BE49-F238E27FC236}">
                <a16:creationId xmlns:a16="http://schemas.microsoft.com/office/drawing/2014/main" id="{065354FB-DE04-3F47-ACCF-17C9737BC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7AF8E-D115-AF41-B2B8-C658FA4A5100}"/>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82430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EE20-A5D4-4643-82BC-D5F90719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C314C-14CD-B942-BA27-492BE6AEC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12BE22-1246-6F46-8F93-402DEBD5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B5883-0728-5641-AF98-03A1CAD7B608}"/>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345E2B9C-95E2-EA48-A939-6FFC2E9B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F4FF9-A98A-2544-9346-E16814D4FD8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91453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CA2-0A46-7248-8F72-A2DEF9ACA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250FD-4E8C-684B-B716-1763C943B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CCF0-112E-CF4C-95B3-CE8D6E1B8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D23C3-5B10-2642-BC91-C8F465ACD8F5}"/>
              </a:ext>
            </a:extLst>
          </p:cNvPr>
          <p:cNvSpPr>
            <a:spLocks noGrp="1"/>
          </p:cNvSpPr>
          <p:nvPr>
            <p:ph type="dt" sz="half" idx="10"/>
          </p:nvPr>
        </p:nvSpPr>
        <p:spPr/>
        <p:txBody>
          <a:bodyPr/>
          <a:lstStyle/>
          <a:p>
            <a:fld id="{E0752585-2A78-674C-A278-72B9D3CD7A06}" type="datetimeFigureOut">
              <a:rPr lang="en-US" smtClean="0"/>
              <a:t>6/13/19</a:t>
            </a:fld>
            <a:endParaRPr lang="en-US"/>
          </a:p>
        </p:txBody>
      </p:sp>
      <p:sp>
        <p:nvSpPr>
          <p:cNvPr id="6" name="Footer Placeholder 5">
            <a:extLst>
              <a:ext uri="{FF2B5EF4-FFF2-40B4-BE49-F238E27FC236}">
                <a16:creationId xmlns:a16="http://schemas.microsoft.com/office/drawing/2014/main" id="{7600A7C1-FB8C-7241-B32A-F9BECCE3B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991F0-3B29-6B43-887F-3E3890A9E68B}"/>
              </a:ext>
            </a:extLst>
          </p:cNvPr>
          <p:cNvSpPr>
            <a:spLocks noGrp="1"/>
          </p:cNvSpPr>
          <p:nvPr>
            <p:ph type="sldNum" sz="quarter" idx="12"/>
          </p:nvPr>
        </p:nvSpPr>
        <p:spPr/>
        <p:txBody>
          <a:bodyPr/>
          <a:lstStyle/>
          <a:p>
            <a:fld id="{3B7AFE10-2151-A849-9F66-AE451284E433}" type="slidenum">
              <a:rPr lang="en-US" smtClean="0"/>
              <a:t>‹#›</a:t>
            </a:fld>
            <a:endParaRPr lang="en-US"/>
          </a:p>
        </p:txBody>
      </p:sp>
    </p:spTree>
    <p:extLst>
      <p:ext uri="{BB962C8B-B14F-4D97-AF65-F5344CB8AC3E}">
        <p14:creationId xmlns:p14="http://schemas.microsoft.com/office/powerpoint/2010/main" val="41538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BCEFD-6A7C-5B49-8ECF-E50242DED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FB113-2270-0849-AB05-89B3083DF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91408-6600-EF40-9038-19EF48D1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52585-2A78-674C-A278-72B9D3CD7A06}" type="datetimeFigureOut">
              <a:rPr lang="en-US" smtClean="0"/>
              <a:t>6/13/19</a:t>
            </a:fld>
            <a:endParaRPr lang="en-US"/>
          </a:p>
        </p:txBody>
      </p:sp>
      <p:sp>
        <p:nvSpPr>
          <p:cNvPr id="5" name="Footer Placeholder 4">
            <a:extLst>
              <a:ext uri="{FF2B5EF4-FFF2-40B4-BE49-F238E27FC236}">
                <a16:creationId xmlns:a16="http://schemas.microsoft.com/office/drawing/2014/main" id="{61E4A653-C24A-DC40-BAFD-D731B9234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C92D8-F34A-6044-A1F6-DDE47788C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AFE10-2151-A849-9F66-AE451284E433}" type="slidenum">
              <a:rPr lang="en-US" smtClean="0"/>
              <a:t>‹#›</a:t>
            </a:fld>
            <a:endParaRPr lang="en-US"/>
          </a:p>
        </p:txBody>
      </p:sp>
    </p:spTree>
    <p:extLst>
      <p:ext uri="{BB962C8B-B14F-4D97-AF65-F5344CB8AC3E}">
        <p14:creationId xmlns:p14="http://schemas.microsoft.com/office/powerpoint/2010/main" val="229131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BE77648F-C96E-104F-9369-960D1C52C6C9}"/>
              </a:ext>
            </a:extLst>
          </p:cNvPr>
          <p:cNvPicPr>
            <a:picLocks noChangeAspect="1"/>
          </p:cNvPicPr>
          <p:nvPr/>
        </p:nvPicPr>
        <p:blipFill>
          <a:blip r:embed="rId2"/>
          <a:stretch>
            <a:fillRect/>
          </a:stretch>
        </p:blipFill>
        <p:spPr>
          <a:xfrm>
            <a:off x="643467" y="1452458"/>
            <a:ext cx="10905066" cy="3953084"/>
          </a:xfrm>
          <a:prstGeom prst="rect">
            <a:avLst/>
          </a:prstGeom>
        </p:spPr>
      </p:pic>
    </p:spTree>
    <p:extLst>
      <p:ext uri="{BB962C8B-B14F-4D97-AF65-F5344CB8AC3E}">
        <p14:creationId xmlns:p14="http://schemas.microsoft.com/office/powerpoint/2010/main" val="115528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C5FE45-018F-C743-9D2E-53CDEC1332F8}"/>
              </a:ext>
            </a:extLst>
          </p:cNvPr>
          <p:cNvPicPr>
            <a:picLocks noChangeAspect="1"/>
          </p:cNvPicPr>
          <p:nvPr/>
        </p:nvPicPr>
        <p:blipFill>
          <a:blip r:embed="rId3"/>
          <a:stretch>
            <a:fillRect/>
          </a:stretch>
        </p:blipFill>
        <p:spPr>
          <a:xfrm>
            <a:off x="143436" y="134968"/>
            <a:ext cx="12192000" cy="4876800"/>
          </a:xfrm>
          <a:prstGeom prst="rect">
            <a:avLst/>
          </a:prstGeom>
        </p:spPr>
      </p:pic>
      <p:sp>
        <p:nvSpPr>
          <p:cNvPr id="6" name="TextBox 5">
            <a:extLst>
              <a:ext uri="{FF2B5EF4-FFF2-40B4-BE49-F238E27FC236}">
                <a16:creationId xmlns:a16="http://schemas.microsoft.com/office/drawing/2014/main" id="{AE61E5FD-F6D3-7046-B8B7-B31B071CA781}"/>
              </a:ext>
            </a:extLst>
          </p:cNvPr>
          <p:cNvSpPr txBox="1"/>
          <p:nvPr/>
        </p:nvSpPr>
        <p:spPr>
          <a:xfrm>
            <a:off x="1063438" y="4968706"/>
            <a:ext cx="4476750" cy="1754326"/>
          </a:xfrm>
          <a:prstGeom prst="rect">
            <a:avLst/>
          </a:prstGeom>
          <a:noFill/>
        </p:spPr>
        <p:txBody>
          <a:bodyPr wrap="square" rtlCol="0">
            <a:spAutoFit/>
          </a:bodyPr>
          <a:lstStyle/>
          <a:p>
            <a:r>
              <a:rPr lang="en-US" dirty="0"/>
              <a:t>Salary Ranking:</a:t>
            </a:r>
          </a:p>
          <a:p>
            <a:r>
              <a:rPr lang="en-US" dirty="0"/>
              <a:t>	California</a:t>
            </a:r>
          </a:p>
          <a:p>
            <a:r>
              <a:rPr lang="en-US" dirty="0"/>
              <a:t>	Northeastern</a:t>
            </a:r>
          </a:p>
          <a:p>
            <a:r>
              <a:rPr lang="en-US" dirty="0"/>
              <a:t>	Southern</a:t>
            </a:r>
          </a:p>
          <a:p>
            <a:r>
              <a:rPr lang="en-US" dirty="0"/>
              <a:t>	Western</a:t>
            </a:r>
          </a:p>
          <a:p>
            <a:r>
              <a:rPr lang="en-US" dirty="0"/>
              <a:t>	Midwestern</a:t>
            </a:r>
          </a:p>
        </p:txBody>
      </p:sp>
    </p:spTree>
    <p:extLst>
      <p:ext uri="{BB962C8B-B14F-4D97-AF65-F5344CB8AC3E}">
        <p14:creationId xmlns:p14="http://schemas.microsoft.com/office/powerpoint/2010/main" val="402361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5B7BF8F2-86D6-8D4A-8F82-56CFF0A6DEF3}"/>
              </a:ext>
            </a:extLst>
          </p:cNvPr>
          <p:cNvPicPr>
            <a:picLocks noChangeAspect="1"/>
          </p:cNvPicPr>
          <p:nvPr/>
        </p:nvPicPr>
        <p:blipFill>
          <a:blip r:embed="rId3"/>
          <a:stretch>
            <a:fillRect/>
          </a:stretch>
        </p:blipFill>
        <p:spPr>
          <a:xfrm>
            <a:off x="0" y="129988"/>
            <a:ext cx="12192000" cy="4876800"/>
          </a:xfrm>
          <a:prstGeom prst="rect">
            <a:avLst/>
          </a:prstGeom>
        </p:spPr>
      </p:pic>
      <p:sp>
        <p:nvSpPr>
          <p:cNvPr id="5" name="TextBox 4">
            <a:extLst>
              <a:ext uri="{FF2B5EF4-FFF2-40B4-BE49-F238E27FC236}">
                <a16:creationId xmlns:a16="http://schemas.microsoft.com/office/drawing/2014/main" id="{21D77BB7-9B03-234B-A913-EF39ABE22EF3}"/>
              </a:ext>
            </a:extLst>
          </p:cNvPr>
          <p:cNvSpPr txBox="1"/>
          <p:nvPr/>
        </p:nvSpPr>
        <p:spPr>
          <a:xfrm>
            <a:off x="1398493" y="4823012"/>
            <a:ext cx="5486400" cy="1754326"/>
          </a:xfrm>
          <a:prstGeom prst="rect">
            <a:avLst/>
          </a:prstGeom>
          <a:noFill/>
        </p:spPr>
        <p:txBody>
          <a:bodyPr wrap="square" rtlCol="0">
            <a:spAutoFit/>
          </a:bodyPr>
          <a:lstStyle/>
          <a:p>
            <a:r>
              <a:rPr lang="en-US" dirty="0"/>
              <a:t>Salary Ranking:</a:t>
            </a:r>
          </a:p>
          <a:p>
            <a:r>
              <a:rPr lang="en-US" dirty="0"/>
              <a:t>	Northeastern</a:t>
            </a:r>
          </a:p>
          <a:p>
            <a:r>
              <a:rPr lang="en-US" dirty="0"/>
              <a:t>	California	</a:t>
            </a:r>
          </a:p>
          <a:p>
            <a:r>
              <a:rPr lang="en-US" dirty="0"/>
              <a:t>	Southern</a:t>
            </a:r>
          </a:p>
          <a:p>
            <a:r>
              <a:rPr lang="en-US" dirty="0"/>
              <a:t>	Midwestern</a:t>
            </a:r>
          </a:p>
          <a:p>
            <a:r>
              <a:rPr lang="en-US" dirty="0"/>
              <a:t>	Western</a:t>
            </a:r>
          </a:p>
        </p:txBody>
      </p:sp>
    </p:spTree>
    <p:extLst>
      <p:ext uri="{BB962C8B-B14F-4D97-AF65-F5344CB8AC3E}">
        <p14:creationId xmlns:p14="http://schemas.microsoft.com/office/powerpoint/2010/main" val="41809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D768EA-5455-4244-9370-0B1497598711}"/>
              </a:ext>
            </a:extLst>
          </p:cNvPr>
          <p:cNvPicPr>
            <a:picLocks noChangeAspect="1"/>
          </p:cNvPicPr>
          <p:nvPr/>
        </p:nvPicPr>
        <p:blipFill>
          <a:blip r:embed="rId3"/>
          <a:stretch>
            <a:fillRect/>
          </a:stretch>
        </p:blipFill>
        <p:spPr>
          <a:xfrm>
            <a:off x="643467" y="480060"/>
            <a:ext cx="10905066" cy="4661915"/>
          </a:xfrm>
          <a:prstGeom prst="rect">
            <a:avLst/>
          </a:prstGeom>
        </p:spPr>
      </p:pic>
      <p:sp>
        <p:nvSpPr>
          <p:cNvPr id="5" name="TextBox 4">
            <a:extLst>
              <a:ext uri="{FF2B5EF4-FFF2-40B4-BE49-F238E27FC236}">
                <a16:creationId xmlns:a16="http://schemas.microsoft.com/office/drawing/2014/main" id="{4677C3FD-5016-E04B-9C5A-43A8BE4FE621}"/>
              </a:ext>
            </a:extLst>
          </p:cNvPr>
          <p:cNvSpPr txBox="1"/>
          <p:nvPr/>
        </p:nvSpPr>
        <p:spPr>
          <a:xfrm>
            <a:off x="2384612" y="4744872"/>
            <a:ext cx="4536141" cy="1754326"/>
          </a:xfrm>
          <a:prstGeom prst="rect">
            <a:avLst/>
          </a:prstGeom>
          <a:noFill/>
        </p:spPr>
        <p:txBody>
          <a:bodyPr wrap="square" rtlCol="0">
            <a:spAutoFit/>
          </a:bodyPr>
          <a:lstStyle/>
          <a:p>
            <a:r>
              <a:rPr lang="en-US" dirty="0"/>
              <a:t>Salary Ranking:</a:t>
            </a:r>
          </a:p>
          <a:p>
            <a:r>
              <a:rPr lang="en-US" dirty="0"/>
              <a:t>	California</a:t>
            </a:r>
          </a:p>
          <a:p>
            <a:r>
              <a:rPr lang="en-US" dirty="0"/>
              <a:t>	Northeastern</a:t>
            </a:r>
          </a:p>
          <a:p>
            <a:r>
              <a:rPr lang="en-US" dirty="0"/>
              <a:t>	Western</a:t>
            </a:r>
          </a:p>
          <a:p>
            <a:r>
              <a:rPr lang="en-US" dirty="0"/>
              <a:t>	Southern</a:t>
            </a:r>
          </a:p>
          <a:p>
            <a:r>
              <a:rPr lang="en-US" dirty="0"/>
              <a:t>	Midwestern</a:t>
            </a:r>
          </a:p>
        </p:txBody>
      </p:sp>
    </p:spTree>
    <p:extLst>
      <p:ext uri="{BB962C8B-B14F-4D97-AF65-F5344CB8AC3E}">
        <p14:creationId xmlns:p14="http://schemas.microsoft.com/office/powerpoint/2010/main" val="140194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C6A4CDF-F38A-9F4D-A8FF-9B588CF1A3AA}"/>
              </a:ext>
            </a:extLst>
          </p:cNvPr>
          <p:cNvPicPr>
            <a:picLocks noChangeAspect="1"/>
          </p:cNvPicPr>
          <p:nvPr/>
        </p:nvPicPr>
        <p:blipFill>
          <a:blip r:embed="rId3"/>
          <a:stretch>
            <a:fillRect/>
          </a:stretch>
        </p:blipFill>
        <p:spPr>
          <a:xfrm>
            <a:off x="937603" y="643467"/>
            <a:ext cx="10316794" cy="5571066"/>
          </a:xfrm>
          <a:prstGeom prst="rect">
            <a:avLst/>
          </a:prstGeom>
        </p:spPr>
      </p:pic>
    </p:spTree>
    <p:extLst>
      <p:ext uri="{BB962C8B-B14F-4D97-AF65-F5344CB8AC3E}">
        <p14:creationId xmlns:p14="http://schemas.microsoft.com/office/powerpoint/2010/main" val="10895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746FE534-E88C-3449-8CD0-5976F3B0E782}"/>
              </a:ext>
            </a:extLst>
          </p:cNvPr>
          <p:cNvPicPr>
            <a:picLocks noGrp="1" noChangeAspect="1"/>
          </p:cNvPicPr>
          <p:nvPr>
            <p:ph idx="1"/>
          </p:nvPr>
        </p:nvPicPr>
        <p:blipFill>
          <a:blip r:embed="rId3"/>
          <a:stretch>
            <a:fillRect/>
          </a:stretch>
        </p:blipFill>
        <p:spPr>
          <a:xfrm>
            <a:off x="1197272" y="1123527"/>
            <a:ext cx="9797451" cy="4604800"/>
          </a:xfrm>
          <a:prstGeom prst="rect">
            <a:avLst/>
          </a:prstGeom>
        </p:spPr>
      </p:pic>
    </p:spTree>
    <p:extLst>
      <p:ext uri="{BB962C8B-B14F-4D97-AF65-F5344CB8AC3E}">
        <p14:creationId xmlns:p14="http://schemas.microsoft.com/office/powerpoint/2010/main" val="4105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211</Words>
  <Application>Microsoft Macintosh PowerPoint</Application>
  <PresentationFormat>Widescreen</PresentationFormat>
  <Paragraphs>44</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Jones</dc:creator>
  <cp:lastModifiedBy>Nikita Jones</cp:lastModifiedBy>
  <cp:revision>3</cp:revision>
  <dcterms:created xsi:type="dcterms:W3CDTF">2019-06-14T13:03:22Z</dcterms:created>
  <dcterms:modified xsi:type="dcterms:W3CDTF">2019-06-14T14:29:55Z</dcterms:modified>
</cp:coreProperties>
</file>