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52" r:id="rId4"/>
    <p:sldId id="353" r:id="rId5"/>
    <p:sldId id="363" r:id="rId6"/>
    <p:sldId id="354" r:id="rId7"/>
    <p:sldId id="364" r:id="rId8"/>
    <p:sldId id="372" r:id="rId9"/>
    <p:sldId id="361" r:id="rId10"/>
    <p:sldId id="365" r:id="rId11"/>
    <p:sldId id="366" r:id="rId12"/>
    <p:sldId id="373" r:id="rId13"/>
    <p:sldId id="374" r:id="rId14"/>
    <p:sldId id="380" r:id="rId15"/>
    <p:sldId id="379" r:id="rId16"/>
    <p:sldId id="378" r:id="rId17"/>
    <p:sldId id="381" r:id="rId18"/>
    <p:sldId id="382" r:id="rId19"/>
    <p:sldId id="383" r:id="rId20"/>
    <p:sldId id="369" r:id="rId21"/>
    <p:sldId id="370" r:id="rId22"/>
    <p:sldId id="371" r:id="rId23"/>
    <p:sldId id="355" r:id="rId24"/>
    <p:sldId id="375" r:id="rId25"/>
    <p:sldId id="376" r:id="rId26"/>
    <p:sldId id="356" r:id="rId27"/>
    <p:sldId id="360" r:id="rId28"/>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8" autoAdjust="0"/>
    <p:restoredTop sz="94660"/>
  </p:normalViewPr>
  <p:slideViewPr>
    <p:cSldViewPr>
      <p:cViewPr varScale="1">
        <p:scale>
          <a:sx n="88" d="100"/>
          <a:sy n="88" d="100"/>
        </p:scale>
        <p:origin x="480" y="68"/>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userDrawn="1"/>
        </p:nvGrpSpPr>
        <p:grpSpPr>
          <a:xfrm>
            <a:off x="5899151" y="0"/>
            <a:ext cx="3243263" cy="5724525"/>
            <a:chOff x="5899151" y="0"/>
            <a:chExt cx="3243263" cy="6858000"/>
          </a:xfrm>
        </p:grpSpPr>
        <p:sp>
          <p:nvSpPr>
            <p:cNvPr id="11" name="Rectangle 90483"/>
            <p:cNvSpPr>
              <a:spLocks noChangeArrowheads="1"/>
            </p:cNvSpPr>
            <p:nvPr userDrawn="1"/>
          </p:nvSpPr>
          <p:spPr bwMode="auto">
            <a:xfrm>
              <a:off x="5899151" y="5651500"/>
              <a:ext cx="3243263" cy="8509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90484"/>
            <p:cNvSpPr>
              <a:spLocks noChangeArrowheads="1"/>
            </p:cNvSpPr>
            <p:nvPr userDrawn="1"/>
          </p:nvSpPr>
          <p:spPr bwMode="auto">
            <a:xfrm>
              <a:off x="5899151" y="0"/>
              <a:ext cx="3243263" cy="572452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90485"/>
            <p:cNvSpPr>
              <a:spLocks noChangeArrowheads="1"/>
            </p:cNvSpPr>
            <p:nvPr userDrawn="1"/>
          </p:nvSpPr>
          <p:spPr bwMode="auto">
            <a:xfrm>
              <a:off x="5899151" y="6448425"/>
              <a:ext cx="3243263" cy="409575"/>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1143000" y="2232555"/>
            <a:ext cx="7772400" cy="639141"/>
          </a:xfrm>
        </p:spPr>
        <p:txBody>
          <a:bodyPr>
            <a:normAutofit/>
          </a:bodyPr>
          <a:lstStyle>
            <a:lvl1pPr algn="r">
              <a:defRPr sz="2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514600" y="2933700"/>
            <a:ext cx="6400800" cy="762000"/>
          </a:xfrm>
        </p:spPr>
        <p:txBody>
          <a:bodyPr>
            <a:normAutofit/>
          </a:bodyPr>
          <a:lstStyle>
            <a:lvl1pPr marL="0" indent="0" algn="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06722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C6A866-0A23-491F-85A5-D120BEBA0BC2}"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C93B1-FCDD-4EE2-9D2A-962769FD0B9F}" type="slidenum">
              <a:rPr lang="en-US" smtClean="0"/>
              <a:t>‹#›</a:t>
            </a:fld>
            <a:endParaRPr lang="en-US"/>
          </a:p>
        </p:txBody>
      </p:sp>
    </p:spTree>
    <p:extLst>
      <p:ext uri="{BB962C8B-B14F-4D97-AF65-F5344CB8AC3E}">
        <p14:creationId xmlns:p14="http://schemas.microsoft.com/office/powerpoint/2010/main" val="307518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C6A866-0A23-491F-85A5-D120BEBA0BC2}"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C93B1-FCDD-4EE2-9D2A-962769FD0B9F}" type="slidenum">
              <a:rPr lang="en-US" smtClean="0"/>
              <a:t>‹#›</a:t>
            </a:fld>
            <a:endParaRPr lang="en-US"/>
          </a:p>
        </p:txBody>
      </p:sp>
    </p:spTree>
    <p:extLst>
      <p:ext uri="{BB962C8B-B14F-4D97-AF65-F5344CB8AC3E}">
        <p14:creationId xmlns:p14="http://schemas.microsoft.com/office/powerpoint/2010/main" val="271069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C6A866-0A23-491F-85A5-D120BEBA0BC2}"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C93B1-FCDD-4EE2-9D2A-962769FD0B9F}" type="slidenum">
              <a:rPr lang="en-US" smtClean="0"/>
              <a:t>‹#›</a:t>
            </a:fld>
            <a:endParaRPr lang="en-US"/>
          </a:p>
        </p:txBody>
      </p:sp>
    </p:spTree>
    <p:extLst>
      <p:ext uri="{BB962C8B-B14F-4D97-AF65-F5344CB8AC3E}">
        <p14:creationId xmlns:p14="http://schemas.microsoft.com/office/powerpoint/2010/main" val="3314808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C6A866-0A23-491F-85A5-D120BEBA0BC2}"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C93B1-FCDD-4EE2-9D2A-962769FD0B9F}" type="slidenum">
              <a:rPr lang="en-US" smtClean="0"/>
              <a:t>‹#›</a:t>
            </a:fld>
            <a:endParaRPr lang="en-US"/>
          </a:p>
        </p:txBody>
      </p:sp>
    </p:spTree>
    <p:extLst>
      <p:ext uri="{BB962C8B-B14F-4D97-AF65-F5344CB8AC3E}">
        <p14:creationId xmlns:p14="http://schemas.microsoft.com/office/powerpoint/2010/main" val="112968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C6A866-0A23-491F-85A5-D120BEBA0BC2}"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C93B1-FCDD-4EE2-9D2A-962769FD0B9F}" type="slidenum">
              <a:rPr lang="en-US" smtClean="0"/>
              <a:t>‹#›</a:t>
            </a:fld>
            <a:endParaRPr lang="en-US"/>
          </a:p>
        </p:txBody>
      </p:sp>
    </p:spTree>
    <p:extLst>
      <p:ext uri="{BB962C8B-B14F-4D97-AF65-F5344CB8AC3E}">
        <p14:creationId xmlns:p14="http://schemas.microsoft.com/office/powerpoint/2010/main" val="1079500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C6A866-0A23-491F-85A5-D120BEBA0BC2}" type="datetimeFigureOut">
              <a:rPr lang="en-US" smtClean="0"/>
              <a:t>6/10/2019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4C93B1-FCDD-4EE2-9D2A-962769FD0B9F}" type="slidenum">
              <a:rPr lang="en-US" smtClean="0"/>
              <a:t>‹#›</a:t>
            </a:fld>
            <a:endParaRPr lang="en-US"/>
          </a:p>
        </p:txBody>
      </p:sp>
    </p:spTree>
    <p:extLst>
      <p:ext uri="{BB962C8B-B14F-4D97-AF65-F5344CB8AC3E}">
        <p14:creationId xmlns:p14="http://schemas.microsoft.com/office/powerpoint/2010/main" val="262738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C6A866-0A23-491F-85A5-D120BEBA0BC2}" type="datetimeFigureOut">
              <a:rPr lang="en-US" smtClean="0"/>
              <a:t>6/10/2019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4C93B1-FCDD-4EE2-9D2A-962769FD0B9F}" type="slidenum">
              <a:rPr lang="en-US" smtClean="0"/>
              <a:t>‹#›</a:t>
            </a:fld>
            <a:endParaRPr lang="en-US"/>
          </a:p>
        </p:txBody>
      </p:sp>
    </p:spTree>
    <p:extLst>
      <p:ext uri="{BB962C8B-B14F-4D97-AF65-F5344CB8AC3E}">
        <p14:creationId xmlns:p14="http://schemas.microsoft.com/office/powerpoint/2010/main" val="1491277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6A866-0A23-491F-85A5-D120BEBA0BC2}" type="datetimeFigureOut">
              <a:rPr lang="en-US" smtClean="0"/>
              <a:t>6/10/2019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4C93B1-FCDD-4EE2-9D2A-962769FD0B9F}" type="slidenum">
              <a:rPr lang="en-US" smtClean="0"/>
              <a:t>‹#›</a:t>
            </a:fld>
            <a:endParaRPr lang="en-US"/>
          </a:p>
        </p:txBody>
      </p:sp>
    </p:spTree>
    <p:extLst>
      <p:ext uri="{BB962C8B-B14F-4D97-AF65-F5344CB8AC3E}">
        <p14:creationId xmlns:p14="http://schemas.microsoft.com/office/powerpoint/2010/main" val="2261415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C6A866-0A23-491F-85A5-D120BEBA0BC2}"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C93B1-FCDD-4EE2-9D2A-962769FD0B9F}" type="slidenum">
              <a:rPr lang="en-US" smtClean="0"/>
              <a:t>‹#›</a:t>
            </a:fld>
            <a:endParaRPr lang="en-US"/>
          </a:p>
        </p:txBody>
      </p:sp>
    </p:spTree>
    <p:extLst>
      <p:ext uri="{BB962C8B-B14F-4D97-AF65-F5344CB8AC3E}">
        <p14:creationId xmlns:p14="http://schemas.microsoft.com/office/powerpoint/2010/main" val="1575303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C6A866-0A23-491F-85A5-D120BEBA0BC2}"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C93B1-FCDD-4EE2-9D2A-962769FD0B9F}" type="slidenum">
              <a:rPr lang="en-US" smtClean="0"/>
              <a:t>‹#›</a:t>
            </a:fld>
            <a:endParaRPr lang="en-US"/>
          </a:p>
        </p:txBody>
      </p:sp>
    </p:spTree>
    <p:extLst>
      <p:ext uri="{BB962C8B-B14F-4D97-AF65-F5344CB8AC3E}">
        <p14:creationId xmlns:p14="http://schemas.microsoft.com/office/powerpoint/2010/main" val="3395241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9"/>
          <p:cNvSpPr>
            <a:spLocks noChangeArrowheads="1"/>
          </p:cNvSpPr>
          <p:nvPr userDrawn="1"/>
        </p:nvSpPr>
        <p:spPr bwMode="auto">
          <a:xfrm>
            <a:off x="8620125" y="3"/>
            <a:ext cx="533400" cy="971549"/>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10"/>
          <p:cNvSpPr>
            <a:spLocks noChangeArrowheads="1"/>
          </p:cNvSpPr>
          <p:nvPr userDrawn="1"/>
        </p:nvSpPr>
        <p:spPr bwMode="auto">
          <a:xfrm>
            <a:off x="7799388" y="3"/>
            <a:ext cx="960438" cy="971549"/>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11"/>
          <p:cNvSpPr>
            <a:spLocks noChangeArrowheads="1"/>
          </p:cNvSpPr>
          <p:nvPr userDrawn="1"/>
        </p:nvSpPr>
        <p:spPr bwMode="auto">
          <a:xfrm>
            <a:off x="0" y="3"/>
            <a:ext cx="7837488" cy="97154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Placeholder 1"/>
          <p:cNvSpPr>
            <a:spLocks noGrp="1"/>
          </p:cNvSpPr>
          <p:nvPr>
            <p:ph type="title"/>
          </p:nvPr>
        </p:nvSpPr>
        <p:spPr>
          <a:xfrm>
            <a:off x="457200" y="114300"/>
            <a:ext cx="82296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69C6A866-0A23-491F-85A5-D120BEBA0BC2}" type="datetimeFigureOut">
              <a:rPr lang="en-US" smtClean="0"/>
              <a:t>6/10/2019</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F54C93B1-FCDD-4EE2-9D2A-962769FD0B9F}" type="slidenum">
              <a:rPr lang="en-US" smtClean="0"/>
              <a:t>‹#›</a:t>
            </a:fld>
            <a:endParaRPr lang="en-US"/>
          </a:p>
        </p:txBody>
      </p:sp>
    </p:spTree>
    <p:extLst>
      <p:ext uri="{BB962C8B-B14F-4D97-AF65-F5344CB8AC3E}">
        <p14:creationId xmlns:p14="http://schemas.microsoft.com/office/powerpoint/2010/main" val="4080408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2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67400" y="1700304"/>
            <a:ext cx="3124200" cy="1080996"/>
          </a:xfrm>
        </p:spPr>
        <p:txBody>
          <a:bodyPr>
            <a:normAutofit fontScale="90000"/>
          </a:bodyPr>
          <a:lstStyle/>
          <a:p>
            <a:r>
              <a:rPr lang="en-US" dirty="0"/>
              <a:t>The True Meaning </a:t>
            </a:r>
            <a:br>
              <a:rPr lang="en-US" dirty="0"/>
            </a:br>
            <a:r>
              <a:rPr lang="en-US" dirty="0"/>
              <a:t>behind “Decision Day”</a:t>
            </a:r>
          </a:p>
        </p:txBody>
      </p:sp>
      <p:sp>
        <p:nvSpPr>
          <p:cNvPr id="3" name="Subtitle 2"/>
          <p:cNvSpPr>
            <a:spLocks noGrp="1"/>
          </p:cNvSpPr>
          <p:nvPr>
            <p:ph type="subTitle" idx="1"/>
          </p:nvPr>
        </p:nvSpPr>
        <p:spPr>
          <a:xfrm>
            <a:off x="5943600" y="2933701"/>
            <a:ext cx="3048000" cy="762000"/>
          </a:xfrm>
        </p:spPr>
        <p:txBody>
          <a:bodyPr>
            <a:noAutofit/>
          </a:bodyPr>
          <a:lstStyle/>
          <a:p>
            <a:r>
              <a:rPr lang="en-US" dirty="0"/>
              <a:t>Edward Gates, Jr.</a:t>
            </a:r>
          </a:p>
          <a:p>
            <a:r>
              <a:rPr lang="en-US" dirty="0"/>
              <a:t>Philip Nunoo</a:t>
            </a:r>
          </a:p>
          <a:p>
            <a:r>
              <a:rPr lang="en-US" dirty="0"/>
              <a:t>Nikita Jones</a:t>
            </a:r>
          </a:p>
          <a:p>
            <a:r>
              <a:rPr lang="en-US" dirty="0"/>
              <a:t>Mason Waters</a:t>
            </a:r>
          </a:p>
        </p:txBody>
      </p:sp>
    </p:spTree>
    <p:extLst>
      <p:ext uri="{BB962C8B-B14F-4D97-AF65-F5344CB8AC3E}">
        <p14:creationId xmlns:p14="http://schemas.microsoft.com/office/powerpoint/2010/main" val="2721364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r>
              <a:rPr lang="en-US" sz="2200" dirty="0"/>
              <a:t>Does it pay more to attend a Party School or an Ivy League school?</a:t>
            </a:r>
            <a:br>
              <a:rPr lang="en-US" dirty="0"/>
            </a:br>
            <a:endParaRPr lang="en-US" dirty="0"/>
          </a:p>
        </p:txBody>
      </p:sp>
      <p:sp>
        <p:nvSpPr>
          <p:cNvPr id="3" name="Content Placeholder 2"/>
          <p:cNvSpPr>
            <a:spLocks noGrp="1"/>
          </p:cNvSpPr>
          <p:nvPr>
            <p:ph idx="1"/>
          </p:nvPr>
        </p:nvSpPr>
        <p:spPr>
          <a:xfrm>
            <a:off x="448733" y="971682"/>
            <a:ext cx="8229600" cy="3771636"/>
          </a:xfrm>
        </p:spPr>
        <p:txBody>
          <a:bodyPr>
            <a:normAutofit/>
          </a:bodyPr>
          <a:lstStyle/>
          <a:p>
            <a:r>
              <a:rPr lang="en-US" dirty="0"/>
              <a:t>What is  the average starting salary of Party Schools?  (Top Five represented)</a:t>
            </a:r>
          </a:p>
          <a:p>
            <a:pPr lvl="3"/>
            <a:r>
              <a:rPr lang="en-US" b="1" dirty="0"/>
              <a:t>State University of New York (SUNY) at Albany: $44,500</a:t>
            </a:r>
          </a:p>
          <a:p>
            <a:pPr lvl="3"/>
            <a:r>
              <a:rPr lang="en-US" b="1" dirty="0"/>
              <a:t>University of Texas (UT) – Austin: $49,700</a:t>
            </a:r>
          </a:p>
          <a:p>
            <a:pPr lvl="3"/>
            <a:r>
              <a:rPr lang="en-US" b="1" dirty="0"/>
              <a:t>University of California, Santa Barbara (UCSB): $50,500</a:t>
            </a:r>
          </a:p>
          <a:p>
            <a:pPr lvl="3"/>
            <a:r>
              <a:rPr lang="en-US" b="1" dirty="0"/>
              <a:t>University of Maryland, College Park: $52,000 </a:t>
            </a:r>
          </a:p>
          <a:p>
            <a:pPr lvl="3"/>
            <a:r>
              <a:rPr lang="en-US" b="1" dirty="0"/>
              <a:t>University of Illinois at Urbana-Champaign (UIUC): $52,900</a:t>
            </a:r>
          </a:p>
          <a:p>
            <a:pPr lvl="1"/>
            <a:endParaRPr lang="en-US" dirty="0"/>
          </a:p>
        </p:txBody>
      </p:sp>
    </p:spTree>
    <p:extLst>
      <p:ext uri="{BB962C8B-B14F-4D97-AF65-F5344CB8AC3E}">
        <p14:creationId xmlns:p14="http://schemas.microsoft.com/office/powerpoint/2010/main" val="50974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br>
              <a:rPr lang="en-US" sz="2200" dirty="0"/>
            </a:br>
            <a:r>
              <a:rPr lang="en-US" sz="2000" dirty="0"/>
              <a:t>Does region matter in relation to starting median salary/mid-career median salary?</a:t>
            </a:r>
            <a:br>
              <a:rPr lang="en-US" sz="2700" dirty="0"/>
            </a:br>
            <a:br>
              <a:rPr lang="en-US" sz="3600" dirty="0"/>
            </a:br>
            <a:endParaRPr lang="en-US" dirty="0"/>
          </a:p>
        </p:txBody>
      </p:sp>
      <p:sp>
        <p:nvSpPr>
          <p:cNvPr id="3" name="Content Placeholder 2"/>
          <p:cNvSpPr>
            <a:spLocks noGrp="1"/>
          </p:cNvSpPr>
          <p:nvPr>
            <p:ph idx="1"/>
          </p:nvPr>
        </p:nvSpPr>
        <p:spPr>
          <a:xfrm>
            <a:off x="457200" y="971682"/>
            <a:ext cx="8229600" cy="3771636"/>
          </a:xfrm>
        </p:spPr>
        <p:txBody>
          <a:bodyPr>
            <a:normAutofit/>
          </a:bodyPr>
          <a:lstStyle/>
          <a:p>
            <a:r>
              <a:rPr lang="en-US" dirty="0"/>
              <a:t>What are the mean salaries for each region?</a:t>
            </a:r>
          </a:p>
          <a:p>
            <a:pPr lvl="2"/>
            <a:r>
              <a:rPr lang="en-US" dirty="0"/>
              <a:t>Five regions</a:t>
            </a:r>
          </a:p>
          <a:p>
            <a:pPr lvl="3"/>
            <a:r>
              <a:rPr lang="en-US" dirty="0"/>
              <a:t>Western</a:t>
            </a:r>
          </a:p>
          <a:p>
            <a:pPr lvl="3"/>
            <a:r>
              <a:rPr lang="en-US" dirty="0"/>
              <a:t>Midwestern</a:t>
            </a:r>
          </a:p>
          <a:p>
            <a:pPr lvl="3"/>
            <a:r>
              <a:rPr lang="en-US" dirty="0"/>
              <a:t>Southern</a:t>
            </a:r>
          </a:p>
          <a:p>
            <a:pPr lvl="3"/>
            <a:r>
              <a:rPr lang="en-US" dirty="0"/>
              <a:t>Northeastern</a:t>
            </a:r>
          </a:p>
          <a:p>
            <a:pPr lvl="3"/>
            <a:r>
              <a:rPr lang="en-US" dirty="0"/>
              <a:t>California </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177218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br>
              <a:rPr lang="en-US" sz="2200" dirty="0"/>
            </a:br>
            <a:r>
              <a:rPr lang="en-US" sz="2000" dirty="0"/>
              <a:t>Does region matter in relation to starting median salary/mid-career median salary?</a:t>
            </a:r>
            <a:br>
              <a:rPr lang="en-US" sz="2400" dirty="0"/>
            </a:br>
            <a:br>
              <a:rPr lang="en-US" dirty="0"/>
            </a:br>
            <a:endParaRPr lang="en-US" dirty="0"/>
          </a:p>
        </p:txBody>
      </p:sp>
      <p:sp>
        <p:nvSpPr>
          <p:cNvPr id="3" name="Content Placeholder 2"/>
          <p:cNvSpPr>
            <a:spLocks noGrp="1"/>
          </p:cNvSpPr>
          <p:nvPr>
            <p:ph idx="1"/>
          </p:nvPr>
        </p:nvSpPr>
        <p:spPr>
          <a:xfrm>
            <a:off x="457200" y="971682"/>
            <a:ext cx="8229600" cy="3771636"/>
          </a:xfrm>
        </p:spPr>
        <p:txBody>
          <a:bodyPr>
            <a:normAutofit fontScale="92500" lnSpcReduction="20000"/>
          </a:bodyPr>
          <a:lstStyle/>
          <a:p>
            <a:r>
              <a:rPr lang="en-US" dirty="0"/>
              <a:t>What are the mean salaries for each region?</a:t>
            </a:r>
          </a:p>
          <a:p>
            <a:pPr lvl="2"/>
            <a:r>
              <a:rPr lang="en-US" dirty="0"/>
              <a:t>Five regions</a:t>
            </a:r>
          </a:p>
          <a:p>
            <a:pPr lvl="3"/>
            <a:r>
              <a:rPr lang="en-US" dirty="0"/>
              <a:t>Western</a:t>
            </a:r>
          </a:p>
          <a:p>
            <a:pPr lvl="3"/>
            <a:r>
              <a:rPr lang="en-US" dirty="0"/>
              <a:t>Midwestern</a:t>
            </a:r>
          </a:p>
          <a:p>
            <a:pPr lvl="3"/>
            <a:r>
              <a:rPr lang="en-US" dirty="0"/>
              <a:t>Southern</a:t>
            </a:r>
          </a:p>
          <a:p>
            <a:pPr lvl="3"/>
            <a:r>
              <a:rPr lang="en-US" dirty="0"/>
              <a:t>Northeastern</a:t>
            </a:r>
          </a:p>
          <a:p>
            <a:pPr lvl="3"/>
            <a:r>
              <a:rPr lang="en-US" dirty="0"/>
              <a:t>California </a:t>
            </a:r>
          </a:p>
          <a:p>
            <a:pPr marL="1371600" lvl="3" indent="0">
              <a:buNone/>
            </a:pPr>
            <a:endParaRPr lang="en-US" dirty="0"/>
          </a:p>
          <a:p>
            <a:pPr marL="1371600" lvl="3" indent="0">
              <a:buNone/>
            </a:pPr>
            <a:r>
              <a:rPr lang="en-US" dirty="0"/>
              <a:t>*California earned its status  as a region due to the volume of schools within the state, which rivaled the total of some regions</a:t>
            </a:r>
          </a:p>
          <a:p>
            <a:pPr marL="0" indent="0">
              <a:buNone/>
            </a:pPr>
            <a:r>
              <a:rPr lang="en-US" dirty="0"/>
              <a:t>	</a:t>
            </a:r>
          </a:p>
          <a:p>
            <a:pPr marL="0" indent="0">
              <a:buNone/>
            </a:pPr>
            <a:endParaRPr lang="en-US" dirty="0"/>
          </a:p>
          <a:p>
            <a:endParaRPr lang="en-US" dirty="0"/>
          </a:p>
        </p:txBody>
      </p:sp>
    </p:spTree>
    <p:extLst>
      <p:ext uri="{BB962C8B-B14F-4D97-AF65-F5344CB8AC3E}">
        <p14:creationId xmlns:p14="http://schemas.microsoft.com/office/powerpoint/2010/main" val="2697385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br>
              <a:rPr lang="en-US" sz="2200" dirty="0"/>
            </a:br>
            <a:r>
              <a:rPr lang="en-US" sz="2000" dirty="0"/>
              <a:t>Does region matter in relation to starting median salary/mid-career median salary?</a:t>
            </a:r>
            <a:br>
              <a:rPr lang="en-US" sz="2400" dirty="0"/>
            </a:br>
            <a:br>
              <a:rPr lang="en-US" dirty="0"/>
            </a:br>
            <a:endParaRPr lang="en-US" dirty="0"/>
          </a:p>
        </p:txBody>
      </p:sp>
      <p:sp>
        <p:nvSpPr>
          <p:cNvPr id="3" name="Content Placeholder 2"/>
          <p:cNvSpPr>
            <a:spLocks noGrp="1"/>
          </p:cNvSpPr>
          <p:nvPr>
            <p:ph idx="1"/>
          </p:nvPr>
        </p:nvSpPr>
        <p:spPr>
          <a:xfrm>
            <a:off x="457200" y="971682"/>
            <a:ext cx="8229600" cy="3771636"/>
          </a:xfrm>
        </p:spPr>
        <p:txBody>
          <a:bodyPr>
            <a:normAutofit/>
          </a:bodyPr>
          <a:lstStyle/>
          <a:p>
            <a:r>
              <a:rPr lang="en-US" dirty="0"/>
              <a:t>What are the mean salaries for each region?</a:t>
            </a:r>
          </a:p>
          <a:p>
            <a:pPr lvl="2"/>
            <a:r>
              <a:rPr lang="en-US" dirty="0"/>
              <a:t>Western:</a:t>
            </a:r>
          </a:p>
          <a:p>
            <a:pPr lvl="2"/>
            <a:r>
              <a:rPr lang="en-US" dirty="0"/>
              <a:t>Midwestern:</a:t>
            </a:r>
          </a:p>
          <a:p>
            <a:pPr lvl="2"/>
            <a:r>
              <a:rPr lang="en-US" dirty="0"/>
              <a:t>Southern:</a:t>
            </a:r>
          </a:p>
          <a:p>
            <a:pPr lvl="2"/>
            <a:r>
              <a:rPr lang="en-US" dirty="0"/>
              <a:t>Northeastern:</a:t>
            </a:r>
          </a:p>
          <a:p>
            <a:pPr lvl="2"/>
            <a:r>
              <a:rPr lang="en-US" dirty="0"/>
              <a:t>California:</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944111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br>
              <a:rPr lang="en-US" sz="2200" dirty="0"/>
            </a:br>
            <a:r>
              <a:rPr lang="en-US" sz="2000" dirty="0"/>
              <a:t>Does region matter in relation to starting median salary/mid-career median salary?</a:t>
            </a:r>
            <a:br>
              <a:rPr lang="en-US" sz="2400" dirty="0"/>
            </a:br>
            <a:br>
              <a:rPr lang="en-US" dirty="0"/>
            </a:br>
            <a:endParaRPr lang="en-US" dirty="0"/>
          </a:p>
        </p:txBody>
      </p:sp>
      <p:sp>
        <p:nvSpPr>
          <p:cNvPr id="3" name="Content Placeholder 2"/>
          <p:cNvSpPr>
            <a:spLocks noGrp="1"/>
          </p:cNvSpPr>
          <p:nvPr>
            <p:ph idx="1"/>
          </p:nvPr>
        </p:nvSpPr>
        <p:spPr>
          <a:xfrm>
            <a:off x="457200" y="971682"/>
            <a:ext cx="8229600" cy="3771636"/>
          </a:xfrm>
        </p:spPr>
        <p:txBody>
          <a:bodyPr>
            <a:normAutofit/>
          </a:bodyPr>
          <a:lstStyle/>
          <a:p>
            <a:r>
              <a:rPr lang="en-US" dirty="0"/>
              <a:t>Which region has the highest starting/mid-career/late-career salary?</a:t>
            </a:r>
          </a:p>
          <a:p>
            <a:pPr lvl="3"/>
            <a:r>
              <a:rPr lang="en-US" dirty="0"/>
              <a:t>Starting</a:t>
            </a:r>
          </a:p>
          <a:p>
            <a:pPr lvl="4"/>
            <a:r>
              <a:rPr lang="en-US" dirty="0"/>
              <a:t>Western</a:t>
            </a:r>
          </a:p>
          <a:p>
            <a:pPr lvl="4"/>
            <a:r>
              <a:rPr lang="en-US" dirty="0"/>
              <a:t>Midwestern</a:t>
            </a:r>
          </a:p>
          <a:p>
            <a:pPr lvl="4"/>
            <a:r>
              <a:rPr lang="en-US" dirty="0"/>
              <a:t>Southern</a:t>
            </a:r>
          </a:p>
          <a:p>
            <a:pPr lvl="4"/>
            <a:r>
              <a:rPr lang="en-US" dirty="0"/>
              <a:t>Northeastern</a:t>
            </a:r>
          </a:p>
          <a:p>
            <a:pPr lvl="4"/>
            <a:r>
              <a:rPr lang="en-US" dirty="0"/>
              <a:t>California </a:t>
            </a:r>
          </a:p>
          <a:p>
            <a:pPr lvl="3"/>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385650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br>
              <a:rPr lang="en-US" sz="2200" dirty="0"/>
            </a:br>
            <a:r>
              <a:rPr lang="en-US" sz="2000" dirty="0"/>
              <a:t>Does region matter in relation to starting median salary/mid-career median salary?</a:t>
            </a:r>
            <a:br>
              <a:rPr lang="en-US" sz="2400" dirty="0"/>
            </a:br>
            <a:br>
              <a:rPr lang="en-US" dirty="0"/>
            </a:br>
            <a:endParaRPr lang="en-US" dirty="0"/>
          </a:p>
        </p:txBody>
      </p:sp>
      <p:sp>
        <p:nvSpPr>
          <p:cNvPr id="3" name="Content Placeholder 2"/>
          <p:cNvSpPr>
            <a:spLocks noGrp="1"/>
          </p:cNvSpPr>
          <p:nvPr>
            <p:ph idx="1"/>
          </p:nvPr>
        </p:nvSpPr>
        <p:spPr>
          <a:xfrm>
            <a:off x="457200" y="971682"/>
            <a:ext cx="8229600" cy="3771636"/>
          </a:xfrm>
        </p:spPr>
        <p:txBody>
          <a:bodyPr>
            <a:normAutofit/>
          </a:bodyPr>
          <a:lstStyle/>
          <a:p>
            <a:r>
              <a:rPr lang="en-US" dirty="0"/>
              <a:t>Which region has the highest starting/mid-career/late-career salary?</a:t>
            </a:r>
          </a:p>
          <a:p>
            <a:pPr lvl="3"/>
            <a:r>
              <a:rPr lang="en-US" dirty="0"/>
              <a:t>Mid-career</a:t>
            </a:r>
          </a:p>
          <a:p>
            <a:pPr lvl="4"/>
            <a:r>
              <a:rPr lang="en-US" dirty="0"/>
              <a:t>Western</a:t>
            </a:r>
          </a:p>
          <a:p>
            <a:pPr lvl="4"/>
            <a:r>
              <a:rPr lang="en-US" dirty="0"/>
              <a:t>Midwestern</a:t>
            </a:r>
          </a:p>
          <a:p>
            <a:pPr lvl="4"/>
            <a:r>
              <a:rPr lang="en-US" dirty="0"/>
              <a:t>Southern</a:t>
            </a:r>
          </a:p>
          <a:p>
            <a:pPr lvl="4"/>
            <a:r>
              <a:rPr lang="en-US" dirty="0"/>
              <a:t>Northeastern</a:t>
            </a:r>
          </a:p>
          <a:p>
            <a:pPr lvl="4"/>
            <a:r>
              <a:rPr lang="en-US" dirty="0"/>
              <a:t>California </a:t>
            </a:r>
          </a:p>
          <a:p>
            <a:pPr lvl="3"/>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46756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br>
              <a:rPr lang="en-US" sz="2200" dirty="0"/>
            </a:br>
            <a:r>
              <a:rPr lang="en-US" sz="2000" dirty="0"/>
              <a:t>Does region matter in relation to starting median salary/mid-career median salary?</a:t>
            </a:r>
            <a:br>
              <a:rPr lang="en-US" sz="2400" dirty="0"/>
            </a:br>
            <a:br>
              <a:rPr lang="en-US" dirty="0"/>
            </a:br>
            <a:endParaRPr lang="en-US" dirty="0"/>
          </a:p>
        </p:txBody>
      </p:sp>
      <p:sp>
        <p:nvSpPr>
          <p:cNvPr id="3" name="Content Placeholder 2"/>
          <p:cNvSpPr>
            <a:spLocks noGrp="1"/>
          </p:cNvSpPr>
          <p:nvPr>
            <p:ph idx="1"/>
          </p:nvPr>
        </p:nvSpPr>
        <p:spPr>
          <a:xfrm>
            <a:off x="457200" y="971682"/>
            <a:ext cx="8229600" cy="3771636"/>
          </a:xfrm>
        </p:spPr>
        <p:txBody>
          <a:bodyPr>
            <a:normAutofit/>
          </a:bodyPr>
          <a:lstStyle/>
          <a:p>
            <a:r>
              <a:rPr lang="en-US" dirty="0"/>
              <a:t>Which region has the highest starting/mid-career/late-career salary?</a:t>
            </a:r>
          </a:p>
          <a:p>
            <a:pPr lvl="3"/>
            <a:r>
              <a:rPr lang="en-US" dirty="0"/>
              <a:t>Late-career</a:t>
            </a:r>
          </a:p>
          <a:p>
            <a:pPr lvl="4"/>
            <a:r>
              <a:rPr lang="en-US" dirty="0"/>
              <a:t>Western</a:t>
            </a:r>
          </a:p>
          <a:p>
            <a:pPr lvl="4"/>
            <a:r>
              <a:rPr lang="en-US" dirty="0"/>
              <a:t>Midwestern</a:t>
            </a:r>
          </a:p>
          <a:p>
            <a:pPr lvl="4"/>
            <a:r>
              <a:rPr lang="en-US" dirty="0"/>
              <a:t>Southern</a:t>
            </a:r>
          </a:p>
          <a:p>
            <a:pPr lvl="4"/>
            <a:r>
              <a:rPr lang="en-US" dirty="0"/>
              <a:t>Northeastern</a:t>
            </a:r>
          </a:p>
          <a:p>
            <a:pPr lvl="4"/>
            <a:r>
              <a:rPr lang="en-US" dirty="0"/>
              <a:t>California </a:t>
            </a:r>
          </a:p>
          <a:p>
            <a:pPr lvl="3"/>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282334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br>
              <a:rPr lang="en-US" sz="2200" dirty="0"/>
            </a:br>
            <a:r>
              <a:rPr lang="en-US" sz="2000" dirty="0"/>
              <a:t>Does region matter in relation to starting median salary/mid-career median salary?</a:t>
            </a:r>
            <a:br>
              <a:rPr lang="en-US" sz="2400" dirty="0"/>
            </a:br>
            <a:br>
              <a:rPr lang="en-US" dirty="0"/>
            </a:br>
            <a:endParaRPr lang="en-US" dirty="0"/>
          </a:p>
        </p:txBody>
      </p:sp>
      <p:sp>
        <p:nvSpPr>
          <p:cNvPr id="3" name="Content Placeholder 2"/>
          <p:cNvSpPr>
            <a:spLocks noGrp="1"/>
          </p:cNvSpPr>
          <p:nvPr>
            <p:ph idx="1"/>
          </p:nvPr>
        </p:nvSpPr>
        <p:spPr>
          <a:xfrm>
            <a:off x="457200" y="971682"/>
            <a:ext cx="8229600" cy="3771636"/>
          </a:xfrm>
        </p:spPr>
        <p:txBody>
          <a:bodyPr>
            <a:normAutofit/>
          </a:bodyPr>
          <a:lstStyle/>
          <a:p>
            <a:r>
              <a:rPr lang="en-US" dirty="0"/>
              <a:t>Which region has the lowest starting/mid-career/late-career salary?</a:t>
            </a:r>
          </a:p>
          <a:p>
            <a:pPr lvl="3"/>
            <a:r>
              <a:rPr lang="en-US" dirty="0"/>
              <a:t>Starting</a:t>
            </a:r>
          </a:p>
          <a:p>
            <a:pPr lvl="4"/>
            <a:r>
              <a:rPr lang="en-US" dirty="0"/>
              <a:t>Western</a:t>
            </a:r>
          </a:p>
          <a:p>
            <a:pPr lvl="4"/>
            <a:r>
              <a:rPr lang="en-US" dirty="0"/>
              <a:t>Midwestern</a:t>
            </a:r>
          </a:p>
          <a:p>
            <a:pPr lvl="4"/>
            <a:r>
              <a:rPr lang="en-US" dirty="0"/>
              <a:t>Southern</a:t>
            </a:r>
          </a:p>
          <a:p>
            <a:pPr lvl="4"/>
            <a:r>
              <a:rPr lang="en-US" dirty="0"/>
              <a:t>Northeastern</a:t>
            </a:r>
          </a:p>
          <a:p>
            <a:pPr lvl="4"/>
            <a:r>
              <a:rPr lang="en-US" dirty="0"/>
              <a:t>California </a:t>
            </a:r>
          </a:p>
          <a:p>
            <a:pPr lvl="3"/>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081466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br>
              <a:rPr lang="en-US" sz="2200" dirty="0"/>
            </a:br>
            <a:r>
              <a:rPr lang="en-US" sz="2000" dirty="0"/>
              <a:t>Does region matter in relation to starting median salary/mid-career median salary?</a:t>
            </a:r>
            <a:br>
              <a:rPr lang="en-US" sz="2400" dirty="0"/>
            </a:br>
            <a:br>
              <a:rPr lang="en-US" dirty="0"/>
            </a:br>
            <a:endParaRPr lang="en-US" dirty="0"/>
          </a:p>
        </p:txBody>
      </p:sp>
      <p:sp>
        <p:nvSpPr>
          <p:cNvPr id="3" name="Content Placeholder 2"/>
          <p:cNvSpPr>
            <a:spLocks noGrp="1"/>
          </p:cNvSpPr>
          <p:nvPr>
            <p:ph idx="1"/>
          </p:nvPr>
        </p:nvSpPr>
        <p:spPr>
          <a:xfrm>
            <a:off x="457200" y="971682"/>
            <a:ext cx="8229600" cy="3771636"/>
          </a:xfrm>
        </p:spPr>
        <p:txBody>
          <a:bodyPr>
            <a:normAutofit/>
          </a:bodyPr>
          <a:lstStyle/>
          <a:p>
            <a:r>
              <a:rPr lang="en-US" dirty="0"/>
              <a:t>Which region has the lowest starting/mid-career/late-career salary?</a:t>
            </a:r>
          </a:p>
          <a:p>
            <a:pPr lvl="3"/>
            <a:r>
              <a:rPr lang="en-US" dirty="0"/>
              <a:t>Mid-career</a:t>
            </a:r>
          </a:p>
          <a:p>
            <a:pPr lvl="4"/>
            <a:r>
              <a:rPr lang="en-US" dirty="0"/>
              <a:t>Western</a:t>
            </a:r>
          </a:p>
          <a:p>
            <a:pPr lvl="4"/>
            <a:r>
              <a:rPr lang="en-US" dirty="0"/>
              <a:t>Midwestern</a:t>
            </a:r>
          </a:p>
          <a:p>
            <a:pPr lvl="4"/>
            <a:r>
              <a:rPr lang="en-US" dirty="0"/>
              <a:t>Southern</a:t>
            </a:r>
          </a:p>
          <a:p>
            <a:pPr lvl="4"/>
            <a:r>
              <a:rPr lang="en-US" dirty="0"/>
              <a:t>Northeastern</a:t>
            </a:r>
          </a:p>
          <a:p>
            <a:pPr lvl="4"/>
            <a:r>
              <a:rPr lang="en-US" dirty="0"/>
              <a:t>California </a:t>
            </a:r>
          </a:p>
          <a:p>
            <a:pPr lvl="3"/>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10647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br>
              <a:rPr lang="en-US" sz="2200" dirty="0"/>
            </a:br>
            <a:r>
              <a:rPr lang="en-US" sz="2000" dirty="0"/>
              <a:t>Does region matter in relation to starting median salary/mid-career median salary?</a:t>
            </a:r>
            <a:br>
              <a:rPr lang="en-US" sz="2400" dirty="0"/>
            </a:br>
            <a:br>
              <a:rPr lang="en-US" dirty="0"/>
            </a:br>
            <a:endParaRPr lang="en-US" dirty="0"/>
          </a:p>
        </p:txBody>
      </p:sp>
      <p:sp>
        <p:nvSpPr>
          <p:cNvPr id="3" name="Content Placeholder 2"/>
          <p:cNvSpPr>
            <a:spLocks noGrp="1"/>
          </p:cNvSpPr>
          <p:nvPr>
            <p:ph idx="1"/>
          </p:nvPr>
        </p:nvSpPr>
        <p:spPr>
          <a:xfrm>
            <a:off x="457200" y="971682"/>
            <a:ext cx="8229600" cy="3771636"/>
          </a:xfrm>
        </p:spPr>
        <p:txBody>
          <a:bodyPr>
            <a:normAutofit/>
          </a:bodyPr>
          <a:lstStyle/>
          <a:p>
            <a:r>
              <a:rPr lang="en-US" dirty="0"/>
              <a:t>Which region has the lowest starting/mid-career/late-career salary?</a:t>
            </a:r>
          </a:p>
          <a:p>
            <a:pPr lvl="3"/>
            <a:r>
              <a:rPr lang="en-US" dirty="0"/>
              <a:t>Late-career</a:t>
            </a:r>
          </a:p>
          <a:p>
            <a:pPr lvl="4"/>
            <a:r>
              <a:rPr lang="en-US" dirty="0"/>
              <a:t>Western</a:t>
            </a:r>
          </a:p>
          <a:p>
            <a:pPr lvl="4"/>
            <a:r>
              <a:rPr lang="en-US" dirty="0"/>
              <a:t>Midwestern</a:t>
            </a:r>
          </a:p>
          <a:p>
            <a:pPr lvl="4"/>
            <a:r>
              <a:rPr lang="en-US" dirty="0"/>
              <a:t>Southern</a:t>
            </a:r>
          </a:p>
          <a:p>
            <a:pPr lvl="4"/>
            <a:r>
              <a:rPr lang="en-US" dirty="0"/>
              <a:t>Northeastern</a:t>
            </a:r>
          </a:p>
          <a:p>
            <a:pPr lvl="4"/>
            <a:r>
              <a:rPr lang="en-US" dirty="0"/>
              <a:t>California </a:t>
            </a:r>
          </a:p>
          <a:p>
            <a:pPr lvl="3"/>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387779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457200" y="971682"/>
            <a:ext cx="8229600" cy="3771636"/>
          </a:xfrm>
        </p:spPr>
        <p:txBody>
          <a:bodyPr>
            <a:normAutofit fontScale="70000" lnSpcReduction="20000"/>
          </a:bodyPr>
          <a:lstStyle/>
          <a:p>
            <a:r>
              <a:rPr lang="en-US" dirty="0"/>
              <a:t>Our project will analyze and compare the starting salaries of students with the same major, comparing the earnings of those who attended college institutions with higher tuition rates versus those who attended college institutions with lower tuition rates</a:t>
            </a:r>
          </a:p>
          <a:p>
            <a:endParaRPr lang="en-US" dirty="0"/>
          </a:p>
          <a:p>
            <a:r>
              <a:rPr lang="en-US" dirty="0"/>
              <a:t>We are seeking to discredit the perception that higher tuition rates result in higher salaries</a:t>
            </a:r>
          </a:p>
          <a:p>
            <a:endParaRPr lang="en-US" dirty="0"/>
          </a:p>
          <a:p>
            <a:r>
              <a:rPr lang="en-US" dirty="0"/>
              <a:t>Based upon analysis of evidence in the form of historical salary outcome data, graduating from institutions with higher tuition rates does not result in higher earnings when compared to graduates from more affordable institutions with the same major</a:t>
            </a:r>
          </a:p>
          <a:p>
            <a:endParaRPr lang="en-US" dirty="0"/>
          </a:p>
        </p:txBody>
      </p:sp>
    </p:spTree>
    <p:extLst>
      <p:ext uri="{BB962C8B-B14F-4D97-AF65-F5344CB8AC3E}">
        <p14:creationId xmlns:p14="http://schemas.microsoft.com/office/powerpoint/2010/main" val="456999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br>
              <a:rPr lang="en-US" sz="2200" dirty="0"/>
            </a:br>
            <a:r>
              <a:rPr lang="en-US" sz="2200" dirty="0"/>
              <a:t>Which degree majors have higher than average income growth</a:t>
            </a:r>
            <a:r>
              <a:rPr lang="en-US" sz="2000" dirty="0"/>
              <a:t>?</a:t>
            </a:r>
            <a:br>
              <a:rPr lang="en-US" sz="2400" dirty="0"/>
            </a:br>
            <a:br>
              <a:rPr lang="en-US" dirty="0"/>
            </a:br>
            <a:endParaRPr lang="en-US" dirty="0"/>
          </a:p>
        </p:txBody>
      </p:sp>
      <p:sp>
        <p:nvSpPr>
          <p:cNvPr id="3" name="Content Placeholder 2"/>
          <p:cNvSpPr>
            <a:spLocks noGrp="1"/>
          </p:cNvSpPr>
          <p:nvPr>
            <p:ph idx="1"/>
          </p:nvPr>
        </p:nvSpPr>
        <p:spPr>
          <a:xfrm>
            <a:off x="457200" y="971682"/>
            <a:ext cx="8229600" cy="3771636"/>
          </a:xfrm>
        </p:spPr>
        <p:txBody>
          <a:bodyPr>
            <a:normAutofit/>
          </a:bodyPr>
          <a:lstStyle/>
          <a:p>
            <a:r>
              <a:rPr lang="en-US" dirty="0"/>
              <a:t>What are the data outliers?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7572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br>
              <a:rPr lang="en-US" sz="2200" dirty="0"/>
            </a:br>
            <a:r>
              <a:rPr lang="en-US" sz="2200" dirty="0"/>
              <a:t>Which degree majors have higher than average income growth</a:t>
            </a:r>
            <a:r>
              <a:rPr lang="en-US" sz="2000" dirty="0"/>
              <a:t>?</a:t>
            </a:r>
            <a:br>
              <a:rPr lang="en-US" sz="2400" dirty="0"/>
            </a:br>
            <a:br>
              <a:rPr lang="en-US" dirty="0"/>
            </a:br>
            <a:endParaRPr lang="en-US" dirty="0"/>
          </a:p>
        </p:txBody>
      </p:sp>
      <p:sp>
        <p:nvSpPr>
          <p:cNvPr id="3" name="Content Placeholder 2"/>
          <p:cNvSpPr>
            <a:spLocks noGrp="1"/>
          </p:cNvSpPr>
          <p:nvPr>
            <p:ph idx="1"/>
          </p:nvPr>
        </p:nvSpPr>
        <p:spPr>
          <a:xfrm>
            <a:off x="482600" y="971682"/>
            <a:ext cx="8229600" cy="3771636"/>
          </a:xfrm>
        </p:spPr>
        <p:txBody>
          <a:bodyPr>
            <a:normAutofit/>
          </a:bodyPr>
          <a:lstStyle/>
          <a:p>
            <a:r>
              <a:rPr lang="en-US" dirty="0"/>
              <a:t>What major has the highest income growth?</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521260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br>
              <a:rPr lang="en-US" sz="2200" dirty="0"/>
            </a:br>
            <a:r>
              <a:rPr lang="en-US" sz="2200" dirty="0"/>
              <a:t>Which degree majors have higher than average income growth</a:t>
            </a:r>
            <a:r>
              <a:rPr lang="en-US" sz="2000" dirty="0"/>
              <a:t>?</a:t>
            </a:r>
            <a:br>
              <a:rPr lang="en-US" sz="2400" dirty="0"/>
            </a:br>
            <a:br>
              <a:rPr lang="en-US" dirty="0"/>
            </a:br>
            <a:endParaRPr lang="en-US" dirty="0"/>
          </a:p>
        </p:txBody>
      </p:sp>
      <p:sp>
        <p:nvSpPr>
          <p:cNvPr id="3" name="Content Placeholder 2"/>
          <p:cNvSpPr>
            <a:spLocks noGrp="1"/>
          </p:cNvSpPr>
          <p:nvPr>
            <p:ph idx="1"/>
          </p:nvPr>
        </p:nvSpPr>
        <p:spPr>
          <a:xfrm>
            <a:off x="457200" y="971682"/>
            <a:ext cx="8229600" cy="3771636"/>
          </a:xfrm>
        </p:spPr>
        <p:txBody>
          <a:bodyPr>
            <a:normAutofit/>
          </a:bodyPr>
          <a:lstStyle/>
          <a:p>
            <a:r>
              <a:rPr lang="en-US" dirty="0"/>
              <a:t>What major has the lowest income growth?</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96510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Cleanup &amp; Exploration</a:t>
            </a:r>
          </a:p>
        </p:txBody>
      </p:sp>
      <p:sp>
        <p:nvSpPr>
          <p:cNvPr id="3" name="Content Placeholder 2"/>
          <p:cNvSpPr>
            <a:spLocks noGrp="1"/>
          </p:cNvSpPr>
          <p:nvPr>
            <p:ph idx="1"/>
          </p:nvPr>
        </p:nvSpPr>
        <p:spPr/>
        <p:txBody>
          <a:bodyPr>
            <a:normAutofit fontScale="62500" lnSpcReduction="20000"/>
          </a:bodyPr>
          <a:lstStyle/>
          <a:p>
            <a:r>
              <a:rPr lang="en-US" dirty="0"/>
              <a:t>Use of </a:t>
            </a:r>
            <a:r>
              <a:rPr lang="en-US" dirty="0" err="1"/>
              <a:t>Jupyter</a:t>
            </a:r>
            <a:r>
              <a:rPr lang="en-US" dirty="0"/>
              <a:t> notebook</a:t>
            </a:r>
          </a:p>
          <a:p>
            <a:endParaRPr lang="en-US" dirty="0"/>
          </a:p>
          <a:p>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popularized in the 1960s with the </a:t>
            </a:r>
          </a:p>
          <a:p>
            <a:endParaRPr lang="en-US" dirty="0"/>
          </a:p>
          <a:p>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endParaRPr lang="en-US" dirty="0"/>
          </a:p>
        </p:txBody>
      </p:sp>
    </p:spTree>
    <p:extLst>
      <p:ext uri="{BB962C8B-B14F-4D97-AF65-F5344CB8AC3E}">
        <p14:creationId xmlns:p14="http://schemas.microsoft.com/office/powerpoint/2010/main" val="1260330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Cleanup &amp; Exploration</a:t>
            </a:r>
          </a:p>
        </p:txBody>
      </p:sp>
      <p:sp>
        <p:nvSpPr>
          <p:cNvPr id="3" name="Content Placeholder 2"/>
          <p:cNvSpPr>
            <a:spLocks noGrp="1"/>
          </p:cNvSpPr>
          <p:nvPr>
            <p:ph idx="1"/>
          </p:nvPr>
        </p:nvSpPr>
        <p:spPr/>
        <p:txBody>
          <a:bodyPr>
            <a:normAutofit fontScale="62500" lnSpcReduction="20000"/>
          </a:bodyPr>
          <a:lstStyle/>
          <a:p>
            <a:r>
              <a:rPr lang="en-US" dirty="0"/>
              <a:t>Use of </a:t>
            </a:r>
            <a:r>
              <a:rPr lang="en-US" dirty="0" err="1"/>
              <a:t>Jupyter</a:t>
            </a:r>
            <a:r>
              <a:rPr lang="en-US" dirty="0"/>
              <a:t> notebook</a:t>
            </a:r>
          </a:p>
          <a:p>
            <a:endParaRPr lang="en-US" dirty="0"/>
          </a:p>
          <a:p>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popularized in the 1960s with the </a:t>
            </a:r>
          </a:p>
          <a:p>
            <a:endParaRPr lang="en-US" dirty="0"/>
          </a:p>
          <a:p>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endParaRPr lang="en-US" dirty="0"/>
          </a:p>
        </p:txBody>
      </p:sp>
    </p:spTree>
    <p:extLst>
      <p:ext uri="{BB962C8B-B14F-4D97-AF65-F5344CB8AC3E}">
        <p14:creationId xmlns:p14="http://schemas.microsoft.com/office/powerpoint/2010/main" val="4224957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Cleanup &amp; Exploration</a:t>
            </a:r>
          </a:p>
        </p:txBody>
      </p:sp>
      <p:sp>
        <p:nvSpPr>
          <p:cNvPr id="3" name="Content Placeholder 2"/>
          <p:cNvSpPr>
            <a:spLocks noGrp="1"/>
          </p:cNvSpPr>
          <p:nvPr>
            <p:ph idx="1"/>
          </p:nvPr>
        </p:nvSpPr>
        <p:spPr/>
        <p:txBody>
          <a:bodyPr>
            <a:normAutofit fontScale="62500" lnSpcReduction="20000"/>
          </a:bodyPr>
          <a:lstStyle/>
          <a:p>
            <a:r>
              <a:rPr lang="en-US" dirty="0"/>
              <a:t>Use of </a:t>
            </a:r>
            <a:r>
              <a:rPr lang="en-US" dirty="0" err="1"/>
              <a:t>Jupyter</a:t>
            </a:r>
            <a:r>
              <a:rPr lang="en-US" dirty="0"/>
              <a:t> notebook</a:t>
            </a:r>
          </a:p>
          <a:p>
            <a:endParaRPr lang="en-US" dirty="0"/>
          </a:p>
          <a:p>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popularized in the 1960s with the </a:t>
            </a:r>
          </a:p>
          <a:p>
            <a:endParaRPr lang="en-US" dirty="0"/>
          </a:p>
          <a:p>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endParaRPr lang="en-US" dirty="0"/>
          </a:p>
        </p:txBody>
      </p:sp>
    </p:spTree>
    <p:extLst>
      <p:ext uri="{BB962C8B-B14F-4D97-AF65-F5344CB8AC3E}">
        <p14:creationId xmlns:p14="http://schemas.microsoft.com/office/powerpoint/2010/main" val="534683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normAutofit/>
          </a:bodyPr>
          <a:lstStyle/>
          <a:p>
            <a:r>
              <a:rPr lang="en-US" dirty="0"/>
              <a:t>Discussion…..</a:t>
            </a:r>
          </a:p>
          <a:p>
            <a:endParaRPr lang="en-US" dirty="0"/>
          </a:p>
          <a:p>
            <a:r>
              <a:rPr lang="en-US" dirty="0"/>
              <a:t>ABC</a:t>
            </a:r>
          </a:p>
          <a:p>
            <a:endParaRPr lang="en-US" dirty="0"/>
          </a:p>
          <a:p>
            <a:r>
              <a:rPr lang="en-US" dirty="0"/>
              <a:t>XYZ</a:t>
            </a:r>
          </a:p>
          <a:p>
            <a:endParaRPr lang="en-US" dirty="0"/>
          </a:p>
        </p:txBody>
      </p:sp>
    </p:spTree>
    <p:extLst>
      <p:ext uri="{BB962C8B-B14F-4D97-AF65-F5344CB8AC3E}">
        <p14:creationId xmlns:p14="http://schemas.microsoft.com/office/powerpoint/2010/main" val="3452757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09600" y="2645834"/>
            <a:ext cx="4114800" cy="1295136"/>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3600" b="1" dirty="0">
                <a:latin typeface="Arial" pitchFamily="34" charset="0"/>
                <a:ea typeface="+mj-ea"/>
                <a:cs typeface="Arial" pitchFamily="34" charset="0"/>
              </a:rPr>
              <a:t>A</a:t>
            </a:r>
            <a:r>
              <a:rPr kumimoji="0" lang="en-US" sz="3600" b="1" i="0" u="none" strike="noStrike" kern="1200" cap="none" spc="0" normalizeH="0" baseline="0" noProof="0" dirty="0" err="1">
                <a:ln>
                  <a:noFill/>
                </a:ln>
                <a:effectLst/>
                <a:uLnTx/>
                <a:uFillTx/>
                <a:latin typeface="Arial" pitchFamily="34" charset="0"/>
                <a:ea typeface="+mj-ea"/>
                <a:cs typeface="Arial" pitchFamily="34" charset="0"/>
              </a:rPr>
              <a:t>ny</a:t>
            </a:r>
            <a:r>
              <a:rPr kumimoji="0" lang="en-US" sz="3600" b="1" i="0" u="none" strike="noStrike" kern="1200" cap="none" spc="0" normalizeH="0" baseline="0" noProof="0" dirty="0">
                <a:ln>
                  <a:noFill/>
                </a:ln>
                <a:effectLst/>
                <a:uLnTx/>
                <a:uFillTx/>
                <a:latin typeface="Arial" pitchFamily="34" charset="0"/>
                <a:ea typeface="+mj-ea"/>
                <a:cs typeface="Arial" pitchFamily="34" charset="0"/>
              </a:rPr>
              <a:t> questions?</a:t>
            </a:r>
          </a:p>
        </p:txBody>
      </p:sp>
      <p:sp>
        <p:nvSpPr>
          <p:cNvPr id="5" name="Rectangle 2"/>
          <p:cNvSpPr txBox="1">
            <a:spLocks noChangeArrowheads="1"/>
          </p:cNvSpPr>
          <p:nvPr/>
        </p:nvSpPr>
        <p:spPr>
          <a:xfrm>
            <a:off x="4800600" y="994833"/>
            <a:ext cx="3124200" cy="42545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33300" b="1" dirty="0">
                <a:solidFill>
                  <a:schemeClr val="accent1"/>
                </a:solidFill>
                <a:latin typeface="Century Gothic" pitchFamily="34" charset="0"/>
                <a:ea typeface="+mj-ea"/>
                <a:cs typeface="Arial" pitchFamily="34" charset="0"/>
              </a:rPr>
              <a:t>?</a:t>
            </a:r>
            <a:endParaRPr kumimoji="0" lang="en-US" sz="33300" b="1" i="0" u="none" strike="noStrike" kern="1200" cap="none" spc="0" normalizeH="0" baseline="0" noProof="0" dirty="0">
              <a:ln>
                <a:noFill/>
              </a:ln>
              <a:solidFill>
                <a:schemeClr val="accent1"/>
              </a:solidFill>
              <a:effectLst/>
              <a:uLnTx/>
              <a:uFillTx/>
              <a:latin typeface="Century Gothic" pitchFamily="34" charset="0"/>
              <a:ea typeface="+mj-ea"/>
              <a:cs typeface="Arial" pitchFamily="34" charset="0"/>
            </a:endParaRPr>
          </a:p>
        </p:txBody>
      </p:sp>
      <p:sp>
        <p:nvSpPr>
          <p:cNvPr id="6" name="Rectangle 2"/>
          <p:cNvSpPr txBox="1">
            <a:spLocks noChangeArrowheads="1"/>
          </p:cNvSpPr>
          <p:nvPr/>
        </p:nvSpPr>
        <p:spPr>
          <a:xfrm>
            <a:off x="7086600" y="2866760"/>
            <a:ext cx="1676400" cy="1874573"/>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16700" b="1" dirty="0">
                <a:solidFill>
                  <a:schemeClr val="accent2"/>
                </a:solidFill>
                <a:latin typeface="Century Gothic" pitchFamily="34" charset="0"/>
                <a:ea typeface="+mj-ea"/>
                <a:cs typeface="Arial" pitchFamily="34" charset="0"/>
              </a:rPr>
              <a:t>?</a:t>
            </a:r>
            <a:endParaRPr kumimoji="0" lang="en-US" sz="16700" b="1" i="0" u="none" strike="noStrike" kern="1200" cap="none" spc="0" normalizeH="0" baseline="0" noProof="0" dirty="0">
              <a:ln>
                <a:noFill/>
              </a:ln>
              <a:solidFill>
                <a:schemeClr val="accent2"/>
              </a:solidFill>
              <a:effectLst/>
              <a:uLnTx/>
              <a:uFillTx/>
              <a:latin typeface="Century Gothic" pitchFamily="34" charset="0"/>
              <a:ea typeface="+mj-ea"/>
              <a:cs typeface="Arial" pitchFamily="34" charset="0"/>
            </a:endParaRPr>
          </a:p>
        </p:txBody>
      </p:sp>
      <p:sp>
        <p:nvSpPr>
          <p:cNvPr id="8" name="Rectangle 2"/>
          <p:cNvSpPr txBox="1">
            <a:spLocks noChangeArrowheads="1"/>
          </p:cNvSpPr>
          <p:nvPr/>
        </p:nvSpPr>
        <p:spPr>
          <a:xfrm>
            <a:off x="4572000" y="3153833"/>
            <a:ext cx="838200" cy="10795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9600" b="1" dirty="0">
                <a:solidFill>
                  <a:schemeClr val="accent3"/>
                </a:solidFill>
                <a:latin typeface="Century Gothic" pitchFamily="34" charset="0"/>
                <a:ea typeface="+mj-ea"/>
                <a:cs typeface="Arial" pitchFamily="34" charset="0"/>
              </a:rPr>
              <a:t>?</a:t>
            </a:r>
            <a:endParaRPr kumimoji="0" lang="en-US" sz="9600" b="1" i="0" u="none" strike="noStrike" kern="1200" cap="none" spc="0" normalizeH="0" baseline="0" noProof="0" dirty="0">
              <a:ln>
                <a:noFill/>
              </a:ln>
              <a:solidFill>
                <a:schemeClr val="accent3"/>
              </a:solidFill>
              <a:effectLst/>
              <a:uLnTx/>
              <a:uFillTx/>
              <a:latin typeface="Century Gothic" pitchFamily="34" charset="0"/>
              <a:ea typeface="+mj-ea"/>
              <a:cs typeface="Arial" pitchFamily="34" charset="0"/>
            </a:endParaRPr>
          </a:p>
        </p:txBody>
      </p:sp>
    </p:spTree>
    <p:extLst>
      <p:ext uri="{BB962C8B-B14F-4D97-AF65-F5344CB8AC3E}">
        <p14:creationId xmlns:p14="http://schemas.microsoft.com/office/powerpoint/2010/main" val="367278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a:t>
            </a:r>
          </a:p>
        </p:txBody>
      </p:sp>
      <p:sp>
        <p:nvSpPr>
          <p:cNvPr id="3" name="Content Placeholder 2"/>
          <p:cNvSpPr>
            <a:spLocks noGrp="1"/>
          </p:cNvSpPr>
          <p:nvPr>
            <p:ph idx="1"/>
          </p:nvPr>
        </p:nvSpPr>
        <p:spPr>
          <a:xfrm>
            <a:off x="457200" y="971682"/>
            <a:ext cx="8229600" cy="3771636"/>
          </a:xfrm>
        </p:spPr>
        <p:txBody>
          <a:bodyPr>
            <a:normAutofit/>
          </a:bodyPr>
          <a:lstStyle/>
          <a:p>
            <a:r>
              <a:rPr lang="en-US" sz="1900" dirty="0"/>
              <a:t>Graduating from institutions with higher tuition rates does not result in higher earnings when compared to graduates from more affordable institutions with the same major</a:t>
            </a:r>
          </a:p>
          <a:p>
            <a:endParaRPr lang="en-US" dirty="0"/>
          </a:p>
          <a:p>
            <a:endParaRPr lang="en-US" dirty="0"/>
          </a:p>
          <a:p>
            <a:endParaRPr lang="en-US" dirty="0"/>
          </a:p>
        </p:txBody>
      </p:sp>
      <p:pic>
        <p:nvPicPr>
          <p:cNvPr id="4" name="Picture 2" descr="H:\Images\INCOME\shutterstock_27371179.jpg">
            <a:extLst>
              <a:ext uri="{FF2B5EF4-FFF2-40B4-BE49-F238E27FC236}">
                <a16:creationId xmlns:a16="http://schemas.microsoft.com/office/drawing/2014/main" id="{64767C35-20A9-434E-907E-1D7168E0D186}"/>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3107786" y="2247900"/>
            <a:ext cx="2928428" cy="3352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8688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asked</a:t>
            </a:r>
          </a:p>
        </p:txBody>
      </p:sp>
      <p:sp>
        <p:nvSpPr>
          <p:cNvPr id="3" name="Content Placeholder 2"/>
          <p:cNvSpPr>
            <a:spLocks noGrp="1"/>
          </p:cNvSpPr>
          <p:nvPr>
            <p:ph idx="1"/>
          </p:nvPr>
        </p:nvSpPr>
        <p:spPr>
          <a:xfrm>
            <a:off x="457200" y="971682"/>
            <a:ext cx="8229600" cy="3771636"/>
          </a:xfrm>
        </p:spPr>
        <p:txBody>
          <a:bodyPr>
            <a:normAutofit fontScale="92500" lnSpcReduction="10000"/>
          </a:bodyPr>
          <a:lstStyle/>
          <a:p>
            <a:r>
              <a:rPr lang="en-US" dirty="0"/>
              <a:t>Does it pay more to attend a Party School or an Ivy League school?</a:t>
            </a:r>
          </a:p>
          <a:p>
            <a:endParaRPr lang="en-US" dirty="0"/>
          </a:p>
          <a:p>
            <a:r>
              <a:rPr lang="en-US" dirty="0"/>
              <a:t>Does region matter in relation to starting salary/mid-career/late-career salary?</a:t>
            </a:r>
          </a:p>
          <a:p>
            <a:endParaRPr lang="en-US" dirty="0"/>
          </a:p>
          <a:p>
            <a:r>
              <a:rPr lang="en-US" dirty="0"/>
              <a:t>What degree majors have higher than average income growth?</a:t>
            </a:r>
          </a:p>
          <a:p>
            <a:endParaRPr lang="en-US" dirty="0"/>
          </a:p>
        </p:txBody>
      </p:sp>
    </p:spTree>
    <p:extLst>
      <p:ext uri="{BB962C8B-B14F-4D97-AF65-F5344CB8AC3E}">
        <p14:creationId xmlns:p14="http://schemas.microsoft.com/office/powerpoint/2010/main" val="1326334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r>
              <a:rPr lang="en-US" sz="2200" dirty="0"/>
              <a:t>Does it pay more to attend a Party School or an Ivy League school?</a:t>
            </a:r>
            <a:br>
              <a:rPr lang="en-US" dirty="0"/>
            </a:br>
            <a:endParaRPr lang="en-US" dirty="0"/>
          </a:p>
        </p:txBody>
      </p:sp>
      <p:sp>
        <p:nvSpPr>
          <p:cNvPr id="3" name="Content Placeholder 2"/>
          <p:cNvSpPr>
            <a:spLocks noGrp="1"/>
          </p:cNvSpPr>
          <p:nvPr>
            <p:ph idx="1"/>
          </p:nvPr>
        </p:nvSpPr>
        <p:spPr>
          <a:xfrm>
            <a:off x="457200" y="971682"/>
            <a:ext cx="8229600" cy="3771636"/>
          </a:xfrm>
        </p:spPr>
        <p:txBody>
          <a:bodyPr>
            <a:normAutofit/>
          </a:bodyPr>
          <a:lstStyle/>
          <a:p>
            <a:r>
              <a:rPr lang="en-US" dirty="0"/>
              <a:t>What classifies as a Party School?</a:t>
            </a:r>
          </a:p>
          <a:p>
            <a:pPr lvl="2"/>
            <a:r>
              <a:rPr lang="en-US" dirty="0"/>
              <a:t>According to Princeton Review‘s annual publication of 62 college ranking</a:t>
            </a:r>
          </a:p>
          <a:p>
            <a:pPr lvl="3"/>
            <a:endParaRPr lang="en-US" dirty="0"/>
          </a:p>
          <a:p>
            <a:pPr lvl="3"/>
            <a:r>
              <a:rPr lang="en-US" dirty="0"/>
              <a:t>Availability &amp; consumption of alcohol</a:t>
            </a:r>
          </a:p>
          <a:p>
            <a:pPr lvl="3"/>
            <a:r>
              <a:rPr lang="en-US" dirty="0"/>
              <a:t>Availability &amp; consumption of drugs </a:t>
            </a:r>
          </a:p>
          <a:p>
            <a:pPr lvl="3"/>
            <a:r>
              <a:rPr lang="en-US" dirty="0"/>
              <a:t>Amount of time spent studying outside of the classroom</a:t>
            </a:r>
          </a:p>
          <a:p>
            <a:pPr lvl="3"/>
            <a:r>
              <a:rPr lang="en-US" dirty="0"/>
              <a:t>Popularity of Greek Life (fraternities and sororities) </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66699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r>
              <a:rPr lang="en-US" sz="2200" dirty="0"/>
              <a:t>Does it pay more to attend a Party School or an Ivy League school?</a:t>
            </a:r>
            <a:br>
              <a:rPr lang="en-US" dirty="0"/>
            </a:br>
            <a:endParaRPr lang="en-US" dirty="0"/>
          </a:p>
        </p:txBody>
      </p:sp>
      <p:sp>
        <p:nvSpPr>
          <p:cNvPr id="3" name="Content Placeholder 2"/>
          <p:cNvSpPr>
            <a:spLocks noGrp="1"/>
          </p:cNvSpPr>
          <p:nvPr>
            <p:ph idx="1"/>
          </p:nvPr>
        </p:nvSpPr>
        <p:spPr>
          <a:xfrm>
            <a:off x="457200" y="971682"/>
            <a:ext cx="8229600" cy="3771636"/>
          </a:xfrm>
        </p:spPr>
        <p:txBody>
          <a:bodyPr>
            <a:normAutofit lnSpcReduction="10000"/>
          </a:bodyPr>
          <a:lstStyle/>
          <a:p>
            <a:r>
              <a:rPr lang="en-US" dirty="0"/>
              <a:t>What classifies as an Ivy League School?</a:t>
            </a:r>
          </a:p>
          <a:p>
            <a:pPr lvl="2"/>
            <a:r>
              <a:rPr lang="en-US" dirty="0"/>
              <a:t>8 private universities located in the "Northeast" region: </a:t>
            </a:r>
          </a:p>
          <a:p>
            <a:pPr lvl="3"/>
            <a:r>
              <a:rPr lang="en-US" dirty="0"/>
              <a:t>Brown University  (Providence, RI)</a:t>
            </a:r>
          </a:p>
          <a:p>
            <a:pPr lvl="3"/>
            <a:r>
              <a:rPr lang="en-US" dirty="0"/>
              <a:t>Columbia University (New York, NY) </a:t>
            </a:r>
          </a:p>
          <a:p>
            <a:pPr lvl="3"/>
            <a:r>
              <a:rPr lang="en-US" dirty="0"/>
              <a:t>Cornell University (Ithaca, NY)</a:t>
            </a:r>
          </a:p>
          <a:p>
            <a:pPr lvl="3"/>
            <a:r>
              <a:rPr lang="en-US" dirty="0"/>
              <a:t>Dartmouth College (Hanover, NH)</a:t>
            </a:r>
          </a:p>
          <a:p>
            <a:pPr lvl="3"/>
            <a:r>
              <a:rPr lang="en-US" dirty="0"/>
              <a:t>Harvard University (Cambridge, MA)</a:t>
            </a:r>
          </a:p>
          <a:p>
            <a:pPr lvl="3"/>
            <a:r>
              <a:rPr lang="en-US" dirty="0"/>
              <a:t>University of Pennsylvania (Philadelphia, PA)</a:t>
            </a:r>
          </a:p>
          <a:p>
            <a:pPr lvl="3"/>
            <a:r>
              <a:rPr lang="en-US" dirty="0"/>
              <a:t>Princeton University (Princeton, NJ)</a:t>
            </a:r>
          </a:p>
          <a:p>
            <a:pPr lvl="3"/>
            <a:r>
              <a:rPr lang="en-US" dirty="0"/>
              <a:t>Yale University (New Haven, CT)</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93654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r>
              <a:rPr lang="en-US" sz="2200" dirty="0"/>
              <a:t>Does it pay more to attend a Party School or an Ivy League school?</a:t>
            </a:r>
            <a:br>
              <a:rPr lang="en-US" dirty="0"/>
            </a:br>
            <a:endParaRPr lang="en-US" dirty="0"/>
          </a:p>
        </p:txBody>
      </p:sp>
      <p:sp>
        <p:nvSpPr>
          <p:cNvPr id="3" name="Content Placeholder 2"/>
          <p:cNvSpPr>
            <a:spLocks noGrp="1"/>
          </p:cNvSpPr>
          <p:nvPr>
            <p:ph idx="1"/>
          </p:nvPr>
        </p:nvSpPr>
        <p:spPr>
          <a:xfrm>
            <a:off x="457200" y="971682"/>
            <a:ext cx="8229600" cy="3771636"/>
          </a:xfrm>
        </p:spPr>
        <p:txBody>
          <a:bodyPr>
            <a:normAutofit/>
          </a:bodyPr>
          <a:lstStyle/>
          <a:p>
            <a:r>
              <a:rPr lang="en-US" dirty="0"/>
              <a:t>What classifies as an Ivy League School?</a:t>
            </a:r>
          </a:p>
          <a:p>
            <a:pPr lvl="2"/>
            <a:r>
              <a:rPr lang="en-US" dirty="0"/>
              <a:t>Common traits: </a:t>
            </a:r>
          </a:p>
          <a:p>
            <a:pPr lvl="3"/>
            <a:r>
              <a:rPr lang="en-US" dirty="0"/>
              <a:t>Academic excellence</a:t>
            </a:r>
          </a:p>
          <a:p>
            <a:pPr lvl="3"/>
            <a:r>
              <a:rPr lang="en-US" dirty="0"/>
              <a:t>Selective admissions process</a:t>
            </a:r>
          </a:p>
          <a:p>
            <a:pPr lvl="3"/>
            <a:r>
              <a:rPr lang="en-US" dirty="0"/>
              <a:t>Sizable financial endowments</a:t>
            </a:r>
          </a:p>
          <a:p>
            <a:pPr lvl="3"/>
            <a:r>
              <a:rPr lang="en-US" dirty="0"/>
              <a:t>Social elitism</a:t>
            </a:r>
          </a:p>
          <a:p>
            <a:pPr marL="0" indent="0">
              <a:buNone/>
            </a:pPr>
            <a:endParaRPr lang="en-US" dirty="0"/>
          </a:p>
          <a:p>
            <a:endParaRPr lang="en-US" dirty="0"/>
          </a:p>
        </p:txBody>
      </p:sp>
    </p:spTree>
    <p:extLst>
      <p:ext uri="{BB962C8B-B14F-4D97-AF65-F5344CB8AC3E}">
        <p14:creationId xmlns:p14="http://schemas.microsoft.com/office/powerpoint/2010/main" val="333423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r>
              <a:rPr lang="en-US" sz="2200" dirty="0"/>
              <a:t>Does it pay more to attend a Party School or an Ivy League school?</a:t>
            </a:r>
            <a:br>
              <a:rPr lang="en-US" dirty="0"/>
            </a:br>
            <a:endParaRPr lang="en-US" dirty="0"/>
          </a:p>
        </p:txBody>
      </p:sp>
      <p:sp>
        <p:nvSpPr>
          <p:cNvPr id="3" name="Content Placeholder 2"/>
          <p:cNvSpPr>
            <a:spLocks noGrp="1"/>
          </p:cNvSpPr>
          <p:nvPr>
            <p:ph idx="1"/>
          </p:nvPr>
        </p:nvSpPr>
        <p:spPr>
          <a:xfrm>
            <a:off x="457200" y="1007533"/>
            <a:ext cx="8229600" cy="4686300"/>
          </a:xfrm>
        </p:spPr>
        <p:txBody>
          <a:bodyPr>
            <a:normAutofit fontScale="55000" lnSpcReduction="20000"/>
          </a:bodyPr>
          <a:lstStyle/>
          <a:p>
            <a:r>
              <a:rPr lang="en-US" dirty="0"/>
              <a:t>What schools have two or more classifications?</a:t>
            </a:r>
          </a:p>
          <a:p>
            <a:pPr lvl="2"/>
            <a:r>
              <a:rPr lang="en-US" dirty="0"/>
              <a:t>Party and State: 19</a:t>
            </a:r>
          </a:p>
          <a:p>
            <a:pPr lvl="3"/>
            <a:r>
              <a:rPr lang="en-US" b="1" dirty="0"/>
              <a:t>Louisiana State University (LSU)                     </a:t>
            </a:r>
          </a:p>
          <a:p>
            <a:pPr lvl="3"/>
            <a:r>
              <a:rPr lang="en-US" b="1" dirty="0"/>
              <a:t>University of Maryland, College Park                 </a:t>
            </a:r>
          </a:p>
          <a:p>
            <a:pPr lvl="3"/>
            <a:r>
              <a:rPr lang="en-US" b="1" dirty="0"/>
              <a:t>University of Georgia (UGA)                          </a:t>
            </a:r>
          </a:p>
          <a:p>
            <a:pPr lvl="3"/>
            <a:r>
              <a:rPr lang="en-US" b="1" dirty="0"/>
              <a:t>University of Alabama, Tuscaloosa                    </a:t>
            </a:r>
          </a:p>
          <a:p>
            <a:pPr lvl="3"/>
            <a:r>
              <a:rPr lang="en-US" b="1" dirty="0"/>
              <a:t>University of New Hampshire (UNH)                    </a:t>
            </a:r>
          </a:p>
          <a:p>
            <a:pPr lvl="3"/>
            <a:r>
              <a:rPr lang="en-US" b="1" dirty="0"/>
              <a:t>University of Florida (UF)                           </a:t>
            </a:r>
          </a:p>
          <a:p>
            <a:pPr lvl="3"/>
            <a:r>
              <a:rPr lang="en-US" b="1" dirty="0"/>
              <a:t>University of California, Santa Barbara (UCSB)       </a:t>
            </a:r>
          </a:p>
          <a:p>
            <a:pPr lvl="3"/>
            <a:r>
              <a:rPr lang="en-US" b="1" dirty="0"/>
              <a:t>Pennsylvania State University (PSU)                  </a:t>
            </a:r>
          </a:p>
          <a:p>
            <a:pPr lvl="3"/>
            <a:r>
              <a:rPr lang="en-US" b="1" dirty="0"/>
              <a:t>West Virginia University (WVU)                       </a:t>
            </a:r>
          </a:p>
          <a:p>
            <a:pPr lvl="3"/>
            <a:r>
              <a:rPr lang="en-US" b="1" dirty="0"/>
              <a:t>Indiana University (IU), Bloomington                 </a:t>
            </a:r>
          </a:p>
          <a:p>
            <a:pPr lvl="3"/>
            <a:r>
              <a:rPr lang="en-US" b="1" dirty="0"/>
              <a:t>University of Tennessee                              </a:t>
            </a:r>
          </a:p>
          <a:p>
            <a:pPr lvl="3"/>
            <a:r>
              <a:rPr lang="en-US" b="1" dirty="0"/>
              <a:t>Ohio University                                      </a:t>
            </a:r>
          </a:p>
          <a:p>
            <a:pPr lvl="3"/>
            <a:r>
              <a:rPr lang="en-US" b="1" dirty="0"/>
              <a:t>Arizona State University (ASU)                       </a:t>
            </a:r>
          </a:p>
          <a:p>
            <a:pPr lvl="3"/>
            <a:r>
              <a:rPr lang="en-US" b="1" dirty="0"/>
              <a:t>University of Illinois at Urbana-Champaign (UIUC)    </a:t>
            </a:r>
          </a:p>
          <a:p>
            <a:pPr lvl="3"/>
            <a:r>
              <a:rPr lang="en-US" b="1" dirty="0"/>
              <a:t>University of Texas (UT) - Austin                    </a:t>
            </a:r>
          </a:p>
          <a:p>
            <a:pPr lvl="3"/>
            <a:r>
              <a:rPr lang="en-US" b="1" dirty="0"/>
              <a:t>State University of New York (SUNY) at Albany        </a:t>
            </a:r>
          </a:p>
          <a:p>
            <a:pPr lvl="3"/>
            <a:r>
              <a:rPr lang="en-US" b="1" dirty="0"/>
              <a:t>Florida State University (FSU)                       </a:t>
            </a:r>
          </a:p>
          <a:p>
            <a:pPr lvl="3"/>
            <a:r>
              <a:rPr lang="en-US" b="1" dirty="0"/>
              <a:t>University of Iowa (UI)                              </a:t>
            </a:r>
          </a:p>
          <a:p>
            <a:pPr lvl="3"/>
            <a:r>
              <a:rPr lang="en-US" b="1" dirty="0"/>
              <a:t>University of Mississippi </a:t>
            </a:r>
          </a:p>
          <a:p>
            <a:pPr lvl="3"/>
            <a:endParaRPr lang="en-US" dirty="0"/>
          </a:p>
          <a:p>
            <a:pPr lvl="2"/>
            <a:r>
              <a:rPr lang="en-US" dirty="0"/>
              <a:t>Party and Liberal Arts: 1</a:t>
            </a:r>
          </a:p>
          <a:p>
            <a:pPr lvl="3"/>
            <a:r>
              <a:rPr lang="en-US" b="1" dirty="0"/>
              <a:t>Randolph-Macon College</a:t>
            </a:r>
          </a:p>
          <a:p>
            <a:endParaRPr lang="en-US" dirty="0"/>
          </a:p>
        </p:txBody>
      </p:sp>
    </p:spTree>
    <p:extLst>
      <p:ext uri="{BB962C8B-B14F-4D97-AF65-F5344CB8AC3E}">
        <p14:creationId xmlns:p14="http://schemas.microsoft.com/office/powerpoint/2010/main" val="285409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r>
              <a:rPr lang="en-US" sz="2200" dirty="0"/>
              <a:t>Does it pay more to attend a Party School or an Ivy League school?</a:t>
            </a:r>
            <a:br>
              <a:rPr lang="en-US" dirty="0"/>
            </a:br>
            <a:endParaRPr lang="en-US" dirty="0"/>
          </a:p>
        </p:txBody>
      </p:sp>
      <p:sp>
        <p:nvSpPr>
          <p:cNvPr id="3" name="Content Placeholder 2"/>
          <p:cNvSpPr>
            <a:spLocks noGrp="1"/>
          </p:cNvSpPr>
          <p:nvPr>
            <p:ph idx="1"/>
          </p:nvPr>
        </p:nvSpPr>
        <p:spPr>
          <a:xfrm>
            <a:off x="431800" y="971682"/>
            <a:ext cx="8229600" cy="3771636"/>
          </a:xfrm>
        </p:spPr>
        <p:txBody>
          <a:bodyPr>
            <a:normAutofit fontScale="92500" lnSpcReduction="10000"/>
          </a:bodyPr>
          <a:lstStyle/>
          <a:p>
            <a:r>
              <a:rPr lang="en-US" dirty="0"/>
              <a:t>What is  the average starting salary of Ivy League Schools? (All eight Ivy Schools represented)</a:t>
            </a:r>
          </a:p>
          <a:p>
            <a:pPr lvl="3"/>
            <a:r>
              <a:rPr lang="en-US" b="1" dirty="0"/>
              <a:t>Brown University: $56,200</a:t>
            </a:r>
          </a:p>
          <a:p>
            <a:pPr lvl="3"/>
            <a:r>
              <a:rPr lang="en-US" b="1" dirty="0"/>
              <a:t>Dartmouth College: $58,000</a:t>
            </a:r>
          </a:p>
          <a:p>
            <a:pPr lvl="3"/>
            <a:r>
              <a:rPr lang="en-US" b="1" dirty="0"/>
              <a:t>Yale University: $59,100</a:t>
            </a:r>
          </a:p>
          <a:p>
            <a:pPr lvl="3"/>
            <a:r>
              <a:rPr lang="en-US" b="1" dirty="0"/>
              <a:t>Columbia University: $59,400 </a:t>
            </a:r>
          </a:p>
          <a:p>
            <a:pPr lvl="3"/>
            <a:r>
              <a:rPr lang="en-US" b="1" dirty="0"/>
              <a:t>Cornell University: $60,300</a:t>
            </a:r>
          </a:p>
          <a:p>
            <a:pPr lvl="3"/>
            <a:r>
              <a:rPr lang="en-US" b="1" dirty="0"/>
              <a:t>University of Pennsylvania: $60,900</a:t>
            </a:r>
          </a:p>
          <a:p>
            <a:pPr lvl="3"/>
            <a:r>
              <a:rPr lang="en-US" b="1" dirty="0"/>
              <a:t>Harvard University: $63,400</a:t>
            </a:r>
          </a:p>
          <a:p>
            <a:pPr lvl="3"/>
            <a:r>
              <a:rPr lang="en-US" b="1" dirty="0"/>
              <a:t>Princeton University: $66,500</a:t>
            </a:r>
          </a:p>
          <a:p>
            <a:pPr lvl="3"/>
            <a:endParaRPr lang="en-US" dirty="0"/>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2196650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12AF46"/>
      </a:accent1>
      <a:accent2>
        <a:srgbClr val="336633"/>
      </a:accent2>
      <a:accent3>
        <a:srgbClr val="99CC99"/>
      </a:accent3>
      <a:accent4>
        <a:srgbClr val="669966"/>
      </a:accent4>
      <a:accent5>
        <a:srgbClr val="666633"/>
      </a:accent5>
      <a:accent6>
        <a:srgbClr val="99996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1691</TotalTime>
  <Words>1165</Words>
  <Application>Microsoft Office PowerPoint</Application>
  <PresentationFormat>On-screen Show (16:10)</PresentationFormat>
  <Paragraphs>217</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Century Gothic</vt:lpstr>
      <vt:lpstr>Office Theme</vt:lpstr>
      <vt:lpstr>The True Meaning  behind “Decision Day”</vt:lpstr>
      <vt:lpstr>Summary</vt:lpstr>
      <vt:lpstr>Hypothesis</vt:lpstr>
      <vt:lpstr>Questions asked</vt:lpstr>
      <vt:lpstr> Does it pay more to attend a Party School or an Ivy League school? </vt:lpstr>
      <vt:lpstr> Does it pay more to attend a Party School or an Ivy League school? </vt:lpstr>
      <vt:lpstr> Does it pay more to attend a Party School or an Ivy League school? </vt:lpstr>
      <vt:lpstr> Does it pay more to attend a Party School or an Ivy League school? </vt:lpstr>
      <vt:lpstr> Does it pay more to attend a Party School or an Ivy League school? </vt:lpstr>
      <vt:lpstr> Does it pay more to attend a Party School or an Ivy League school? </vt:lpstr>
      <vt:lpstr>  Does region matter in relation to starting median salary/mid-career median salary?  </vt:lpstr>
      <vt:lpstr>  Does region matter in relation to starting median salary/mid-career median salary?  </vt:lpstr>
      <vt:lpstr>  Does region matter in relation to starting median salary/mid-career median salary?  </vt:lpstr>
      <vt:lpstr>  Does region matter in relation to starting median salary/mid-career median salary?  </vt:lpstr>
      <vt:lpstr>  Does region matter in relation to starting median salary/mid-career median salary?  </vt:lpstr>
      <vt:lpstr>  Does region matter in relation to starting median salary/mid-career median salary?  </vt:lpstr>
      <vt:lpstr>  Does region matter in relation to starting median salary/mid-career median salary?  </vt:lpstr>
      <vt:lpstr>  Does region matter in relation to starting median salary/mid-career median salary?  </vt:lpstr>
      <vt:lpstr>  Does region matter in relation to starting median salary/mid-career median salary?  </vt:lpstr>
      <vt:lpstr>  Which degree majors have higher than average income growth?  </vt:lpstr>
      <vt:lpstr>  Which degree majors have higher than average income growth?  </vt:lpstr>
      <vt:lpstr>  Which degree majors have higher than average income growth?  </vt:lpstr>
      <vt:lpstr>Data Cleanup &amp; Exploration</vt:lpstr>
      <vt:lpstr>Data Cleanup &amp; Exploration</vt:lpstr>
      <vt:lpstr>Data Cleanup &amp; Exploration</vt:lpstr>
      <vt:lpstr>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Company</dc:creator>
  <cp:lastModifiedBy>Edward Gates Jr</cp:lastModifiedBy>
  <cp:revision>26</cp:revision>
  <dcterms:created xsi:type="dcterms:W3CDTF">2013-12-25T12:45:28Z</dcterms:created>
  <dcterms:modified xsi:type="dcterms:W3CDTF">2019-06-11T03:55:18Z</dcterms:modified>
</cp:coreProperties>
</file>