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87" r:id="rId4"/>
    <p:sldId id="290" r:id="rId5"/>
    <p:sldId id="283" r:id="rId6"/>
    <p:sldId id="289" r:id="rId7"/>
    <p:sldId id="275" r:id="rId8"/>
    <p:sldId id="286" r:id="rId9"/>
    <p:sldId id="285" r:id="rId10"/>
    <p:sldId id="284" r:id="rId11"/>
    <p:sldId id="276" r:id="rId12"/>
    <p:sldId id="277" r:id="rId13"/>
    <p:sldId id="291" r:id="rId14"/>
    <p:sldId id="282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Impact" panose="020B0806030902050204" pitchFamily="34" charset="0"/>
      <p:regular r:id="rId25"/>
    </p:embeddedFont>
    <p:embeddedFont>
      <p:font typeface="Spectral" panose="02020502060000000000" pitchFamily="18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1"/>
    <p:restoredTop sz="94540"/>
  </p:normalViewPr>
  <p:slideViewPr>
    <p:cSldViewPr snapToGrid="0">
      <p:cViewPr>
        <p:scale>
          <a:sx n="130" d="100"/>
          <a:sy n="130" d="100"/>
        </p:scale>
        <p:origin x="144" y="4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96a7b4d2c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596a7b4d2c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212" y="685800"/>
            <a:ext cx="5080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b69253042_8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5b69253042_8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b69253042_8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5b69253042_8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b69253042_8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5b69253042_8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4985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b69253042_8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5b69253042_8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212" y="685800"/>
            <a:ext cx="5080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b69253042_8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5b69253042_8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81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b69253042_8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5b69253042_8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163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b69253042_8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5b69253042_8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3875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b69253042_8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5b69253042_8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567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b69253042_8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5b69253042_8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b69253042_8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5b69253042_8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51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b69253042_8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5b69253042_8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9241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b69253042_8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5b69253042_8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600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899151" y="0"/>
            <a:ext cx="3243263" cy="5152073"/>
            <a:chOff x="5899151" y="0"/>
            <a:chExt cx="3243263" cy="6858000"/>
          </a:xfrm>
        </p:grpSpPr>
        <p:sp>
          <p:nvSpPr>
            <p:cNvPr id="61" name="Google Shape;61;p14"/>
            <p:cNvSpPr/>
            <p:nvPr/>
          </p:nvSpPr>
          <p:spPr>
            <a:xfrm>
              <a:off x="5899151" y="5651500"/>
              <a:ext cx="3243263" cy="850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5899151" y="0"/>
              <a:ext cx="3243263" cy="5724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5899151" y="6448425"/>
              <a:ext cx="3243263" cy="4095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1143000" y="2009300"/>
            <a:ext cx="7772400" cy="575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514600" y="2640330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2"/>
          </p:nvPr>
        </p:nvSpPr>
        <p:spPr>
          <a:xfrm>
            <a:off x="457201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620125" y="3"/>
            <a:ext cx="533400" cy="8743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7799388" y="3"/>
            <a:ext cx="960438" cy="874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3"/>
            <a:ext cx="7837488" cy="874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ctrTitle"/>
          </p:nvPr>
        </p:nvSpPr>
        <p:spPr>
          <a:xfrm>
            <a:off x="5983150" y="423150"/>
            <a:ext cx="3124200" cy="23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Calibri"/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The True Meaning </a:t>
            </a:r>
            <a:br>
              <a:rPr lang="en" sz="3600">
                <a:latin typeface="Impact"/>
                <a:ea typeface="Impact"/>
                <a:cs typeface="Impact"/>
                <a:sym typeface="Impact"/>
              </a:rPr>
            </a:br>
            <a:r>
              <a:rPr lang="en" sz="3600">
                <a:latin typeface="Impact"/>
                <a:ea typeface="Impact"/>
                <a:cs typeface="Impact"/>
                <a:sym typeface="Impact"/>
              </a:rPr>
              <a:t>behind “Decision Day!”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6021250" y="3044648"/>
            <a:ext cx="3048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Edward Gates, Jr.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Philip Nunoo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Nikita Jones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Mason Waters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79"/>
              <a:buFont typeface="Calibri"/>
              <a:buNone/>
            </a:pPr>
            <a:r>
              <a:rPr lang="en" sz="1800" dirty="0"/>
              <a:t>Starting vs. Mid-Career Median Salary</a:t>
            </a:r>
            <a:endParaRPr sz="1800" dirty="0"/>
          </a:p>
        </p:txBody>
      </p:sp>
      <p:sp>
        <p:nvSpPr>
          <p:cNvPr id="255" name="Google Shape;255;p45"/>
          <p:cNvSpPr txBox="1">
            <a:spLocks noGrp="1"/>
          </p:cNvSpPr>
          <p:nvPr>
            <p:ph type="body" idx="1"/>
          </p:nvPr>
        </p:nvSpPr>
        <p:spPr>
          <a:xfrm>
            <a:off x="5527737" y="2193644"/>
            <a:ext cx="2684207" cy="792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/>
              <a:t>Pearson Correlation: 0.85</a:t>
            </a:r>
            <a:endParaRPr sz="20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CD2488-87AE-B24D-B71C-18F75EEA78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74051" y="1209160"/>
            <a:ext cx="4114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979"/>
            </a:pPr>
            <a:r>
              <a:rPr lang="en" sz="1800" dirty="0"/>
              <a:t>Starting vs. Mid-Career 90</a:t>
            </a:r>
            <a:r>
              <a:rPr lang="en" sz="1800" baseline="30000" dirty="0"/>
              <a:t>th</a:t>
            </a:r>
            <a:r>
              <a:rPr lang="en" sz="1800" dirty="0"/>
              <a:t> Percentile Median Salary</a:t>
            </a:r>
            <a:endParaRPr sz="18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1A72EB-B523-FF4F-A742-6F3498CEBA6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46072" y="1084008"/>
            <a:ext cx="4114800" cy="3657600"/>
          </a:xfrm>
          <a:prstGeom prst="rect">
            <a:avLst/>
          </a:prstGeom>
        </p:spPr>
      </p:pic>
      <p:sp>
        <p:nvSpPr>
          <p:cNvPr id="8" name="Google Shape;255;p45">
            <a:extLst>
              <a:ext uri="{FF2B5EF4-FFF2-40B4-BE49-F238E27FC236}">
                <a16:creationId xmlns:a16="http://schemas.microsoft.com/office/drawing/2014/main" id="{DE728F72-13F2-C54E-8634-D538217315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27737" y="2193644"/>
            <a:ext cx="2684207" cy="792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/>
              <a:t>Pearson Correlation: 0.70</a:t>
            </a:r>
            <a:endParaRPr sz="20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79"/>
              <a:buFont typeface="Calibri"/>
              <a:buNone/>
            </a:pPr>
            <a:r>
              <a:rPr lang="en" sz="1979" dirty="0"/>
              <a:t>Summary Write-Up</a:t>
            </a:r>
            <a:endParaRPr sz="2880" dirty="0"/>
          </a:p>
        </p:txBody>
      </p:sp>
      <p:sp>
        <p:nvSpPr>
          <p:cNvPr id="243" name="Google Shape;243;p43"/>
          <p:cNvSpPr txBox="1">
            <a:spLocks noGrp="1"/>
          </p:cNvSpPr>
          <p:nvPr>
            <p:ph type="body" idx="1"/>
          </p:nvPr>
        </p:nvSpPr>
        <p:spPr>
          <a:xfrm>
            <a:off x="457200" y="874514"/>
            <a:ext cx="8229600" cy="339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/>
              <a:t>Physician Assistants start their career noticeably with the best salary.</a:t>
            </a:r>
          </a:p>
          <a:p>
            <a:r>
              <a:rPr lang="en-US" sz="2000" dirty="0"/>
              <a:t>In the middle of the career, Chemical Engineers and then Computer Engineers get the best salary.</a:t>
            </a:r>
          </a:p>
          <a:p>
            <a:r>
              <a:rPr lang="en-US" sz="2000" dirty="0"/>
              <a:t>In the long term, Economists have the salary advantages who earns the best salary when compared to others.</a:t>
            </a:r>
          </a:p>
          <a:p>
            <a:r>
              <a:rPr lang="en-US" sz="2000" dirty="0"/>
              <a:t>Mathematicians and Philosophers have the most increase in their salary during their career.</a:t>
            </a:r>
          </a:p>
          <a:p>
            <a:r>
              <a:rPr lang="en-US" sz="2000" dirty="0"/>
              <a:t>As a result of analyzes we have made, different jobs have different advantages in their career opportunities when start salary, long term salary and increase in salary percentage compared.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0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0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04638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/>
          <p:nvPr/>
        </p:nvSpPr>
        <p:spPr>
          <a:xfrm>
            <a:off x="609600" y="2381251"/>
            <a:ext cx="4114800" cy="116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ny questions?</a:t>
            </a:r>
            <a:endParaRPr/>
          </a:p>
        </p:txBody>
      </p:sp>
      <p:sp>
        <p:nvSpPr>
          <p:cNvPr id="291" name="Google Shape;291;p51"/>
          <p:cNvSpPr txBox="1"/>
          <p:nvPr/>
        </p:nvSpPr>
        <p:spPr>
          <a:xfrm>
            <a:off x="4800600" y="895350"/>
            <a:ext cx="31242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300"/>
              <a:buFont typeface="Century Gothic"/>
              <a:buNone/>
            </a:pPr>
            <a:r>
              <a:rPr lang="en" sz="333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3300" b="1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51"/>
          <p:cNvSpPr txBox="1"/>
          <p:nvPr/>
        </p:nvSpPr>
        <p:spPr>
          <a:xfrm>
            <a:off x="7086600" y="2580084"/>
            <a:ext cx="1676400" cy="168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700"/>
              <a:buFont typeface="Century Gothic"/>
              <a:buNone/>
            </a:pPr>
            <a:r>
              <a:rPr lang="en" sz="16700" b="1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16700" b="1" i="0" u="none" strike="noStrike" cap="none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p51"/>
          <p:cNvSpPr txBox="1"/>
          <p:nvPr/>
        </p:nvSpPr>
        <p:spPr>
          <a:xfrm>
            <a:off x="4572000" y="2838450"/>
            <a:ext cx="838200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Font typeface="Century Gothic"/>
              <a:buNone/>
            </a:pPr>
            <a:r>
              <a:rPr lang="en" sz="96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9600" b="1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79"/>
              <a:buFont typeface="Calibri"/>
              <a:buNone/>
            </a:pPr>
            <a:r>
              <a:rPr lang="en" sz="1979" dirty="0"/>
              <a:t>Presentation Requirements</a:t>
            </a:r>
            <a:endParaRPr sz="2880" dirty="0"/>
          </a:p>
        </p:txBody>
      </p:sp>
      <p:sp>
        <p:nvSpPr>
          <p:cNvPr id="243" name="Google Shape;243;p43"/>
          <p:cNvSpPr txBox="1">
            <a:spLocks noGrp="1"/>
          </p:cNvSpPr>
          <p:nvPr>
            <p:ph type="body" idx="1"/>
          </p:nvPr>
        </p:nvSpPr>
        <p:spPr>
          <a:xfrm>
            <a:off x="457200" y="874514"/>
            <a:ext cx="8229600" cy="416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3200"/>
              <a:buNone/>
            </a:pPr>
            <a:endParaRPr lang="en-US" sz="1200" dirty="0"/>
          </a:p>
          <a:p>
            <a:pPr marL="342900" lvl="0">
              <a:spcBef>
                <a:spcPts val="0"/>
              </a:spcBef>
              <a:buSzPts val="3200"/>
            </a:pPr>
            <a:r>
              <a:rPr lang="en-US" sz="1200" dirty="0"/>
              <a:t>* [ ] Be at least 8-10 </a:t>
            </a:r>
            <a:r>
              <a:rPr lang="en-US" sz="1200" dirty="0" err="1"/>
              <a:t>min.long</a:t>
            </a:r>
            <a:endParaRPr lang="en-US" sz="1200" dirty="0"/>
          </a:p>
          <a:p>
            <a:pPr marL="342900" lvl="0">
              <a:spcBef>
                <a:spcPts val="0"/>
              </a:spcBef>
              <a:buSzPts val="3200"/>
            </a:pPr>
            <a:endParaRPr lang="en-US" sz="1200" dirty="0"/>
          </a:p>
          <a:p>
            <a:pPr marL="342900" lvl="0">
              <a:spcBef>
                <a:spcPts val="0"/>
              </a:spcBef>
              <a:buSzPts val="3200"/>
            </a:pPr>
            <a:r>
              <a:rPr lang="en-US" sz="1200" dirty="0"/>
              <a:t>* [ ] Describe the core message or hypothesis for your project.</a:t>
            </a:r>
          </a:p>
          <a:p>
            <a:pPr marL="342900" lvl="0">
              <a:spcBef>
                <a:spcPts val="0"/>
              </a:spcBef>
              <a:buSzPts val="3200"/>
            </a:pPr>
            <a:endParaRPr lang="en-US" sz="1200" dirty="0"/>
          </a:p>
          <a:p>
            <a:pPr marL="342900" lvl="0">
              <a:spcBef>
                <a:spcPts val="0"/>
              </a:spcBef>
              <a:buSzPts val="3200"/>
            </a:pPr>
            <a:r>
              <a:rPr lang="en-US" sz="1200" dirty="0"/>
              <a:t>* [ ] Describe the questions you and your group found interesting, and what motivated you to answer them</a:t>
            </a:r>
          </a:p>
          <a:p>
            <a:pPr marL="342900" lvl="0">
              <a:spcBef>
                <a:spcPts val="0"/>
              </a:spcBef>
              <a:buSzPts val="3200"/>
            </a:pPr>
            <a:endParaRPr lang="en-US" sz="1200" dirty="0"/>
          </a:p>
          <a:p>
            <a:pPr marL="342900" lvl="0">
              <a:spcBef>
                <a:spcPts val="0"/>
              </a:spcBef>
              <a:buSzPts val="3200"/>
            </a:pPr>
            <a:r>
              <a:rPr lang="en-US" sz="1200" dirty="0"/>
              <a:t>* [ ] Summarize where and how you found the data you used to answer these questions</a:t>
            </a:r>
          </a:p>
          <a:p>
            <a:pPr marL="342900" lvl="0">
              <a:spcBef>
                <a:spcPts val="0"/>
              </a:spcBef>
              <a:buSzPts val="3200"/>
            </a:pPr>
            <a:endParaRPr lang="en-US" sz="1200" dirty="0"/>
          </a:p>
          <a:p>
            <a:pPr marL="342900" lvl="0">
              <a:spcBef>
                <a:spcPts val="0"/>
              </a:spcBef>
              <a:buSzPts val="3200"/>
            </a:pPr>
            <a:r>
              <a:rPr lang="en-US" sz="1200" dirty="0"/>
              <a:t>* [ ] Describe the data exploration and cleanup process (accompanied by your </a:t>
            </a:r>
            <a:r>
              <a:rPr lang="en-US" sz="1200" dirty="0" err="1"/>
              <a:t>Jupyter</a:t>
            </a:r>
            <a:r>
              <a:rPr lang="en-US" sz="1200" dirty="0"/>
              <a:t> Notebook)</a:t>
            </a:r>
          </a:p>
          <a:p>
            <a:pPr marL="342900" lvl="0">
              <a:spcBef>
                <a:spcPts val="0"/>
              </a:spcBef>
              <a:buSzPts val="3200"/>
            </a:pPr>
            <a:endParaRPr lang="en-US" sz="1200" dirty="0"/>
          </a:p>
          <a:p>
            <a:pPr marL="342900" lvl="0">
              <a:spcBef>
                <a:spcPts val="0"/>
              </a:spcBef>
              <a:buSzPts val="3200"/>
            </a:pPr>
            <a:r>
              <a:rPr lang="en-US" sz="1200" dirty="0"/>
              <a:t>* [ ] Describe the analysis process (accompanied by your </a:t>
            </a:r>
            <a:r>
              <a:rPr lang="en-US" sz="1200" dirty="0" err="1"/>
              <a:t>Jupyter</a:t>
            </a:r>
            <a:r>
              <a:rPr lang="en-US" sz="1200" dirty="0"/>
              <a:t> Notebook)</a:t>
            </a:r>
          </a:p>
          <a:p>
            <a:pPr marL="342900" lvl="0">
              <a:spcBef>
                <a:spcPts val="0"/>
              </a:spcBef>
              <a:buSzPts val="3200"/>
            </a:pPr>
            <a:endParaRPr lang="en-US" sz="1200" dirty="0"/>
          </a:p>
          <a:p>
            <a:pPr marL="342900" lvl="0">
              <a:spcBef>
                <a:spcPts val="0"/>
              </a:spcBef>
              <a:buSzPts val="3200"/>
            </a:pPr>
            <a:r>
              <a:rPr lang="en-US" sz="1200" dirty="0"/>
              <a:t>* [ ] Summarize your conclusions. This should include a numerical summary (i.e., what data did your analysis yield), as well as visualizations of that summary (plots of the final analysis data)</a:t>
            </a:r>
          </a:p>
          <a:p>
            <a:pPr marL="342900" lvl="0">
              <a:spcBef>
                <a:spcPts val="0"/>
              </a:spcBef>
              <a:buSzPts val="3200"/>
            </a:pPr>
            <a:endParaRPr lang="en-US" sz="1200" dirty="0"/>
          </a:p>
          <a:p>
            <a:pPr marL="342900" lvl="0">
              <a:spcBef>
                <a:spcPts val="0"/>
              </a:spcBef>
              <a:buSzPts val="3200"/>
            </a:pPr>
            <a:r>
              <a:rPr lang="en-US" sz="1200" dirty="0">
                <a:highlight>
                  <a:srgbClr val="00FFFF"/>
                </a:highlight>
              </a:rPr>
              <a:t>* [ ] Discuss the implications of your findings. This is where you get to have an open-ended discussion about what your findings "mean".</a:t>
            </a:r>
          </a:p>
          <a:p>
            <a:pPr marL="342900" lvl="0">
              <a:spcBef>
                <a:spcPts val="0"/>
              </a:spcBef>
              <a:buSzPts val="3200"/>
            </a:pPr>
            <a:endParaRPr lang="en-US" sz="1200" dirty="0">
              <a:highlight>
                <a:srgbClr val="00FFFF"/>
              </a:highlight>
            </a:endParaRPr>
          </a:p>
          <a:p>
            <a:pPr marL="342900" lvl="0">
              <a:spcBef>
                <a:spcPts val="0"/>
              </a:spcBef>
              <a:buSzPts val="3200"/>
            </a:pPr>
            <a:r>
              <a:rPr lang="en-US" sz="1200" dirty="0">
                <a:highlight>
                  <a:srgbClr val="00FFFF"/>
                </a:highlight>
              </a:rPr>
              <a:t>* [ ] Tell a good story! Storytelling through data analysis is no different than in literature. Find your narrative and use your analysis and visualization skills to highlight conflict and resolution in your data.</a:t>
            </a:r>
            <a:endParaRPr sz="1200" dirty="0">
              <a:highlight>
                <a:srgbClr val="00FFFF"/>
              </a:highlight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2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2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76209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79"/>
              <a:buFont typeface="Calibri"/>
              <a:buNone/>
            </a:pPr>
            <a:r>
              <a:rPr lang="en" sz="1979" dirty="0"/>
              <a:t>Does your degree matter??</a:t>
            </a:r>
            <a:endParaRPr sz="2880" dirty="0"/>
          </a:p>
        </p:txBody>
      </p:sp>
      <p:sp>
        <p:nvSpPr>
          <p:cNvPr id="243" name="Google Shape;243;p43"/>
          <p:cNvSpPr txBox="1">
            <a:spLocks noGrp="1"/>
          </p:cNvSpPr>
          <p:nvPr>
            <p:ph type="body" idx="1"/>
          </p:nvPr>
        </p:nvSpPr>
        <p:spPr>
          <a:xfrm>
            <a:off x="457200" y="874514"/>
            <a:ext cx="8229600" cy="339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Transition</a:t>
            </a:r>
            <a:endParaRPr dirty="0"/>
          </a:p>
          <a:p>
            <a:pPr marL="160020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085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79"/>
              <a:buFont typeface="Calibri"/>
              <a:buNone/>
            </a:pPr>
            <a:r>
              <a:rPr lang="en" sz="1979" dirty="0"/>
              <a:t>Degrees that pay back – Data Preview</a:t>
            </a:r>
            <a:endParaRPr sz="2880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403B1A-3EE4-AF4A-B6DE-14B3B49C0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2233"/>
            <a:ext cx="9144000" cy="336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7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79"/>
              <a:buFont typeface="Calibri"/>
              <a:buNone/>
            </a:pPr>
            <a:r>
              <a:rPr lang="en" sz="1979" dirty="0"/>
              <a:t>Overall Descriptive Statistics</a:t>
            </a:r>
            <a:endParaRPr sz="288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13472E-36E7-894A-B869-D7A8FE385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8008"/>
            <a:ext cx="9144000" cy="3073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DF1CCA-7176-274D-8EBD-0C8821A4401F}"/>
              </a:ext>
            </a:extLst>
          </p:cNvPr>
          <p:cNvSpPr/>
          <p:nvPr/>
        </p:nvSpPr>
        <p:spPr>
          <a:xfrm>
            <a:off x="619432" y="1448008"/>
            <a:ext cx="3569110" cy="2976508"/>
          </a:xfrm>
          <a:prstGeom prst="rect">
            <a:avLst/>
          </a:prstGeom>
          <a:solidFill>
            <a:schemeClr val="accent3">
              <a:alpha val="2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754C5D-6D55-724F-B9BD-48BDA51462E0}"/>
              </a:ext>
            </a:extLst>
          </p:cNvPr>
          <p:cNvSpPr/>
          <p:nvPr/>
        </p:nvSpPr>
        <p:spPr>
          <a:xfrm>
            <a:off x="7919892" y="1448008"/>
            <a:ext cx="1188720" cy="2976508"/>
          </a:xfrm>
          <a:prstGeom prst="rect">
            <a:avLst/>
          </a:prstGeom>
          <a:solidFill>
            <a:schemeClr val="accent3">
              <a:alpha val="2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7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SzPts val="1979"/>
            </a:pPr>
            <a:r>
              <a:rPr lang="en-US" sz="1800" dirty="0"/>
              <a:t>Which Undergraduate Majors get the highest income at the start of their careers?</a:t>
            </a:r>
            <a:endParaRPr sz="28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41A29F-2C74-6A48-A99C-EC9DB30ED2B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119" y="943896"/>
            <a:ext cx="4572000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872A5B-7ED8-644E-B7CF-31F82A1AF8C8}"/>
              </a:ext>
            </a:extLst>
          </p:cNvPr>
          <p:cNvSpPr txBox="1"/>
          <p:nvPr/>
        </p:nvSpPr>
        <p:spPr>
          <a:xfrm>
            <a:off x="5338916" y="1356850"/>
            <a:ext cx="3028336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Top 5</a:t>
            </a:r>
            <a:endParaRPr lang="en-US" dirty="0"/>
          </a:p>
          <a:p>
            <a:r>
              <a:rPr lang="en-US" dirty="0"/>
              <a:t>Physician Assistant: $74,300</a:t>
            </a:r>
          </a:p>
          <a:p>
            <a:r>
              <a:rPr lang="en-US" dirty="0"/>
              <a:t>Chemical Engineering: $63,200</a:t>
            </a:r>
          </a:p>
          <a:p>
            <a:r>
              <a:rPr lang="en-US" dirty="0"/>
              <a:t>Computer Engineering: $61,400</a:t>
            </a:r>
          </a:p>
          <a:p>
            <a:r>
              <a:rPr lang="en-US" dirty="0"/>
              <a:t>Electrical Engineering: $60,900</a:t>
            </a:r>
          </a:p>
          <a:p>
            <a:r>
              <a:rPr lang="en-US" dirty="0"/>
              <a:t>Mechanical Engineering: $57,900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b="1" u="sng" dirty="0"/>
              <a:t>Bottom 5</a:t>
            </a:r>
            <a:endParaRPr lang="en-US" dirty="0"/>
          </a:p>
          <a:p>
            <a:r>
              <a:rPr lang="en-US" dirty="0"/>
              <a:t>Spanish: $34,000</a:t>
            </a:r>
          </a:p>
          <a:p>
            <a:r>
              <a:rPr lang="en-US" dirty="0"/>
              <a:t>Religion: $34,100</a:t>
            </a:r>
          </a:p>
          <a:p>
            <a:r>
              <a:rPr lang="en-US" dirty="0"/>
              <a:t>Education: $34,900</a:t>
            </a:r>
          </a:p>
          <a:p>
            <a:r>
              <a:rPr lang="en-US" dirty="0"/>
              <a:t>Criminal Justice: $35,000</a:t>
            </a:r>
          </a:p>
          <a:p>
            <a:r>
              <a:rPr lang="en-US" dirty="0"/>
              <a:t>Journalism: $35,600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B19F317-A366-0049-AEE3-FB46358D697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832" y="891540"/>
            <a:ext cx="4389120" cy="4114800"/>
          </a:xfrm>
          <a:prstGeom prst="rect">
            <a:avLst/>
          </a:prstGeom>
        </p:spPr>
      </p:pic>
      <p:sp>
        <p:nvSpPr>
          <p:cNvPr id="11" name="Google Shape;248;p44">
            <a:extLst>
              <a:ext uri="{FF2B5EF4-FFF2-40B4-BE49-F238E27FC236}">
                <a16:creationId xmlns:a16="http://schemas.microsoft.com/office/drawing/2014/main" id="{C143AD3E-B0F9-2B4B-80B0-B1CE8573ED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SzPts val="1979"/>
            </a:pPr>
            <a:r>
              <a:rPr lang="en-US" sz="1800" dirty="0"/>
              <a:t>Which Undergraduate Majors get the highest income at Mid-Career?</a:t>
            </a:r>
            <a:endParaRPr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07DFE-1DE9-004F-830A-87DF6571515E}"/>
              </a:ext>
            </a:extLst>
          </p:cNvPr>
          <p:cNvSpPr txBox="1"/>
          <p:nvPr/>
        </p:nvSpPr>
        <p:spPr>
          <a:xfrm>
            <a:off x="5338916" y="1356850"/>
            <a:ext cx="3028336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Top 5</a:t>
            </a:r>
          </a:p>
          <a:p>
            <a:r>
              <a:rPr lang="en-US" dirty="0"/>
              <a:t>Chemical Engineering: $107,000</a:t>
            </a:r>
          </a:p>
          <a:p>
            <a:r>
              <a:rPr lang="en-US" dirty="0"/>
              <a:t>Computer Engineering: $105,000</a:t>
            </a:r>
          </a:p>
          <a:p>
            <a:r>
              <a:rPr lang="en-US" dirty="0"/>
              <a:t>Electrical Engineering: $103,000</a:t>
            </a:r>
          </a:p>
          <a:p>
            <a:r>
              <a:rPr lang="en-US" dirty="0"/>
              <a:t>Aerospace Engineering: $101,000</a:t>
            </a:r>
          </a:p>
          <a:p>
            <a:r>
              <a:rPr lang="en-US" dirty="0"/>
              <a:t>Economics: $98,600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Bottom 5</a:t>
            </a:r>
          </a:p>
          <a:p>
            <a:r>
              <a:rPr lang="en-US" dirty="0"/>
              <a:t>Religion: $52,000</a:t>
            </a:r>
          </a:p>
          <a:p>
            <a:r>
              <a:rPr lang="en-US" dirty="0"/>
              <a:t>Education: $52,000</a:t>
            </a:r>
          </a:p>
          <a:p>
            <a:r>
              <a:rPr lang="en-US" dirty="0"/>
              <a:t>Spanish: $53,100</a:t>
            </a:r>
          </a:p>
          <a:p>
            <a:r>
              <a:rPr lang="en-US" dirty="0"/>
              <a:t>Interior Design: $53,200</a:t>
            </a:r>
          </a:p>
          <a:p>
            <a:r>
              <a:rPr lang="en-US" dirty="0"/>
              <a:t>Music: $55,000</a:t>
            </a:r>
          </a:p>
        </p:txBody>
      </p:sp>
    </p:spTree>
    <p:extLst>
      <p:ext uri="{BB962C8B-B14F-4D97-AF65-F5344CB8AC3E}">
        <p14:creationId xmlns:p14="http://schemas.microsoft.com/office/powerpoint/2010/main" val="325057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>
              <a:buSzPts val="1979"/>
            </a:pPr>
            <a:r>
              <a:rPr lang="en-US" sz="1800" dirty="0"/>
              <a:t>Which Undergraduate Majors get the highest income at Mid-Career 90</a:t>
            </a:r>
            <a:r>
              <a:rPr lang="en-US" sz="1800" baseline="30000" dirty="0"/>
              <a:t>th</a:t>
            </a:r>
            <a:r>
              <a:rPr lang="en-US" sz="1800" dirty="0"/>
              <a:t> Percentile?</a:t>
            </a:r>
            <a:endParaRPr sz="28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8739E1-9782-CF42-9AD4-3C30A9BC1BD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8623" y="925830"/>
            <a:ext cx="4572000" cy="411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1EE417-7A52-7247-B3EC-E00D1A8E19C8}"/>
              </a:ext>
            </a:extLst>
          </p:cNvPr>
          <p:cNvSpPr txBox="1"/>
          <p:nvPr/>
        </p:nvSpPr>
        <p:spPr>
          <a:xfrm>
            <a:off x="5289755" y="1356850"/>
            <a:ext cx="3146323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Top 5</a:t>
            </a:r>
            <a:endParaRPr lang="en-US" dirty="0"/>
          </a:p>
          <a:p>
            <a:r>
              <a:rPr lang="en-US" dirty="0"/>
              <a:t>Economics: $210,000</a:t>
            </a:r>
          </a:p>
          <a:p>
            <a:r>
              <a:rPr lang="en-US" dirty="0"/>
              <a:t>Finance: $195,000</a:t>
            </a:r>
          </a:p>
          <a:p>
            <a:r>
              <a:rPr lang="en-US" dirty="0"/>
              <a:t>Chemical Engineering: $194,000</a:t>
            </a:r>
          </a:p>
          <a:p>
            <a:r>
              <a:rPr lang="en-US" dirty="0"/>
              <a:t>Math: $183,000</a:t>
            </a:r>
          </a:p>
          <a:p>
            <a:r>
              <a:rPr lang="en-US" dirty="0"/>
              <a:t>Physics: $178,000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b="1" u="sng" dirty="0"/>
              <a:t>Bottom 5</a:t>
            </a:r>
            <a:endParaRPr lang="en-US" dirty="0"/>
          </a:p>
          <a:p>
            <a:r>
              <a:rPr lang="en-US" dirty="0"/>
              <a:t>Spanish: $96,400</a:t>
            </a:r>
          </a:p>
          <a:p>
            <a:r>
              <a:rPr lang="en-US" dirty="0"/>
              <a:t>Religion: $96,400</a:t>
            </a:r>
          </a:p>
          <a:p>
            <a:r>
              <a:rPr lang="en-US" dirty="0"/>
              <a:t>Nursing: $98,300</a:t>
            </a:r>
          </a:p>
          <a:p>
            <a:r>
              <a:rPr lang="en-US" dirty="0"/>
              <a:t>Nutrition: $99,200</a:t>
            </a:r>
          </a:p>
          <a:p>
            <a:r>
              <a:rPr lang="en-US" dirty="0"/>
              <a:t>Healthcare Administration: $101,000</a:t>
            </a:r>
          </a:p>
        </p:txBody>
      </p:sp>
    </p:spTree>
    <p:extLst>
      <p:ext uri="{BB962C8B-B14F-4D97-AF65-F5344CB8AC3E}">
        <p14:creationId xmlns:p14="http://schemas.microsoft.com/office/powerpoint/2010/main" val="310356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457200" y="10287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fontAlgn="b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Percent change from Starting to Mid-Career Salary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754AF8-9013-A94B-95E5-253A5E8168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2"/>
          <a:stretch/>
        </p:blipFill>
        <p:spPr>
          <a:xfrm>
            <a:off x="39334" y="934062"/>
            <a:ext cx="4327995" cy="4114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4EA83F-5B13-A748-A4DE-936F05B831D9}"/>
              </a:ext>
            </a:extLst>
          </p:cNvPr>
          <p:cNvSpPr txBox="1"/>
          <p:nvPr/>
        </p:nvSpPr>
        <p:spPr>
          <a:xfrm>
            <a:off x="5338916" y="1356850"/>
            <a:ext cx="3028336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Top 5</a:t>
            </a:r>
            <a:endParaRPr lang="en-US" dirty="0"/>
          </a:p>
          <a:p>
            <a:r>
              <a:rPr lang="en-US" dirty="0"/>
              <a:t>Math: 103.5%</a:t>
            </a:r>
          </a:p>
          <a:p>
            <a:r>
              <a:rPr lang="en-US" dirty="0"/>
              <a:t>Philosophy: 103.5%</a:t>
            </a:r>
          </a:p>
          <a:p>
            <a:r>
              <a:rPr lang="en-US" dirty="0"/>
              <a:t>Economics: 97.8%</a:t>
            </a:r>
          </a:p>
          <a:p>
            <a:r>
              <a:rPr lang="en-US" dirty="0"/>
              <a:t>Marketing: 96.8%</a:t>
            </a:r>
          </a:p>
          <a:p>
            <a:r>
              <a:rPr lang="en-US" dirty="0"/>
              <a:t>Physics: 95.1%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b="1" u="sng" dirty="0"/>
              <a:t>Bottom 5</a:t>
            </a:r>
            <a:endParaRPr lang="en-US" dirty="0"/>
          </a:p>
          <a:p>
            <a:r>
              <a:rPr lang="en-US" dirty="0"/>
              <a:t>Physician Assistant: 23.4%</a:t>
            </a:r>
          </a:p>
          <a:p>
            <a:r>
              <a:rPr lang="en-US" dirty="0"/>
              <a:t>Philosophy: 23.4% </a:t>
            </a:r>
          </a:p>
          <a:p>
            <a:r>
              <a:rPr lang="en-US" dirty="0"/>
              <a:t>Economics: 38.6%</a:t>
            </a:r>
          </a:p>
          <a:p>
            <a:r>
              <a:rPr lang="en-US" dirty="0"/>
              <a:t>Marketing: 47.4%</a:t>
            </a:r>
          </a:p>
          <a:p>
            <a:r>
              <a:rPr lang="en-US" dirty="0"/>
              <a:t>Physics: 49%</a:t>
            </a:r>
          </a:p>
        </p:txBody>
      </p:sp>
    </p:spTree>
    <p:extLst>
      <p:ext uri="{BB962C8B-B14F-4D97-AF65-F5344CB8AC3E}">
        <p14:creationId xmlns:p14="http://schemas.microsoft.com/office/powerpoint/2010/main" val="32163892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2AF46"/>
      </a:accent1>
      <a:accent2>
        <a:srgbClr val="336633"/>
      </a:accent2>
      <a:accent3>
        <a:srgbClr val="99CC99"/>
      </a:accent3>
      <a:accent4>
        <a:srgbClr val="669966"/>
      </a:accent4>
      <a:accent5>
        <a:srgbClr val="666633"/>
      </a:accent5>
      <a:accent6>
        <a:srgbClr val="99996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589</Words>
  <Application>Microsoft Macintosh PowerPoint</Application>
  <PresentationFormat>On-screen Show (16:9)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Century Gothic</vt:lpstr>
      <vt:lpstr>Calibri</vt:lpstr>
      <vt:lpstr>Spectral</vt:lpstr>
      <vt:lpstr>Arial</vt:lpstr>
      <vt:lpstr>Impact</vt:lpstr>
      <vt:lpstr>Simple Light</vt:lpstr>
      <vt:lpstr>Office Theme</vt:lpstr>
      <vt:lpstr>The True Meaning  behind “Decision Day!”</vt:lpstr>
      <vt:lpstr>Presentation Requirements</vt:lpstr>
      <vt:lpstr>Does your degree matter??</vt:lpstr>
      <vt:lpstr>Degrees that pay back – Data Preview</vt:lpstr>
      <vt:lpstr>Overall Descriptive Statistics</vt:lpstr>
      <vt:lpstr>Which Undergraduate Majors get the highest income at the start of their careers?</vt:lpstr>
      <vt:lpstr>Which Undergraduate Majors get the highest income at Mid-Career?</vt:lpstr>
      <vt:lpstr>Which Undergraduate Majors get the highest income at Mid-Career 90th Percentile?</vt:lpstr>
      <vt:lpstr>Percent change from Starting to Mid-Career Salary</vt:lpstr>
      <vt:lpstr>Starting vs. Mid-Career Median Salary</vt:lpstr>
      <vt:lpstr>Starting vs. Mid-Career 90th Percentile Median Salary</vt:lpstr>
      <vt:lpstr>Summary Write-Up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True Meaning  behind “Decision Day!”</dc:title>
  <cp:lastModifiedBy>Philip Nunoo</cp:lastModifiedBy>
  <cp:revision>19</cp:revision>
  <dcterms:modified xsi:type="dcterms:W3CDTF">2019-06-12T02:25:54Z</dcterms:modified>
</cp:coreProperties>
</file>