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1" r:id="rId14"/>
    <p:sldId id="282" r:id="rId15"/>
    <p:sldId id="284" r:id="rId16"/>
    <p:sldId id="279" r:id="rId17"/>
    <p:sldId id="283" r:id="rId18"/>
    <p:sldId id="259" r:id="rId19"/>
    <p:sldId id="280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2/20/2024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2/20/2024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E5B5-469E-42EF-8955-30FF95BC9F6E}" type="datetime1">
              <a:rPr lang="en-US" smtClean="0"/>
              <a:t>2/20/2024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5E0-ECCB-48C6-A260-1B5F10FEA01F}" type="datetime1">
              <a:rPr lang="en-US" smtClean="0"/>
              <a:t>2/20/2024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D91E-1EF7-41BE-95FB-A318963642FD}" type="datetime1">
              <a:rPr lang="en-US" smtClean="0"/>
              <a:t>2/20/2024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93CB-A711-44D1-B381-70E0C90AE2E3}" type="datetime1">
              <a:rPr lang="en-US" smtClean="0"/>
              <a:t>2/20/2024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3925-6386-45E0-94BB-79D05A0264A9}" type="datetime1">
              <a:rPr lang="en-US" smtClean="0"/>
              <a:t>2/20/2024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21A3-9234-41C3-B082-6F599894AEB3}" type="datetime1">
              <a:rPr lang="en-US" smtClean="0"/>
              <a:t>2/20/2024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650-229B-4418-90CF-166431BCAA10}" type="datetime1">
              <a:rPr lang="en-US" smtClean="0"/>
              <a:t>2/20/2024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8834-D037-4640-99E8-5008A5312ABF}" type="datetime1">
              <a:rPr lang="en-US" smtClean="0"/>
              <a:t>2/20/2024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A540-C6E4-4F7E-B006-373C3F9B47DB}" type="datetime1">
              <a:rPr lang="en-US" smtClean="0"/>
              <a:t>2/20/2024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5B5A-BA51-4AFF-B293-0EDF627E55F2}" type="datetime1">
              <a:rPr lang="en-US" smtClean="0"/>
              <a:t>2/20/2024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C337-10E3-4A67-9247-EA3A75AEDE66}" type="datetime1">
              <a:rPr lang="en-US" smtClean="0"/>
              <a:t>2/20/2024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F7BE7-83D2-4771-A5A8-745691176AF4}" type="datetime1">
              <a:rPr lang="en-US" smtClean="0"/>
              <a:t>2/20/2024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yuki.io/page/reference-arithmetic-cod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eb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ebp"/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پیاده‌سازی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روش</a:t>
            </a:r>
            <a:r>
              <a:rPr lang="en-US" dirty="0">
                <a:latin typeface="IRTitr" panose="02000506000000020002" pitchFamily="2" charset="-78"/>
                <a:cs typeface="IRTitr" panose="02000506000000020002" pitchFamily="2" charset="-78"/>
              </a:rPr>
              <a:t>CALIC 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برای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فشرده‌سازی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بی‌تلف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تصویر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عباس حاتمی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خوشمردان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r>
              <a:rPr lang="en-US" cap="none" dirty="0">
                <a:latin typeface="IRMitra" panose="02000506000000020002" pitchFamily="2" charset="-78"/>
                <a:cs typeface="IRMitra" panose="02000506000000020002" pitchFamily="2" charset="-78"/>
              </a:rPr>
              <a:t>https://github.com/khoshmard/calic/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6B8B15-D803-F67A-F8C0-67A8450F30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2" y="678452"/>
            <a:ext cx="1596648" cy="17526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5389023-B529-F69F-0AD5-9C70A21F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1BE3B-5FFC-FD76-FAB5-B75FC59A5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15D9494-CE8C-1871-0760-13942CFA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مدل‌سازی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خطای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پیش‌بینی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با زمینه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DF3E32B-673B-6175-0E84-F592BF04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E66925-7ACA-484F-6D84-A481A9964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567098"/>
            <a:ext cx="5867400" cy="5016265"/>
          </a:xfrm>
          <a:prstGeom prst="rect">
            <a:avLst/>
          </a:prstGeom>
        </p:spPr>
      </p:pic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00A1A9AF-A8C1-A21C-AB4C-DA3EB8BE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1212" y="1701797"/>
            <a:ext cx="4418172" cy="4462272"/>
          </a:xfrm>
        </p:spPr>
        <p:txBody>
          <a:bodyPr>
            <a:normAutofit/>
          </a:bodyPr>
          <a:lstStyle/>
          <a:p>
            <a:pPr algn="r" rtl="1"/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بخشی از خطای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پیش‌بینی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با زمینه کاهش داد</a:t>
            </a:r>
          </a:p>
          <a:p>
            <a:pPr algn="r" rtl="1"/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6146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D25CC-9F79-F89F-551A-044F9A1A4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B7DB61C-CF0B-448E-2026-56F1E357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کدگذاری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آنتروپی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خطای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پیش‌بینی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FC714C8A-A3A3-B739-B189-3CA556D0B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[۳] نوع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کدگذاری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آنتروپی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تعیین نشده است.</a:t>
            </a:r>
          </a:p>
          <a:p>
            <a:pPr algn="r" rtl="1"/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کدگذاری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آنتروپی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حسابی یا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هافمن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تطبیقی باشد.</a:t>
            </a:r>
          </a:p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این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پیاده‌سازی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کدگذاری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حسابی استفاده شده است.</a:t>
            </a:r>
          </a:p>
          <a:p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  <a:hlinkClick r:id="rId2"/>
              </a:rPr>
              <a:t>https://www.nayuki.io/page/reference-arithmetic-coding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فایل‌های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arithmetic.py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arithmeticcoding.py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arithmetic-adaptive-coding.py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r" rtl="1"/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6DC6D42-C04E-B4F4-9938-2CBA4A32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6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0270E-D781-FF18-E645-0A8D3D0D2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F790519-E913-7876-33CE-C4117BA1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مراحل انجام کار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AAA1383C-A984-4423-12EB-2458729C8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فایل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calic.ipynb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فراخوانی شده است.</a:t>
            </a:r>
          </a:p>
          <a:p>
            <a:pPr algn="r" rtl="1"/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فایل‌های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عکس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فرخوانی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عکس خام آنها با فرمت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raw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ذخیره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می‌شوند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مراحل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کدگذاری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روی آنها انجام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با فرمت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craw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ذخیره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می‌شوند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کدگذاری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حسابی روی فایل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craw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انجام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فایل نهایی با فرمت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calic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ذخیره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می‌شوند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6226DAA-A6B7-0F7F-A104-4C9A523D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0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7AFF7-4479-0CB5-D26A-633EF6062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25787FE-9A23-E121-7CB7-7A41F027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نتایج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C8C68B4-E7F1-6C4C-A5C6-4B7AED40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A8530-95D7-AD1A-A57B-EE2373309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020763"/>
            <a:ext cx="9118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3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C13AB-FFC6-7377-63D8-7C312F0E2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03D5DCB-7B31-CF20-92F5-72750E79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کارهای آینده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3A70503C-8171-C6B4-DBC5-493F77691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12" y="1701797"/>
            <a:ext cx="9599772" cy="4462272"/>
          </a:xfrm>
        </p:spPr>
        <p:txBody>
          <a:bodyPr>
            <a:normAutofit/>
          </a:bodyPr>
          <a:lstStyle/>
          <a:p>
            <a:pPr algn="r" rtl="1"/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CALIC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بعضی از محتواها بهتر از دیگر محتواها عمل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بخشی به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افزود که بر اساس محتوا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متناسب کند.</a:t>
            </a:r>
          </a:p>
          <a:p>
            <a:pPr algn="r" rtl="1"/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پارامترهای بهینه شده را از با استفاده از یادگیری ماشین پیدا کرد.</a:t>
            </a:r>
          </a:p>
          <a:p>
            <a:pPr algn="r" rtl="1"/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کدگذاری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Golomb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-Rice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نیز برای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فشرده‌سازی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خطای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پیش‌بینی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استفاده کرد.</a:t>
            </a:r>
          </a:p>
          <a:p>
            <a:pPr algn="r" rtl="1"/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مکانیزیم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فیدبک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خطا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پیاده‌سازی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نشده است.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419D5A-DA13-842F-0A37-385907F1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4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از توجه شما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سپاسگذارم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A82A24-1CDE-07CE-A9EA-4A78A446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B37F8-E89E-2B1F-4DC7-948B6BE32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A212050-3994-7824-C2AB-0F9443FD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منابع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71EC3A1-C9A8-2412-A99E-D40A907B6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[1] ISO/IEC JTC 1/SC 29/WG 1. Call for contributions – lossless compression of continuous-tone still pictures. ISO Working Document ISO/IEC JTC1/SC29/WG1 N41, March 1994.</a:t>
            </a:r>
          </a:p>
          <a:p>
            <a:pPr algn="l"/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[2] S. Urban. Compression results – lossless, lossy ±1, lossy ±3. ISO Working Document ISO/IEC JTC1/SC29/WG1 N281, 1995.</a:t>
            </a:r>
          </a:p>
          <a:p>
            <a:pPr algn="l"/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[3]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Xiaolin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Wu and N. Memon, "CALIC-a context based adaptive lossless image codec," 1996 IEEE International Conference on Acoustics, Speech, and Signal Processing Conference Proceedings, Atlanta, GA, USA, 1996, pp. 1890-1893 vol. 4,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doi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: 10.1109/ICASSP.1996.544819.</a:t>
            </a:r>
          </a:p>
          <a:p>
            <a:pPr algn="l"/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[4] Rashid Ansari and Nasir Memon, “The JPEG Lossless Standards”, January 18, 1999</a:t>
            </a:r>
          </a:p>
          <a:p>
            <a:pPr algn="l"/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[5] K.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Sayood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. Lossless Image Compression. In: Introduction to Data Compression. Morgan Kaufmann Publishers, San Francisco, CA, USA, 4th edition.</a:t>
            </a:r>
          </a:p>
          <a:p>
            <a:pPr algn="l"/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9AE260-1FA1-60D5-C01F-24E60C94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8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تاریخچه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کمیته‌ی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JPEG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سال ۱۹۹۴ برای پیدا کردن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بهتری برای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فشرده‌سازی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بی‌تلف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تصویر ثابت درخواست ارائه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پیشنهاده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کرد[۱].</a:t>
            </a:r>
          </a:p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۹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 توجه به شرایط اعلام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شده‌ی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کمیته ارائه شد.</a:t>
            </a:r>
          </a:p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بررسی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CALIC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بهترین عملکرد را دارا بود [۲].</a:t>
            </a:r>
          </a:p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آقایان «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ژیائولینگ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وو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» و «نصیر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ممون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»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CALIC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پیشنهاد دادند [۳].</a:t>
            </a:r>
          </a:p>
          <a:p>
            <a:pPr algn="r" rtl="1"/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CALIC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مخفف «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کدک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تصویر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بی‌تلف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وفقی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زمینه‌محور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» است.</a:t>
            </a:r>
          </a:p>
          <a:p>
            <a:pPr algn="r" rtl="1"/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D03461-C8E3-73A8-4775-8BF2070D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549F3-14C5-CA12-F555-F6740BBF4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31224E4-52B2-1D1A-5A61-B86D1878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الگوریتم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en-US" dirty="0">
                <a:latin typeface="IRTitr" panose="02000506000000020002" pitchFamily="2" charset="-78"/>
                <a:cs typeface="IRTitr" panose="02000506000000020002" pitchFamily="2" charset="-78"/>
              </a:rPr>
              <a:t>CALIC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EBE764C-C10B-0DDC-8492-525A23443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فقط به یک بار پایش تصویر نیاز دارد</a:t>
            </a:r>
          </a:p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پیش‌بینی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الگوی زمینه همزمان استفاده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پیش‌بینی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الگوی زمینه فقط به دو خط پایش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شده‌ی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قبلی تصویر بستگی دارند</a:t>
            </a:r>
          </a:p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پیاده‌سازی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نیاز به یک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بافر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ساده دارد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دو حالت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دودویی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پیوسته دارد [۳]</a:t>
            </a:r>
          </a:p>
          <a:p>
            <a:pPr algn="r" rtl="1"/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739918-F95B-C96E-9EE2-3EDB3AB6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8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BDB27-031D-9DEB-A8E5-5B31DD0AB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6758720-666F-F362-4AF2-F0DFFDB3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اجزای اصلی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الگوریتم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en-US" dirty="0">
                <a:latin typeface="IRTitr" panose="02000506000000020002" pitchFamily="2" charset="-78"/>
                <a:cs typeface="IRTitr" panose="02000506000000020002" pitchFamily="2" charset="-78"/>
              </a:rPr>
              <a:t>CALIC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B76C85D-4879-E5C8-FEDA-46D539E54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پیش‌بینی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تنظیم‌شده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گرادیان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انتخاب زمینه و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چندی‌سازی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مدل‌سازی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خطای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پیش‌بینی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 زمینه</a:t>
            </a:r>
          </a:p>
          <a:p>
            <a:pPr algn="r" rtl="1"/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کدگذاری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آنتروپی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خطای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پیش‌بینی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[۴]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8A233D-4E73-5E3B-886E-84A764E70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1498600"/>
            <a:ext cx="7165305" cy="46654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86614-4CD4-9198-8BF8-3A23D3FD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3A80A-160C-6BA4-93C2-CA45495B6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192D1C5-4FF2-1598-3BBF-11E6B2A2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پیش‌بینی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تنظیم‌شده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با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گردیان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EB708-06C8-FA26-17BA-DFDA48853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27" y="2396066"/>
            <a:ext cx="4191000" cy="4187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5660B-CC78-83DB-CFFE-E377C04FD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89" y="274637"/>
            <a:ext cx="2552065" cy="19343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ED886E-A13E-F561-DF48-58C95D9F6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753" y="3932933"/>
            <a:ext cx="5560631" cy="943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13">
                <a:extLst>
                  <a:ext uri="{FF2B5EF4-FFF2-40B4-BE49-F238E27FC236}">
                    <a16:creationId xmlns:a16="http://schemas.microsoft.com/office/drawing/2014/main" id="{E1C52E9A-9895-83DC-CEDA-E51318B080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8883" y="1701797"/>
                <a:ext cx="10360501" cy="4462272"/>
              </a:xfrm>
            </p:spPr>
            <p:txBody>
              <a:bodyPr/>
              <a:lstStyle/>
              <a:p>
                <a:pPr algn="r" rtl="1"/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می‌خواهیم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پیش‌بینی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cs typeface="IRMitra" panose="02000506000000020002" pitchFamily="2" charset="-78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IRMitra" panose="02000506000000020002" pitchFamily="2" charset="-78"/>
                          </a:rPr>
                          <m:t>𝑋</m:t>
                        </m:r>
                      </m:e>
                    </m:acc>
                  </m:oMath>
                </a14:m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را از روی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X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پیدا کنیم.</a:t>
                </a:r>
              </a:p>
              <a:p>
                <a:pPr algn="r" rtl="1"/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دو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گردایان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عمودی و افقی را تشکیل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می‌دهیم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.</a:t>
                </a:r>
              </a:p>
              <a:p>
                <a:pPr algn="r" rtl="1"/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با توجه به مقدار این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گرادیان‌ها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پیش‌بینی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را انتخاب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می‌کنیم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[۵]</a:t>
                </a:r>
              </a:p>
              <a:p>
                <a:pPr algn="r" rtl="1"/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</p:txBody>
          </p:sp>
        </mc:Choice>
        <mc:Fallback xmlns="">
          <p:sp>
            <p:nvSpPr>
              <p:cNvPr id="10" name="Content Placeholder 13">
                <a:extLst>
                  <a:ext uri="{FF2B5EF4-FFF2-40B4-BE49-F238E27FC236}">
                    <a16:creationId xmlns:a16="http://schemas.microsoft.com/office/drawing/2014/main" id="{E1C52E9A-9895-83DC-CEDA-E51318B080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8883" y="1701797"/>
                <a:ext cx="10360501" cy="4462272"/>
              </a:xfrm>
              <a:blipFill>
                <a:blip r:embed="rId5"/>
                <a:stretch>
                  <a:fillRect t="-2186" r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D13AE98-96C6-A7CD-D385-A58F709C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6FCA8-96C9-8A0B-3ACF-54AADD8E5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C62B552-250D-86B6-0ECA-9AA33284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پیش‌بینی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تنظیم‌شده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با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گردیان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BD9724-9EF5-081C-EC45-C3D51E7D3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274637"/>
            <a:ext cx="5791200" cy="6430229"/>
          </a:xfrm>
          <a:prstGeom prst="rect">
            <a:avLst/>
          </a:prstGeom>
        </p:spPr>
      </p:pic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9593AFE4-A341-15A7-7928-8404B2D9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6814" y="1701797"/>
            <a:ext cx="5332570" cy="4462272"/>
          </a:xfrm>
        </p:spPr>
        <p:txBody>
          <a:bodyPr/>
          <a:lstStyle/>
          <a:p>
            <a:pPr algn="r" rtl="1"/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پیاده‌سازی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بخش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پایتون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فایل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gap.py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68A925-D62E-68B0-473E-1028A2049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4" y="3479812"/>
            <a:ext cx="5343643" cy="12239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2E3AD7-4645-D3CE-FCD9-83888831E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4" y="4820366"/>
            <a:ext cx="5332570" cy="1638654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2D15BDA-0021-1AD4-A1ED-A5CB3FE8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0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1EC52-0B1A-CACE-8251-19EE5B355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924B31A-9292-AF60-3F50-3DF25CE8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پیش‌بینی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تنظیم‌شده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با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گردیان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6DF7B5CB-A460-8AAA-6EFA-B10994FA7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9" y="893244"/>
            <a:ext cx="5332570" cy="508003"/>
          </a:xfrm>
        </p:spPr>
        <p:txBody>
          <a:bodyPr/>
          <a:lstStyle/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مقایسه خروجی تابع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 تصویر ورودی </a:t>
            </a: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0C622-0AEF-B882-344E-B1656148A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85" y="1779862"/>
            <a:ext cx="4904563" cy="4904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D58C91-91B8-8336-88A5-DBA8F20E4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776549"/>
            <a:ext cx="4904563" cy="490456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902E5-8BBA-B21A-0DFA-92F2A0F7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5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FC744-769E-2278-9461-D4E3F5D45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EFD9F63-7575-5F29-42E0-5FAB30A8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انتخاب زمینه و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چندی‌سازی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13">
                <a:extLst>
                  <a:ext uri="{FF2B5EF4-FFF2-40B4-BE49-F238E27FC236}">
                    <a16:creationId xmlns:a16="http://schemas.microsoft.com/office/drawing/2014/main" id="{FAC47331-CD45-B9F5-0880-B79B8BC17A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0412" y="1701797"/>
                <a:ext cx="7008972" cy="4462272"/>
              </a:xfrm>
            </p:spPr>
            <p:txBody>
              <a:bodyPr/>
              <a:lstStyle/>
              <a:p>
                <a:pPr algn="r" rtl="1"/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فقط محاسبه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GAP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افزونگی آماری را کاملاً از بین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نمی‌برد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.</a:t>
                </a:r>
              </a:p>
              <a:p>
                <a:pPr algn="r" rtl="1"/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پراکنش خطای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پیش‌بینی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با نرمی تصویر در اطراف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پیکسل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پیش‌بینی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همبستگی زیادی دارد.</a:t>
                </a:r>
              </a:p>
              <a:p>
                <a:pPr algn="r" rtl="1"/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برای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مدل‌سازی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این همبستگی </a:t>
                </a:r>
                <a14:m>
                  <m:oMath xmlns:m="http://schemas.openxmlformats.org/officeDocument/2006/math">
                    <m:r>
                      <a:rPr lang="fa-I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IRMitra" panose="02000506000000020002" pitchFamily="2" charset="-78"/>
                      </a:rPr>
                      <m:t>𝛿</m:t>
                    </m:r>
                  </m:oMath>
                </a14:m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را محاسبه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می‌کنیم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.</a:t>
                </a: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algn="r" rtl="1"/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مقدار </a:t>
                </a:r>
                <a14:m>
                  <m:oMath xmlns:m="http://schemas.openxmlformats.org/officeDocument/2006/math">
                    <m:r>
                      <a:rPr lang="fa-I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IRMitra" panose="02000506000000020002" pitchFamily="2" charset="-78"/>
                      </a:rPr>
                      <m:t>𝛿</m:t>
                    </m:r>
                  </m:oMath>
                </a14:m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را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چندی‌سازی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می‌کنیم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و بر اساس این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چندی‌سازی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زمینه را تعیین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می‌کنیم</a:t>
                </a:r>
                <a:endParaRPr lang="fa-IR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algn="r" rtl="1"/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در عمل تعداد سطوح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چندی‌سازی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را ۸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می‌گیریم</a:t>
                </a:r>
                <a:endParaRPr lang="fa-IR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algn="r" rtl="1"/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همچنین مقدار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پیش‌بینی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را با مقادیر زیر مقایسه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می‌کنیم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[۵]</a:t>
                </a: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algn="r" rtl="1"/>
                <a:endParaRPr lang="fa-IR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algn="r" rtl="1"/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</p:txBody>
          </p:sp>
        </mc:Choice>
        <mc:Fallback xmlns="">
          <p:sp>
            <p:nvSpPr>
              <p:cNvPr id="10" name="Content Placeholder 13">
                <a:extLst>
                  <a:ext uri="{FF2B5EF4-FFF2-40B4-BE49-F238E27FC236}">
                    <a16:creationId xmlns:a16="http://schemas.microsoft.com/office/drawing/2014/main" id="{FAC47331-CD45-B9F5-0880-B79B8BC17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0412" y="1701797"/>
                <a:ext cx="7008972" cy="4462272"/>
              </a:xfrm>
              <a:blipFill>
                <a:blip r:embed="rId2"/>
                <a:stretch>
                  <a:fillRect l="-783" t="-2596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B40165B-443A-B778-9E59-CBF9C92E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1F03EC-F29C-9303-214A-037C2C7FA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571" y="1333619"/>
            <a:ext cx="2976481" cy="466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701DD9-20EF-5783-9CD9-3ED4D3AE3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25" y="2003715"/>
            <a:ext cx="3505200" cy="37837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D92550-1C7D-65D6-5E46-3C6436957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748" y="6137277"/>
            <a:ext cx="5837908" cy="44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6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12797-6F3E-BA5F-A2AA-50A775B7C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57F407F-CD03-9590-AB3B-09699A2F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انتخاب زمینه و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چندی‌سازی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A50AE17-63E8-36CE-2905-35AEA2FB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04E645-55F4-34E0-5F57-C52BE912F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98" y="1759969"/>
            <a:ext cx="11073815" cy="848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FB0E6B-60E0-48A9-1BF6-5B3CA092C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10" y="2869441"/>
            <a:ext cx="6590902" cy="34666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DCD7B2-3AF2-79C4-C185-7BB0076F4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015" y="2869441"/>
            <a:ext cx="4381500" cy="8477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1A7E4B-AC02-E2A0-0CED-58B6CEF479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015" y="5410201"/>
            <a:ext cx="4349908" cy="92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9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649</TotalTime>
  <Words>696</Words>
  <Application>Microsoft Office PowerPoint</Application>
  <PresentationFormat>Custom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Consolas</vt:lpstr>
      <vt:lpstr>IRMitra</vt:lpstr>
      <vt:lpstr>IRTitr</vt:lpstr>
      <vt:lpstr>Tech 16x9</vt:lpstr>
      <vt:lpstr>پیاده‌سازی روشCALIC  برای فشرده‌سازی بی‌تلف تصویر</vt:lpstr>
      <vt:lpstr>تاریخچه</vt:lpstr>
      <vt:lpstr>الگوریتم CALIC</vt:lpstr>
      <vt:lpstr>اجزای اصلی الگوریتم CALIC</vt:lpstr>
      <vt:lpstr>پیش‌بینی تنظیم‌شده با گردیان</vt:lpstr>
      <vt:lpstr>پیش‌بینی تنظیم‌شده با گردیان</vt:lpstr>
      <vt:lpstr>پیش‌بینی تنظیم‌شده با گردیان</vt:lpstr>
      <vt:lpstr>انتخاب زمینه و چندی‌سازی</vt:lpstr>
      <vt:lpstr>انتخاب زمینه و چندی‌سازی</vt:lpstr>
      <vt:lpstr>مدل‌سازی خطای پیش‌بینی با زمینه</vt:lpstr>
      <vt:lpstr>کدگذاری آنتروپی خطای پیش‌بینی</vt:lpstr>
      <vt:lpstr>مراحل انجام کار</vt:lpstr>
      <vt:lpstr>نتایج</vt:lpstr>
      <vt:lpstr>کارهای آینده</vt:lpstr>
      <vt:lpstr>از توجه شما سپاسگذارم</vt:lpstr>
      <vt:lpstr>منابع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پیاده‌سازی روشCALIC  برای فشرده‌سازی بی‌تلف تصویر</dc:title>
  <dc:creator>abbas hatami</dc:creator>
  <cp:lastModifiedBy>abbas hatami</cp:lastModifiedBy>
  <cp:revision>10</cp:revision>
  <dcterms:created xsi:type="dcterms:W3CDTF">2024-02-19T11:46:17Z</dcterms:created>
  <dcterms:modified xsi:type="dcterms:W3CDTF">2024-02-20T15:33:06Z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