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56" r:id="rId5"/>
    <p:sldMasterId id="2147483792" r:id="rId6"/>
    <p:sldMasterId id="2147483804" r:id="rId7"/>
    <p:sldMasterId id="2147483828" r:id="rId8"/>
    <p:sldMasterId id="2147483842" r:id="rId9"/>
  </p:sldMasterIdLst>
  <p:notesMasterIdLst>
    <p:notesMasterId r:id="rId38"/>
  </p:notesMasterIdLst>
  <p:handoutMasterIdLst>
    <p:handoutMasterId r:id="rId39"/>
  </p:handoutMasterIdLst>
  <p:sldIdLst>
    <p:sldId id="257" r:id="rId10"/>
    <p:sldId id="290" r:id="rId11"/>
    <p:sldId id="262" r:id="rId12"/>
    <p:sldId id="263" r:id="rId13"/>
    <p:sldId id="264" r:id="rId14"/>
    <p:sldId id="293" r:id="rId15"/>
    <p:sldId id="265" r:id="rId16"/>
    <p:sldId id="261" r:id="rId17"/>
    <p:sldId id="294" r:id="rId18"/>
    <p:sldId id="267" r:id="rId19"/>
    <p:sldId id="268" r:id="rId20"/>
    <p:sldId id="269" r:id="rId21"/>
    <p:sldId id="287" r:id="rId22"/>
    <p:sldId id="289" r:id="rId23"/>
    <p:sldId id="272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4" r:id="rId34"/>
    <p:sldId id="282" r:id="rId35"/>
    <p:sldId id="283" r:id="rId36"/>
    <p:sldId id="286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2CB8-9765-4B86-BA90-E1A2C18D7635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9CB7-5026-4060-A055-2C85F45F3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772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23694-06F8-435F-A3F7-084A1577740C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D7E31-5CCF-41BC-A238-7AF8652A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6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791A1A-D9C1-4996-9F63-82CB08C089B3}" type="slidenum">
              <a:rPr lang="ru-RU" altLang="ru-RU">
                <a:solidFill>
                  <a:prstClr val="black"/>
                </a:solidFill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ru-RU" altLang="ru-RU">
              <a:solidFill>
                <a:prstClr val="black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3483-9430-4DA0-B412-1442CA7C93F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682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FB24-7200-4428-9F86-518847B2BD6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473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CA3B-9EB3-4DBA-9E86-269947076728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E1C1-9DD3-44F3-B61B-AAD43E59F82D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98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CABF-E829-4984-A2CE-5462C53569F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390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63412-60A0-4CC3-869F-C125875C23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40C3-65A7-4BDD-A923-45C5F03587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F9F0F-9390-44D1-9307-421F7CBC1D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974CF-68F9-42A4-9B83-9AB93B1B65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72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A9DEF-04D7-4B82-BD61-368C5EB9DE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42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49000-CE64-4E55-BE8B-76260E60B4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64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09E-6F65-46D8-B717-E6265DDB7F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0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A553A-BF42-4328-8978-495AC950EA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17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C84A2-729C-4D24-A4AC-59A8DAF50DD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8047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3F008-1392-4783-ACBF-2989BB4771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75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3939D-8475-4523-8212-EEF697BC4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40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5AA29-BABC-4E4D-A730-2143065D11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72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 altLang="ru-RU" smtClean="0">
                <a:solidFill>
                  <a:srgbClr val="2F1311"/>
                </a:solidFill>
                <a:latin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 altLang="ru-RU" smtClean="0">
                <a:solidFill>
                  <a:srgbClr val="2F1311"/>
                </a:solidFill>
                <a:latin typeface="Arial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>
                <a:solidFill>
                  <a:srgbClr val="2F1311"/>
                </a:solidFill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20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41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5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5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2F1311"/>
                        </a:solidFill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5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2F131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ru-RU" altLang="ru-RU" smtClean="0">
                      <a:solidFill>
                        <a:srgbClr val="2F1311"/>
                      </a:solidFill>
                    </a:endParaRPr>
                  </a:p>
                </p:txBody>
              </p:sp>
              <p:sp>
                <p:nvSpPr>
                  <p:cNvPr id="52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3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4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5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56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</p:grpSp>
            <p:pic>
              <p:nvPicPr>
                <p:cNvPr id="42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3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4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5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6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7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8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9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21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2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3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9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0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1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4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5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7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8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9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0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 altLang="ru-RU" smtClean="0">
                <a:solidFill>
                  <a:srgbClr val="2F1311"/>
                </a:solidFill>
                <a:latin typeface="Arial" charset="0"/>
              </a:endParaRPr>
            </a:p>
          </p:txBody>
        </p:sp>
        <p:sp>
          <p:nvSpPr>
            <p:cNvPr id="18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</p:grpSp>
      <p:sp>
        <p:nvSpPr>
          <p:cNvPr id="56377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6378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9" name="Rectangle 5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0" name="Rectangle 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1" name="Rectangle 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5DBB4-F25A-4FAE-8F1A-E5CBA37C3FEC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94978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052E2-D62B-42C4-9828-92E96327AFF5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07772"/>
      </p:ext>
    </p:extLst>
  </p:cSld>
  <p:clrMapOvr>
    <a:masterClrMapping/>
  </p:clrMapOvr>
  <p:transition>
    <p:push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89176-B000-4F1B-97BF-BED00E74159C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85798"/>
      </p:ext>
    </p:extLst>
  </p:cSld>
  <p:clrMapOvr>
    <a:masterClrMapping/>
  </p:clrMapOvr>
  <p:transition>
    <p:push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9764B-58D4-41E3-ADFD-CF9C39723A50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91209"/>
      </p:ext>
    </p:extLst>
  </p:cSld>
  <p:clrMapOvr>
    <a:masterClrMapping/>
  </p:clrMapOvr>
  <p:transition>
    <p:push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8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9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AAE9-A603-42EE-B847-C4062C5BDB0D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97114"/>
      </p:ext>
    </p:extLst>
  </p:cSld>
  <p:clrMapOvr>
    <a:masterClrMapping/>
  </p:clrMapOvr>
  <p:transition>
    <p:push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BBB7-0960-4122-9792-54276B431ADB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66216"/>
      </p:ext>
    </p:extLst>
  </p:cSld>
  <p:clrMapOvr>
    <a:masterClrMapping/>
  </p:clrMapOvr>
  <p:transition>
    <p:push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A6D6E-4FDD-438B-8B00-B513D8FF21EF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16055"/>
      </p:ext>
    </p:extLst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244C-0602-4046-A183-95E62CBC730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890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D51D4-1E38-4D78-BEA1-79DB03F0116C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57222"/>
      </p:ext>
    </p:extLst>
  </p:cSld>
  <p:clrMapOvr>
    <a:masterClrMapping/>
  </p:clrMapOvr>
  <p:transition>
    <p:push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3E3BA-0CD9-4851-A51A-F884A1FC5506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59525"/>
      </p:ext>
    </p:extLst>
  </p:cSld>
  <p:clrMapOvr>
    <a:masterClrMapping/>
  </p:clrMapOvr>
  <p:transition>
    <p:push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B576-8737-4069-94EB-107686E0F18E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54239"/>
      </p:ext>
    </p:extLst>
  </p:cSld>
  <p:clrMapOvr>
    <a:masterClrMapping/>
  </p:clrMapOvr>
  <p:transition>
    <p:push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EF012-3049-46A1-B61F-8FC28E78AEF0}" type="slidenum">
              <a:rPr lang="ru-RU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4868"/>
      </p:ext>
    </p:extLst>
  </p:cSld>
  <p:clrMapOvr>
    <a:masterClrMapping/>
  </p:clrMapOvr>
  <p:transition>
    <p:push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088F8-3B6A-43DD-8241-04F83A52F3D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1874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C5A64-D225-4B9A-9383-7476F7E766F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56418"/>
      </p:ext>
    </p:extLst>
  </p:cSld>
  <p:clrMapOvr>
    <a:masterClrMapping/>
  </p:clrMapOvr>
  <p:transition>
    <p:push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D4EB-F88B-4495-BBC2-FE6F409071E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6651"/>
      </p:ext>
    </p:extLst>
  </p:cSld>
  <p:clrMapOvr>
    <a:masterClrMapping/>
  </p:clrMapOvr>
  <p:transition>
    <p:push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20A42-0C9B-4916-8991-CDB2BCF47C2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09889"/>
      </p:ext>
    </p:extLst>
  </p:cSld>
  <p:clrMapOvr>
    <a:masterClrMapping/>
  </p:clrMapOvr>
  <p:transition>
    <p:push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BB2AA-289C-42ED-BC66-B1FEF70177F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68376"/>
      </p:ext>
    </p:extLst>
  </p:cSld>
  <p:clrMapOvr>
    <a:masterClrMapping/>
  </p:clrMapOvr>
  <p:transition>
    <p:push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7A104-4DCB-4931-8F00-FF74CCB48E0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23924"/>
      </p:ext>
    </p:extLst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CA04-E38C-4CBE-8B6C-44FC81EF809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8580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7CC47-4EF0-449A-9233-8FA9241E450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97678"/>
      </p:ext>
    </p:extLst>
  </p:cSld>
  <p:clrMapOvr>
    <a:masterClrMapping/>
  </p:clrMapOvr>
  <p:transition>
    <p:push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59531-F3EB-4F48-A45B-3A0A2C7CAF6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04303"/>
      </p:ext>
    </p:extLst>
  </p:cSld>
  <p:clrMapOvr>
    <a:masterClrMapping/>
  </p:clrMapOvr>
  <p:transition>
    <p:push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4F5FF-24CF-49EA-91C8-E87CB006CC7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57296"/>
      </p:ext>
    </p:extLst>
  </p:cSld>
  <p:clrMapOvr>
    <a:masterClrMapping/>
  </p:clrMapOvr>
  <p:transition>
    <p:push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CA0C4-7BDE-4EB6-AC1A-68D7A02ABEB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31262"/>
      </p:ext>
    </p:extLst>
  </p:cSld>
  <p:clrMapOvr>
    <a:masterClrMapping/>
  </p:clrMapOvr>
  <p:transition>
    <p:push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3D3C-DDCA-4435-AE90-EB8B91403E5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30120"/>
      </p:ext>
    </p:extLst>
  </p:cSld>
  <p:clrMapOvr>
    <a:masterClrMapping/>
  </p:clrMapOvr>
  <p:transition>
    <p:push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3483-9430-4DA0-B412-1442CA7C93F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503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C84A2-729C-4D24-A4AC-59A8DAF50DD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0553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244C-0602-4046-A183-95E62CBC730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9008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CA04-E38C-4CBE-8B6C-44FC81EF809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9384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B574-F935-49DA-9769-25E08F3C041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070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0B574-F935-49DA-9769-25E08F3C041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269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FF659-C723-45D7-9757-C4EE2B27C91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1773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D6125-54CE-4FF2-AF40-5848ECF160B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6197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AA0B9-DBEF-4DA1-8EAF-EACE706306F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3657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D4821-63F2-40BA-A467-BCB00E0D4A6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298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FB24-7200-4428-9F86-518847B2BD6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0278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CCABF-E829-4984-A2CE-5462C53569F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3040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253C52-84AF-4B87-9F0F-FC3712E2C6BB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6656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56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57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293284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4F5A-D40A-47B4-8C57-15CEBCAED77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50132"/>
      </p:ext>
    </p:extLst>
  </p:cSld>
  <p:clrMapOvr>
    <a:masterClrMapping/>
  </p:clrMapOvr>
  <p:transition>
    <p:push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81816-2DFF-43E7-9F7C-6D7E51B21976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71929"/>
      </p:ext>
    </p:extLst>
  </p:cSld>
  <p:clrMapOvr>
    <a:masterClrMapping/>
  </p:clrMapOvr>
  <p:transition>
    <p:push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6C79A-AD99-4189-897E-9F5F796CEAB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02421"/>
      </p:ext>
    </p:extLst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FF659-C723-45D7-9757-C4EE2B27C91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7126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7433A-3558-4F3D-9A11-7D90217841C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115"/>
      </p:ext>
    </p:extLst>
  </p:cSld>
  <p:clrMapOvr>
    <a:masterClrMapping/>
  </p:clrMapOvr>
  <p:transition>
    <p:push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89AF1-62E3-4DD2-8D0C-7894A26AC35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6698"/>
      </p:ext>
    </p:extLst>
  </p:cSld>
  <p:clrMapOvr>
    <a:masterClrMapping/>
  </p:clrMapOvr>
  <p:transition>
    <p:push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15A49-1DA9-40F7-B448-9741807CFDE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62972"/>
      </p:ext>
    </p:extLst>
  </p:cSld>
  <p:clrMapOvr>
    <a:masterClrMapping/>
  </p:clrMapOvr>
  <p:transition>
    <p:push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F16EC-9E9D-4B98-B5D2-0B93581BE89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63476"/>
      </p:ext>
    </p:extLst>
  </p:cSld>
  <p:clrMapOvr>
    <a:masterClrMapping/>
  </p:clrMapOvr>
  <p:transition>
    <p:push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C2A00-3A06-4F70-A0EA-9D216948E6EC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85976"/>
      </p:ext>
    </p:extLst>
  </p:cSld>
  <p:clrMapOvr>
    <a:masterClrMapping/>
  </p:clrMapOvr>
  <p:transition>
    <p:push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A132A-12A1-4DE4-8DB5-C4617AE594EE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11018"/>
      </p:ext>
    </p:extLst>
  </p:cSld>
  <p:clrMapOvr>
    <a:masterClrMapping/>
  </p:clrMapOvr>
  <p:transition>
    <p:push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4C8BA-F6CE-41C5-8981-74B7A4716D4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94553"/>
      </p:ext>
    </p:extLst>
  </p:cSld>
  <p:clrMapOvr>
    <a:masterClrMapping/>
  </p:clrMapOvr>
  <p:transition>
    <p:push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253C52-84AF-4B87-9F0F-FC3712E2C6BB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6656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56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657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287644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65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4F5A-D40A-47B4-8C57-15CEBCAED77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73483"/>
      </p:ext>
    </p:extLst>
  </p:cSld>
  <p:clrMapOvr>
    <a:masterClrMapping/>
  </p:clrMapOvr>
  <p:transition>
    <p:push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81816-2DFF-43E7-9F7C-6D7E51B21976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11827"/>
      </p:ext>
    </p:extLst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D6125-54CE-4FF2-AF40-5848ECF160B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2426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6C79A-AD99-4189-897E-9F5F796CEAB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79590"/>
      </p:ext>
    </p:extLst>
  </p:cSld>
  <p:clrMapOvr>
    <a:masterClrMapping/>
  </p:clrMapOvr>
  <p:transition>
    <p:push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7433A-3558-4F3D-9A11-7D90217841C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66992"/>
      </p:ext>
    </p:extLst>
  </p:cSld>
  <p:clrMapOvr>
    <a:masterClrMapping/>
  </p:clrMapOvr>
  <p:transition>
    <p:push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89AF1-62E3-4DD2-8D0C-7894A26AC35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18040"/>
      </p:ext>
    </p:extLst>
  </p:cSld>
  <p:clrMapOvr>
    <a:masterClrMapping/>
  </p:clrMapOvr>
  <p:transition>
    <p:push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15A49-1DA9-40F7-B448-9741807CFDE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26994"/>
      </p:ext>
    </p:extLst>
  </p:cSld>
  <p:clrMapOvr>
    <a:masterClrMapping/>
  </p:clrMapOvr>
  <p:transition>
    <p:push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F16EC-9E9D-4B98-B5D2-0B93581BE89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51038"/>
      </p:ext>
    </p:extLst>
  </p:cSld>
  <p:clrMapOvr>
    <a:masterClrMapping/>
  </p:clrMapOvr>
  <p:transition>
    <p:push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C2A00-3A06-4F70-A0EA-9D216948E6EC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05813"/>
      </p:ext>
    </p:extLst>
  </p:cSld>
  <p:clrMapOvr>
    <a:masterClrMapping/>
  </p:clrMapOvr>
  <p:transition>
    <p:push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A132A-12A1-4DE4-8DB5-C4617AE594EE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439144"/>
      </p:ext>
    </p:extLst>
  </p:cSld>
  <p:clrMapOvr>
    <a:masterClrMapping/>
  </p:clrMapOvr>
  <p:transition>
    <p:push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4C8BA-F6CE-41C5-8981-74B7A4716D4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78535"/>
      </p:ext>
    </p:extLst>
  </p:cSld>
  <p:clrMapOvr>
    <a:masterClrMapping/>
  </p:clrMapOvr>
  <p:transition>
    <p:push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23483-9430-4DA0-B412-1442CA7C93FB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7831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C84A2-729C-4D24-A4AC-59A8DAF50DD4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9053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AA0B9-DBEF-4DA1-8EAF-EACE706306F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2106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C244C-0602-4046-A183-95E62CBC730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4685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DCA04-E38C-4CBE-8B6C-44FC81EF809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3308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0B574-F935-49DA-9769-25E08F3C041E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3974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FF659-C723-45D7-9757-C4EE2B27C916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0903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D6125-54CE-4FF2-AF40-5848ECF160B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5111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AA0B9-DBEF-4DA1-8EAF-EACE706306FD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4255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D4821-63F2-40BA-A467-BCB00E0D4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6333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FB24-7200-4428-9F86-518847B2BD63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8057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CABF-E829-4984-A2CE-5462C53569FD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8066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6B6B95-07CD-4C25-AD27-37B6EE91ADD1}" type="slidenum">
              <a:rPr 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75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D4821-63F2-40BA-A467-BCB00E0D4A6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53728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6B6B95-07CD-4C25-AD27-37B6EE91ADD1}" type="slidenum">
              <a:rPr 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09773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C87-BFE8-4562-8802-625588A53924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97E3-EE7E-479F-AE6B-4F45532324E5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0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A82E-AE5D-4DE6-854C-BB2955182E43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7EDE-8632-4354-A931-DCFBC03A5D64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6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2F5B-6D62-48CF-A27F-933139FA8A88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9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E757-B5E8-4B67-BB72-8A808996A35B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747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BDA3-18AE-44DF-95B8-4DCEE1A20A5B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03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E3C2-7779-406C-A7C4-0B74E6AD763A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EB27-84C8-4AD3-A08B-72D9C021D13F}" type="slidenum">
              <a:rPr lang="ru-RU" altLang="ru-RU" smtClean="0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6B6B95-07CD-4C25-AD27-37B6EE91ADD1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81C223-9AE6-4FF4-ADC9-7E5E6A551C5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 altLang="ru-RU" smtClean="0">
                <a:solidFill>
                  <a:srgbClr val="2F1311"/>
                </a:solidFill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 altLang="ru-RU" smtClean="0">
                <a:solidFill>
                  <a:srgbClr val="2F1311"/>
                </a:solidFill>
                <a:latin typeface="Arial" charset="0"/>
              </a:endParaRP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>
                <a:solidFill>
                  <a:srgbClr val="2F1311"/>
                </a:solidFill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1047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1068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10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1084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>
                        <a:gd name="T0" fmla="*/ 337 w 1231"/>
                        <a:gd name="T1" fmla="*/ 283 h 2560"/>
                        <a:gd name="T2" fmla="*/ 415 w 1231"/>
                        <a:gd name="T3" fmla="*/ 115 h 2560"/>
                        <a:gd name="T4" fmla="*/ 583 w 1231"/>
                        <a:gd name="T5" fmla="*/ 7 h 2560"/>
                        <a:gd name="T6" fmla="*/ 895 w 1231"/>
                        <a:gd name="T7" fmla="*/ 61 h 2560"/>
                        <a:gd name="T8" fmla="*/ 1051 w 1231"/>
                        <a:gd name="T9" fmla="*/ 349 h 2560"/>
                        <a:gd name="T10" fmla="*/ 979 w 1231"/>
                        <a:gd name="T11" fmla="*/ 769 h 2560"/>
                        <a:gd name="T12" fmla="*/ 943 w 1231"/>
                        <a:gd name="T13" fmla="*/ 943 h 2560"/>
                        <a:gd name="T14" fmla="*/ 1105 w 1231"/>
                        <a:gd name="T15" fmla="*/ 1075 h 2560"/>
                        <a:gd name="T16" fmla="*/ 1231 w 1231"/>
                        <a:gd name="T17" fmla="*/ 1525 h 2560"/>
                        <a:gd name="T18" fmla="*/ 1123 w 1231"/>
                        <a:gd name="T19" fmla="*/ 1969 h 2560"/>
                        <a:gd name="T20" fmla="*/ 907 w 1231"/>
                        <a:gd name="T21" fmla="*/ 2077 h 2560"/>
                        <a:gd name="T22" fmla="*/ 721 w 1231"/>
                        <a:gd name="T23" fmla="*/ 2059 h 2560"/>
                        <a:gd name="T24" fmla="*/ 655 w 1231"/>
                        <a:gd name="T25" fmla="*/ 2251 h 2560"/>
                        <a:gd name="T26" fmla="*/ 529 w 1231"/>
                        <a:gd name="T27" fmla="*/ 2527 h 2560"/>
                        <a:gd name="T28" fmla="*/ 211 w 1231"/>
                        <a:gd name="T29" fmla="*/ 2509 h 2560"/>
                        <a:gd name="T30" fmla="*/ 31 w 1231"/>
                        <a:gd name="T31" fmla="*/ 2227 h 2560"/>
                        <a:gd name="T32" fmla="*/ 25 w 1231"/>
                        <a:gd name="T33" fmla="*/ 1969 h 2560"/>
                        <a:gd name="T34" fmla="*/ 145 w 1231"/>
                        <a:gd name="T35" fmla="*/ 1651 h 2560"/>
                        <a:gd name="T36" fmla="*/ 259 w 1231"/>
                        <a:gd name="T37" fmla="*/ 1513 h 2560"/>
                        <a:gd name="T38" fmla="*/ 217 w 1231"/>
                        <a:gd name="T39" fmla="*/ 1729 h 2560"/>
                        <a:gd name="T40" fmla="*/ 73 w 1231"/>
                        <a:gd name="T41" fmla="*/ 2023 h 2560"/>
                        <a:gd name="T42" fmla="*/ 169 w 1231"/>
                        <a:gd name="T43" fmla="*/ 2323 h 2560"/>
                        <a:gd name="T44" fmla="*/ 439 w 1231"/>
                        <a:gd name="T45" fmla="*/ 2431 h 2560"/>
                        <a:gd name="T46" fmla="*/ 595 w 1231"/>
                        <a:gd name="T47" fmla="*/ 2227 h 2560"/>
                        <a:gd name="T48" fmla="*/ 577 w 1231"/>
                        <a:gd name="T49" fmla="*/ 1807 h 2560"/>
                        <a:gd name="T50" fmla="*/ 493 w 1231"/>
                        <a:gd name="T51" fmla="*/ 1531 h 2560"/>
                        <a:gd name="T52" fmla="*/ 535 w 1231"/>
                        <a:gd name="T53" fmla="*/ 1459 h 2560"/>
                        <a:gd name="T54" fmla="*/ 625 w 1231"/>
                        <a:gd name="T55" fmla="*/ 1633 h 2560"/>
                        <a:gd name="T56" fmla="*/ 721 w 1231"/>
                        <a:gd name="T57" fmla="*/ 1933 h 2560"/>
                        <a:gd name="T58" fmla="*/ 967 w 1231"/>
                        <a:gd name="T59" fmla="*/ 1963 h 2560"/>
                        <a:gd name="T60" fmla="*/ 1135 w 1231"/>
                        <a:gd name="T61" fmla="*/ 1687 h 2560"/>
                        <a:gd name="T62" fmla="*/ 1117 w 1231"/>
                        <a:gd name="T63" fmla="*/ 1273 h 2560"/>
                        <a:gd name="T64" fmla="*/ 883 w 1231"/>
                        <a:gd name="T65" fmla="*/ 1057 h 2560"/>
                        <a:gd name="T66" fmla="*/ 679 w 1231"/>
                        <a:gd name="T67" fmla="*/ 1129 h 2560"/>
                        <a:gd name="T68" fmla="*/ 577 w 1231"/>
                        <a:gd name="T69" fmla="*/ 1117 h 2560"/>
                        <a:gd name="T70" fmla="*/ 619 w 1231"/>
                        <a:gd name="T71" fmla="*/ 1033 h 2560"/>
                        <a:gd name="T72" fmla="*/ 811 w 1231"/>
                        <a:gd name="T73" fmla="*/ 937 h 2560"/>
                        <a:gd name="T74" fmla="*/ 949 w 1231"/>
                        <a:gd name="T75" fmla="*/ 613 h 2560"/>
                        <a:gd name="T76" fmla="*/ 883 w 1231"/>
                        <a:gd name="T77" fmla="*/ 175 h 2560"/>
                        <a:gd name="T78" fmla="*/ 619 w 1231"/>
                        <a:gd name="T79" fmla="*/ 103 h 2560"/>
                        <a:gd name="T80" fmla="*/ 391 w 1231"/>
                        <a:gd name="T81" fmla="*/ 355 h 2560"/>
                        <a:gd name="T82" fmla="*/ 403 w 1231"/>
                        <a:gd name="T83" fmla="*/ 763 h 2560"/>
                        <a:gd name="T84" fmla="*/ 343 w 1231"/>
                        <a:gd name="T85" fmla="*/ 949 h 2560"/>
                        <a:gd name="T86" fmla="*/ 289 w 1231"/>
                        <a:gd name="T87" fmla="*/ 685 h 2560"/>
                        <a:gd name="T88" fmla="*/ 307 w 1231"/>
                        <a:gd name="T89" fmla="*/ 367 h 2560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2F1311"/>
                        </a:solidFill>
                        <a:latin typeface="Comic Sans MS" pitchFamily="66" charset="0"/>
                      </a:endParaRPr>
                    </a:p>
                  </p:txBody>
                </p:sp>
                <p:sp>
                  <p:nvSpPr>
                    <p:cNvPr id="108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>
                        <a:gd name="T0" fmla="*/ 785 w 865"/>
                        <a:gd name="T1" fmla="*/ 530 h 2071"/>
                        <a:gd name="T2" fmla="*/ 797 w 865"/>
                        <a:gd name="T3" fmla="*/ 350 h 2071"/>
                        <a:gd name="T4" fmla="*/ 863 w 865"/>
                        <a:gd name="T5" fmla="*/ 206 h 2071"/>
                        <a:gd name="T6" fmla="*/ 809 w 865"/>
                        <a:gd name="T7" fmla="*/ 218 h 2071"/>
                        <a:gd name="T8" fmla="*/ 749 w 865"/>
                        <a:gd name="T9" fmla="*/ 218 h 2071"/>
                        <a:gd name="T10" fmla="*/ 683 w 865"/>
                        <a:gd name="T11" fmla="*/ 116 h 2071"/>
                        <a:gd name="T12" fmla="*/ 611 w 865"/>
                        <a:gd name="T13" fmla="*/ 32 h 2071"/>
                        <a:gd name="T14" fmla="*/ 509 w 865"/>
                        <a:gd name="T15" fmla="*/ 2 h 2071"/>
                        <a:gd name="T16" fmla="*/ 407 w 865"/>
                        <a:gd name="T17" fmla="*/ 20 h 2071"/>
                        <a:gd name="T18" fmla="*/ 281 w 865"/>
                        <a:gd name="T19" fmla="*/ 74 h 2071"/>
                        <a:gd name="T20" fmla="*/ 173 w 865"/>
                        <a:gd name="T21" fmla="*/ 206 h 2071"/>
                        <a:gd name="T22" fmla="*/ 119 w 865"/>
                        <a:gd name="T23" fmla="*/ 404 h 2071"/>
                        <a:gd name="T24" fmla="*/ 131 w 865"/>
                        <a:gd name="T25" fmla="*/ 590 h 2071"/>
                        <a:gd name="T26" fmla="*/ 173 w 865"/>
                        <a:gd name="T27" fmla="*/ 782 h 2071"/>
                        <a:gd name="T28" fmla="*/ 197 w 865"/>
                        <a:gd name="T29" fmla="*/ 884 h 2071"/>
                        <a:gd name="T30" fmla="*/ 167 w 865"/>
                        <a:gd name="T31" fmla="*/ 986 h 2071"/>
                        <a:gd name="T32" fmla="*/ 65 w 865"/>
                        <a:gd name="T33" fmla="*/ 1124 h 2071"/>
                        <a:gd name="T34" fmla="*/ 17 w 865"/>
                        <a:gd name="T35" fmla="*/ 1298 h 2071"/>
                        <a:gd name="T36" fmla="*/ 5 w 865"/>
                        <a:gd name="T37" fmla="*/ 1550 h 2071"/>
                        <a:gd name="T38" fmla="*/ 47 w 865"/>
                        <a:gd name="T39" fmla="*/ 1748 h 2071"/>
                        <a:gd name="T40" fmla="*/ 131 w 865"/>
                        <a:gd name="T41" fmla="*/ 1898 h 2071"/>
                        <a:gd name="T42" fmla="*/ 299 w 865"/>
                        <a:gd name="T43" fmla="*/ 1988 h 2071"/>
                        <a:gd name="T44" fmla="*/ 425 w 865"/>
                        <a:gd name="T45" fmla="*/ 1982 h 2071"/>
                        <a:gd name="T46" fmla="*/ 467 w 865"/>
                        <a:gd name="T47" fmla="*/ 1994 h 2071"/>
                        <a:gd name="T48" fmla="*/ 497 w 865"/>
                        <a:gd name="T49" fmla="*/ 2066 h 2071"/>
                        <a:gd name="T50" fmla="*/ 497 w 865"/>
                        <a:gd name="T51" fmla="*/ 1964 h 2071"/>
                        <a:gd name="T52" fmla="*/ 557 w 865"/>
                        <a:gd name="T53" fmla="*/ 1778 h 2071"/>
                        <a:gd name="T54" fmla="*/ 617 w 865"/>
                        <a:gd name="T55" fmla="*/ 1658 h 2071"/>
                        <a:gd name="T56" fmla="*/ 581 w 865"/>
                        <a:gd name="T57" fmla="*/ 1700 h 2071"/>
                        <a:gd name="T58" fmla="*/ 515 w 865"/>
                        <a:gd name="T59" fmla="*/ 1820 h 2071"/>
                        <a:gd name="T60" fmla="*/ 407 w 865"/>
                        <a:gd name="T61" fmla="*/ 1904 h 2071"/>
                        <a:gd name="T62" fmla="*/ 269 w 865"/>
                        <a:gd name="T63" fmla="*/ 1898 h 2071"/>
                        <a:gd name="T64" fmla="*/ 179 w 865"/>
                        <a:gd name="T65" fmla="*/ 1814 h 2071"/>
                        <a:gd name="T66" fmla="*/ 113 w 865"/>
                        <a:gd name="T67" fmla="*/ 1640 h 2071"/>
                        <a:gd name="T68" fmla="*/ 107 w 865"/>
                        <a:gd name="T69" fmla="*/ 1394 h 2071"/>
                        <a:gd name="T70" fmla="*/ 137 w 865"/>
                        <a:gd name="T71" fmla="*/ 1190 h 2071"/>
                        <a:gd name="T72" fmla="*/ 203 w 865"/>
                        <a:gd name="T73" fmla="*/ 1070 h 2071"/>
                        <a:gd name="T74" fmla="*/ 323 w 865"/>
                        <a:gd name="T75" fmla="*/ 1022 h 2071"/>
                        <a:gd name="T76" fmla="*/ 509 w 865"/>
                        <a:gd name="T77" fmla="*/ 1076 h 2071"/>
                        <a:gd name="T78" fmla="*/ 611 w 865"/>
                        <a:gd name="T79" fmla="*/ 1124 h 2071"/>
                        <a:gd name="T80" fmla="*/ 665 w 865"/>
                        <a:gd name="T81" fmla="*/ 1100 h 2071"/>
                        <a:gd name="T82" fmla="*/ 659 w 865"/>
                        <a:gd name="T83" fmla="*/ 1046 h 2071"/>
                        <a:gd name="T84" fmla="*/ 611 w 865"/>
                        <a:gd name="T85" fmla="*/ 1004 h 2071"/>
                        <a:gd name="T86" fmla="*/ 497 w 865"/>
                        <a:gd name="T87" fmla="*/ 980 h 2071"/>
                        <a:gd name="T88" fmla="*/ 323 w 865"/>
                        <a:gd name="T89" fmla="*/ 896 h 2071"/>
                        <a:gd name="T90" fmla="*/ 233 w 865"/>
                        <a:gd name="T91" fmla="*/ 680 h 2071"/>
                        <a:gd name="T92" fmla="*/ 209 w 865"/>
                        <a:gd name="T93" fmla="*/ 416 h 2071"/>
                        <a:gd name="T94" fmla="*/ 317 w 865"/>
                        <a:gd name="T95" fmla="*/ 170 h 2071"/>
                        <a:gd name="T96" fmla="*/ 485 w 865"/>
                        <a:gd name="T97" fmla="*/ 110 h 2071"/>
                        <a:gd name="T98" fmla="*/ 617 w 865"/>
                        <a:gd name="T99" fmla="*/ 164 h 2071"/>
                        <a:gd name="T100" fmla="*/ 707 w 865"/>
                        <a:gd name="T101" fmla="*/ 290 h 2071"/>
                        <a:gd name="T102" fmla="*/ 737 w 865"/>
                        <a:gd name="T103" fmla="*/ 428 h 2071"/>
                        <a:gd name="T104" fmla="*/ 773 w 865"/>
                        <a:gd name="T105" fmla="*/ 602 h 2071"/>
                        <a:gd name="T106" fmla="*/ 809 w 865"/>
                        <a:gd name="T107" fmla="*/ 584 h 2071"/>
                        <a:gd name="T108" fmla="*/ 785 w 865"/>
                        <a:gd name="T109" fmla="*/ 530 h 2071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ru-RU">
                        <a:solidFill>
                          <a:srgbClr val="2F131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07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1428"/>
                    <a:ext cx="175" cy="247"/>
                  </a:xfrm>
                  <a:prstGeom prst="ellipse">
                    <a:avLst/>
                  </a:pr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ru-RU" altLang="ru-RU" smtClean="0">
                      <a:solidFill>
                        <a:srgbClr val="2F1311"/>
                      </a:solidFill>
                    </a:endParaRPr>
                  </a:p>
                </p:txBody>
              </p:sp>
              <p:sp>
                <p:nvSpPr>
                  <p:cNvPr id="1079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>
                      <a:gd name="T0" fmla="*/ 3 w 266"/>
                      <a:gd name="T1" fmla="*/ 483 h 521"/>
                      <a:gd name="T2" fmla="*/ 27 w 266"/>
                      <a:gd name="T3" fmla="*/ 273 h 521"/>
                      <a:gd name="T4" fmla="*/ 111 w 266"/>
                      <a:gd name="T5" fmla="*/ 45 h 521"/>
                      <a:gd name="T6" fmla="*/ 183 w 266"/>
                      <a:gd name="T7" fmla="*/ 3 h 521"/>
                      <a:gd name="T8" fmla="*/ 237 w 266"/>
                      <a:gd name="T9" fmla="*/ 39 h 521"/>
                      <a:gd name="T10" fmla="*/ 261 w 266"/>
                      <a:gd name="T11" fmla="*/ 129 h 521"/>
                      <a:gd name="T12" fmla="*/ 207 w 266"/>
                      <a:gd name="T13" fmla="*/ 273 h 521"/>
                      <a:gd name="T14" fmla="*/ 105 w 266"/>
                      <a:gd name="T15" fmla="*/ 477 h 521"/>
                      <a:gd name="T16" fmla="*/ 45 w 266"/>
                      <a:gd name="T17" fmla="*/ 501 h 521"/>
                      <a:gd name="T18" fmla="*/ 3 w 266"/>
                      <a:gd name="T19" fmla="*/ 483 h 52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080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>
                      <a:gd name="T0" fmla="*/ 100 w 392"/>
                      <a:gd name="T1" fmla="*/ 201 h 340"/>
                      <a:gd name="T2" fmla="*/ 16 w 392"/>
                      <a:gd name="T3" fmla="*/ 87 h 340"/>
                      <a:gd name="T4" fmla="*/ 4 w 392"/>
                      <a:gd name="T5" fmla="*/ 45 h 340"/>
                      <a:gd name="T6" fmla="*/ 28 w 392"/>
                      <a:gd name="T7" fmla="*/ 3 h 340"/>
                      <a:gd name="T8" fmla="*/ 130 w 392"/>
                      <a:gd name="T9" fmla="*/ 27 h 340"/>
                      <a:gd name="T10" fmla="*/ 250 w 392"/>
                      <a:gd name="T11" fmla="*/ 75 h 340"/>
                      <a:gd name="T12" fmla="*/ 364 w 392"/>
                      <a:gd name="T13" fmla="*/ 159 h 340"/>
                      <a:gd name="T14" fmla="*/ 388 w 392"/>
                      <a:gd name="T15" fmla="*/ 273 h 340"/>
                      <a:gd name="T16" fmla="*/ 340 w 392"/>
                      <a:gd name="T17" fmla="*/ 333 h 340"/>
                      <a:gd name="T18" fmla="*/ 244 w 392"/>
                      <a:gd name="T19" fmla="*/ 315 h 340"/>
                      <a:gd name="T20" fmla="*/ 100 w 392"/>
                      <a:gd name="T21" fmla="*/ 201 h 3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081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>
                      <a:gd name="T0" fmla="*/ 18 w 151"/>
                      <a:gd name="T1" fmla="*/ 165 h 558"/>
                      <a:gd name="T2" fmla="*/ 42 w 151"/>
                      <a:gd name="T3" fmla="*/ 39 h 558"/>
                      <a:gd name="T4" fmla="*/ 66 w 151"/>
                      <a:gd name="T5" fmla="*/ 3 h 558"/>
                      <a:gd name="T6" fmla="*/ 108 w 151"/>
                      <a:gd name="T7" fmla="*/ 27 h 558"/>
                      <a:gd name="T8" fmla="*/ 138 w 151"/>
                      <a:gd name="T9" fmla="*/ 165 h 558"/>
                      <a:gd name="T10" fmla="*/ 144 w 151"/>
                      <a:gd name="T11" fmla="*/ 423 h 558"/>
                      <a:gd name="T12" fmla="*/ 96 w 151"/>
                      <a:gd name="T13" fmla="*/ 543 h 558"/>
                      <a:gd name="T14" fmla="*/ 24 w 151"/>
                      <a:gd name="T15" fmla="*/ 513 h 558"/>
                      <a:gd name="T16" fmla="*/ 0 w 151"/>
                      <a:gd name="T17" fmla="*/ 315 h 558"/>
                      <a:gd name="T18" fmla="*/ 18 w 151"/>
                      <a:gd name="T19" fmla="*/ 165 h 55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082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>
                      <a:gd name="T0" fmla="*/ 175 w 392"/>
                      <a:gd name="T1" fmla="*/ 61 h 253"/>
                      <a:gd name="T2" fmla="*/ 307 w 392"/>
                      <a:gd name="T3" fmla="*/ 19 h 253"/>
                      <a:gd name="T4" fmla="*/ 367 w 392"/>
                      <a:gd name="T5" fmla="*/ 7 h 253"/>
                      <a:gd name="T6" fmla="*/ 385 w 392"/>
                      <a:gd name="T7" fmla="*/ 61 h 253"/>
                      <a:gd name="T8" fmla="*/ 325 w 392"/>
                      <a:gd name="T9" fmla="*/ 133 h 253"/>
                      <a:gd name="T10" fmla="*/ 193 w 392"/>
                      <a:gd name="T11" fmla="*/ 223 h 253"/>
                      <a:gd name="T12" fmla="*/ 37 w 392"/>
                      <a:gd name="T13" fmla="*/ 247 h 253"/>
                      <a:gd name="T14" fmla="*/ 1 w 392"/>
                      <a:gd name="T15" fmla="*/ 187 h 253"/>
                      <a:gd name="T16" fmla="*/ 43 w 392"/>
                      <a:gd name="T17" fmla="*/ 115 h 253"/>
                      <a:gd name="T18" fmla="*/ 175 w 392"/>
                      <a:gd name="T19" fmla="*/ 61 h 2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08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>
                      <a:gd name="T0" fmla="*/ 78 w 238"/>
                      <a:gd name="T1" fmla="*/ 270 h 386"/>
                      <a:gd name="T2" fmla="*/ 24 w 238"/>
                      <a:gd name="T3" fmla="*/ 192 h 386"/>
                      <a:gd name="T4" fmla="*/ 0 w 238"/>
                      <a:gd name="T5" fmla="*/ 96 h 386"/>
                      <a:gd name="T6" fmla="*/ 24 w 238"/>
                      <a:gd name="T7" fmla="*/ 12 h 386"/>
                      <a:gd name="T8" fmla="*/ 120 w 238"/>
                      <a:gd name="T9" fmla="*/ 24 h 386"/>
                      <a:gd name="T10" fmla="*/ 180 w 238"/>
                      <a:gd name="T11" fmla="*/ 132 h 386"/>
                      <a:gd name="T12" fmla="*/ 234 w 238"/>
                      <a:gd name="T13" fmla="*/ 306 h 386"/>
                      <a:gd name="T14" fmla="*/ 204 w 238"/>
                      <a:gd name="T15" fmla="*/ 378 h 386"/>
                      <a:gd name="T16" fmla="*/ 168 w 238"/>
                      <a:gd name="T17" fmla="*/ 354 h 386"/>
                      <a:gd name="T18" fmla="*/ 78 w 238"/>
                      <a:gd name="T19" fmla="*/ 270 h 3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ru-RU">
                      <a:solidFill>
                        <a:srgbClr val="2F1311"/>
                      </a:solidFill>
                      <a:latin typeface="Comic Sans MS" pitchFamily="66" charset="0"/>
                    </a:endParaRPr>
                  </a:p>
                </p:txBody>
              </p:sp>
            </p:grpSp>
            <p:pic>
              <p:nvPicPr>
                <p:cNvPr id="1069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0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1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2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3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4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5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76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4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104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5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sp>
          <p:nvSpPr>
            <p:cNvPr id="1036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>
                <a:gd name="T0" fmla="*/ 372 w 750"/>
                <a:gd name="T1" fmla="*/ 154 h 1222"/>
                <a:gd name="T2" fmla="*/ 378 w 750"/>
                <a:gd name="T3" fmla="*/ 412 h 1222"/>
                <a:gd name="T4" fmla="*/ 312 w 750"/>
                <a:gd name="T5" fmla="*/ 724 h 1222"/>
                <a:gd name="T6" fmla="*/ 138 w 750"/>
                <a:gd name="T7" fmla="*/ 928 h 1222"/>
                <a:gd name="T8" fmla="*/ 0 w 750"/>
                <a:gd name="T9" fmla="*/ 976 h 1222"/>
                <a:gd name="T10" fmla="*/ 0 w 750"/>
                <a:gd name="T11" fmla="*/ 1222 h 1222"/>
                <a:gd name="T12" fmla="*/ 750 w 750"/>
                <a:gd name="T13" fmla="*/ 1222 h 1222"/>
                <a:gd name="T14" fmla="*/ 750 w 750"/>
                <a:gd name="T15" fmla="*/ 178 h 1222"/>
                <a:gd name="T16" fmla="*/ 372 w 750"/>
                <a:gd name="T17" fmla="*/ 154 h 1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55343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>
                <a:gd name="T0" fmla="*/ 0 w 768"/>
                <a:gd name="T1" fmla="*/ 1260 h 1260"/>
                <a:gd name="T2" fmla="*/ 0 w 768"/>
                <a:gd name="T3" fmla="*/ 1134 h 1260"/>
                <a:gd name="T4" fmla="*/ 210 w 768"/>
                <a:gd name="T5" fmla="*/ 1032 h 1260"/>
                <a:gd name="T6" fmla="*/ 324 w 768"/>
                <a:gd name="T7" fmla="*/ 918 h 1260"/>
                <a:gd name="T8" fmla="*/ 414 w 768"/>
                <a:gd name="T9" fmla="*/ 714 h 1260"/>
                <a:gd name="T10" fmla="*/ 450 w 768"/>
                <a:gd name="T11" fmla="*/ 456 h 1260"/>
                <a:gd name="T12" fmla="*/ 438 w 768"/>
                <a:gd name="T13" fmla="*/ 258 h 1260"/>
                <a:gd name="T14" fmla="*/ 684 w 768"/>
                <a:gd name="T15" fmla="*/ 0 h 1260"/>
                <a:gd name="T16" fmla="*/ 768 w 768"/>
                <a:gd name="T17" fmla="*/ 18 h 1260"/>
                <a:gd name="T18" fmla="*/ 768 w 768"/>
                <a:gd name="T19" fmla="*/ 1254 h 1260"/>
                <a:gd name="T20" fmla="*/ 0 w 768"/>
                <a:gd name="T21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55344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>
                <a:gd name="T0" fmla="*/ 550 w 776"/>
                <a:gd name="T1" fmla="*/ 115 h 2543"/>
                <a:gd name="T2" fmla="*/ 460 w 776"/>
                <a:gd name="T3" fmla="*/ 529 h 2543"/>
                <a:gd name="T4" fmla="*/ 298 w 776"/>
                <a:gd name="T5" fmla="*/ 925 h 2543"/>
                <a:gd name="T6" fmla="*/ 76 w 776"/>
                <a:gd name="T7" fmla="*/ 1267 h 2543"/>
                <a:gd name="T8" fmla="*/ 4 w 776"/>
                <a:gd name="T9" fmla="*/ 1339 h 2543"/>
                <a:gd name="T10" fmla="*/ 100 w 776"/>
                <a:gd name="T11" fmla="*/ 1351 h 2543"/>
                <a:gd name="T12" fmla="*/ 286 w 776"/>
                <a:gd name="T13" fmla="*/ 1399 h 2543"/>
                <a:gd name="T14" fmla="*/ 394 w 776"/>
                <a:gd name="T15" fmla="*/ 1525 h 2543"/>
                <a:gd name="T16" fmla="*/ 478 w 776"/>
                <a:gd name="T17" fmla="*/ 1705 h 2543"/>
                <a:gd name="T18" fmla="*/ 478 w 776"/>
                <a:gd name="T19" fmla="*/ 1969 h 2543"/>
                <a:gd name="T20" fmla="*/ 370 w 776"/>
                <a:gd name="T21" fmla="*/ 2263 h 2543"/>
                <a:gd name="T22" fmla="*/ 124 w 776"/>
                <a:gd name="T23" fmla="*/ 2479 h 2543"/>
                <a:gd name="T24" fmla="*/ 22 w 776"/>
                <a:gd name="T25" fmla="*/ 2515 h 2543"/>
                <a:gd name="T26" fmla="*/ 196 w 776"/>
                <a:gd name="T27" fmla="*/ 2533 h 2543"/>
                <a:gd name="T28" fmla="*/ 388 w 776"/>
                <a:gd name="T29" fmla="*/ 2455 h 2543"/>
                <a:gd name="T30" fmla="*/ 502 w 776"/>
                <a:gd name="T31" fmla="*/ 2299 h 2543"/>
                <a:gd name="T32" fmla="*/ 598 w 776"/>
                <a:gd name="T33" fmla="*/ 2197 h 2543"/>
                <a:gd name="T34" fmla="*/ 694 w 776"/>
                <a:gd name="T35" fmla="*/ 2197 h 2543"/>
                <a:gd name="T36" fmla="*/ 742 w 776"/>
                <a:gd name="T37" fmla="*/ 2230 h 2543"/>
                <a:gd name="T38" fmla="*/ 712 w 776"/>
                <a:gd name="T39" fmla="*/ 2137 h 2543"/>
                <a:gd name="T40" fmla="*/ 664 w 776"/>
                <a:gd name="T41" fmla="*/ 1807 h 2543"/>
                <a:gd name="T42" fmla="*/ 670 w 776"/>
                <a:gd name="T43" fmla="*/ 1561 h 2543"/>
                <a:gd name="T44" fmla="*/ 718 w 776"/>
                <a:gd name="T45" fmla="*/ 1393 h 2543"/>
                <a:gd name="T46" fmla="*/ 748 w 776"/>
                <a:gd name="T47" fmla="*/ 1219 h 2543"/>
                <a:gd name="T48" fmla="*/ 550 w 776"/>
                <a:gd name="T49" fmla="*/ 115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39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>
                <a:gd name="T0" fmla="*/ 486 w 617"/>
                <a:gd name="T1" fmla="*/ 3 h 1376"/>
                <a:gd name="T2" fmla="*/ 402 w 617"/>
                <a:gd name="T3" fmla="*/ 381 h 1376"/>
                <a:gd name="T4" fmla="*/ 216 w 617"/>
                <a:gd name="T5" fmla="*/ 777 h 1376"/>
                <a:gd name="T6" fmla="*/ 0 w 617"/>
                <a:gd name="T7" fmla="*/ 1119 h 1376"/>
                <a:gd name="T8" fmla="*/ 102 w 617"/>
                <a:gd name="T9" fmla="*/ 1101 h 1376"/>
                <a:gd name="T10" fmla="*/ 282 w 617"/>
                <a:gd name="T11" fmla="*/ 1119 h 1376"/>
                <a:gd name="T12" fmla="*/ 378 w 617"/>
                <a:gd name="T13" fmla="*/ 1185 h 1376"/>
                <a:gd name="T14" fmla="*/ 432 w 617"/>
                <a:gd name="T15" fmla="*/ 1269 h 1376"/>
                <a:gd name="T16" fmla="*/ 444 w 617"/>
                <a:gd name="T17" fmla="*/ 1365 h 1376"/>
                <a:gd name="T18" fmla="*/ 498 w 617"/>
                <a:gd name="T19" fmla="*/ 1203 h 1376"/>
                <a:gd name="T20" fmla="*/ 564 w 617"/>
                <a:gd name="T21" fmla="*/ 825 h 1376"/>
                <a:gd name="T22" fmla="*/ 606 w 617"/>
                <a:gd name="T23" fmla="*/ 363 h 1376"/>
                <a:gd name="T24" fmla="*/ 486 w 617"/>
                <a:gd name="T25" fmla="*/ 3 h 13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40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>
                <a:gd name="T0" fmla="*/ 42 w 576"/>
                <a:gd name="T1" fmla="*/ 61 h 3180"/>
                <a:gd name="T2" fmla="*/ 156 w 576"/>
                <a:gd name="T3" fmla="*/ 517 h 3180"/>
                <a:gd name="T4" fmla="*/ 288 w 576"/>
                <a:gd name="T5" fmla="*/ 991 h 3180"/>
                <a:gd name="T6" fmla="*/ 414 w 576"/>
                <a:gd name="T7" fmla="*/ 1435 h 3180"/>
                <a:gd name="T8" fmla="*/ 576 w 576"/>
                <a:gd name="T9" fmla="*/ 1807 h 3180"/>
                <a:gd name="T10" fmla="*/ 576 w 576"/>
                <a:gd name="T11" fmla="*/ 3055 h 3180"/>
                <a:gd name="T12" fmla="*/ 414 w 576"/>
                <a:gd name="T13" fmla="*/ 2557 h 3180"/>
                <a:gd name="T14" fmla="*/ 252 w 576"/>
                <a:gd name="T15" fmla="*/ 1765 h 3180"/>
                <a:gd name="T16" fmla="*/ 126 w 576"/>
                <a:gd name="T17" fmla="*/ 961 h 3180"/>
                <a:gd name="T18" fmla="*/ 12 w 576"/>
                <a:gd name="T19" fmla="*/ 151 h 3180"/>
                <a:gd name="T20" fmla="*/ 42 w 576"/>
                <a:gd name="T21" fmla="*/ 61 h 31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41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>
                <a:gd name="T0" fmla="*/ 69 w 573"/>
                <a:gd name="T1" fmla="*/ 63 h 1935"/>
                <a:gd name="T2" fmla="*/ 207 w 573"/>
                <a:gd name="T3" fmla="*/ 549 h 1935"/>
                <a:gd name="T4" fmla="*/ 381 w 573"/>
                <a:gd name="T5" fmla="*/ 1101 h 1935"/>
                <a:gd name="T6" fmla="*/ 573 w 573"/>
                <a:gd name="T7" fmla="*/ 1575 h 1935"/>
                <a:gd name="T8" fmla="*/ 573 w 573"/>
                <a:gd name="T9" fmla="*/ 1935 h 1935"/>
                <a:gd name="T10" fmla="*/ 321 w 573"/>
                <a:gd name="T11" fmla="*/ 1449 h 1935"/>
                <a:gd name="T12" fmla="*/ 147 w 573"/>
                <a:gd name="T13" fmla="*/ 699 h 1935"/>
                <a:gd name="T14" fmla="*/ 15 w 573"/>
                <a:gd name="T15" fmla="*/ 171 h 1935"/>
                <a:gd name="T16" fmla="*/ 69 w 573"/>
                <a:gd name="T17" fmla="*/ 63 h 19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42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55349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>
                <a:gd name="T0" fmla="*/ 0 w 363"/>
                <a:gd name="T1" fmla="*/ 2094 h 2112"/>
                <a:gd name="T2" fmla="*/ 66 w 363"/>
                <a:gd name="T3" fmla="*/ 1992 h 2112"/>
                <a:gd name="T4" fmla="*/ 150 w 363"/>
                <a:gd name="T5" fmla="*/ 1464 h 2112"/>
                <a:gd name="T6" fmla="*/ 234 w 363"/>
                <a:gd name="T7" fmla="*/ 678 h 2112"/>
                <a:gd name="T8" fmla="*/ 324 w 363"/>
                <a:gd name="T9" fmla="*/ 0 h 2112"/>
                <a:gd name="T10" fmla="*/ 0 w 363"/>
                <a:gd name="T11" fmla="*/ 0 h 2112"/>
                <a:gd name="T12" fmla="*/ 0 w 363"/>
                <a:gd name="T13" fmla="*/ 2094 h 2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44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ru-RU" altLang="ru-RU" smtClean="0">
                <a:solidFill>
                  <a:srgbClr val="2F1311"/>
                </a:solidFill>
                <a:latin typeface="Arial" charset="0"/>
              </a:endParaRPr>
            </a:p>
          </p:txBody>
        </p:sp>
        <p:sp>
          <p:nvSpPr>
            <p:cNvPr id="55351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>
                <a:gd name="T0" fmla="*/ 1 w 692"/>
                <a:gd name="T1" fmla="*/ 357 h 378"/>
                <a:gd name="T2" fmla="*/ 109 w 692"/>
                <a:gd name="T3" fmla="*/ 341 h 378"/>
                <a:gd name="T4" fmla="*/ 241 w 692"/>
                <a:gd name="T5" fmla="*/ 305 h 378"/>
                <a:gd name="T6" fmla="*/ 353 w 692"/>
                <a:gd name="T7" fmla="*/ 209 h 378"/>
                <a:gd name="T8" fmla="*/ 429 w 692"/>
                <a:gd name="T9" fmla="*/ 89 h 378"/>
                <a:gd name="T10" fmla="*/ 493 w 692"/>
                <a:gd name="T11" fmla="*/ 17 h 378"/>
                <a:gd name="T12" fmla="*/ 577 w 692"/>
                <a:gd name="T13" fmla="*/ 1 h 378"/>
                <a:gd name="T14" fmla="*/ 629 w 692"/>
                <a:gd name="T15" fmla="*/ 21 h 378"/>
                <a:gd name="T16" fmla="*/ 673 w 692"/>
                <a:gd name="T17" fmla="*/ 65 h 378"/>
                <a:gd name="T18" fmla="*/ 673 w 692"/>
                <a:gd name="T19" fmla="*/ 137 h 378"/>
                <a:gd name="T20" fmla="*/ 561 w 692"/>
                <a:gd name="T21" fmla="*/ 225 h 378"/>
                <a:gd name="T22" fmla="*/ 425 w 692"/>
                <a:gd name="T23" fmla="*/ 297 h 378"/>
                <a:gd name="T24" fmla="*/ 245 w 692"/>
                <a:gd name="T25" fmla="*/ 357 h 378"/>
                <a:gd name="T26" fmla="*/ 113 w 692"/>
                <a:gd name="T27" fmla="*/ 377 h 378"/>
                <a:gd name="T28" fmla="*/ 1 w 692"/>
                <a:gd name="T29" fmla="*/ 35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  <p:sp>
          <p:nvSpPr>
            <p:cNvPr id="1046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05 w 21600"/>
                <a:gd name="T13" fmla="*/ 2130 h 21600"/>
                <a:gd name="T14" fmla="*/ 19495 w 21600"/>
                <a:gd name="T15" fmla="*/ 194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2F1311"/>
                </a:solidFill>
                <a:latin typeface="Comic Sans MS" pitchFamily="66" charset="0"/>
              </a:endParaRPr>
            </a:p>
          </p:txBody>
        </p:sp>
      </p:grpSp>
      <p:sp>
        <p:nvSpPr>
          <p:cNvPr id="55353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55354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5355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5356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2F1311"/>
              </a:solidFill>
            </a:endParaRPr>
          </a:p>
        </p:txBody>
      </p:sp>
      <p:sp>
        <p:nvSpPr>
          <p:cNvPr id="5535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804E9F-19A4-4B25-A6E6-A53362220D11}" type="slidenum">
              <a:rPr lang="ru-RU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5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5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3" grpId="0"/>
      <p:bldP spid="55354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553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9B9B0F-2769-4736-BE12-0FEB5A0C8062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ru-RU" altLang="ru-RU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6B6B95-07CD-4C25-AD27-37B6EE91ADD1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7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A6D92A-0DAE-4871-BDF0-B11F48A34D99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altLang="ru-R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altLang="ru-R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altLang="ru-RU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8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A6D92A-0DAE-4871-BDF0-B11F48A34D99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altLang="ru-R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altLang="ru-RU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altLang="ru-RU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</p:cBhvr>
                    </p:animEffect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>
                          <p:stCondLst>
                            <p:cond delay="0"/>
                          </p:stCondLst>
                        </p:cTn>
                        <p:tgtEl>
                          <p:spTgt spid="655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6B6B95-07CD-4C25-AD27-37B6EE91ADD1}" type="slidenum">
              <a:rPr 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B68345-058F-4584-B1C0-AD8F62AAF4B1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764705"/>
            <a:ext cx="9144000" cy="4969346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ru-RU" sz="1400" dirty="0" smtClean="0"/>
              <a:t>                            </a:t>
            </a:r>
          </a:p>
          <a:p>
            <a:pPr marL="0" indent="0" algn="ctr" eaLnBrk="1" hangingPunct="1">
              <a:buFontTx/>
              <a:buNone/>
            </a:pPr>
            <a:r>
              <a:rPr lang="ru-RU" altLang="ru-RU" sz="3600" i="1" dirty="0" smtClean="0"/>
              <a:t>ТЕМА ЛЕКЦИИ:</a:t>
            </a:r>
          </a:p>
          <a:p>
            <a:pPr marL="0" indent="0" algn="ctr" eaLnBrk="1" hangingPunct="1">
              <a:buFontTx/>
              <a:buNone/>
            </a:pPr>
            <a:endParaRPr lang="ru-RU" altLang="ru-RU" sz="3600" i="1" dirty="0" smtClean="0"/>
          </a:p>
          <a:p>
            <a:pPr marL="0" indent="0" algn="ctr" eaLnBrk="1" hangingPunct="1">
              <a:buFontTx/>
              <a:buNone/>
            </a:pPr>
            <a:r>
              <a:rPr lang="en-US" altLang="ru-RU" sz="4800" b="1" dirty="0" smtClean="0">
                <a:solidFill>
                  <a:schemeClr val="tx2"/>
                </a:solidFill>
              </a:rPr>
              <a:t>Институциональные основы</a:t>
            </a:r>
            <a:r>
              <a:rPr lang="ru-RU" altLang="ru-RU" sz="4800" b="1" dirty="0" smtClean="0">
                <a:solidFill>
                  <a:schemeClr val="tx2"/>
                </a:solidFill>
              </a:rPr>
              <a:t> функционирования </a:t>
            </a:r>
            <a:r>
              <a:rPr lang="ru-RU" altLang="ru-RU" sz="4800" b="1" dirty="0" smtClean="0">
                <a:solidFill>
                  <a:schemeClr val="tx2"/>
                </a:solidFill>
              </a:rPr>
              <a:t>рыночной экономики</a:t>
            </a:r>
            <a:endParaRPr lang="en-US" altLang="ru-RU" sz="4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4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476672"/>
            <a:ext cx="8892480" cy="5544616"/>
          </a:xfrm>
          <a:solidFill>
            <a:srgbClr val="FFFFCC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4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53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53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5300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2.Основные институты рыночной экономики</a:t>
            </a:r>
            <a:br>
              <a:rPr lang="ru-RU" sz="5300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5300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и их роль </a:t>
            </a:r>
            <a:br>
              <a:rPr lang="ru-RU" sz="5300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5300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в механизме саморегуляции рынка.</a:t>
            </a:r>
            <a: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ru-RU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ru-RU" sz="4000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3793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457"/>
            <a:ext cx="9144000" cy="1296217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b="1" dirty="0" smtClean="0">
                <a:solidFill>
                  <a:srgbClr val="C00000"/>
                </a:solidFill>
              </a:rPr>
              <a:t/>
            </a:r>
            <a:br>
              <a:rPr lang="ru-RU" altLang="ru-RU" sz="4000" b="1" dirty="0" smtClean="0">
                <a:solidFill>
                  <a:srgbClr val="C00000"/>
                </a:solidFill>
              </a:rPr>
            </a:br>
            <a:r>
              <a:rPr lang="ru-RU" altLang="ru-RU" sz="4000" b="1" dirty="0">
                <a:solidFill>
                  <a:srgbClr val="C00000"/>
                </a:solidFill>
              </a:rPr>
              <a:t/>
            </a:r>
            <a:br>
              <a:rPr lang="ru-RU" altLang="ru-RU" sz="4000" b="1" dirty="0">
                <a:solidFill>
                  <a:srgbClr val="C00000"/>
                </a:solidFill>
              </a:rPr>
            </a:br>
            <a:r>
              <a:rPr lang="ru-RU" altLang="ru-RU" sz="4000" b="1" dirty="0" smtClean="0">
                <a:solidFill>
                  <a:srgbClr val="C00000"/>
                </a:solidFill>
              </a:rPr>
              <a:t/>
            </a:r>
            <a:br>
              <a:rPr lang="ru-RU" altLang="ru-RU" sz="4000" b="1" dirty="0" smtClean="0">
                <a:solidFill>
                  <a:srgbClr val="C00000"/>
                </a:solidFill>
              </a:rPr>
            </a:br>
            <a:r>
              <a:rPr lang="ru-RU" altLang="ru-RU" sz="4000" b="1" dirty="0" smtClean="0">
                <a:solidFill>
                  <a:srgbClr val="C00000"/>
                </a:solidFill>
              </a:rPr>
              <a:t>Институты</a:t>
            </a:r>
            <a:r>
              <a:rPr lang="ru-RU" altLang="ru-RU" sz="3800" b="1" dirty="0" smtClean="0">
                <a:solidFill>
                  <a:srgbClr val="C00000"/>
                </a:solidFill>
              </a:rPr>
              <a:t> это созданные людьми </a:t>
            </a:r>
            <a:r>
              <a:rPr lang="ru-RU" altLang="ru-RU" sz="3200" b="1" dirty="0" smtClean="0">
                <a:solidFill>
                  <a:srgbClr val="C00000"/>
                </a:solidFill>
              </a:rPr>
              <a:t>ПРАВА </a:t>
            </a:r>
            <a:r>
              <a:rPr lang="ru-RU" altLang="ru-RU" sz="2800" b="1" dirty="0" smtClean="0">
                <a:solidFill>
                  <a:srgbClr val="C00000"/>
                </a:solidFill>
              </a:rPr>
              <a:t>и ОГРАНИЧЕНИЯ</a:t>
            </a:r>
            <a:r>
              <a:rPr lang="ru-RU" altLang="ru-RU" sz="3200" b="1" dirty="0" smtClean="0">
                <a:solidFill>
                  <a:srgbClr val="C00000"/>
                </a:solidFill>
              </a:rPr>
              <a:t> в экономической деятельности</a:t>
            </a:r>
            <a:r>
              <a:rPr lang="ru-RU" altLang="ru-RU" sz="3800" b="1" dirty="0" smtClean="0">
                <a:solidFill>
                  <a:srgbClr val="C00000"/>
                </a:solidFill>
              </a:rPr>
              <a:t> </a:t>
            </a:r>
            <a:r>
              <a:rPr lang="ru-RU" altLang="ru-RU" sz="3800" b="1" dirty="0" smtClean="0"/>
              <a:t/>
            </a:r>
            <a:br>
              <a:rPr lang="ru-RU" altLang="ru-RU" sz="3800" b="1" dirty="0" smtClean="0"/>
            </a:br>
            <a:endParaRPr lang="ru-RU" altLang="ru-RU" sz="3800" b="1" dirty="0" smtClean="0"/>
          </a:p>
        </p:txBody>
      </p:sp>
      <p:pic>
        <p:nvPicPr>
          <p:cNvPr id="28675" name="Picture 3" descr="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888"/>
            <a:ext cx="8964612" cy="44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9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91264" cy="14176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50" b="1" dirty="0" smtClean="0">
                <a:solidFill>
                  <a:srgbClr val="7030A0"/>
                </a:solidFill>
              </a:rPr>
              <a:t>Институты –  это правила игры </a:t>
            </a:r>
            <a:br>
              <a:rPr lang="ru-RU" sz="4050" b="1" dirty="0" smtClean="0">
                <a:solidFill>
                  <a:srgbClr val="7030A0"/>
                </a:solidFill>
              </a:rPr>
            </a:br>
            <a:r>
              <a:rPr lang="ru-RU" sz="4050" b="1" dirty="0" smtClean="0">
                <a:solidFill>
                  <a:srgbClr val="7030A0"/>
                </a:solidFill>
              </a:rPr>
              <a:t>в обществе, созданные людьми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9144446" cy="54452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b="1" dirty="0" smtClean="0"/>
              <a:t>1.Формальные ограничения: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ru-RU" b="1" dirty="0" smtClean="0"/>
              <a:t>	</a:t>
            </a:r>
            <a:r>
              <a:rPr lang="ru-RU" sz="2800" b="1" i="1" dirty="0" smtClean="0"/>
              <a:t>конституция, законы, ставки налогов, административные установления -</a:t>
            </a:r>
            <a:r>
              <a:rPr lang="ru-RU" sz="2800" b="1" i="1" dirty="0"/>
              <a:t> </a:t>
            </a:r>
            <a:r>
              <a:rPr lang="ru-RU" sz="2800" b="1" i="1" dirty="0" smtClean="0"/>
              <a:t>суды</a:t>
            </a:r>
            <a:r>
              <a:rPr lang="ru-RU" sz="2800" b="1" i="1" dirty="0"/>
              <a:t>, арбитражи, полиция, денежное обращение    и др.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b="1" dirty="0" smtClean="0"/>
              <a:t> </a:t>
            </a:r>
            <a:r>
              <a:rPr lang="ru-RU" b="1" dirty="0" smtClean="0">
                <a:solidFill>
                  <a:srgbClr val="009900"/>
                </a:solidFill>
              </a:rPr>
              <a:t>2.</a:t>
            </a:r>
            <a:r>
              <a:rPr lang="ru-RU" sz="3400" b="1" dirty="0" smtClean="0">
                <a:solidFill>
                  <a:srgbClr val="009900"/>
                </a:solidFill>
              </a:rPr>
              <a:t>Неформальные ограничения</a:t>
            </a:r>
            <a:r>
              <a:rPr lang="ru-RU" b="1" dirty="0">
                <a:solidFill>
                  <a:srgbClr val="009900"/>
                </a:solidFill>
              </a:rPr>
              <a:t>:</a:t>
            </a:r>
            <a:endParaRPr lang="ru-RU" b="1" dirty="0" smtClean="0">
              <a:solidFill>
                <a:srgbClr val="0099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800" b="1" i="1" dirty="0">
                <a:solidFill>
                  <a:srgbClr val="009900"/>
                </a:solidFill>
              </a:rPr>
              <a:t>традиции, обычаи, </a:t>
            </a:r>
            <a:r>
              <a:rPr lang="ru-RU" sz="2800" b="1" i="1" dirty="0" smtClean="0">
                <a:solidFill>
                  <a:srgbClr val="009900"/>
                </a:solidFill>
              </a:rPr>
              <a:t>,идеология, </a:t>
            </a:r>
            <a:r>
              <a:rPr lang="ru-RU" sz="2800" b="1" i="1" dirty="0">
                <a:solidFill>
                  <a:srgbClr val="009900"/>
                </a:solidFill>
              </a:rPr>
              <a:t>мораль</a:t>
            </a:r>
            <a:r>
              <a:rPr lang="ru-RU" sz="2800" b="1" i="1" dirty="0" smtClean="0">
                <a:solidFill>
                  <a:srgbClr val="009900"/>
                </a:solidFill>
              </a:rPr>
              <a:t>,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800" b="1" i="1" dirty="0" smtClean="0">
                <a:solidFill>
                  <a:srgbClr val="009900"/>
                </a:solidFill>
              </a:rPr>
              <a:t>религия и проч.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3400" b="1" dirty="0" smtClean="0">
                <a:solidFill>
                  <a:srgbClr val="FF3300"/>
                </a:solidFill>
              </a:rPr>
              <a:t>3.Механизмы принуждения к исполнению правил: </a:t>
            </a:r>
            <a:r>
              <a:rPr lang="ru-RU" sz="2600" b="1" i="1" dirty="0" smtClean="0">
                <a:solidFill>
                  <a:srgbClr val="FF3300"/>
                </a:solidFill>
              </a:rPr>
              <a:t>штрафы, тюремное заключение,	смертная казнь</a:t>
            </a:r>
            <a:r>
              <a:rPr lang="en-US" sz="2600" b="1" i="1" dirty="0" smtClean="0">
                <a:solidFill>
                  <a:srgbClr val="FF3300"/>
                </a:solidFill>
              </a:rPr>
              <a:t> </a:t>
            </a:r>
            <a:r>
              <a:rPr lang="ru-RU" sz="2600" b="1" i="1" dirty="0" smtClean="0">
                <a:solidFill>
                  <a:srgbClr val="FF3300"/>
                </a:solidFill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296161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50825" y="1752600"/>
            <a:ext cx="8893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800" b="1" i="1">
                <a:latin typeface="Tahoma" pitchFamily="34" charset="0"/>
              </a:rPr>
              <a:t>1. Обеспеченность прав собственности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50825" y="2438400"/>
            <a:ext cx="8713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800" b="1" i="1">
                <a:latin typeface="Tahoma" pitchFamily="34" charset="0"/>
              </a:rPr>
              <a:t>2. Стабильность “правил игры” в целом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50825" y="3124200"/>
            <a:ext cx="83597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800" b="1" i="1">
                <a:latin typeface="Tahoma" pitchFamily="34" charset="0"/>
              </a:rPr>
              <a:t>3. Установление ограничений на власть государства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115888"/>
            <a:ext cx="9144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4000" b="1" dirty="0">
                <a:solidFill>
                  <a:srgbClr val="C00000"/>
                </a:solidFill>
                <a:latin typeface="Tahoma" pitchFamily="34" charset="0"/>
              </a:rPr>
              <a:t>Что означает </a:t>
            </a:r>
            <a:r>
              <a:rPr lang="ru-RU" altLang="ru-RU" sz="4000" b="1" dirty="0" smtClean="0">
                <a:solidFill>
                  <a:srgbClr val="C00000"/>
                </a:solidFill>
                <a:latin typeface="Tahoma" pitchFamily="34" charset="0"/>
              </a:rPr>
              <a:t>«благоприятная </a:t>
            </a:r>
            <a:r>
              <a:rPr lang="ru-RU" altLang="ru-RU" sz="4000" b="1" dirty="0">
                <a:solidFill>
                  <a:srgbClr val="C00000"/>
                </a:solidFill>
                <a:latin typeface="Tahoma" pitchFamily="34" charset="0"/>
              </a:rPr>
              <a:t>институциональная </a:t>
            </a:r>
            <a:r>
              <a:rPr lang="ru-RU" altLang="ru-RU" sz="4000" b="1" dirty="0" smtClean="0">
                <a:solidFill>
                  <a:srgbClr val="C00000"/>
                </a:solidFill>
                <a:latin typeface="Tahoma" pitchFamily="34" charset="0"/>
              </a:rPr>
              <a:t>структура»?</a:t>
            </a:r>
            <a:endParaRPr lang="ru-RU" altLang="ru-RU" sz="4000" b="1" dirty="0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87046" name="AutoShape 6"/>
          <p:cNvSpPr>
            <a:spLocks noChangeArrowheads="1"/>
          </p:cNvSpPr>
          <p:nvPr/>
        </p:nvSpPr>
        <p:spPr bwMode="auto">
          <a:xfrm rot="5386578">
            <a:off x="4381500" y="3848100"/>
            <a:ext cx="762000" cy="1143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907704" y="5181600"/>
            <a:ext cx="5832946" cy="1200329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ru-RU" altLang="ru-RU" sz="2400" b="1" dirty="0" smtClean="0">
              <a:latin typeface="Tahoma" pitchFamily="34" charset="0"/>
            </a:endParaRPr>
          </a:p>
          <a:p>
            <a:pPr eaLnBrk="1" hangingPunct="1"/>
            <a:r>
              <a:rPr lang="ru-RU" altLang="ru-RU" sz="2400" b="1" dirty="0" smtClean="0">
                <a:latin typeface="Tahoma" pitchFamily="34" charset="0"/>
              </a:rPr>
              <a:t>«Благоприятная </a:t>
            </a:r>
            <a:r>
              <a:rPr lang="ru-RU" altLang="ru-RU" sz="2400" b="1" dirty="0">
                <a:latin typeface="Tahoma" pitchFamily="34" charset="0"/>
              </a:rPr>
              <a:t>«бизнес-среда</a:t>
            </a:r>
            <a:r>
              <a:rPr lang="ru-RU" altLang="ru-RU" sz="2400" b="1" dirty="0" smtClean="0">
                <a:latin typeface="Tahoma" pitchFamily="34" charset="0"/>
              </a:rPr>
              <a:t>»</a:t>
            </a:r>
          </a:p>
          <a:p>
            <a:pPr eaLnBrk="1" hangingPunct="1"/>
            <a:endParaRPr lang="ru-RU" altLang="ru-RU" sz="2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50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autoUpdateAnimBg="0"/>
      <p:bldP spid="87044" grpId="0" autoUpdateAnimBg="0"/>
      <p:bldP spid="87046" grpId="0" animBg="1"/>
      <p:bldP spid="8704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68313" y="2149475"/>
            <a:ext cx="85232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400" b="1" i="1">
                <a:latin typeface="Tahoma" pitchFamily="34" charset="0"/>
              </a:rPr>
              <a:t>2. Несоблюдение и слабое обеспечение законов (в т.ч. «прав человека»)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8313" y="1676400"/>
            <a:ext cx="8523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400" b="1" i="1" dirty="0">
                <a:latin typeface="Tahoma" pitchFamily="34" charset="0"/>
              </a:rPr>
              <a:t>1. Широкое распространение «рентоискательства»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11188" y="2971800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400" b="1" i="1">
                <a:latin typeface="Tahoma" pitchFamily="34" charset="0"/>
              </a:rPr>
              <a:t>3. Большой «теневой сектор» и прочее …</a:t>
            </a: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3851275" y="3860800"/>
            <a:ext cx="12954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endParaRPr lang="ru-RU" altLang="ru-RU">
              <a:solidFill>
                <a:srgbClr val="FF3300"/>
              </a:solidFill>
            </a:endParaRP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042988" y="4660900"/>
            <a:ext cx="6842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400" b="1" i="1">
                <a:solidFill>
                  <a:srgbClr val="000000"/>
                </a:solidFill>
                <a:latin typeface="Tahoma" pitchFamily="34" charset="0"/>
              </a:rPr>
              <a:t>Высокие трансакционные издержки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1403350" y="5410200"/>
            <a:ext cx="5149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ru-RU" altLang="ru-RU" sz="2400" b="1" i="1">
                <a:latin typeface="Tahoma" pitchFamily="34" charset="0"/>
              </a:rPr>
              <a:t>Высокий «страновой риск»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-1" y="50517"/>
            <a:ext cx="94685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500" b="1" i="1" dirty="0" smtClean="0">
                <a:solidFill>
                  <a:srgbClr val="C00000"/>
                </a:solidFill>
                <a:latin typeface="Tahoma" pitchFamily="34" charset="0"/>
              </a:rPr>
              <a:t>      </a:t>
            </a:r>
            <a:r>
              <a:rPr lang="ru-RU" altLang="ru-RU" sz="3500" i="1" dirty="0" smtClean="0">
                <a:latin typeface="Tahoma" pitchFamily="34" charset="0"/>
              </a:rPr>
              <a:t>Неблагоприятная </a:t>
            </a:r>
            <a:r>
              <a:rPr lang="ru-RU" altLang="ru-RU" sz="3500" i="1" dirty="0" err="1" smtClean="0">
                <a:latin typeface="Tahoma" pitchFamily="34" charset="0"/>
              </a:rPr>
              <a:t>инст</a:t>
            </a:r>
            <a:r>
              <a:rPr lang="ru-RU" altLang="ru-RU" sz="3500" i="1" dirty="0" smtClean="0">
                <a:latin typeface="Tahoma" pitchFamily="34" charset="0"/>
              </a:rPr>
              <a:t>.-</a:t>
            </a:r>
            <a:r>
              <a:rPr lang="ru-RU" altLang="ru-RU" sz="3500" i="1" dirty="0" err="1" smtClean="0">
                <a:latin typeface="Tahoma" pitchFamily="34" charset="0"/>
              </a:rPr>
              <a:t>ная</a:t>
            </a:r>
            <a:r>
              <a:rPr lang="ru-RU" altLang="ru-RU" sz="3500" i="1" dirty="0" smtClean="0">
                <a:latin typeface="Tahoma" pitchFamily="34" charset="0"/>
              </a:rPr>
              <a:t> структура 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3500" i="1" dirty="0" smtClean="0">
                <a:solidFill>
                  <a:srgbClr val="C00000"/>
                </a:solidFill>
                <a:latin typeface="Tahoma" pitchFamily="34" charset="0"/>
              </a:rPr>
              <a:t>«</a:t>
            </a:r>
            <a:r>
              <a:rPr lang="ru-RU" altLang="ru-RU" sz="3500" b="1" dirty="0" smtClean="0">
                <a:solidFill>
                  <a:srgbClr val="C00000"/>
                </a:solidFill>
                <a:latin typeface="Tahoma" pitchFamily="34" charset="0"/>
              </a:rPr>
              <a:t>институциональные «барьеры роста»</a:t>
            </a:r>
          </a:p>
          <a:p>
            <a:pPr eaLnBrk="1" hangingPunct="1">
              <a:spcBef>
                <a:spcPct val="50000"/>
              </a:spcBef>
            </a:pPr>
            <a:endParaRPr lang="ru-RU" altLang="ru-RU" sz="3500" b="1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97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8" grpId="0" autoUpdateAnimBg="0"/>
      <p:bldP spid="88069" grpId="0" autoUpdateAnimBg="0"/>
      <p:bldP spid="88070" grpId="0" animBg="1"/>
      <p:bldP spid="88071" grpId="0" autoUpdateAnimBg="0"/>
      <p:bldP spid="880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9138"/>
          </a:xfr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sz="3200" b="1" i="1" dirty="0" smtClean="0">
              <a:solidFill>
                <a:srgbClr val="0000CC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4784"/>
            <a:ext cx="9144000" cy="5373216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Приоритет личного интереса (индивидуализм)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Свобода предпринимательства и потребительского выбора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Частная собственность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ru-RU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Конкуренция (невидимая рука)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b="1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 smtClean="0"/>
              <a:t>Рынок и цены как механизм саморегуляции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endParaRPr lang="ru-RU" dirty="0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132489"/>
            <a:ext cx="9351043" cy="147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F2B0E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435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775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b="1" dirty="0" smtClean="0"/>
              <a:t>           Отношения собственности</a:t>
            </a:r>
            <a:br>
              <a:rPr lang="ru-RU" b="1" dirty="0" smtClean="0"/>
            </a:br>
            <a:r>
              <a:rPr lang="ru-RU" b="1" dirty="0" smtClean="0"/>
              <a:t> как институт </a:t>
            </a:r>
            <a:r>
              <a:rPr lang="ru-RU" b="1" dirty="0"/>
              <a:t>рыночной экономики </a:t>
            </a:r>
            <a:endParaRPr lang="ru-RU" sz="4600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28775"/>
            <a:ext cx="9144000" cy="5229225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b="1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400" b="1" i="1" smtClean="0"/>
              <a:t>   Обыденное представление – </a:t>
            </a:r>
            <a:r>
              <a:rPr lang="ru-RU" sz="2400" b="1" i="1" smtClean="0">
                <a:solidFill>
                  <a:schemeClr val="hlink"/>
                </a:solidFill>
              </a:rPr>
              <a:t>отношение людей по поводу присвоения материальных благ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400" b="1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2400" b="1" i="1" smtClean="0">
                <a:solidFill>
                  <a:schemeClr val="hlink"/>
                </a:solidFill>
              </a:rPr>
              <a:t>Марксизм: отношения собственности – основа системы экономических отношений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400" b="1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400" b="1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b="1" i="1" smtClean="0"/>
              <a:t>  Современная теория прав собственности – собственность как сумма отдельных элементов правсобственности</a:t>
            </a:r>
            <a:r>
              <a:rPr lang="ru-RU" sz="2400" b="1" i="1" smtClean="0">
                <a:solidFill>
                  <a:schemeClr val="hlink"/>
                </a:solidFill>
              </a:rPr>
              <a:t>  </a:t>
            </a:r>
            <a:r>
              <a:rPr lang="ru-RU" sz="2400" b="1" i="1" smtClean="0"/>
              <a:t>или</a:t>
            </a:r>
            <a:r>
              <a:rPr lang="ru-RU" sz="2400" b="1" i="1" smtClean="0">
                <a:solidFill>
                  <a:schemeClr val="hlink"/>
                </a:solidFill>
              </a:rPr>
              <a:t> «пучок прав»</a:t>
            </a:r>
          </a:p>
        </p:txBody>
      </p:sp>
    </p:spTree>
    <p:extLst>
      <p:ext uri="{BB962C8B-B14F-4D97-AF65-F5344CB8AC3E}">
        <p14:creationId xmlns:p14="http://schemas.microsoft.com/office/powerpoint/2010/main" val="1982823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ru-RU" b="1" smtClean="0"/>
              <a:t>Теория прав собственности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91512" cy="4564062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910" b="1" i="1" dirty="0" smtClean="0"/>
              <a:t>Права собственности - санкционированные поведенческие отношения между людьми, которые возникают в связи с существованием благ и касаются их использования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2000" b="1" i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i="1" dirty="0" smtClean="0">
                <a:solidFill>
                  <a:srgbClr val="6600CC"/>
                </a:solidFill>
              </a:rPr>
              <a:t>Категория собственности трактуется как «пучок» (набор) прав, которые распределены в неодинаковых пропорциях между различными лицами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800" b="1" i="1" dirty="0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ru-RU" sz="2800" b="1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sz="2000" b="1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321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ru-RU" b="1" smtClean="0"/>
              <a:t>Теория прав собственности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91512" cy="4564062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910" b="1" i="1" dirty="0" smtClean="0"/>
              <a:t>Права собственности - санкционированные поведенческие отношения между людьми, которые возникают в связи с существованием благ и касаются их использования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2000" b="1" i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b="1" i="1" dirty="0" smtClean="0">
                <a:solidFill>
                  <a:srgbClr val="6600CC"/>
                </a:solidFill>
              </a:rPr>
              <a:t>Категория собственности трактуется как «пучок» (набор) прав, которые распределены в неодинаковых пропорциях между различными лицами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800" b="1" i="1" dirty="0" smtClean="0">
              <a:solidFill>
                <a:srgbClr val="66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ru-RU" sz="2800" b="1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sz="2000" b="1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321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ru-RU" sz="4000" smtClean="0"/>
              <a:t>Пучок прав собственности</a:t>
            </a:r>
            <a:br>
              <a:rPr lang="ru-RU" sz="4000" smtClean="0"/>
            </a:br>
            <a:r>
              <a:rPr lang="ru-RU" sz="4000" smtClean="0"/>
              <a:t>(Р. Коуз – 60-е годы)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владения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использования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управления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доход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продажу, изменение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безопасность (от экспроприации)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завещание и наследование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бессрочное обладание благом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Запрещение использования во вред окружающим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взыскание (в уплату долга)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600" smtClean="0"/>
              <a:t>Право на возврат полномочий собственности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ru-RU" altLang="ru-RU" sz="2600" smtClean="0"/>
          </a:p>
          <a:p>
            <a:pPr marL="609600" indent="-609600" eaLnBrk="1" hangingPunct="1">
              <a:lnSpc>
                <a:spcPct val="80000"/>
              </a:lnSpc>
            </a:pPr>
            <a:endParaRPr lang="ru-RU" altLang="ru-RU" sz="2400" smtClean="0"/>
          </a:p>
        </p:txBody>
      </p:sp>
    </p:spTree>
    <p:extLst>
      <p:ext uri="{BB962C8B-B14F-4D97-AF65-F5344CB8AC3E}">
        <p14:creationId xmlns:p14="http://schemas.microsoft.com/office/powerpoint/2010/main" val="163830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      </a:t>
            </a:r>
            <a:r>
              <a:rPr lang="ru-RU" sz="5400" b="1" i="1" dirty="0" smtClean="0">
                <a:solidFill>
                  <a:srgbClr val="663300"/>
                </a:solidFill>
              </a:rPr>
              <a:t> План лекции</a:t>
            </a:r>
            <a:endParaRPr lang="ru-RU" sz="5400" b="1" i="1" dirty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ru-RU" b="1" i="1" dirty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1. Рыночная экономика как экономическая система.    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endParaRPr lang="ru-RU" b="1" i="1" dirty="0" smtClean="0">
              <a:solidFill>
                <a:srgbClr val="6633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 2.    Институты экономики и их роль в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ru-RU" b="1" i="1" dirty="0">
                <a:solidFill>
                  <a:srgbClr val="663300"/>
                </a:solidFill>
              </a:rPr>
              <a:t> </a:t>
            </a:r>
            <a:r>
              <a:rPr lang="ru-RU" b="1" i="1" dirty="0" smtClean="0">
                <a:solidFill>
                  <a:srgbClr val="663300"/>
                </a:solidFill>
              </a:rPr>
              <a:t>      механизме саморегуляции рынка.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ru-RU" b="1" i="1" dirty="0" smtClean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 3. Отношения собственности</a:t>
            </a:r>
            <a:br>
              <a:rPr lang="ru-RU" b="1" i="1" dirty="0" smtClean="0">
                <a:solidFill>
                  <a:srgbClr val="663300"/>
                </a:solidFill>
              </a:rPr>
            </a:br>
            <a:r>
              <a:rPr lang="ru-RU" b="1" i="1" dirty="0" smtClean="0">
                <a:solidFill>
                  <a:srgbClr val="663300"/>
                </a:solidFill>
              </a:rPr>
              <a:t> как </a:t>
            </a:r>
            <a:r>
              <a:rPr lang="ru-RU" b="1" i="1" dirty="0" smtClean="0">
                <a:solidFill>
                  <a:srgbClr val="663300"/>
                </a:solidFill>
              </a:rPr>
              <a:t>института </a:t>
            </a:r>
            <a:r>
              <a:rPr lang="ru-RU" b="1" i="1" dirty="0" smtClean="0">
                <a:solidFill>
                  <a:srgbClr val="663300"/>
                </a:solidFill>
              </a:rPr>
              <a:t>рыночной экономики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ru-RU" b="1" i="1" dirty="0" smtClean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4"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Достоинства </a:t>
            </a:r>
            <a:r>
              <a:rPr lang="ru-RU" b="1" i="1" dirty="0" smtClean="0">
                <a:solidFill>
                  <a:srgbClr val="663300"/>
                </a:solidFill>
              </a:rPr>
              <a:t>и недостатки рыночной экономики</a:t>
            </a:r>
            <a:r>
              <a:rPr lang="ru-RU" b="1" i="1" dirty="0" smtClean="0">
                <a:solidFill>
                  <a:srgbClr val="663300"/>
                </a:solidFill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4"/>
              <a:defRPr/>
            </a:pPr>
            <a:r>
              <a:rPr lang="ru-RU" b="1" i="1" dirty="0" smtClean="0">
                <a:solidFill>
                  <a:srgbClr val="663300"/>
                </a:solidFill>
              </a:rPr>
              <a:t>Роль государства в рыночной экономике.</a:t>
            </a:r>
            <a:endParaRPr lang="ru-RU" b="1" i="1" dirty="0" smtClean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4"/>
              <a:defRPr/>
            </a:pPr>
            <a:endParaRPr lang="en-US" b="1" i="1" dirty="0" smtClean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b="1" i="1" dirty="0" smtClean="0">
              <a:solidFill>
                <a:srgbClr val="6633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ru-RU" b="1" i="1" dirty="0" smtClean="0">
              <a:solidFill>
                <a:srgbClr val="663300"/>
              </a:solidFill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ru-RU" b="1" i="1" dirty="0" smtClean="0">
              <a:solidFill>
                <a:srgbClr val="6633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5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568952" cy="1340768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ru-RU" sz="4000" smtClean="0"/>
              <a:t>Спецификация прав собственности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b="1" i="1" dirty="0" smtClean="0"/>
              <a:t>Это четкое определение прав каждого собственника, разграничение элементов пучка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 smtClean="0"/>
              <a:t>Это законодательное закрепление и защита прав собственника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 smtClean="0"/>
              <a:t>«Размывание» прав собственности и проблема </a:t>
            </a:r>
            <a:r>
              <a:rPr lang="ru-RU" altLang="ru-RU" sz="2400" b="1" i="1" u="sng" dirty="0" smtClean="0">
                <a:solidFill>
                  <a:srgbClr val="990000"/>
                </a:solidFill>
              </a:rPr>
              <a:t>эффективного собственника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400" b="1" i="1" dirty="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400" b="1" i="1" dirty="0" smtClean="0"/>
              <a:t>Задача!!!   устранить препятствия для свободного обмена – обеспечить четкую спецификацию прав собственности и эффективную систему принуждения к исполнению контрактов, основанную на </a:t>
            </a:r>
            <a:r>
              <a:rPr lang="ru-RU" altLang="ru-RU" sz="2800" b="1" i="1" dirty="0" smtClean="0">
                <a:solidFill>
                  <a:srgbClr val="FF3300"/>
                </a:solidFill>
              </a:rPr>
              <a:t>независимой судебной системе</a:t>
            </a:r>
          </a:p>
          <a:p>
            <a:pPr eaLnBrk="1" hangingPunct="1">
              <a:lnSpc>
                <a:spcPct val="90000"/>
              </a:lnSpc>
            </a:pPr>
            <a:endParaRPr lang="ru-RU" altLang="ru-RU" sz="28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ru-RU" altLang="ru-RU" sz="24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ru-RU" altLang="ru-RU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0654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20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0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3400" y="685800"/>
            <a:ext cx="7696200" cy="2209800"/>
          </a:xfrm>
          <a:prstGeom prst="rect">
            <a:avLst/>
          </a:prstGeom>
          <a:gradFill rotWithShape="0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609600" y="3733800"/>
            <a:ext cx="3886200" cy="243840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356100" y="3716338"/>
            <a:ext cx="4487863" cy="2520950"/>
          </a:xfrm>
          <a:prstGeom prst="rect">
            <a:avLst/>
          </a:prstGeom>
          <a:gradFill rotWithShape="0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003800" y="3789363"/>
            <a:ext cx="3657600" cy="2438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3494" name="WordArt 6"/>
          <p:cNvSpPr>
            <a:spLocks noChangeArrowheads="1" noChangeShapeType="1" noTextEdit="1"/>
          </p:cNvSpPr>
          <p:nvPr/>
        </p:nvSpPr>
        <p:spPr bwMode="auto">
          <a:xfrm>
            <a:off x="323850" y="765175"/>
            <a:ext cx="7848600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Arial"/>
                <a:cs typeface="Arial"/>
              </a:rPr>
              <a:t>Рыночная экономика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0825" y="476250"/>
            <a:ext cx="8497888" cy="2232025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609600" y="3733800"/>
            <a:ext cx="3886200" cy="2438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3497" name="WordArt 9"/>
          <p:cNvSpPr>
            <a:spLocks noChangeArrowheads="1" noChangeShapeType="1" noTextEdit="1"/>
          </p:cNvSpPr>
          <p:nvPr/>
        </p:nvSpPr>
        <p:spPr bwMode="auto">
          <a:xfrm>
            <a:off x="685800" y="3962400"/>
            <a:ext cx="3657600" cy="1752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996633"/>
                </a:solidFill>
                <a:latin typeface="Arial"/>
                <a:cs typeface="Arial"/>
              </a:rPr>
              <a:t>Достоинства</a:t>
            </a:r>
          </a:p>
        </p:txBody>
      </p:sp>
      <p:sp>
        <p:nvSpPr>
          <p:cNvPr id="63498" name="WordArt 10"/>
          <p:cNvSpPr>
            <a:spLocks noChangeArrowheads="1" noChangeShapeType="1" noTextEdit="1"/>
          </p:cNvSpPr>
          <p:nvPr/>
        </p:nvSpPr>
        <p:spPr bwMode="auto">
          <a:xfrm>
            <a:off x="4859338" y="3860800"/>
            <a:ext cx="4838700" cy="2089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45769"/>
              </a:avLst>
            </a:prstTxWarp>
          </a:bodyPr>
          <a:lstStyle/>
          <a:p>
            <a:pPr algn="ctr"/>
            <a:r>
              <a:rPr lang="ru-RU" sz="3200" b="1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FF00"/>
                </a:solidFill>
                <a:latin typeface="Arial"/>
                <a:cs typeface="Arial"/>
              </a:rPr>
              <a:t>Недостатки</a:t>
            </a:r>
          </a:p>
          <a:p>
            <a:pPr algn="ctr"/>
            <a:r>
              <a:rPr lang="ru-RU" sz="3200" b="1" kern="10"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FF00"/>
                </a:solidFill>
                <a:latin typeface="Arial"/>
                <a:cs typeface="Arial"/>
              </a:rPr>
              <a:t> или "фиаско"</a:t>
            </a:r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 rot="5400000">
            <a:off x="2102643" y="2697957"/>
            <a:ext cx="1204913" cy="838200"/>
          </a:xfrm>
          <a:prstGeom prst="notchedRightArrow">
            <a:avLst>
              <a:gd name="adj1" fmla="val 63639"/>
              <a:gd name="adj2" fmla="val 42546"/>
            </a:avLst>
          </a:prstGeom>
          <a:gradFill rotWithShape="0">
            <a:gsLst>
              <a:gs pos="0">
                <a:srgbClr val="CC0000"/>
              </a:gs>
              <a:gs pos="50000">
                <a:srgbClr val="FFFF00"/>
              </a:gs>
              <a:gs pos="100000">
                <a:srgbClr val="CC0000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 rot="5400000">
            <a:off x="5988843" y="2621757"/>
            <a:ext cx="1204913" cy="838200"/>
          </a:xfrm>
          <a:prstGeom prst="notchedRightArrow">
            <a:avLst>
              <a:gd name="adj1" fmla="val 63639"/>
              <a:gd name="adj2" fmla="val 42546"/>
            </a:avLst>
          </a:prstGeom>
          <a:gradFill rotWithShape="0">
            <a:gsLst>
              <a:gs pos="0">
                <a:srgbClr val="CC0000"/>
              </a:gs>
              <a:gs pos="50000">
                <a:srgbClr val="FFFF00"/>
              </a:gs>
              <a:gs pos="100000">
                <a:srgbClr val="CC0000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0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 animBg="1"/>
      <p:bldP spid="63492" grpId="0" animBg="1"/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9036496" cy="1268760"/>
          </a:xfrm>
          <a:ln w="38100">
            <a:solidFill>
              <a:srgbClr val="996600"/>
            </a:solidFill>
          </a:ln>
        </p:spPr>
        <p:txBody>
          <a:bodyPr>
            <a:noAutofit/>
          </a:bodyPr>
          <a:lstStyle/>
          <a:p>
            <a:r>
              <a:rPr lang="ru-RU" altLang="ru-RU" sz="4000" b="1" dirty="0" smtClean="0">
                <a:solidFill>
                  <a:srgbClr val="990137"/>
                </a:solidFill>
              </a:rPr>
              <a:t>Достоинства  рыночной </a:t>
            </a:r>
            <a:r>
              <a:rPr lang="ru-RU" altLang="ru-RU" sz="4000" b="1" dirty="0">
                <a:solidFill>
                  <a:srgbClr val="990137"/>
                </a:solidFill>
              </a:rPr>
              <a:t>экономики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893175" cy="53736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 dirty="0"/>
              <a:t>Эффективность распределения </a:t>
            </a:r>
            <a:r>
              <a:rPr lang="ru-RU" altLang="ru-RU" b="1" i="1" dirty="0" smtClean="0"/>
              <a:t>ресурсов </a:t>
            </a:r>
            <a:r>
              <a:rPr lang="ru-RU" altLang="ru-RU" sz="3500" b="1" i="1" dirty="0" smtClean="0">
                <a:solidFill>
                  <a:srgbClr val="996600"/>
                </a:solidFill>
              </a:rPr>
              <a:t>(</a:t>
            </a:r>
            <a:r>
              <a:rPr lang="ru-RU" altLang="ru-RU" sz="3500" b="1" i="1" dirty="0">
                <a:solidFill>
                  <a:srgbClr val="996600"/>
                </a:solidFill>
              </a:rPr>
              <a:t>конкуренция вынуждает снижать издержки, повышать качество, расширять ассортимент и т.д.)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 dirty="0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 dirty="0"/>
              <a:t>Способность рыночной экономики к саморегулированию   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 dirty="0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 dirty="0"/>
              <a:t>   Экономическая свобода. Создание условий для реализации потенциальных способностей личности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 dirty="0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ru-RU" altLang="ru-RU" b="1" i="1" dirty="0"/>
              <a:t>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 dirty="0"/>
          </a:p>
        </p:txBody>
      </p:sp>
    </p:spTree>
    <p:extLst>
      <p:ext uri="{BB962C8B-B14F-4D97-AF65-F5344CB8AC3E}">
        <p14:creationId xmlns:p14="http://schemas.microsoft.com/office/powerpoint/2010/main" val="339382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                     </a:t>
            </a:r>
            <a:r>
              <a:rPr lang="ru-RU" altLang="ru-RU" sz="4800" b="1">
                <a:solidFill>
                  <a:srgbClr val="990137"/>
                </a:solidFill>
              </a:rPr>
              <a:t>Недостатки </a:t>
            </a:r>
            <a:br>
              <a:rPr lang="ru-RU" altLang="ru-RU" sz="4800" b="1">
                <a:solidFill>
                  <a:srgbClr val="990137"/>
                </a:solidFill>
              </a:rPr>
            </a:br>
            <a:r>
              <a:rPr lang="ru-RU" altLang="ru-RU" sz="4800" b="1">
                <a:solidFill>
                  <a:srgbClr val="990137"/>
                </a:solidFill>
              </a:rPr>
              <a:t>           рыночной экономики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93175" cy="5373687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/>
              <a:t>Не обеспечивает производство и потребление общественных (коллективных)благ;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/>
              <a:t>    Неравенство доходов;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ru-RU" altLang="ru-RU" b="1" i="1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/>
              <a:t>Тенденция к монополизации;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/>
              <a:t>Внешние эффекты (экстерналии)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ru-RU" altLang="ru-RU" b="1" i="1"/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ru-RU" altLang="ru-RU" b="1" i="1"/>
              <a:t>макроэкономическая нестабильность (проблемы экономических колебаний, цен, занятости, и проч. );</a:t>
            </a:r>
          </a:p>
        </p:txBody>
      </p:sp>
    </p:spTree>
    <p:extLst>
      <p:ext uri="{BB962C8B-B14F-4D97-AF65-F5344CB8AC3E}">
        <p14:creationId xmlns:p14="http://schemas.microsoft.com/office/powerpoint/2010/main" val="1692638225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ru-RU" altLang="ru-RU" sz="4800" b="1" dirty="0" smtClean="0">
                <a:solidFill>
                  <a:srgbClr val="0000CC"/>
                </a:solidFill>
              </a:rPr>
              <a:t>Недостатки </a:t>
            </a:r>
            <a:r>
              <a:rPr lang="ru-RU" altLang="ru-RU" sz="4800" b="1" dirty="0">
                <a:solidFill>
                  <a:srgbClr val="0000CC"/>
                </a:solidFill>
              </a:rPr>
              <a:t>или «фиаско рынка»</a:t>
            </a:r>
          </a:p>
          <a:p>
            <a:pPr algn="ctr">
              <a:buNone/>
            </a:pPr>
            <a:r>
              <a:rPr lang="ru-RU" altLang="ru-RU" sz="3600" b="1" i="1" dirty="0" smtClean="0"/>
              <a:t>это</a:t>
            </a:r>
          </a:p>
          <a:p>
            <a:pPr algn="ctr">
              <a:buNone/>
            </a:pPr>
            <a:r>
              <a:rPr lang="ru-RU" altLang="ru-RU" sz="3600" b="1" i="1" dirty="0" smtClean="0"/>
              <a:t>предпосылки </a:t>
            </a:r>
            <a:r>
              <a:rPr lang="ru-RU" altLang="ru-RU" sz="3600" b="1" i="1" dirty="0"/>
              <a:t>экономической деятельности государства в рыночной экономике </a:t>
            </a:r>
            <a:r>
              <a:rPr lang="ru-RU" altLang="ru-RU" sz="3600" b="1" i="1" dirty="0" smtClean="0"/>
              <a:t>– выполнения им </a:t>
            </a:r>
            <a:r>
              <a:rPr lang="ru-RU" altLang="ru-RU" sz="3600" b="1" dirty="0">
                <a:solidFill>
                  <a:srgbClr val="6600CC"/>
                </a:solidFill>
              </a:rPr>
              <a:t>определённых э</a:t>
            </a:r>
            <a:r>
              <a:rPr lang="ru-RU" altLang="ru-RU" sz="3600" b="1" dirty="0" smtClean="0">
                <a:solidFill>
                  <a:srgbClr val="6600CC"/>
                </a:solidFill>
              </a:rPr>
              <a:t>кономических функций</a:t>
            </a:r>
            <a:endParaRPr lang="ru-RU" alt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2591278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1438"/>
          </a:xfrm>
          <a:ln w="38100">
            <a:solidFill>
              <a:srgbClr val="996600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600" b="1" dirty="0" smtClean="0">
                <a:solidFill>
                  <a:schemeClr val="tx1"/>
                </a:solidFill>
              </a:rPr>
              <a:t>Экономические функции государства в рыночной экономике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144000" cy="5445125"/>
          </a:xfrm>
        </p:spPr>
        <p:txBody>
          <a:bodyPr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ru-RU" b="1" i="1" dirty="0">
                <a:solidFill>
                  <a:srgbClr val="C00000"/>
                </a:solidFill>
              </a:rPr>
              <a:t>Финансирование производства и потребления общественных товаров</a:t>
            </a:r>
            <a:r>
              <a:rPr lang="ru-RU" b="1" i="1" dirty="0" smtClean="0">
                <a:solidFill>
                  <a:srgbClr val="C00000"/>
                </a:solidFill>
              </a:rPr>
              <a:t>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 2"/>
              <a:buNone/>
              <a:defRPr/>
            </a:pPr>
            <a:endParaRPr lang="ru-RU" b="1" i="1" dirty="0">
              <a:solidFill>
                <a:srgbClr val="C00000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ru-RU" b="1" i="1" dirty="0" smtClean="0">
                <a:solidFill>
                  <a:srgbClr val="C00000"/>
                </a:solidFill>
              </a:rPr>
              <a:t>Защита </a:t>
            </a:r>
            <a:r>
              <a:rPr lang="ru-RU" b="1" i="1" dirty="0">
                <a:solidFill>
                  <a:srgbClr val="C00000"/>
                </a:solidFill>
              </a:rPr>
              <a:t>конкуренции;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ru-RU" b="1" i="1" dirty="0">
              <a:solidFill>
                <a:srgbClr val="C00000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ru-RU" b="1" i="1" dirty="0">
                <a:solidFill>
                  <a:srgbClr val="C00000"/>
                </a:solidFill>
              </a:rPr>
              <a:t>Перераспределение доходов(социальная </a:t>
            </a:r>
            <a:r>
              <a:rPr lang="ru-RU" b="1" i="1" dirty="0" smtClean="0">
                <a:solidFill>
                  <a:srgbClr val="C00000"/>
                </a:solidFill>
              </a:rPr>
              <a:t>сфера) </a:t>
            </a:r>
            <a:r>
              <a:rPr lang="ru-RU" b="1" i="1" dirty="0">
                <a:solidFill>
                  <a:srgbClr val="C00000"/>
                </a:solidFill>
              </a:rPr>
              <a:t>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ru-RU" b="1" i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ru-RU" b="1" i="1" dirty="0">
                <a:solidFill>
                  <a:srgbClr val="0000CC"/>
                </a:solidFill>
              </a:rPr>
              <a:t>Регулирование внешних эффектов;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ru-RU" b="1" i="1" dirty="0">
              <a:solidFill>
                <a:srgbClr val="0000CC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ru-RU" b="1" i="1" dirty="0">
                <a:solidFill>
                  <a:srgbClr val="0000CC"/>
                </a:solidFill>
              </a:rPr>
              <a:t>Достижение макроэкономической стабилизации (занятость, темпы экономического роста, цены);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188848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5335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4"/>
            <a:ext cx="9144000" cy="1143000"/>
          </a:xfrm>
          <a:ln w="38100">
            <a:solidFill>
              <a:srgbClr val="996600"/>
            </a:solidFill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 dirty="0" smtClean="0">
                <a:solidFill>
                  <a:schemeClr val="tx1"/>
                </a:solidFill>
              </a:rPr>
              <a:t>Недостатки государственного вмешательства в экономику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893175" cy="54451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rgbClr val="C00000"/>
                </a:solidFill>
              </a:rPr>
              <a:t>Рост масштабов государственной деятельности как причина налогового давления</a:t>
            </a:r>
          </a:p>
          <a:p>
            <a:pPr eaLnBrk="1" hangingPunct="1">
              <a:defRPr/>
            </a:pPr>
            <a:r>
              <a:rPr lang="ru-RU" b="1" dirty="0" smtClean="0">
                <a:solidFill>
                  <a:srgbClr val="3333CC"/>
                </a:solidFill>
              </a:rPr>
              <a:t>Бюрократизм ведущий к замедлению принимаемых решений</a:t>
            </a:r>
          </a:p>
          <a:p>
            <a:pPr marL="0" indent="0" eaLnBrk="1" hangingPunct="1">
              <a:buNone/>
              <a:defRPr/>
            </a:pPr>
            <a:endParaRPr lang="ru-RU" b="1" dirty="0" smtClean="0">
              <a:solidFill>
                <a:srgbClr val="3333CC"/>
              </a:solidFill>
            </a:endParaRPr>
          </a:p>
          <a:p>
            <a:pPr eaLnBrk="1" hangingPunct="1">
              <a:defRPr/>
            </a:pPr>
            <a:r>
              <a:rPr lang="ru-RU" b="1" dirty="0" smtClean="0">
                <a:solidFill>
                  <a:srgbClr val="C00000"/>
                </a:solidFill>
              </a:rPr>
              <a:t>Реализация личных интересов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«под крышей» государственных структур</a:t>
            </a:r>
          </a:p>
          <a:p>
            <a:pPr marL="0" indent="0" eaLnBrk="1" hangingPunct="1">
              <a:buNone/>
              <a:defRPr/>
            </a:pP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i="1" dirty="0" smtClean="0">
                <a:solidFill>
                  <a:srgbClr val="C00000"/>
                </a:solidFill>
              </a:rPr>
              <a:t> (</a:t>
            </a:r>
            <a:r>
              <a:rPr lang="ru-RU" b="1" i="1" dirty="0" err="1" smtClean="0">
                <a:solidFill>
                  <a:srgbClr val="C00000"/>
                </a:solidFill>
              </a:rPr>
              <a:t>рентоискательство</a:t>
            </a:r>
            <a:r>
              <a:rPr lang="ru-RU" b="1" i="1" dirty="0" smtClean="0">
                <a:solidFill>
                  <a:srgbClr val="C00000"/>
                </a:solidFill>
              </a:rPr>
              <a:t> – коррупция)</a:t>
            </a:r>
          </a:p>
        </p:txBody>
      </p:sp>
    </p:spTree>
    <p:extLst>
      <p:ext uri="{BB962C8B-B14F-4D97-AF65-F5344CB8AC3E}">
        <p14:creationId xmlns:p14="http://schemas.microsoft.com/office/powerpoint/2010/main" val="1929934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4784"/>
          </a:xfrm>
          <a:ln w="38100">
            <a:solidFill>
              <a:srgbClr val="9966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b="1" dirty="0" smtClean="0">
                <a:solidFill>
                  <a:schemeClr val="tx1"/>
                </a:solidFill>
              </a:rPr>
              <a:t>Недостатки государственного вмешательства </a:t>
            </a:r>
            <a:r>
              <a:rPr lang="ru-RU" sz="4000" b="1" dirty="0">
                <a:solidFill>
                  <a:schemeClr val="tx1"/>
                </a:solidFill>
              </a:rPr>
              <a:t>в экономику</a:t>
            </a:r>
            <a:endParaRPr lang="ru-RU" sz="4000" b="1" dirty="0" smtClean="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9074150" cy="5445125"/>
          </a:xfrm>
        </p:spPr>
        <p:txBody>
          <a:bodyPr/>
          <a:lstStyle/>
          <a:p>
            <a:pPr eaLnBrk="1" hangingPunct="1"/>
            <a:endParaRPr lang="ru-RU" altLang="ru-RU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ru-RU" altLang="ru-RU" b="1" dirty="0" smtClean="0">
                <a:solidFill>
                  <a:srgbClr val="C00000"/>
                </a:solidFill>
              </a:rPr>
              <a:t>Искажения в передаче информации. Рост трансакционных издержек;</a:t>
            </a:r>
          </a:p>
          <a:p>
            <a:pPr marL="0" indent="0" eaLnBrk="1" hangingPunct="1">
              <a:buNone/>
            </a:pPr>
            <a:endParaRPr lang="ru-RU" altLang="ru-RU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ru-RU" altLang="ru-RU" b="1" dirty="0" smtClean="0">
                <a:solidFill>
                  <a:srgbClr val="3333CC"/>
                </a:solidFill>
              </a:rPr>
              <a:t>Рост активности государства – ограничение информации, недостаток свободы для </a:t>
            </a:r>
            <a:r>
              <a:rPr lang="ru-RU" altLang="ru-RU" b="1" dirty="0" err="1" smtClean="0">
                <a:solidFill>
                  <a:srgbClr val="3333CC"/>
                </a:solidFill>
              </a:rPr>
              <a:t>индивида,ограничение</a:t>
            </a:r>
            <a:r>
              <a:rPr lang="ru-RU" altLang="ru-RU" b="1" dirty="0" smtClean="0">
                <a:solidFill>
                  <a:srgbClr val="3333CC"/>
                </a:solidFill>
              </a:rPr>
              <a:t> демократии</a:t>
            </a:r>
            <a:r>
              <a:rPr lang="ru-RU" altLang="ru-RU" dirty="0" smtClean="0"/>
              <a:t>.</a:t>
            </a:r>
          </a:p>
          <a:p>
            <a:pPr marL="0" indent="0" eaLnBrk="1" hangingPunct="1">
              <a:buNone/>
            </a:pPr>
            <a:endParaRPr lang="ru-RU" altLang="ru-RU" sz="2400" dirty="0" smtClean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3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266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666600"/>
              </a:buClr>
              <a:buSzPct val="75000"/>
            </a:pPr>
            <a:r>
              <a:rPr kumimoji="0" lang="ru-RU" altLang="ru-RU" sz="40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/>
              </a:rPr>
              <a:t>Отсюда важнейшая задача для любой экономики </a:t>
            </a:r>
            <a:r>
              <a:rPr kumimoji="0" lang="ru-RU" altLang="ru-RU" sz="4000" b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</a:rPr>
              <a:t>это определение границ и форм государственного вмешательства в экономику </a:t>
            </a:r>
            <a:r>
              <a:rPr kumimoji="0" lang="ru-RU" altLang="ru-RU" sz="40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/>
              </a:rPr>
              <a:t>как условие обеспечения эффективного функционирования основных институтов рыночной экономики!</a:t>
            </a:r>
          </a:p>
        </p:txBody>
      </p:sp>
    </p:spTree>
    <p:extLst>
      <p:ext uri="{BB962C8B-B14F-4D97-AF65-F5344CB8AC3E}">
        <p14:creationId xmlns:p14="http://schemas.microsoft.com/office/powerpoint/2010/main" val="1140751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6858000"/>
          </a:xfr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0" scaled="1"/>
          </a:gradFill>
          <a:ln w="38100" cmpd="dbl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b="1" i="1" dirty="0" smtClean="0">
                <a:solidFill>
                  <a:srgbClr val="FF3300"/>
                </a:solidFill>
              </a:rPr>
              <a:t>Механизм распределения ограниченных ресурсов  можно определить как</a:t>
            </a:r>
            <a:r>
              <a:rPr lang="ru-RU" b="1" i="1" dirty="0" smtClean="0">
                <a:solidFill>
                  <a:schemeClr val="accent2"/>
                </a:solidFill>
              </a:rPr>
              <a:t>	</a:t>
            </a:r>
            <a:r>
              <a:rPr lang="ru-RU" b="1" i="1" dirty="0" smtClean="0"/>
              <a:t>способ, которым общество решает фундаментальные    вопросы экономики: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1600" b="1" i="1" dirty="0" smtClean="0">
                <a:solidFill>
                  <a:srgbClr val="FF3300"/>
                </a:solidFill>
              </a:rPr>
              <a:t>         </a:t>
            </a:r>
            <a:r>
              <a:rPr lang="ru-RU" sz="3600" b="1" dirty="0" smtClean="0">
                <a:solidFill>
                  <a:srgbClr val="FF3300"/>
                </a:solidFill>
              </a:rPr>
              <a:t>- «Что производить?»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>
                <a:solidFill>
                  <a:srgbClr val="FF3300"/>
                </a:solidFill>
              </a:rPr>
              <a:t>         -  «Как производить?»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>
                <a:solidFill>
                  <a:srgbClr val="FF3300"/>
                </a:solidFill>
              </a:rPr>
              <a:t>             -  «Для кого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>
                <a:solidFill>
                  <a:srgbClr val="FF3300"/>
                </a:solidFill>
              </a:rPr>
              <a:t>                   производить?»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1200" b="1" i="1" dirty="0" smtClean="0">
                <a:solidFill>
                  <a:srgbClr val="FF3300"/>
                </a:solidFill>
              </a:rPr>
              <a:t>                   </a:t>
            </a:r>
            <a:endParaRPr lang="ru-RU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b="1" dirty="0" smtClean="0"/>
              <a:t>Если критерий классификации эк. систем способ ответа на основные вопросы экономики ...</a:t>
            </a:r>
          </a:p>
        </p:txBody>
      </p:sp>
    </p:spTree>
    <p:extLst>
      <p:ext uri="{BB962C8B-B14F-4D97-AF65-F5344CB8AC3E}">
        <p14:creationId xmlns:p14="http://schemas.microsoft.com/office/powerpoint/2010/main" val="3494694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0" scaled="1"/>
          </a:gra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chemeClr val="tx1"/>
                </a:solidFill>
              </a:rPr>
              <a:t>Четыре экономические системы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0" scaled="1"/>
          </a:gra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defRPr/>
            </a:pPr>
            <a:r>
              <a:rPr lang="ru-RU" sz="4000" b="1" smtClean="0"/>
              <a:t>Традиционная</a:t>
            </a:r>
          </a:p>
          <a:p>
            <a:pPr eaLnBrk="1" hangingPunct="1">
              <a:buFontTx/>
              <a:buNone/>
              <a:defRPr/>
            </a:pPr>
            <a:endParaRPr lang="ru-RU" sz="4000" b="1" smtClean="0"/>
          </a:p>
          <a:p>
            <a:pPr eaLnBrk="1" hangingPunct="1">
              <a:defRPr/>
            </a:pPr>
            <a:r>
              <a:rPr lang="ru-RU" sz="4000" b="1" smtClean="0"/>
              <a:t>Централизованно-управляемая</a:t>
            </a:r>
          </a:p>
          <a:p>
            <a:pPr eaLnBrk="1" hangingPunct="1">
              <a:buFontTx/>
              <a:buNone/>
              <a:defRPr/>
            </a:pPr>
            <a:endParaRPr lang="ru-RU" sz="4000" b="1" smtClean="0"/>
          </a:p>
          <a:p>
            <a:pPr eaLnBrk="1" hangingPunct="1">
              <a:defRPr/>
            </a:pPr>
            <a:r>
              <a:rPr lang="ru-RU" sz="4000" b="1" smtClean="0"/>
              <a:t>Рыночная</a:t>
            </a:r>
          </a:p>
          <a:p>
            <a:pPr eaLnBrk="1" hangingPunct="1">
              <a:buFontTx/>
              <a:buNone/>
              <a:defRPr/>
            </a:pPr>
            <a:endParaRPr lang="ru-RU" sz="4000" b="1" smtClean="0"/>
          </a:p>
          <a:p>
            <a:pPr eaLnBrk="1" hangingPunct="1">
              <a:defRPr/>
            </a:pPr>
            <a:r>
              <a:rPr lang="ru-RU" sz="4000" b="1" smtClean="0"/>
              <a:t>Смешанная</a:t>
            </a:r>
          </a:p>
        </p:txBody>
      </p:sp>
    </p:spTree>
    <p:extLst>
      <p:ext uri="{BB962C8B-B14F-4D97-AF65-F5344CB8AC3E}">
        <p14:creationId xmlns:p14="http://schemas.microsoft.com/office/powerpoint/2010/main" val="1547233591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4000" dirty="0" smtClean="0"/>
              <a:t>Рыночная экономика и её  </a:t>
            </a:r>
            <a:r>
              <a:rPr lang="ru-RU" sz="3200" dirty="0" smtClean="0"/>
              <a:t>СУБЪЕКТЫ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9144000" cy="5876925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Рынок – это общественный механизм распределения благ посредством добровольного обмена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Рынок – система трансакций.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36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ru-RU" dirty="0" smtClean="0"/>
              <a:t>Субъекты рынка: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Потребители (домохозяйства, индивиды)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Предприятия (фирмы)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Собственники ресурсов (факторов производства)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 smtClean="0"/>
              <a:t>государство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36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65947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6842125" cy="981075"/>
          </a:xfrm>
          <a:gradFill rotWithShape="0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ru-RU" sz="3600" b="1" smtClean="0"/>
              <a:t>Модель кругооборота доходов и расходов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638800" y="2895600"/>
            <a:ext cx="1752600" cy="12954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0800">
            <a:solidFill>
              <a:srgbClr val="99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Бизнес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124200" y="4800600"/>
            <a:ext cx="1752600" cy="1676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itchFamily="18" charset="0"/>
              </a:rPr>
              <a:t>Рынок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itchFamily="18" charset="0"/>
              </a:rPr>
              <a:t>факторов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itchFamily="18" charset="0"/>
              </a:rPr>
              <a:t>производства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3400" y="2819400"/>
            <a:ext cx="1752600" cy="1295400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 w="508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</a:rPr>
              <a:t>Домо-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</a:rPr>
              <a:t>хозяйства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2438400" y="2590800"/>
            <a:ext cx="3124200" cy="727075"/>
            <a:chOff x="1632" y="1654"/>
            <a:chExt cx="1968" cy="458"/>
          </a:xfrm>
        </p:grpSpPr>
        <p:sp>
          <p:nvSpPr>
            <p:cNvPr id="17433" name="Freeform 7"/>
            <p:cNvSpPr>
              <a:spLocks/>
            </p:cNvSpPr>
            <p:nvPr/>
          </p:nvSpPr>
          <p:spPr bwMode="auto">
            <a:xfrm>
              <a:off x="1632" y="1654"/>
              <a:ext cx="1968" cy="458"/>
            </a:xfrm>
            <a:custGeom>
              <a:avLst/>
              <a:gdLst>
                <a:gd name="T0" fmla="*/ 0 w 1968"/>
                <a:gd name="T1" fmla="*/ 410 h 458"/>
                <a:gd name="T2" fmla="*/ 559 w 1968"/>
                <a:gd name="T3" fmla="*/ 65 h 458"/>
                <a:gd name="T4" fmla="*/ 1363 w 1968"/>
                <a:gd name="T5" fmla="*/ 65 h 458"/>
                <a:gd name="T6" fmla="*/ 1968 w 1968"/>
                <a:gd name="T7" fmla="*/ 458 h 4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8" h="458">
                  <a:moveTo>
                    <a:pt x="0" y="410"/>
                  </a:moveTo>
                  <a:cubicBezTo>
                    <a:pt x="93" y="353"/>
                    <a:pt x="332" y="122"/>
                    <a:pt x="559" y="65"/>
                  </a:cubicBezTo>
                  <a:cubicBezTo>
                    <a:pt x="786" y="8"/>
                    <a:pt x="1128" y="0"/>
                    <a:pt x="1363" y="65"/>
                  </a:cubicBezTo>
                  <a:cubicBezTo>
                    <a:pt x="1598" y="130"/>
                    <a:pt x="1842" y="376"/>
                    <a:pt x="1968" y="458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34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034" y="1824"/>
              <a:ext cx="1134" cy="28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ru-RU" sz="2000" kern="10">
                  <a:ln w="9525">
                    <a:solidFill>
                      <a:srgbClr val="FF0000"/>
                    </a:solidFill>
                    <a:round/>
                    <a:headEnd/>
                    <a:tailEnd type="none" w="med" len="lg"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РАСХОДЫ</a:t>
              </a:r>
            </a:p>
          </p:txBody>
        </p:sp>
      </p:grp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2438400" y="3886200"/>
            <a:ext cx="3124200" cy="762000"/>
            <a:chOff x="1632" y="2448"/>
            <a:chExt cx="1968" cy="480"/>
          </a:xfrm>
        </p:grpSpPr>
        <p:sp>
          <p:nvSpPr>
            <p:cNvPr id="17431" name="Freeform 10"/>
            <p:cNvSpPr>
              <a:spLocks/>
            </p:cNvSpPr>
            <p:nvPr/>
          </p:nvSpPr>
          <p:spPr bwMode="auto">
            <a:xfrm rot="10800000">
              <a:off x="1632" y="2470"/>
              <a:ext cx="1968" cy="458"/>
            </a:xfrm>
            <a:custGeom>
              <a:avLst/>
              <a:gdLst>
                <a:gd name="T0" fmla="*/ 0 w 1968"/>
                <a:gd name="T1" fmla="*/ 410 h 458"/>
                <a:gd name="T2" fmla="*/ 559 w 1968"/>
                <a:gd name="T3" fmla="*/ 65 h 458"/>
                <a:gd name="T4" fmla="*/ 1363 w 1968"/>
                <a:gd name="T5" fmla="*/ 65 h 458"/>
                <a:gd name="T6" fmla="*/ 1968 w 1968"/>
                <a:gd name="T7" fmla="*/ 458 h 4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8" h="458">
                  <a:moveTo>
                    <a:pt x="0" y="410"/>
                  </a:moveTo>
                  <a:cubicBezTo>
                    <a:pt x="93" y="353"/>
                    <a:pt x="332" y="122"/>
                    <a:pt x="559" y="65"/>
                  </a:cubicBezTo>
                  <a:cubicBezTo>
                    <a:pt x="786" y="8"/>
                    <a:pt x="1128" y="0"/>
                    <a:pt x="1363" y="65"/>
                  </a:cubicBezTo>
                  <a:cubicBezTo>
                    <a:pt x="1598" y="130"/>
                    <a:pt x="1842" y="376"/>
                    <a:pt x="1968" y="458"/>
                  </a:cubicBezTo>
                </a:path>
              </a:pathLst>
            </a:custGeom>
            <a:noFill/>
            <a:ln w="34925" cap="flat" cmpd="sng">
              <a:solidFill>
                <a:srgbClr val="00CC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32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112" y="2448"/>
              <a:ext cx="1134" cy="288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ru-RU" sz="2000" kern="10">
                  <a:ln w="9525">
                    <a:solidFill>
                      <a:srgbClr val="00CC00"/>
                    </a:solidFill>
                    <a:round/>
                    <a:headEnd/>
                    <a:tailEnd type="none" w="med" len="lg"/>
                  </a:ln>
                  <a:solidFill>
                    <a:srgbClr val="333333"/>
                  </a:solidFill>
                  <a:latin typeface="Times New Roman"/>
                  <a:cs typeface="Times New Roman"/>
                </a:rPr>
                <a:t>ДОХОДЫ</a:t>
              </a:r>
            </a:p>
          </p:txBody>
        </p: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4800600" y="1676400"/>
            <a:ext cx="1905000" cy="1371600"/>
            <a:chOff x="3120" y="1056"/>
            <a:chExt cx="1200" cy="864"/>
          </a:xfrm>
        </p:grpSpPr>
        <p:cxnSp>
          <p:nvCxnSpPr>
            <p:cNvPr id="17429" name="AutoShape 13"/>
            <p:cNvCxnSpPr>
              <a:cxnSpLocks noChangeShapeType="1"/>
              <a:stCxn id="69635" idx="0"/>
              <a:endCxn id="17426" idx="6"/>
            </p:cNvCxnSpPr>
            <p:nvPr/>
          </p:nvCxnSpPr>
          <p:spPr bwMode="auto">
            <a:xfrm rot="5400000" flipH="1">
              <a:off x="3156" y="1020"/>
              <a:ext cx="864" cy="936"/>
            </a:xfrm>
            <a:prstGeom prst="curvedConnector2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0" name="WordArt 14"/>
            <p:cNvSpPr>
              <a:spLocks noChangeArrowheads="1" noChangeShapeType="1" noTextEdit="1"/>
            </p:cNvSpPr>
            <p:nvPr/>
          </p:nvSpPr>
          <p:spPr bwMode="auto">
            <a:xfrm rot="2532438">
              <a:off x="3426" y="1266"/>
              <a:ext cx="894" cy="126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ru-RU" sz="1400" kern="10">
                  <a:ln w="31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Предложение благ</a:t>
              </a:r>
            </a:p>
          </p:txBody>
        </p:sp>
      </p:grp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1752600" y="990600"/>
            <a:ext cx="3086100" cy="2057400"/>
            <a:chOff x="1176" y="624"/>
            <a:chExt cx="1944" cy="1296"/>
          </a:xfrm>
        </p:grpSpPr>
        <p:sp>
          <p:nvSpPr>
            <p:cNvPr id="17426" name="Oval 16"/>
            <p:cNvSpPr>
              <a:spLocks noChangeArrowheads="1"/>
            </p:cNvSpPr>
            <p:nvPr/>
          </p:nvSpPr>
          <p:spPr bwMode="auto">
            <a:xfrm>
              <a:off x="2160" y="624"/>
              <a:ext cx="960" cy="86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6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p"/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p"/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3200" b="1">
                  <a:latin typeface="Times New Roman" pitchFamily="18" charset="0"/>
                </a:rPr>
                <a:t>Рынок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3200" b="1">
                  <a:latin typeface="Times New Roman" pitchFamily="18" charset="0"/>
                </a:rPr>
                <a:t>благ</a:t>
              </a:r>
            </a:p>
          </p:txBody>
        </p:sp>
        <p:cxnSp>
          <p:nvCxnSpPr>
            <p:cNvPr id="17427" name="AutoShape 17"/>
            <p:cNvCxnSpPr>
              <a:cxnSpLocks noChangeShapeType="1"/>
              <a:stCxn id="69637" idx="0"/>
              <a:endCxn id="17426" idx="2"/>
            </p:cNvCxnSpPr>
            <p:nvPr/>
          </p:nvCxnSpPr>
          <p:spPr bwMode="auto">
            <a:xfrm rot="-5400000">
              <a:off x="1236" y="996"/>
              <a:ext cx="864" cy="984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8" name="WordArt 18"/>
            <p:cNvSpPr>
              <a:spLocks noChangeArrowheads="1" noChangeShapeType="1" noTextEdit="1"/>
            </p:cNvSpPr>
            <p:nvPr/>
          </p:nvSpPr>
          <p:spPr bwMode="auto">
            <a:xfrm rot="-2771093">
              <a:off x="1101" y="1269"/>
              <a:ext cx="552" cy="126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ru-RU" sz="1400" kern="10">
                  <a:ln w="3810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FF66"/>
                      </a:gs>
                    </a:gsLst>
                    <a:path path="rect">
                      <a:fillToRect l="50000" t="50000" r="50000" b="50000"/>
                    </a:path>
                  </a:gradFill>
                  <a:latin typeface="Times New Roman"/>
                  <a:cs typeface="Times New Roman"/>
                </a:rPr>
                <a:t>Спрос благ</a:t>
              </a:r>
            </a:p>
          </p:txBody>
        </p:sp>
      </p:grpSp>
      <p:grpSp>
        <p:nvGrpSpPr>
          <p:cNvPr id="69651" name="Group 19"/>
          <p:cNvGrpSpPr>
            <a:grpSpLocks/>
          </p:cNvGrpSpPr>
          <p:nvPr/>
        </p:nvGrpSpPr>
        <p:grpSpPr bwMode="auto">
          <a:xfrm>
            <a:off x="990600" y="4191000"/>
            <a:ext cx="5295900" cy="1600200"/>
            <a:chOff x="720" y="2640"/>
            <a:chExt cx="3336" cy="1008"/>
          </a:xfrm>
        </p:grpSpPr>
        <p:cxnSp>
          <p:nvCxnSpPr>
            <p:cNvPr id="17422" name="AutoShape 20"/>
            <p:cNvCxnSpPr>
              <a:cxnSpLocks noChangeShapeType="1"/>
              <a:stCxn id="69637" idx="2"/>
              <a:endCxn id="69636" idx="2"/>
            </p:cNvCxnSpPr>
            <p:nvPr/>
          </p:nvCxnSpPr>
          <p:spPr bwMode="auto">
            <a:xfrm rot="16200000" flipH="1">
              <a:off x="1224" y="2592"/>
              <a:ext cx="840" cy="936"/>
            </a:xfrm>
            <a:prstGeom prst="curvedConnector2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3" name="AutoShape 21"/>
            <p:cNvCxnSpPr>
              <a:cxnSpLocks noChangeShapeType="1"/>
              <a:stCxn id="69635" idx="2"/>
              <a:endCxn id="69636" idx="6"/>
            </p:cNvCxnSpPr>
            <p:nvPr/>
          </p:nvCxnSpPr>
          <p:spPr bwMode="auto">
            <a:xfrm rot="5400000">
              <a:off x="3168" y="2592"/>
              <a:ext cx="840" cy="936"/>
            </a:xfrm>
            <a:prstGeom prst="curvedConnector2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4" name="WordArt 22"/>
            <p:cNvSpPr>
              <a:spLocks noChangeArrowheads="1" noChangeShapeType="1" noTextEdit="1"/>
            </p:cNvSpPr>
            <p:nvPr/>
          </p:nvSpPr>
          <p:spPr bwMode="auto">
            <a:xfrm rot="2532438">
              <a:off x="720" y="3072"/>
              <a:ext cx="1488" cy="288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521383"/>
                </a:avLst>
              </a:prstTxWarp>
            </a:bodyPr>
            <a:lstStyle/>
            <a:p>
              <a:pPr algn="ctr"/>
              <a:r>
                <a:rPr lang="ru-RU" sz="1600" kern="10">
                  <a:ln w="31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Предложение</a:t>
              </a:r>
            </a:p>
            <a:p>
              <a:pPr algn="ctr"/>
              <a:r>
                <a:rPr lang="ru-RU" sz="1600" kern="10">
                  <a:ln w="31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факторов производства</a:t>
              </a:r>
            </a:p>
          </p:txBody>
        </p:sp>
        <p:sp>
          <p:nvSpPr>
            <p:cNvPr id="17425" name="WordArt 23"/>
            <p:cNvSpPr>
              <a:spLocks noChangeArrowheads="1" noChangeShapeType="1" noTextEdit="1"/>
            </p:cNvSpPr>
            <p:nvPr/>
          </p:nvSpPr>
          <p:spPr bwMode="auto">
            <a:xfrm rot="-2941290">
              <a:off x="3312" y="2988"/>
              <a:ext cx="996" cy="324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864393"/>
                </a:avLst>
              </a:prstTxWarp>
            </a:bodyPr>
            <a:lstStyle/>
            <a:p>
              <a:pPr algn="ctr"/>
              <a:r>
                <a:rPr lang="ru-RU" kern="10">
                  <a:ln w="31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Спрос факторов</a:t>
              </a:r>
            </a:p>
            <a:p>
              <a:pPr algn="ctr"/>
              <a:r>
                <a:rPr lang="ru-RU" kern="10">
                  <a:ln w="3175">
                    <a:solidFill>
                      <a:srgbClr val="000000"/>
                    </a:solidFill>
                    <a:round/>
                    <a:headEnd/>
                    <a:tailEnd type="none" w="med" len="lg"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производства</a:t>
              </a:r>
            </a:p>
          </p:txBody>
        </p:sp>
      </p:grp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0" y="5410200"/>
            <a:ext cx="23241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E2E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altLang="ru-RU" sz="1800" b="1">
                <a:latin typeface="Times New Roman" pitchFamily="18" charset="0"/>
              </a:rPr>
              <a:t> </a:t>
            </a:r>
            <a:r>
              <a:rPr lang="ru-RU" altLang="ru-RU" b="1">
                <a:latin typeface="Times New Roman" pitchFamily="18" charset="0"/>
              </a:rPr>
              <a:t>Труд</a:t>
            </a:r>
            <a:r>
              <a:rPr lang="ru-RU" altLang="ru-RU" sz="24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altLang="ru-RU" b="1">
                <a:latin typeface="Times New Roman" pitchFamily="18" charset="0"/>
              </a:rPr>
              <a:t> Земля</a:t>
            </a:r>
            <a:r>
              <a:rPr lang="ru-RU" altLang="ru-RU" sz="2400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ru-RU" altLang="ru-RU" b="1">
                <a:latin typeface="Times New Roman" pitchFamily="18" charset="0"/>
              </a:rPr>
              <a:t> Капитал</a:t>
            </a:r>
            <a:endParaRPr lang="ru-RU" altLang="ru-RU" sz="2400" b="1">
              <a:latin typeface="Times New Roman" pitchFamily="18" charset="0"/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5864225" y="5143500"/>
            <a:ext cx="3279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4E2E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>
                <a:latin typeface="Times New Roman" pitchFamily="18" charset="0"/>
              </a:rPr>
              <a:t>– </a:t>
            </a:r>
            <a:r>
              <a:rPr lang="ru-RU" altLang="ru-RU" b="1">
                <a:latin typeface="Times New Roman" pitchFamily="18" charset="0"/>
              </a:rPr>
              <a:t>Заработная плата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</a:rPr>
              <a:t>   – Рента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</a:rPr>
              <a:t>        - %, прибыль,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latin typeface="Times New Roman" pitchFamily="18" charset="0"/>
              </a:rPr>
              <a:t>          дивиденды</a:t>
            </a:r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304800" y="3886200"/>
            <a:ext cx="8686800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91302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  <p:bldP spid="69636" grpId="0" animBg="1" autoUpdateAnimBg="0"/>
      <p:bldP spid="69637" grpId="0" animBg="1" autoUpdateAnimBg="0"/>
      <p:bldP spid="69656" grpId="0" autoUpdateAnimBg="0"/>
      <p:bldP spid="69657" grpId="0" autoUpdateAnimBg="0"/>
      <p:bldP spid="696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ru-RU" sz="3800" dirty="0" smtClean="0">
                <a:solidFill>
                  <a:schemeClr val="tx1"/>
                </a:solidFill>
              </a:rPr>
              <a:t>Для механизма функционирования рыночной экономики характерно: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413"/>
            <a:ext cx="9144000" cy="5589587"/>
          </a:xfr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b="1" i="1" smtClean="0"/>
              <a:t>принятие решений преимущественно децентрализованным путем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b="1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b="1" smtClean="0"/>
              <a:t>    </a:t>
            </a:r>
            <a:r>
              <a:rPr lang="ru-RU" b="1" i="1" smtClean="0"/>
              <a:t>эквивалентный обмен независимых товаропроизводителей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b="1" i="1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b="1" smtClean="0"/>
              <a:t>-Способность рынка к саморегулированию (адаптации) к изменяющимся условиям основано на </a:t>
            </a:r>
            <a:r>
              <a:rPr lang="ru-RU" sz="3600" b="1" smtClean="0">
                <a:solidFill>
                  <a:srgbClr val="0000CC"/>
                </a:solidFill>
              </a:rPr>
              <a:t>конкурентном ценообразование и связанном с ним механизмом прибылей и убытков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3600" b="1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ru-RU" sz="3600" b="1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03043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ru-RU" sz="4000" smtClean="0"/>
              <a:t>Механизмы функционирования смешанной экономики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0" scaled="1"/>
          </a:gra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dirty="0" smtClean="0"/>
              <a:t>-  </a:t>
            </a:r>
            <a:r>
              <a:rPr lang="ru-RU" sz="3600" b="1" dirty="0" smtClean="0">
                <a:solidFill>
                  <a:srgbClr val="0000CC"/>
                </a:solidFill>
              </a:rPr>
              <a:t>Конкурентное ценообразование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>
                <a:solidFill>
                  <a:srgbClr val="0000CC"/>
                </a:solidFill>
              </a:rPr>
              <a:t>      как механизм  саморегуляции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>
                <a:solidFill>
                  <a:srgbClr val="0000CC"/>
                </a:solidFill>
              </a:rPr>
              <a:t>     рыночной экономики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3600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/>
              <a:t>    - Роль государства значительна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3600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sz="3600" b="1" dirty="0" smtClean="0"/>
              <a:t>- Несовершенная конкуренция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937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bg1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z="3600" b="1" smtClean="0">
                <a:solidFill>
                  <a:schemeClr val="tx1"/>
                </a:solidFill>
              </a:rPr>
              <a:t>Для механизма функционирования рыночной экономики характерно: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785225" cy="5578475"/>
          </a:xfrm>
          <a:solidFill>
            <a:schemeClr val="bg1">
              <a:lumMod val="95000"/>
            </a:schemeClr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b="1" i="1" dirty="0" smtClean="0"/>
              <a:t>принятие решений преимущественно децентрализованным путем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b="1" i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b="1" dirty="0" smtClean="0"/>
              <a:t>    </a:t>
            </a:r>
            <a:r>
              <a:rPr lang="ru-RU" b="1" i="1" dirty="0" smtClean="0"/>
              <a:t>эквивалентный обмен независимых товаропроизводителей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b="1" dirty="0" smtClean="0"/>
              <a:t>-Способность рынка к саморегулированию (адаптации) к изменяющимся условиям основано на </a:t>
            </a:r>
            <a:r>
              <a:rPr lang="ru-RU" sz="3600" b="1" dirty="0" smtClean="0">
                <a:solidFill>
                  <a:srgbClr val="0000CC"/>
                </a:solidFill>
              </a:rPr>
              <a:t>конкурентном ценообразование и связанном с ним механизмом прибылей и убытков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ru-RU" sz="36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ru-RU" sz="36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5066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1_Оформление по умолчанию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Кимоно">
  <a:themeElements>
    <a:clrScheme name="Кимоно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Кимоно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имоно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имоно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имоно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Уровень">
  <a:themeElements>
    <a:clrScheme name="Уровень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Уровень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Уровень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ровень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ровень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Оформление по умолчанию">
  <a:themeElements>
    <a:clrScheme name="1_Оформление по умолчанию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Уровень">
  <a:themeElements>
    <a:clrScheme name="Уровень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Уровень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Уровень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ровень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ровень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Уровень">
  <a:themeElements>
    <a:clrScheme name="Уровень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Уровень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Уровень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Уровень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ровень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Уровень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Оформление по умолчанию">
  <a:themeElements>
    <a:clrScheme name="Оформление по умолчанию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Оформление по умолчанию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ppt/theme/themeOverride2.xml><?xml version="1.0" encoding="utf-8"?>
<a:themeOverride xmlns:a="http://schemas.openxmlformats.org/drawingml/2006/main">
  <a:clrScheme name="Оформление по умолчанию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ppt/theme/themeOverride3.xml><?xml version="1.0" encoding="utf-8"?>
<a:themeOverride xmlns:a="http://schemas.openxmlformats.org/drawingml/2006/main">
  <a:clrScheme name="1_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819</Words>
  <Application>Microsoft Office PowerPoint</Application>
  <PresentationFormat>Экран (4:3)</PresentationFormat>
  <Paragraphs>211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9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1_Оформление по умолчанию</vt:lpstr>
      <vt:lpstr>4_Оформление по умолчанию</vt:lpstr>
      <vt:lpstr>Кимоно</vt:lpstr>
      <vt:lpstr>Уровень</vt:lpstr>
      <vt:lpstr>5_Оформление по умолчанию</vt:lpstr>
      <vt:lpstr>3_Уровень</vt:lpstr>
      <vt:lpstr>4_Уровень</vt:lpstr>
      <vt:lpstr>2_Оформление по умолчанию</vt:lpstr>
      <vt:lpstr>Тема Office</vt:lpstr>
      <vt:lpstr>Презентация PowerPoint</vt:lpstr>
      <vt:lpstr>Презентация PowerPoint</vt:lpstr>
      <vt:lpstr>Презентация PowerPoint</vt:lpstr>
      <vt:lpstr>Четыре экономические системы</vt:lpstr>
      <vt:lpstr>Рыночная экономика и её  СУБЪЕКТЫ</vt:lpstr>
      <vt:lpstr>Модель кругооборота доходов и расходов</vt:lpstr>
      <vt:lpstr>Для механизма функционирования рыночной экономики характерно:</vt:lpstr>
      <vt:lpstr>Механизмы функционирования смешанной экономики</vt:lpstr>
      <vt:lpstr>Для механизма функционирования рыночной экономики характерно:</vt:lpstr>
      <vt:lpstr>   2.Основные институты рыночной экономики  и их роль  в механизме саморегуляции рынка.  </vt:lpstr>
      <vt:lpstr>   Институты это созданные людьми ПРАВА и ОГРАНИЧЕНИЯ в экономической деятельности  </vt:lpstr>
      <vt:lpstr>Институты –  это правила игры  в обществе, созданные людьми</vt:lpstr>
      <vt:lpstr>Презентация PowerPoint</vt:lpstr>
      <vt:lpstr>Презентация PowerPoint</vt:lpstr>
      <vt:lpstr>     </vt:lpstr>
      <vt:lpstr>           Отношения собственности  как институт рыночной экономики </vt:lpstr>
      <vt:lpstr>Теория прав собственности</vt:lpstr>
      <vt:lpstr>Теория прав собственности</vt:lpstr>
      <vt:lpstr>Пучок прав собственности (Р. Коуз – 60-е годы)</vt:lpstr>
      <vt:lpstr>Спецификация прав собственности</vt:lpstr>
      <vt:lpstr>Презентация PowerPoint</vt:lpstr>
      <vt:lpstr>Достоинства  рыночной экономики</vt:lpstr>
      <vt:lpstr>                     Недостатки             рыночной экономики</vt:lpstr>
      <vt:lpstr>Презентация PowerPoint</vt:lpstr>
      <vt:lpstr>Экономические функции государства в рыночной экономике</vt:lpstr>
      <vt:lpstr>Недостатки государственного вмешательства в экономику</vt:lpstr>
      <vt:lpstr>Недостатки государственного вмешательства в экономику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24</cp:revision>
  <cp:lastPrinted>2015-09-28T18:25:03Z</cp:lastPrinted>
  <dcterms:created xsi:type="dcterms:W3CDTF">2014-09-11T20:13:45Z</dcterms:created>
  <dcterms:modified xsi:type="dcterms:W3CDTF">2015-09-28T18:27:27Z</dcterms:modified>
</cp:coreProperties>
</file>