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5715000" type="screen16x1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F2A68-7C71-4D22-B9A8-2A2F1BFFAE93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7236D363-3771-4961-A72B-73EBE42EEFDF}">
      <dgm:prSet phldrT="[Текст]" custT="1"/>
      <dgm:spPr/>
      <dgm:t>
        <a:bodyPr/>
        <a:lstStyle/>
        <a:p>
          <a:r>
            <a:rPr lang="ru-RU" sz="1600" dirty="0"/>
            <a:t>эмиссия денег для покрытия расходов госбюджета (монополия государства на эмиссию)</a:t>
          </a:r>
        </a:p>
      </dgm:t>
    </dgm:pt>
    <dgm:pt modelId="{62048660-7370-409E-A23C-E4AEEE4D5FD1}" type="parTrans" cxnId="{0760CB89-181F-4D52-BF15-7C0CDC31AA64}">
      <dgm:prSet/>
      <dgm:spPr/>
      <dgm:t>
        <a:bodyPr/>
        <a:lstStyle/>
        <a:p>
          <a:endParaRPr lang="ru-RU"/>
        </a:p>
      </dgm:t>
    </dgm:pt>
    <dgm:pt modelId="{8E1C8D30-5D89-4C15-85AE-BD5EC03086DC}" type="sibTrans" cxnId="{0760CB89-181F-4D52-BF15-7C0CDC31AA64}">
      <dgm:prSet/>
      <dgm:spPr/>
      <dgm:t>
        <a:bodyPr/>
        <a:lstStyle/>
        <a:p>
          <a:endParaRPr lang="ru-RU"/>
        </a:p>
      </dgm:t>
    </dgm:pt>
    <dgm:pt modelId="{0401CBD6-A987-4A80-AA00-4795D758A014}">
      <dgm:prSet custT="1"/>
      <dgm:spPr/>
      <dgm:t>
        <a:bodyPr/>
        <a:lstStyle/>
        <a:p>
          <a:r>
            <a:rPr lang="ru-RU" sz="1600" dirty="0"/>
            <a:t>политика ЦБ , повлекшая увеличение денежной массы в стране: выдача кредитов правительству для покрытия госрасходов, выдача кредитов коммерческим банкам, которые идут на выдачу займов юр. и физ. лицам</a:t>
          </a:r>
        </a:p>
      </dgm:t>
    </dgm:pt>
    <dgm:pt modelId="{674A77C5-92F8-4453-890E-C09A18232A5E}" type="parTrans" cxnId="{48C33E8E-81ED-47CD-ABCE-9C9BD2D9224A}">
      <dgm:prSet/>
      <dgm:spPr/>
      <dgm:t>
        <a:bodyPr/>
        <a:lstStyle/>
        <a:p>
          <a:endParaRPr lang="ru-RU"/>
        </a:p>
      </dgm:t>
    </dgm:pt>
    <dgm:pt modelId="{A47FDF4A-1C5A-4FD9-86E1-84629142BE99}" type="sibTrans" cxnId="{48C33E8E-81ED-47CD-ABCE-9C9BD2D9224A}">
      <dgm:prSet/>
      <dgm:spPr/>
      <dgm:t>
        <a:bodyPr/>
        <a:lstStyle/>
        <a:p>
          <a:endParaRPr lang="ru-RU"/>
        </a:p>
      </dgm:t>
    </dgm:pt>
    <dgm:pt modelId="{EF935010-6BB7-40D9-AD2E-29A3A05BF512}">
      <dgm:prSet custT="1"/>
      <dgm:spPr/>
      <dgm:t>
        <a:bodyPr/>
        <a:lstStyle/>
        <a:p>
          <a:r>
            <a:rPr lang="ru-RU" sz="1600" dirty="0"/>
            <a:t>Излишние расходы на милитаризацию в условиях структурных перекосов в экономике</a:t>
          </a:r>
        </a:p>
      </dgm:t>
    </dgm:pt>
    <dgm:pt modelId="{C1FA80E2-B000-4FE4-82FA-5ECD75A10F30}" type="parTrans" cxnId="{E93D30E3-A482-42C5-8EF1-15DC69BE833F}">
      <dgm:prSet/>
      <dgm:spPr/>
      <dgm:t>
        <a:bodyPr/>
        <a:lstStyle/>
        <a:p>
          <a:endParaRPr lang="ru-RU"/>
        </a:p>
      </dgm:t>
    </dgm:pt>
    <dgm:pt modelId="{BF4B811E-A967-4603-BEB0-D0D9D96F2A4E}" type="sibTrans" cxnId="{E93D30E3-A482-42C5-8EF1-15DC69BE833F}">
      <dgm:prSet/>
      <dgm:spPr/>
      <dgm:t>
        <a:bodyPr/>
        <a:lstStyle/>
        <a:p>
          <a:endParaRPr lang="ru-RU"/>
        </a:p>
      </dgm:t>
    </dgm:pt>
    <dgm:pt modelId="{6E03C648-FE71-46DF-BCF2-602C4288390E}">
      <dgm:prSet custT="1"/>
      <dgm:spPr/>
      <dgm:t>
        <a:bodyPr/>
        <a:lstStyle/>
        <a:p>
          <a:r>
            <a:rPr lang="ru-RU" sz="1600" dirty="0"/>
            <a:t>Чрезмерные ставки налогообложения, что замедляет инвестиционные процессы в экономике</a:t>
          </a:r>
        </a:p>
      </dgm:t>
    </dgm:pt>
    <dgm:pt modelId="{7014727C-517C-4816-AC81-140E6FECEC44}" type="parTrans" cxnId="{E1F7FAC4-56FB-49F4-B69E-748D053F70FA}">
      <dgm:prSet/>
      <dgm:spPr/>
      <dgm:t>
        <a:bodyPr/>
        <a:lstStyle/>
        <a:p>
          <a:endParaRPr lang="ru-RU"/>
        </a:p>
      </dgm:t>
    </dgm:pt>
    <dgm:pt modelId="{DD43513D-502A-44CE-A82D-84A814A897EC}" type="sibTrans" cxnId="{E1F7FAC4-56FB-49F4-B69E-748D053F70FA}">
      <dgm:prSet/>
      <dgm:spPr/>
      <dgm:t>
        <a:bodyPr/>
        <a:lstStyle/>
        <a:p>
          <a:endParaRPr lang="ru-RU"/>
        </a:p>
      </dgm:t>
    </dgm:pt>
    <dgm:pt modelId="{C18A839F-D68A-422D-8CA9-D600B87FC0DE}">
      <dgm:prSet custT="1"/>
      <dgm:spPr/>
      <dgm:t>
        <a:bodyPr/>
        <a:lstStyle/>
        <a:p>
          <a:r>
            <a:rPr lang="ru-RU" sz="1600" dirty="0"/>
            <a:t>Появление в экономике «социальной инфляции», которую связывают с монополией профсоюзов, добивающихся роста заработной платы.</a:t>
          </a:r>
        </a:p>
      </dgm:t>
    </dgm:pt>
    <dgm:pt modelId="{AFCFE539-43CE-4A7A-8671-3066DF3ECE8E}" type="parTrans" cxnId="{DBB9FCC8-872C-4D2B-A8BA-0492E3683F27}">
      <dgm:prSet/>
      <dgm:spPr/>
      <dgm:t>
        <a:bodyPr/>
        <a:lstStyle/>
        <a:p>
          <a:endParaRPr lang="ru-RU"/>
        </a:p>
      </dgm:t>
    </dgm:pt>
    <dgm:pt modelId="{4EC6B608-E3A5-4F63-B6D0-C0A7A1C37D4B}" type="sibTrans" cxnId="{DBB9FCC8-872C-4D2B-A8BA-0492E3683F27}">
      <dgm:prSet/>
      <dgm:spPr/>
      <dgm:t>
        <a:bodyPr/>
        <a:lstStyle/>
        <a:p>
          <a:endParaRPr lang="ru-RU"/>
        </a:p>
      </dgm:t>
    </dgm:pt>
    <dgm:pt modelId="{4991042B-C6C9-473C-9B40-E64AB4C4634F}">
      <dgm:prSet custT="1"/>
      <dgm:spPr/>
      <dgm:t>
        <a:bodyPr/>
        <a:lstStyle/>
        <a:p>
          <a:r>
            <a:rPr lang="ru-RU" sz="1600" dirty="0"/>
            <a:t>«Импортируемая инфляция», связанная с притоком в страну иностранной валюты, низким курсом национальной валюты, что ведет к росту цен на импортируемые товары. </a:t>
          </a:r>
        </a:p>
      </dgm:t>
    </dgm:pt>
    <dgm:pt modelId="{8FBCC953-494D-42F0-987B-2D4871E344CE}" type="parTrans" cxnId="{F35C44FC-FD7C-4850-B0CF-CD35C5C2EC8A}">
      <dgm:prSet/>
      <dgm:spPr/>
      <dgm:t>
        <a:bodyPr/>
        <a:lstStyle/>
        <a:p>
          <a:endParaRPr lang="ru-RU"/>
        </a:p>
      </dgm:t>
    </dgm:pt>
    <dgm:pt modelId="{39008AC0-F5D4-4814-BA4E-1C634B24E970}" type="sibTrans" cxnId="{F35C44FC-FD7C-4850-B0CF-CD35C5C2EC8A}">
      <dgm:prSet/>
      <dgm:spPr/>
      <dgm:t>
        <a:bodyPr/>
        <a:lstStyle/>
        <a:p>
          <a:endParaRPr lang="ru-RU"/>
        </a:p>
      </dgm:t>
    </dgm:pt>
    <dgm:pt modelId="{BB82B847-418A-4EFA-9D9A-2AB95DC13E63}">
      <dgm:prSet custT="1"/>
      <dgm:spPr/>
      <dgm:t>
        <a:bodyPr/>
        <a:lstStyle/>
        <a:p>
          <a:r>
            <a:rPr lang="ru-RU" sz="1600" dirty="0"/>
            <a:t>Монополизм крупнейших фирм на определение цен собственных издержек.</a:t>
          </a:r>
        </a:p>
      </dgm:t>
    </dgm:pt>
    <dgm:pt modelId="{4A0D6EDB-331B-4E8B-98EC-D45D420C610E}" type="parTrans" cxnId="{362B0894-01E0-4029-96D0-EBA9232FACC5}">
      <dgm:prSet/>
      <dgm:spPr/>
      <dgm:t>
        <a:bodyPr/>
        <a:lstStyle/>
        <a:p>
          <a:endParaRPr lang="ru-RU"/>
        </a:p>
      </dgm:t>
    </dgm:pt>
    <dgm:pt modelId="{6D263C55-A0F6-4A14-88E4-E69D0B603DA7}" type="sibTrans" cxnId="{362B0894-01E0-4029-96D0-EBA9232FACC5}">
      <dgm:prSet/>
      <dgm:spPr/>
      <dgm:t>
        <a:bodyPr/>
        <a:lstStyle/>
        <a:p>
          <a:endParaRPr lang="ru-RU"/>
        </a:p>
      </dgm:t>
    </dgm:pt>
    <dgm:pt modelId="{C54B11B7-56E8-4269-AA9D-0AF42FC59449}" type="pres">
      <dgm:prSet presAssocID="{3C6F2A68-7C71-4D22-B9A8-2A2F1BFFAE93}" presName="diagram" presStyleCnt="0">
        <dgm:presLayoutVars>
          <dgm:dir/>
          <dgm:resizeHandles val="exact"/>
        </dgm:presLayoutVars>
      </dgm:prSet>
      <dgm:spPr/>
    </dgm:pt>
    <dgm:pt modelId="{2DDAC381-335D-418A-AFB2-4A14E75BC01B}" type="pres">
      <dgm:prSet presAssocID="{7236D363-3771-4961-A72B-73EBE42EEFDF}" presName="node" presStyleLbl="node1" presStyleIdx="0" presStyleCnt="7" custLinFactNeighborX="-30760" custLinFactNeighborY="-248">
        <dgm:presLayoutVars>
          <dgm:bulletEnabled val="1"/>
        </dgm:presLayoutVars>
      </dgm:prSet>
      <dgm:spPr/>
    </dgm:pt>
    <dgm:pt modelId="{FC89923B-6B68-453B-A756-C404C8DEA203}" type="pres">
      <dgm:prSet presAssocID="{8E1C8D30-5D89-4C15-85AE-BD5EC03086DC}" presName="sibTrans" presStyleCnt="0"/>
      <dgm:spPr/>
    </dgm:pt>
    <dgm:pt modelId="{C1A89078-728C-4E28-B17B-F871B5CC0944}" type="pres">
      <dgm:prSet presAssocID="{0401CBD6-A987-4A80-AA00-4795D758A014}" presName="node" presStyleLbl="node1" presStyleIdx="1" presStyleCnt="7" custScaleX="152608">
        <dgm:presLayoutVars>
          <dgm:bulletEnabled val="1"/>
        </dgm:presLayoutVars>
      </dgm:prSet>
      <dgm:spPr/>
    </dgm:pt>
    <dgm:pt modelId="{9A833882-B000-4277-BDD3-A7EB7C55CFDF}" type="pres">
      <dgm:prSet presAssocID="{A47FDF4A-1C5A-4FD9-86E1-84629142BE99}" presName="sibTrans" presStyleCnt="0"/>
      <dgm:spPr/>
    </dgm:pt>
    <dgm:pt modelId="{25AC0DBA-12F7-46D3-BD52-223561CD5DAD}" type="pres">
      <dgm:prSet presAssocID="{EF935010-6BB7-40D9-AD2E-29A3A05BF512}" presName="node" presStyleLbl="node1" presStyleIdx="2" presStyleCnt="7" custLinFactNeighborX="9076" custLinFactNeighborY="-248">
        <dgm:presLayoutVars>
          <dgm:bulletEnabled val="1"/>
        </dgm:presLayoutVars>
      </dgm:prSet>
      <dgm:spPr/>
    </dgm:pt>
    <dgm:pt modelId="{EB2B7616-E57C-48A5-A854-17706D7DB243}" type="pres">
      <dgm:prSet presAssocID="{BF4B811E-A967-4603-BEB0-D0D9D96F2A4E}" presName="sibTrans" presStyleCnt="0"/>
      <dgm:spPr/>
    </dgm:pt>
    <dgm:pt modelId="{6D207001-EF21-4E2F-A6C0-DB9C6704F9A4}" type="pres">
      <dgm:prSet presAssocID="{6E03C648-FE71-46DF-BCF2-602C4288390E}" presName="node" presStyleLbl="node1" presStyleIdx="3" presStyleCnt="7" custLinFactNeighborX="-33939" custLinFactNeighborY="-339">
        <dgm:presLayoutVars>
          <dgm:bulletEnabled val="1"/>
        </dgm:presLayoutVars>
      </dgm:prSet>
      <dgm:spPr/>
    </dgm:pt>
    <dgm:pt modelId="{D03A56DA-E612-4BBC-934E-E587B198B708}" type="pres">
      <dgm:prSet presAssocID="{DD43513D-502A-44CE-A82D-84A814A897EC}" presName="sibTrans" presStyleCnt="0"/>
      <dgm:spPr/>
    </dgm:pt>
    <dgm:pt modelId="{02D7D1C0-5CD6-4E86-A30B-CBCF0335E9AB}" type="pres">
      <dgm:prSet presAssocID="{C18A839F-D68A-422D-8CA9-D600B87FC0DE}" presName="node" presStyleLbl="node1" presStyleIdx="4" presStyleCnt="7" custScaleX="152608">
        <dgm:presLayoutVars>
          <dgm:bulletEnabled val="1"/>
        </dgm:presLayoutVars>
      </dgm:prSet>
      <dgm:spPr/>
    </dgm:pt>
    <dgm:pt modelId="{2BF1CF1D-5789-40B4-AB7C-C73DE6EA968B}" type="pres">
      <dgm:prSet presAssocID="{4EC6B608-E3A5-4F63-B6D0-C0A7A1C37D4B}" presName="sibTrans" presStyleCnt="0"/>
      <dgm:spPr/>
    </dgm:pt>
    <dgm:pt modelId="{105FC2D4-BD62-43EB-9F04-FA4D2E3B74E4}" type="pres">
      <dgm:prSet presAssocID="{BB82B847-418A-4EFA-9D9A-2AB95DC13E63}" presName="node" presStyleLbl="node1" presStyleIdx="5" presStyleCnt="7" custLinFactNeighborX="9076" custLinFactNeighborY="-339">
        <dgm:presLayoutVars>
          <dgm:bulletEnabled val="1"/>
        </dgm:presLayoutVars>
      </dgm:prSet>
      <dgm:spPr/>
    </dgm:pt>
    <dgm:pt modelId="{C38478F1-DA14-4018-8321-010584F35098}" type="pres">
      <dgm:prSet presAssocID="{6D263C55-A0F6-4A14-88E4-E69D0B603DA7}" presName="sibTrans" presStyleCnt="0"/>
      <dgm:spPr/>
    </dgm:pt>
    <dgm:pt modelId="{E049149B-E360-4546-8BDF-1084262D61DC}" type="pres">
      <dgm:prSet presAssocID="{4991042B-C6C9-473C-9B40-E64AB4C4634F}" presName="node" presStyleLbl="node1" presStyleIdx="6" presStyleCnt="7" custScaleX="152608">
        <dgm:presLayoutVars>
          <dgm:bulletEnabled val="1"/>
        </dgm:presLayoutVars>
      </dgm:prSet>
      <dgm:spPr/>
    </dgm:pt>
  </dgm:ptLst>
  <dgm:cxnLst>
    <dgm:cxn modelId="{2177DC17-D8A3-45DC-9073-C0EE1A1F180C}" type="presOf" srcId="{EF935010-6BB7-40D9-AD2E-29A3A05BF512}" destId="{25AC0DBA-12F7-46D3-BD52-223561CD5DAD}" srcOrd="0" destOrd="0" presId="urn:microsoft.com/office/officeart/2005/8/layout/default"/>
    <dgm:cxn modelId="{1A2EEA69-4196-4359-823D-23DA0183FCA6}" type="presOf" srcId="{6E03C648-FE71-46DF-BCF2-602C4288390E}" destId="{6D207001-EF21-4E2F-A6C0-DB9C6704F9A4}" srcOrd="0" destOrd="0" presId="urn:microsoft.com/office/officeart/2005/8/layout/default"/>
    <dgm:cxn modelId="{ACF53D4B-BF4E-4B4D-950F-C05F9C1F9A17}" type="presOf" srcId="{0401CBD6-A987-4A80-AA00-4795D758A014}" destId="{C1A89078-728C-4E28-B17B-F871B5CC0944}" srcOrd="0" destOrd="0" presId="urn:microsoft.com/office/officeart/2005/8/layout/default"/>
    <dgm:cxn modelId="{92AAE54E-F681-4085-8819-551C4C56C99C}" type="presOf" srcId="{4991042B-C6C9-473C-9B40-E64AB4C4634F}" destId="{E049149B-E360-4546-8BDF-1084262D61DC}" srcOrd="0" destOrd="0" presId="urn:microsoft.com/office/officeart/2005/8/layout/default"/>
    <dgm:cxn modelId="{0760CB89-181F-4D52-BF15-7C0CDC31AA64}" srcId="{3C6F2A68-7C71-4D22-B9A8-2A2F1BFFAE93}" destId="{7236D363-3771-4961-A72B-73EBE42EEFDF}" srcOrd="0" destOrd="0" parTransId="{62048660-7370-409E-A23C-E4AEEE4D5FD1}" sibTransId="{8E1C8D30-5D89-4C15-85AE-BD5EC03086DC}"/>
    <dgm:cxn modelId="{48C33E8E-81ED-47CD-ABCE-9C9BD2D9224A}" srcId="{3C6F2A68-7C71-4D22-B9A8-2A2F1BFFAE93}" destId="{0401CBD6-A987-4A80-AA00-4795D758A014}" srcOrd="1" destOrd="0" parTransId="{674A77C5-92F8-4453-890E-C09A18232A5E}" sibTransId="{A47FDF4A-1C5A-4FD9-86E1-84629142BE99}"/>
    <dgm:cxn modelId="{362B0894-01E0-4029-96D0-EBA9232FACC5}" srcId="{3C6F2A68-7C71-4D22-B9A8-2A2F1BFFAE93}" destId="{BB82B847-418A-4EFA-9D9A-2AB95DC13E63}" srcOrd="5" destOrd="0" parTransId="{4A0D6EDB-331B-4E8B-98EC-D45D420C610E}" sibTransId="{6D263C55-A0F6-4A14-88E4-E69D0B603DA7}"/>
    <dgm:cxn modelId="{E1F7FAC4-56FB-49F4-B69E-748D053F70FA}" srcId="{3C6F2A68-7C71-4D22-B9A8-2A2F1BFFAE93}" destId="{6E03C648-FE71-46DF-BCF2-602C4288390E}" srcOrd="3" destOrd="0" parTransId="{7014727C-517C-4816-AC81-140E6FECEC44}" sibTransId="{DD43513D-502A-44CE-A82D-84A814A897EC}"/>
    <dgm:cxn modelId="{DBB9FCC8-872C-4D2B-A8BA-0492E3683F27}" srcId="{3C6F2A68-7C71-4D22-B9A8-2A2F1BFFAE93}" destId="{C18A839F-D68A-422D-8CA9-D600B87FC0DE}" srcOrd="4" destOrd="0" parTransId="{AFCFE539-43CE-4A7A-8671-3066DF3ECE8E}" sibTransId="{4EC6B608-E3A5-4F63-B6D0-C0A7A1C37D4B}"/>
    <dgm:cxn modelId="{CCB52ED2-5363-4907-990C-4CB97F6852F9}" type="presOf" srcId="{3C6F2A68-7C71-4D22-B9A8-2A2F1BFFAE93}" destId="{C54B11B7-56E8-4269-AA9D-0AF42FC59449}" srcOrd="0" destOrd="0" presId="urn:microsoft.com/office/officeart/2005/8/layout/default"/>
    <dgm:cxn modelId="{E93D30E3-A482-42C5-8EF1-15DC69BE833F}" srcId="{3C6F2A68-7C71-4D22-B9A8-2A2F1BFFAE93}" destId="{EF935010-6BB7-40D9-AD2E-29A3A05BF512}" srcOrd="2" destOrd="0" parTransId="{C1FA80E2-B000-4FE4-82FA-5ECD75A10F30}" sibTransId="{BF4B811E-A967-4603-BEB0-D0D9D96F2A4E}"/>
    <dgm:cxn modelId="{B8ACDFE9-DA70-4907-85BD-5C0560A253DB}" type="presOf" srcId="{C18A839F-D68A-422D-8CA9-D600B87FC0DE}" destId="{02D7D1C0-5CD6-4E86-A30B-CBCF0335E9AB}" srcOrd="0" destOrd="0" presId="urn:microsoft.com/office/officeart/2005/8/layout/default"/>
    <dgm:cxn modelId="{028DC6EB-7F3D-4424-92C5-E1829CDAD6DF}" type="presOf" srcId="{7236D363-3771-4961-A72B-73EBE42EEFDF}" destId="{2DDAC381-335D-418A-AFB2-4A14E75BC01B}" srcOrd="0" destOrd="0" presId="urn:microsoft.com/office/officeart/2005/8/layout/default"/>
    <dgm:cxn modelId="{407D85F9-8F21-4D00-BD18-9FC9278CDF0E}" type="presOf" srcId="{BB82B847-418A-4EFA-9D9A-2AB95DC13E63}" destId="{105FC2D4-BD62-43EB-9F04-FA4D2E3B74E4}" srcOrd="0" destOrd="0" presId="urn:microsoft.com/office/officeart/2005/8/layout/default"/>
    <dgm:cxn modelId="{F35C44FC-FD7C-4850-B0CF-CD35C5C2EC8A}" srcId="{3C6F2A68-7C71-4D22-B9A8-2A2F1BFFAE93}" destId="{4991042B-C6C9-473C-9B40-E64AB4C4634F}" srcOrd="6" destOrd="0" parTransId="{8FBCC953-494D-42F0-987B-2D4871E344CE}" sibTransId="{39008AC0-F5D4-4814-BA4E-1C634B24E970}"/>
    <dgm:cxn modelId="{C74F5F55-AD6E-4178-A06F-2DF0FC5F01BF}" type="presParOf" srcId="{C54B11B7-56E8-4269-AA9D-0AF42FC59449}" destId="{2DDAC381-335D-418A-AFB2-4A14E75BC01B}" srcOrd="0" destOrd="0" presId="urn:microsoft.com/office/officeart/2005/8/layout/default"/>
    <dgm:cxn modelId="{5ABEABAB-4D43-461B-9A35-7DE7A84E5B64}" type="presParOf" srcId="{C54B11B7-56E8-4269-AA9D-0AF42FC59449}" destId="{FC89923B-6B68-453B-A756-C404C8DEA203}" srcOrd="1" destOrd="0" presId="urn:microsoft.com/office/officeart/2005/8/layout/default"/>
    <dgm:cxn modelId="{88B0801F-84F8-4DE5-AF17-CA5CD954F0CC}" type="presParOf" srcId="{C54B11B7-56E8-4269-AA9D-0AF42FC59449}" destId="{C1A89078-728C-4E28-B17B-F871B5CC0944}" srcOrd="2" destOrd="0" presId="urn:microsoft.com/office/officeart/2005/8/layout/default"/>
    <dgm:cxn modelId="{B6F24582-0F13-42CB-B925-FF145E2F93D6}" type="presParOf" srcId="{C54B11B7-56E8-4269-AA9D-0AF42FC59449}" destId="{9A833882-B000-4277-BDD3-A7EB7C55CFDF}" srcOrd="3" destOrd="0" presId="urn:microsoft.com/office/officeart/2005/8/layout/default"/>
    <dgm:cxn modelId="{7543C1A9-3D8F-45BF-996E-B77EB848F22D}" type="presParOf" srcId="{C54B11B7-56E8-4269-AA9D-0AF42FC59449}" destId="{25AC0DBA-12F7-46D3-BD52-223561CD5DAD}" srcOrd="4" destOrd="0" presId="urn:microsoft.com/office/officeart/2005/8/layout/default"/>
    <dgm:cxn modelId="{5BA93AB8-0B29-4382-A71D-4D983E0AC36F}" type="presParOf" srcId="{C54B11B7-56E8-4269-AA9D-0AF42FC59449}" destId="{EB2B7616-E57C-48A5-A854-17706D7DB243}" srcOrd="5" destOrd="0" presId="urn:microsoft.com/office/officeart/2005/8/layout/default"/>
    <dgm:cxn modelId="{68CE2102-BA17-449A-80A0-4AB0D13A55BA}" type="presParOf" srcId="{C54B11B7-56E8-4269-AA9D-0AF42FC59449}" destId="{6D207001-EF21-4E2F-A6C0-DB9C6704F9A4}" srcOrd="6" destOrd="0" presId="urn:microsoft.com/office/officeart/2005/8/layout/default"/>
    <dgm:cxn modelId="{44E9DB83-15A3-4550-9806-FB9F97BBF39B}" type="presParOf" srcId="{C54B11B7-56E8-4269-AA9D-0AF42FC59449}" destId="{D03A56DA-E612-4BBC-934E-E587B198B708}" srcOrd="7" destOrd="0" presId="urn:microsoft.com/office/officeart/2005/8/layout/default"/>
    <dgm:cxn modelId="{4FB6BF04-F170-466B-8421-7420A48DE8AD}" type="presParOf" srcId="{C54B11B7-56E8-4269-AA9D-0AF42FC59449}" destId="{02D7D1C0-5CD6-4E86-A30B-CBCF0335E9AB}" srcOrd="8" destOrd="0" presId="urn:microsoft.com/office/officeart/2005/8/layout/default"/>
    <dgm:cxn modelId="{61E5CB83-B088-4616-B52D-59144B1924DD}" type="presParOf" srcId="{C54B11B7-56E8-4269-AA9D-0AF42FC59449}" destId="{2BF1CF1D-5789-40B4-AB7C-C73DE6EA968B}" srcOrd="9" destOrd="0" presId="urn:microsoft.com/office/officeart/2005/8/layout/default"/>
    <dgm:cxn modelId="{041645E3-8246-4BE2-9781-E221CD42003B}" type="presParOf" srcId="{C54B11B7-56E8-4269-AA9D-0AF42FC59449}" destId="{105FC2D4-BD62-43EB-9F04-FA4D2E3B74E4}" srcOrd="10" destOrd="0" presId="urn:microsoft.com/office/officeart/2005/8/layout/default"/>
    <dgm:cxn modelId="{16DFCB4B-A00E-4376-B29F-D8E4FFB9EFBF}" type="presParOf" srcId="{C54B11B7-56E8-4269-AA9D-0AF42FC59449}" destId="{C38478F1-DA14-4018-8321-010584F35098}" srcOrd="11" destOrd="0" presId="urn:microsoft.com/office/officeart/2005/8/layout/default"/>
    <dgm:cxn modelId="{78DBDB92-978F-4559-B02D-C1D10DC89F90}" type="presParOf" srcId="{C54B11B7-56E8-4269-AA9D-0AF42FC59449}" destId="{E049149B-E360-4546-8BDF-1084262D61DC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69151-CDB9-41B0-A71B-213A53473384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4598207E-0619-40B4-9CA6-8210E89D8CA9}">
      <dgm:prSet phldrT="[Текст]" custT="1"/>
      <dgm:spPr/>
      <dgm:t>
        <a:bodyPr/>
        <a:lstStyle/>
        <a:p>
          <a:r>
            <a:rPr lang="ru-RU" sz="1300" dirty="0">
              <a:solidFill>
                <a:schemeClr val="tx1"/>
              </a:solidFill>
            </a:rPr>
            <a:t>Метод ревальвации (повышение курса национальной валюты) может сделать импорт дешевле. Но ревальвация делает более дорогим  экспорт отечественных товаров, снижая их конкурентоспособность на мировом рынке.</a:t>
          </a:r>
        </a:p>
      </dgm:t>
    </dgm:pt>
    <dgm:pt modelId="{0B308FCE-E2D4-41CA-9E2F-13E6ADA2AEC5}" type="parTrans" cxnId="{91DC84E1-BC35-4B3A-B757-F3E0779767A7}">
      <dgm:prSet/>
      <dgm:spPr/>
      <dgm:t>
        <a:bodyPr/>
        <a:lstStyle/>
        <a:p>
          <a:endParaRPr lang="ru-RU"/>
        </a:p>
      </dgm:t>
    </dgm:pt>
    <dgm:pt modelId="{3F9A2350-30EB-436D-9E7C-88230E009881}" type="sibTrans" cxnId="{91DC84E1-BC35-4B3A-B757-F3E0779767A7}">
      <dgm:prSet/>
      <dgm:spPr/>
      <dgm:t>
        <a:bodyPr/>
        <a:lstStyle/>
        <a:p>
          <a:endParaRPr lang="ru-RU"/>
        </a:p>
      </dgm:t>
    </dgm:pt>
    <dgm:pt modelId="{AAD9C66F-87B1-4899-A16D-390BF5EDD487}" type="pres">
      <dgm:prSet presAssocID="{78B69151-CDB9-41B0-A71B-213A53473384}" presName="diagram" presStyleCnt="0">
        <dgm:presLayoutVars>
          <dgm:dir/>
          <dgm:resizeHandles val="exact"/>
        </dgm:presLayoutVars>
      </dgm:prSet>
      <dgm:spPr/>
    </dgm:pt>
    <dgm:pt modelId="{69C080F3-7203-4B81-87DA-88AA3FE67A31}" type="pres">
      <dgm:prSet presAssocID="{4598207E-0619-40B4-9CA6-8210E89D8CA9}" presName="node" presStyleLbl="node1" presStyleIdx="0" presStyleCnt="1">
        <dgm:presLayoutVars>
          <dgm:bulletEnabled val="1"/>
        </dgm:presLayoutVars>
      </dgm:prSet>
      <dgm:spPr/>
    </dgm:pt>
  </dgm:ptLst>
  <dgm:cxnLst>
    <dgm:cxn modelId="{CBE90D1A-98A3-4D8D-ACB0-AAD9F49FC64E}" type="presOf" srcId="{78B69151-CDB9-41B0-A71B-213A53473384}" destId="{AAD9C66F-87B1-4899-A16D-390BF5EDD487}" srcOrd="0" destOrd="0" presId="urn:microsoft.com/office/officeart/2005/8/layout/default"/>
    <dgm:cxn modelId="{C28EF5C1-A2F9-4E96-BD80-8C4494DA280F}" type="presOf" srcId="{4598207E-0619-40B4-9CA6-8210E89D8CA9}" destId="{69C080F3-7203-4B81-87DA-88AA3FE67A31}" srcOrd="0" destOrd="0" presId="urn:microsoft.com/office/officeart/2005/8/layout/default"/>
    <dgm:cxn modelId="{91DC84E1-BC35-4B3A-B757-F3E0779767A7}" srcId="{78B69151-CDB9-41B0-A71B-213A53473384}" destId="{4598207E-0619-40B4-9CA6-8210E89D8CA9}" srcOrd="0" destOrd="0" parTransId="{0B308FCE-E2D4-41CA-9E2F-13E6ADA2AEC5}" sibTransId="{3F9A2350-30EB-436D-9E7C-88230E009881}"/>
    <dgm:cxn modelId="{B3637A63-5E01-476B-AD8E-D2AA225FEB4A}" type="presParOf" srcId="{AAD9C66F-87B1-4899-A16D-390BF5EDD487}" destId="{69C080F3-7203-4B81-87DA-88AA3FE67A3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EC0824-10D2-403C-85C3-FE9C1B15A414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03D96E84-49E3-4DFC-AB51-5891727B46B0}">
      <dgm:prSet phldrT="[Текст]"/>
      <dgm:spPr/>
      <dgm:t>
        <a:bodyPr/>
        <a:lstStyle/>
        <a:p>
          <a:r>
            <a:rPr lang="ru-RU" b="1" dirty="0">
              <a:solidFill>
                <a:schemeClr val="tx1"/>
              </a:solidFill>
            </a:rPr>
            <a:t>Открытая инфляция</a:t>
          </a:r>
        </a:p>
      </dgm:t>
    </dgm:pt>
    <dgm:pt modelId="{A3CC0AED-70C4-4DF2-A729-CF07EB2ED985}" type="parTrans" cxnId="{3FCD7863-6B99-48D2-875D-99C7F073EA0E}">
      <dgm:prSet/>
      <dgm:spPr/>
      <dgm:t>
        <a:bodyPr/>
        <a:lstStyle/>
        <a:p>
          <a:endParaRPr lang="ru-RU"/>
        </a:p>
      </dgm:t>
    </dgm:pt>
    <dgm:pt modelId="{98F110B5-33B8-41D6-8209-94041D0EE783}" type="sibTrans" cxnId="{3FCD7863-6B99-48D2-875D-99C7F073EA0E}">
      <dgm:prSet/>
      <dgm:spPr/>
      <dgm:t>
        <a:bodyPr/>
        <a:lstStyle/>
        <a:p>
          <a:endParaRPr lang="ru-RU"/>
        </a:p>
      </dgm:t>
    </dgm:pt>
    <dgm:pt modelId="{D943CDA4-99B7-418D-8990-40099A607E61}">
      <dgm:prSet phldrT="[Текст]"/>
      <dgm:spPr/>
      <dgm:t>
        <a:bodyPr/>
        <a:lstStyle/>
        <a:p>
          <a:r>
            <a:rPr lang="ru-RU" dirty="0"/>
            <a:t>Характеризуется невмешательством государства в процессы ценообразования (условия свободных цен)</a:t>
          </a:r>
        </a:p>
      </dgm:t>
    </dgm:pt>
    <dgm:pt modelId="{A51CA133-170D-403C-9B2E-C6596294565A}" type="parTrans" cxnId="{6FBF13BB-0808-4A6B-BED4-F5539498EB7F}">
      <dgm:prSet/>
      <dgm:spPr/>
      <dgm:t>
        <a:bodyPr/>
        <a:lstStyle/>
        <a:p>
          <a:endParaRPr lang="ru-RU"/>
        </a:p>
      </dgm:t>
    </dgm:pt>
    <dgm:pt modelId="{60A54590-5D97-45D6-BB5B-D78B9F214506}" type="sibTrans" cxnId="{6FBF13BB-0808-4A6B-BED4-F5539498EB7F}">
      <dgm:prSet/>
      <dgm:spPr/>
      <dgm:t>
        <a:bodyPr/>
        <a:lstStyle/>
        <a:p>
          <a:endParaRPr lang="ru-RU"/>
        </a:p>
      </dgm:t>
    </dgm:pt>
    <dgm:pt modelId="{777D9918-1C99-4ACE-ADFE-61C21FFFC557}">
      <dgm:prSet phldrT="[Текст]"/>
      <dgm:spPr/>
      <dgm:t>
        <a:bodyPr/>
        <a:lstStyle/>
        <a:p>
          <a:r>
            <a:rPr lang="ru-RU" dirty="0"/>
            <a:t>Проявляется в росте уровня цен</a:t>
          </a:r>
        </a:p>
      </dgm:t>
    </dgm:pt>
    <dgm:pt modelId="{EA5FBD90-C011-4AAB-964E-0E5BCFE31537}" type="parTrans" cxnId="{DE00612B-E3EE-460B-B238-AEB7438D0B57}">
      <dgm:prSet/>
      <dgm:spPr/>
      <dgm:t>
        <a:bodyPr/>
        <a:lstStyle/>
        <a:p>
          <a:endParaRPr lang="ru-RU"/>
        </a:p>
      </dgm:t>
    </dgm:pt>
    <dgm:pt modelId="{CE76D1D3-0AF2-4C81-864C-A44380FAB536}" type="sibTrans" cxnId="{DE00612B-E3EE-460B-B238-AEB7438D0B57}">
      <dgm:prSet/>
      <dgm:spPr/>
      <dgm:t>
        <a:bodyPr/>
        <a:lstStyle/>
        <a:p>
          <a:endParaRPr lang="ru-RU"/>
        </a:p>
      </dgm:t>
    </dgm:pt>
    <dgm:pt modelId="{27F69CD9-BF17-4959-A0E5-F696BE59CEED}" type="pres">
      <dgm:prSet presAssocID="{7EEC0824-10D2-403C-85C3-FE9C1B15A414}" presName="Name0" presStyleCnt="0">
        <dgm:presLayoutVars>
          <dgm:dir/>
          <dgm:animLvl val="lvl"/>
          <dgm:resizeHandles val="exact"/>
        </dgm:presLayoutVars>
      </dgm:prSet>
      <dgm:spPr/>
    </dgm:pt>
    <dgm:pt modelId="{21ACF59C-9902-436F-B801-79A28DF03AA7}" type="pres">
      <dgm:prSet presAssocID="{03D96E84-49E3-4DFC-AB51-5891727B46B0}" presName="composite" presStyleCnt="0"/>
      <dgm:spPr/>
    </dgm:pt>
    <dgm:pt modelId="{22820ED4-291E-48D1-BB75-5D096DDF2012}" type="pres">
      <dgm:prSet presAssocID="{03D96E84-49E3-4DFC-AB51-5891727B46B0}" presName="parTx" presStyleLbl="alignNode1" presStyleIdx="0" presStyleCnt="1" custScaleX="60336">
        <dgm:presLayoutVars>
          <dgm:chMax val="0"/>
          <dgm:chPref val="0"/>
          <dgm:bulletEnabled val="1"/>
        </dgm:presLayoutVars>
      </dgm:prSet>
      <dgm:spPr/>
    </dgm:pt>
    <dgm:pt modelId="{7B5F56B6-CC51-49F4-9389-4D5679F32868}" type="pres">
      <dgm:prSet presAssocID="{03D96E84-49E3-4DFC-AB51-5891727B46B0}" presName="desTx" presStyleLbl="alignAccFollowNode1" presStyleIdx="0" presStyleCnt="1" custScaleX="59240">
        <dgm:presLayoutVars>
          <dgm:bulletEnabled val="1"/>
        </dgm:presLayoutVars>
      </dgm:prSet>
      <dgm:spPr/>
    </dgm:pt>
  </dgm:ptLst>
  <dgm:cxnLst>
    <dgm:cxn modelId="{ABB03A21-B697-4068-8880-5BFAF0182530}" type="presOf" srcId="{03D96E84-49E3-4DFC-AB51-5891727B46B0}" destId="{22820ED4-291E-48D1-BB75-5D096DDF2012}" srcOrd="0" destOrd="0" presId="urn:microsoft.com/office/officeart/2005/8/layout/hList1"/>
    <dgm:cxn modelId="{DE00612B-E3EE-460B-B238-AEB7438D0B57}" srcId="{03D96E84-49E3-4DFC-AB51-5891727B46B0}" destId="{777D9918-1C99-4ACE-ADFE-61C21FFFC557}" srcOrd="1" destOrd="0" parTransId="{EA5FBD90-C011-4AAB-964E-0E5BCFE31537}" sibTransId="{CE76D1D3-0AF2-4C81-864C-A44380FAB536}"/>
    <dgm:cxn modelId="{B94B8233-09E9-40F3-BB27-06F12FFAB825}" type="presOf" srcId="{D943CDA4-99B7-418D-8990-40099A607E61}" destId="{7B5F56B6-CC51-49F4-9389-4D5679F32868}" srcOrd="0" destOrd="0" presId="urn:microsoft.com/office/officeart/2005/8/layout/hList1"/>
    <dgm:cxn modelId="{3FCD7863-6B99-48D2-875D-99C7F073EA0E}" srcId="{7EEC0824-10D2-403C-85C3-FE9C1B15A414}" destId="{03D96E84-49E3-4DFC-AB51-5891727B46B0}" srcOrd="0" destOrd="0" parTransId="{A3CC0AED-70C4-4DF2-A729-CF07EB2ED985}" sibTransId="{98F110B5-33B8-41D6-8209-94041D0EE783}"/>
    <dgm:cxn modelId="{6FBF13BB-0808-4A6B-BED4-F5539498EB7F}" srcId="{03D96E84-49E3-4DFC-AB51-5891727B46B0}" destId="{D943CDA4-99B7-418D-8990-40099A607E61}" srcOrd="0" destOrd="0" parTransId="{A51CA133-170D-403C-9B2E-C6596294565A}" sibTransId="{60A54590-5D97-45D6-BB5B-D78B9F214506}"/>
    <dgm:cxn modelId="{44276CEB-8BFF-450A-B7FB-8E30851C1C9C}" type="presOf" srcId="{7EEC0824-10D2-403C-85C3-FE9C1B15A414}" destId="{27F69CD9-BF17-4959-A0E5-F696BE59CEED}" srcOrd="0" destOrd="0" presId="urn:microsoft.com/office/officeart/2005/8/layout/hList1"/>
    <dgm:cxn modelId="{C761BCFC-B216-44B4-B9A5-0E86C37F87B1}" type="presOf" srcId="{777D9918-1C99-4ACE-ADFE-61C21FFFC557}" destId="{7B5F56B6-CC51-49F4-9389-4D5679F32868}" srcOrd="0" destOrd="1" presId="urn:microsoft.com/office/officeart/2005/8/layout/hList1"/>
    <dgm:cxn modelId="{70E78528-3418-4A69-8BD6-DE9CA2E33796}" type="presParOf" srcId="{27F69CD9-BF17-4959-A0E5-F696BE59CEED}" destId="{21ACF59C-9902-436F-B801-79A28DF03AA7}" srcOrd="0" destOrd="0" presId="urn:microsoft.com/office/officeart/2005/8/layout/hList1"/>
    <dgm:cxn modelId="{5BF8D4D7-911F-443E-B855-9E7B44B13F53}" type="presParOf" srcId="{21ACF59C-9902-436F-B801-79A28DF03AA7}" destId="{22820ED4-291E-48D1-BB75-5D096DDF2012}" srcOrd="0" destOrd="0" presId="urn:microsoft.com/office/officeart/2005/8/layout/hList1"/>
    <dgm:cxn modelId="{0C341B47-1E77-4E35-967A-45C833F839E2}" type="presParOf" srcId="{21ACF59C-9902-436F-B801-79A28DF03AA7}" destId="{7B5F56B6-CC51-49F4-9389-4D5679F3286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EC0824-10D2-403C-85C3-FE9C1B15A414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03D96E84-49E3-4DFC-AB51-5891727B46B0}">
      <dgm:prSet phldrT="[Текст]"/>
      <dgm:spPr/>
      <dgm:t>
        <a:bodyPr/>
        <a:lstStyle/>
        <a:p>
          <a:r>
            <a:rPr lang="ru-RU" b="1" dirty="0">
              <a:solidFill>
                <a:schemeClr val="tx1"/>
              </a:solidFill>
            </a:rPr>
            <a:t>Скрытая (подавленная) инфляция</a:t>
          </a:r>
        </a:p>
      </dgm:t>
    </dgm:pt>
    <dgm:pt modelId="{A3CC0AED-70C4-4DF2-A729-CF07EB2ED985}" type="parTrans" cxnId="{3FCD7863-6B99-48D2-875D-99C7F073EA0E}">
      <dgm:prSet/>
      <dgm:spPr/>
      <dgm:t>
        <a:bodyPr/>
        <a:lstStyle/>
        <a:p>
          <a:endParaRPr lang="ru-RU"/>
        </a:p>
      </dgm:t>
    </dgm:pt>
    <dgm:pt modelId="{98F110B5-33B8-41D6-8209-94041D0EE783}" type="sibTrans" cxnId="{3FCD7863-6B99-48D2-875D-99C7F073EA0E}">
      <dgm:prSet/>
      <dgm:spPr/>
      <dgm:t>
        <a:bodyPr/>
        <a:lstStyle/>
        <a:p>
          <a:endParaRPr lang="ru-RU"/>
        </a:p>
      </dgm:t>
    </dgm:pt>
    <dgm:pt modelId="{D943CDA4-99B7-418D-8990-40099A607E61}">
      <dgm:prSet phldrT="[Текст]"/>
      <dgm:spPr/>
      <dgm:t>
        <a:bodyPr/>
        <a:lstStyle/>
        <a:p>
          <a:r>
            <a:rPr lang="ru-RU" dirty="0"/>
            <a:t>Характерна для плановой (командно-административной) экономики</a:t>
          </a:r>
        </a:p>
      </dgm:t>
    </dgm:pt>
    <dgm:pt modelId="{A51CA133-170D-403C-9B2E-C6596294565A}" type="parTrans" cxnId="{6FBF13BB-0808-4A6B-BED4-F5539498EB7F}">
      <dgm:prSet/>
      <dgm:spPr/>
      <dgm:t>
        <a:bodyPr/>
        <a:lstStyle/>
        <a:p>
          <a:endParaRPr lang="ru-RU"/>
        </a:p>
      </dgm:t>
    </dgm:pt>
    <dgm:pt modelId="{60A54590-5D97-45D6-BB5B-D78B9F214506}" type="sibTrans" cxnId="{6FBF13BB-0808-4A6B-BED4-F5539498EB7F}">
      <dgm:prSet/>
      <dgm:spPr/>
      <dgm:t>
        <a:bodyPr/>
        <a:lstStyle/>
        <a:p>
          <a:endParaRPr lang="ru-RU"/>
        </a:p>
      </dgm:t>
    </dgm:pt>
    <dgm:pt modelId="{5D6A00AC-DAD1-4C7D-ACC7-3F0F2D1FFB5C}">
      <dgm:prSet/>
      <dgm:spPr/>
      <dgm:t>
        <a:bodyPr/>
        <a:lstStyle/>
        <a:p>
          <a:r>
            <a:rPr lang="ru-RU" dirty="0"/>
            <a:t>Проявляется в исчезновении товаров с рынка (дефицит товаров)</a:t>
          </a:r>
        </a:p>
      </dgm:t>
    </dgm:pt>
    <dgm:pt modelId="{C7096C2B-C852-4E3C-92EC-90B286D044BE}" type="parTrans" cxnId="{26CAD754-EE97-4F5F-9931-09F69BE93839}">
      <dgm:prSet/>
      <dgm:spPr/>
      <dgm:t>
        <a:bodyPr/>
        <a:lstStyle/>
        <a:p>
          <a:endParaRPr lang="ru-RU"/>
        </a:p>
      </dgm:t>
    </dgm:pt>
    <dgm:pt modelId="{98CD93A3-F123-4B64-BE97-3FF50EA8D659}" type="sibTrans" cxnId="{26CAD754-EE97-4F5F-9931-09F69BE93839}">
      <dgm:prSet/>
      <dgm:spPr/>
      <dgm:t>
        <a:bodyPr/>
        <a:lstStyle/>
        <a:p>
          <a:endParaRPr lang="ru-RU"/>
        </a:p>
      </dgm:t>
    </dgm:pt>
    <dgm:pt modelId="{27F69CD9-BF17-4959-A0E5-F696BE59CEED}" type="pres">
      <dgm:prSet presAssocID="{7EEC0824-10D2-403C-85C3-FE9C1B15A414}" presName="Name0" presStyleCnt="0">
        <dgm:presLayoutVars>
          <dgm:dir/>
          <dgm:animLvl val="lvl"/>
          <dgm:resizeHandles val="exact"/>
        </dgm:presLayoutVars>
      </dgm:prSet>
      <dgm:spPr/>
    </dgm:pt>
    <dgm:pt modelId="{21ACF59C-9902-436F-B801-79A28DF03AA7}" type="pres">
      <dgm:prSet presAssocID="{03D96E84-49E3-4DFC-AB51-5891727B46B0}" presName="composite" presStyleCnt="0"/>
      <dgm:spPr/>
    </dgm:pt>
    <dgm:pt modelId="{22820ED4-291E-48D1-BB75-5D096DDF2012}" type="pres">
      <dgm:prSet presAssocID="{03D96E84-49E3-4DFC-AB51-5891727B46B0}" presName="parTx" presStyleLbl="alignNode1" presStyleIdx="0" presStyleCnt="1" custScaleX="60336">
        <dgm:presLayoutVars>
          <dgm:chMax val="0"/>
          <dgm:chPref val="0"/>
          <dgm:bulletEnabled val="1"/>
        </dgm:presLayoutVars>
      </dgm:prSet>
      <dgm:spPr/>
    </dgm:pt>
    <dgm:pt modelId="{7B5F56B6-CC51-49F4-9389-4D5679F32868}" type="pres">
      <dgm:prSet presAssocID="{03D96E84-49E3-4DFC-AB51-5891727B46B0}" presName="desTx" presStyleLbl="alignAccFollowNode1" presStyleIdx="0" presStyleCnt="1" custScaleX="59240">
        <dgm:presLayoutVars>
          <dgm:bulletEnabled val="1"/>
        </dgm:presLayoutVars>
      </dgm:prSet>
      <dgm:spPr/>
    </dgm:pt>
  </dgm:ptLst>
  <dgm:cxnLst>
    <dgm:cxn modelId="{5D13630F-0365-42D6-97CE-C929EF57C57F}" type="presOf" srcId="{7EEC0824-10D2-403C-85C3-FE9C1B15A414}" destId="{27F69CD9-BF17-4959-A0E5-F696BE59CEED}" srcOrd="0" destOrd="0" presId="urn:microsoft.com/office/officeart/2005/8/layout/hList1"/>
    <dgm:cxn modelId="{79430F42-E7FF-4E14-B470-CC31EEBCDB0A}" type="presOf" srcId="{5D6A00AC-DAD1-4C7D-ACC7-3F0F2D1FFB5C}" destId="{7B5F56B6-CC51-49F4-9389-4D5679F32868}" srcOrd="0" destOrd="1" presId="urn:microsoft.com/office/officeart/2005/8/layout/hList1"/>
    <dgm:cxn modelId="{3FCD7863-6B99-48D2-875D-99C7F073EA0E}" srcId="{7EEC0824-10D2-403C-85C3-FE9C1B15A414}" destId="{03D96E84-49E3-4DFC-AB51-5891727B46B0}" srcOrd="0" destOrd="0" parTransId="{A3CC0AED-70C4-4DF2-A729-CF07EB2ED985}" sibTransId="{98F110B5-33B8-41D6-8209-94041D0EE783}"/>
    <dgm:cxn modelId="{26CAD754-EE97-4F5F-9931-09F69BE93839}" srcId="{03D96E84-49E3-4DFC-AB51-5891727B46B0}" destId="{5D6A00AC-DAD1-4C7D-ACC7-3F0F2D1FFB5C}" srcOrd="1" destOrd="0" parTransId="{C7096C2B-C852-4E3C-92EC-90B286D044BE}" sibTransId="{98CD93A3-F123-4B64-BE97-3FF50EA8D659}"/>
    <dgm:cxn modelId="{904B2093-86E1-4ECF-92E1-6B3FC02370FF}" type="presOf" srcId="{03D96E84-49E3-4DFC-AB51-5891727B46B0}" destId="{22820ED4-291E-48D1-BB75-5D096DDF2012}" srcOrd="0" destOrd="0" presId="urn:microsoft.com/office/officeart/2005/8/layout/hList1"/>
    <dgm:cxn modelId="{D9C258B3-1226-4F4A-9CE1-2DC9C76D9E62}" type="presOf" srcId="{D943CDA4-99B7-418D-8990-40099A607E61}" destId="{7B5F56B6-CC51-49F4-9389-4D5679F32868}" srcOrd="0" destOrd="0" presId="urn:microsoft.com/office/officeart/2005/8/layout/hList1"/>
    <dgm:cxn modelId="{6FBF13BB-0808-4A6B-BED4-F5539498EB7F}" srcId="{03D96E84-49E3-4DFC-AB51-5891727B46B0}" destId="{D943CDA4-99B7-418D-8990-40099A607E61}" srcOrd="0" destOrd="0" parTransId="{A51CA133-170D-403C-9B2E-C6596294565A}" sibTransId="{60A54590-5D97-45D6-BB5B-D78B9F214506}"/>
    <dgm:cxn modelId="{494080CE-742E-45DF-989A-FE266B63D2CA}" type="presParOf" srcId="{27F69CD9-BF17-4959-A0E5-F696BE59CEED}" destId="{21ACF59C-9902-436F-B801-79A28DF03AA7}" srcOrd="0" destOrd="0" presId="urn:microsoft.com/office/officeart/2005/8/layout/hList1"/>
    <dgm:cxn modelId="{607614AC-138C-40DC-BAC2-04E36FD02C50}" type="presParOf" srcId="{21ACF59C-9902-436F-B801-79A28DF03AA7}" destId="{22820ED4-291E-48D1-BB75-5D096DDF2012}" srcOrd="0" destOrd="0" presId="urn:microsoft.com/office/officeart/2005/8/layout/hList1"/>
    <dgm:cxn modelId="{909D1C4E-E970-4459-9FD9-4720672F6A38}" type="presParOf" srcId="{21ACF59C-9902-436F-B801-79A28DF03AA7}" destId="{7B5F56B6-CC51-49F4-9389-4D5679F3286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AC381-335D-418A-AFB2-4A14E75BC01B}">
      <dsp:nvSpPr>
        <dsp:cNvPr id="0" name=""/>
        <dsp:cNvSpPr/>
      </dsp:nvSpPr>
      <dsp:spPr>
        <a:xfrm>
          <a:off x="0" y="0"/>
          <a:ext cx="2264940" cy="13589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эмиссия денег для покрытия расходов госбюджета (монополия государства на эмиссию)</a:t>
          </a:r>
        </a:p>
      </dsp:txBody>
      <dsp:txXfrm>
        <a:off x="0" y="0"/>
        <a:ext cx="2264940" cy="1358964"/>
      </dsp:txXfrm>
    </dsp:sp>
    <dsp:sp modelId="{C1A89078-728C-4E28-B17B-F871B5CC0944}">
      <dsp:nvSpPr>
        <dsp:cNvPr id="0" name=""/>
        <dsp:cNvSpPr/>
      </dsp:nvSpPr>
      <dsp:spPr>
        <a:xfrm>
          <a:off x="2664372" y="2802"/>
          <a:ext cx="3456480" cy="13589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политика ЦБ , повлекшая увеличение денежной массы в стране: выдача кредитов правительству для покрытия госрасходов, выдача кредитов коммерческим банкам, которые идут на выдачу займов юр. и физ. лицам</a:t>
          </a:r>
        </a:p>
      </dsp:txBody>
      <dsp:txXfrm>
        <a:off x="2664372" y="2802"/>
        <a:ext cx="3456480" cy="1358964"/>
      </dsp:txXfrm>
    </dsp:sp>
    <dsp:sp modelId="{25AC0DBA-12F7-46D3-BD52-223561CD5DAD}">
      <dsp:nvSpPr>
        <dsp:cNvPr id="0" name=""/>
        <dsp:cNvSpPr/>
      </dsp:nvSpPr>
      <dsp:spPr>
        <a:xfrm>
          <a:off x="6520284" y="0"/>
          <a:ext cx="2264940" cy="13589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Излишние расходы на милитаризацию в условиях структурных перекосов в экономике</a:t>
          </a:r>
        </a:p>
      </dsp:txBody>
      <dsp:txXfrm>
        <a:off x="6520284" y="0"/>
        <a:ext cx="2264940" cy="1358964"/>
      </dsp:txXfrm>
    </dsp:sp>
    <dsp:sp modelId="{6D207001-EF21-4E2F-A6C0-DB9C6704F9A4}">
      <dsp:nvSpPr>
        <dsp:cNvPr id="0" name=""/>
        <dsp:cNvSpPr/>
      </dsp:nvSpPr>
      <dsp:spPr>
        <a:xfrm>
          <a:off x="0" y="1583654"/>
          <a:ext cx="2264940" cy="13589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Чрезмерные ставки налогообложения, что замедляет инвестиционные процессы в экономике</a:t>
          </a:r>
        </a:p>
      </dsp:txBody>
      <dsp:txXfrm>
        <a:off x="0" y="1583654"/>
        <a:ext cx="2264940" cy="1358964"/>
      </dsp:txXfrm>
    </dsp:sp>
    <dsp:sp modelId="{02D7D1C0-5CD6-4E86-A30B-CBCF0335E9AB}">
      <dsp:nvSpPr>
        <dsp:cNvPr id="0" name=""/>
        <dsp:cNvSpPr/>
      </dsp:nvSpPr>
      <dsp:spPr>
        <a:xfrm>
          <a:off x="2664372" y="1588261"/>
          <a:ext cx="3456480" cy="13589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Появление в экономике «социальной инфляции», которую связывают с монополией профсоюзов, добивающихся роста заработной платы.</a:t>
          </a:r>
        </a:p>
      </dsp:txBody>
      <dsp:txXfrm>
        <a:off x="2664372" y="1588261"/>
        <a:ext cx="3456480" cy="1358964"/>
      </dsp:txXfrm>
    </dsp:sp>
    <dsp:sp modelId="{105FC2D4-BD62-43EB-9F04-FA4D2E3B74E4}">
      <dsp:nvSpPr>
        <dsp:cNvPr id="0" name=""/>
        <dsp:cNvSpPr/>
      </dsp:nvSpPr>
      <dsp:spPr>
        <a:xfrm>
          <a:off x="6520284" y="1583654"/>
          <a:ext cx="2264940" cy="13589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Монополизм крупнейших фирм на определение цен собственных издержек.</a:t>
          </a:r>
        </a:p>
      </dsp:txBody>
      <dsp:txXfrm>
        <a:off x="6520284" y="1583654"/>
        <a:ext cx="2264940" cy="1358964"/>
      </dsp:txXfrm>
    </dsp:sp>
    <dsp:sp modelId="{E049149B-E360-4546-8BDF-1084262D61DC}">
      <dsp:nvSpPr>
        <dsp:cNvPr id="0" name=""/>
        <dsp:cNvSpPr/>
      </dsp:nvSpPr>
      <dsp:spPr>
        <a:xfrm>
          <a:off x="2664372" y="3173719"/>
          <a:ext cx="3456480" cy="13589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«Импортируемая инфляция», связанная с притоком в страну иностранной валюты, низким курсом национальной валюты, что ведет к росту цен на импортируемые товары. </a:t>
          </a:r>
        </a:p>
      </dsp:txBody>
      <dsp:txXfrm>
        <a:off x="2664372" y="3173719"/>
        <a:ext cx="3456480" cy="1358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080F3-7203-4B81-87DA-88AA3FE67A31}">
      <dsp:nvSpPr>
        <dsp:cNvPr id="0" name=""/>
        <dsp:cNvSpPr/>
      </dsp:nvSpPr>
      <dsp:spPr>
        <a:xfrm>
          <a:off x="1247" y="86701"/>
          <a:ext cx="2553280" cy="15319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solidFill>
                <a:schemeClr val="tx1"/>
              </a:solidFill>
            </a:rPr>
            <a:t>Метод ревальвации (повышение курса национальной валюты) может сделать импорт дешевле. Но ревальвация делает более дорогим  экспорт отечественных товаров, снижая их конкурентоспособность на мировом рынке.</a:t>
          </a:r>
        </a:p>
      </dsp:txBody>
      <dsp:txXfrm>
        <a:off x="1247" y="86701"/>
        <a:ext cx="2553280" cy="1531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20ED4-291E-48D1-BB75-5D096DDF2012}">
      <dsp:nvSpPr>
        <dsp:cNvPr id="0" name=""/>
        <dsp:cNvSpPr/>
      </dsp:nvSpPr>
      <dsp:spPr>
        <a:xfrm>
          <a:off x="801564" y="5805"/>
          <a:ext cx="2438645" cy="748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1" kern="1200" dirty="0">
              <a:solidFill>
                <a:schemeClr val="tx1"/>
              </a:solidFill>
            </a:rPr>
            <a:t>Открытая инфляция</a:t>
          </a:r>
        </a:p>
      </dsp:txBody>
      <dsp:txXfrm>
        <a:off x="801564" y="5805"/>
        <a:ext cx="2438645" cy="748800"/>
      </dsp:txXfrm>
    </dsp:sp>
    <dsp:sp modelId="{7B5F56B6-CC51-49F4-9389-4D5679F32868}">
      <dsp:nvSpPr>
        <dsp:cNvPr id="0" name=""/>
        <dsp:cNvSpPr/>
      </dsp:nvSpPr>
      <dsp:spPr>
        <a:xfrm>
          <a:off x="823713" y="754605"/>
          <a:ext cx="2394347" cy="335439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Характеризуется невмешательством государства в процессы ценообразования (условия свободных цен)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Проявляется в росте уровня цен</a:t>
          </a:r>
        </a:p>
      </dsp:txBody>
      <dsp:txXfrm>
        <a:off x="823713" y="754605"/>
        <a:ext cx="2394347" cy="33543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20ED4-291E-48D1-BB75-5D096DDF2012}">
      <dsp:nvSpPr>
        <dsp:cNvPr id="0" name=""/>
        <dsp:cNvSpPr/>
      </dsp:nvSpPr>
      <dsp:spPr>
        <a:xfrm>
          <a:off x="801564" y="231305"/>
          <a:ext cx="2438645" cy="9036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solidFill>
                <a:schemeClr val="tx1"/>
              </a:solidFill>
            </a:rPr>
            <a:t>Скрытая (подавленная) инфляция</a:t>
          </a:r>
        </a:p>
      </dsp:txBody>
      <dsp:txXfrm>
        <a:off x="801564" y="231305"/>
        <a:ext cx="2438645" cy="903610"/>
      </dsp:txXfrm>
    </dsp:sp>
    <dsp:sp modelId="{7B5F56B6-CC51-49F4-9389-4D5679F32868}">
      <dsp:nvSpPr>
        <dsp:cNvPr id="0" name=""/>
        <dsp:cNvSpPr/>
      </dsp:nvSpPr>
      <dsp:spPr>
        <a:xfrm>
          <a:off x="823713" y="1134916"/>
          <a:ext cx="2394347" cy="288225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Характерна для плановой (командно-административной) экономики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Проявляется в исчезновении товаров с рынка (дефицит товаров)</a:t>
          </a:r>
        </a:p>
      </dsp:txBody>
      <dsp:txXfrm>
        <a:off x="823713" y="1134916"/>
        <a:ext cx="2394347" cy="2882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8229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165120"/>
            <a:ext cx="8229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0159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1651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1651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2649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015920"/>
            <a:ext cx="2649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015920"/>
            <a:ext cx="2649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165120"/>
            <a:ext cx="2649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165120"/>
            <a:ext cx="2649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165120"/>
            <a:ext cx="2649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015920"/>
            <a:ext cx="8229240" cy="411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822924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40158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015920"/>
            <a:ext cx="40158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127080"/>
            <a:ext cx="8229240" cy="382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015920"/>
            <a:ext cx="40158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1651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015920"/>
            <a:ext cx="8229240" cy="411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40158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0159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1651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0159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165120"/>
            <a:ext cx="8229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8229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3165120"/>
            <a:ext cx="8229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0159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31651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674240" y="31651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2649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239640" y="1015920"/>
            <a:ext cx="2649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22080" y="1015920"/>
            <a:ext cx="2649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3165120"/>
            <a:ext cx="2649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239640" y="3165120"/>
            <a:ext cx="2649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022080" y="3165120"/>
            <a:ext cx="2649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015920"/>
            <a:ext cx="8229240" cy="411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822924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40158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015920"/>
            <a:ext cx="40158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822924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457200" y="127080"/>
            <a:ext cx="8229240" cy="382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015920"/>
            <a:ext cx="40158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1651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40158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0159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674240" y="31651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0159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7200" y="3165120"/>
            <a:ext cx="8229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8229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3165120"/>
            <a:ext cx="8229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0159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31651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674240" y="31651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2649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239640" y="1015920"/>
            <a:ext cx="2649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22080" y="1015920"/>
            <a:ext cx="2649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457200" y="3165120"/>
            <a:ext cx="2649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3239640" y="3165120"/>
            <a:ext cx="2649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6022080" y="3165120"/>
            <a:ext cx="2649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457200" y="1015920"/>
            <a:ext cx="8229240" cy="411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822924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40158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015920"/>
            <a:ext cx="40158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40158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015920"/>
            <a:ext cx="40158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457200" y="127080"/>
            <a:ext cx="8229240" cy="382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015920"/>
            <a:ext cx="40158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7200" y="31651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40158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0159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674240" y="31651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0159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57200" y="3165120"/>
            <a:ext cx="8229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8229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57200" y="3165120"/>
            <a:ext cx="8229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0159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1651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4674240" y="31651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2649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3239640" y="1015920"/>
            <a:ext cx="2649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022080" y="1015920"/>
            <a:ext cx="2649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457200" y="3165120"/>
            <a:ext cx="2649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body"/>
          </p:nvPr>
        </p:nvSpPr>
        <p:spPr>
          <a:xfrm>
            <a:off x="3239640" y="3165120"/>
            <a:ext cx="2649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 type="body"/>
          </p:nvPr>
        </p:nvSpPr>
        <p:spPr>
          <a:xfrm>
            <a:off x="6022080" y="3165120"/>
            <a:ext cx="2649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457200" y="1015920"/>
            <a:ext cx="8229240" cy="411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822924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40158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015920"/>
            <a:ext cx="40158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457200" y="127080"/>
            <a:ext cx="8229240" cy="382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015920"/>
            <a:ext cx="40158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57200" y="31651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40158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0159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674240" y="31651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0159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57200" y="3165120"/>
            <a:ext cx="8229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8229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57200" y="3165120"/>
            <a:ext cx="8229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0159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57200" y="31651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4674240" y="31651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127080"/>
            <a:ext cx="8229240" cy="382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2649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3239640" y="1015920"/>
            <a:ext cx="2649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022080" y="1015920"/>
            <a:ext cx="2649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457200" y="3165120"/>
            <a:ext cx="2649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 type="body"/>
          </p:nvPr>
        </p:nvSpPr>
        <p:spPr>
          <a:xfrm>
            <a:off x="3239640" y="3165120"/>
            <a:ext cx="2649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 type="body"/>
          </p:nvPr>
        </p:nvSpPr>
        <p:spPr>
          <a:xfrm>
            <a:off x="6022080" y="3165120"/>
            <a:ext cx="2649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015920"/>
            <a:ext cx="40158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1651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40158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0159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1651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0159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015920"/>
            <a:ext cx="4015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165120"/>
            <a:ext cx="8229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ая соединительная линия 27"/>
          <p:cNvSpPr/>
          <p:nvPr/>
        </p:nvSpPr>
        <p:spPr>
          <a:xfrm>
            <a:off x="457200" y="5294160"/>
            <a:ext cx="8229600" cy="360"/>
          </a:xfrm>
          <a:prstGeom prst="line">
            <a:avLst/>
          </a:prstGeom>
          <a:ln w="9525">
            <a:solidFill>
              <a:srgbClr val="9FB8CD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Прямая соединительная линия 28"/>
          <p:cNvSpPr/>
          <p:nvPr/>
        </p:nvSpPr>
        <p:spPr>
          <a:xfrm>
            <a:off x="457200" y="952200"/>
            <a:ext cx="8229600" cy="360"/>
          </a:xfrm>
          <a:prstGeom prst="line">
            <a:avLst/>
          </a:prstGeom>
          <a:ln w="9525">
            <a:solidFill>
              <a:srgbClr val="9FB8CD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Равнобедренный треугольник 9" hidden="1"/>
          <p:cNvSpPr/>
          <p:nvPr/>
        </p:nvSpPr>
        <p:spPr>
          <a:xfrm rot="5400000">
            <a:off x="435240" y="5379480"/>
            <a:ext cx="158760" cy="11988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60" dist="2556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9320" y="3238560"/>
            <a:ext cx="6857640" cy="8251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latin typeface="Bookman Old Style"/>
              </a:rPr>
              <a:t>Образец заголовка</a:t>
            </a:r>
            <a:endParaRPr lang="ru-RU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/>
          </p:nvPr>
        </p:nvSpPr>
        <p:spPr>
          <a:xfrm>
            <a:off x="6400800" y="5295960"/>
            <a:ext cx="2285640" cy="3045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7F5DAD6F-42EE-452E-AE7B-99DCF109787D}" type="datetime1">
              <a:rPr lang="ru-RU" sz="1400" b="0" strike="noStrike" spc="-1">
                <a:solidFill>
                  <a:srgbClr val="464653"/>
                </a:solidFill>
                <a:latin typeface="Gill Sans MT"/>
              </a:rPr>
              <a:t>25.02.2024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/>
          </p:nvPr>
        </p:nvSpPr>
        <p:spPr>
          <a:xfrm>
            <a:off x="2898720" y="5295960"/>
            <a:ext cx="3474360" cy="3045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/>
          </p:nvPr>
        </p:nvSpPr>
        <p:spPr>
          <a:xfrm>
            <a:off x="1216080" y="5295960"/>
            <a:ext cx="1218960" cy="3045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AE25B37D-9204-407A-9292-545E36588CCC}" type="slidenum">
              <a:rPr lang="ru-RU" sz="1400" b="0" strike="noStrike" spc="-1">
                <a:solidFill>
                  <a:srgbClr val="464653"/>
                </a:solidFill>
                <a:latin typeface="Gill Sans MT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905040" y="3040200"/>
            <a:ext cx="7314840" cy="1066320"/>
          </a:xfrm>
          <a:prstGeom prst="rect">
            <a:avLst/>
          </a:prstGeom>
          <a:noFill/>
          <a:ln w="6350" cap="rnd">
            <a:solidFill>
              <a:srgbClr val="727CA3"/>
            </a:solidFill>
            <a:round/>
          </a:ln>
          <a:effectLst>
            <a:outerShdw blurRad="38160" dist="2556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Прямоугольник 32"/>
          <p:cNvSpPr/>
          <p:nvPr/>
        </p:nvSpPr>
        <p:spPr>
          <a:xfrm>
            <a:off x="914400" y="4206960"/>
            <a:ext cx="7314840" cy="571320"/>
          </a:xfrm>
          <a:prstGeom prst="rect">
            <a:avLst/>
          </a:prstGeom>
          <a:noFill/>
          <a:ln w="6350" cap="rnd">
            <a:solidFill>
              <a:srgbClr val="9FB8CD"/>
            </a:solidFill>
            <a:round/>
          </a:ln>
          <a:effectLst>
            <a:outerShdw blurRad="38160" dist="2556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Прямоугольник 21"/>
          <p:cNvSpPr/>
          <p:nvPr/>
        </p:nvSpPr>
        <p:spPr>
          <a:xfrm>
            <a:off x="905040" y="3040200"/>
            <a:ext cx="228240" cy="106632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38160" dist="2556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Прямоугольник 31"/>
          <p:cNvSpPr/>
          <p:nvPr/>
        </p:nvSpPr>
        <p:spPr>
          <a:xfrm>
            <a:off x="914400" y="4206960"/>
            <a:ext cx="228240" cy="57132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38160" dist="2556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Gill Sans MT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600" b="0" strike="noStrike" spc="-1">
                <a:solidFill>
                  <a:srgbClr val="000000"/>
                </a:solidFill>
                <a:latin typeface="Gill Sans MT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Прямая соединительная линия 27"/>
          <p:cNvSpPr/>
          <p:nvPr/>
        </p:nvSpPr>
        <p:spPr>
          <a:xfrm>
            <a:off x="457200" y="5294160"/>
            <a:ext cx="8229600" cy="360"/>
          </a:xfrm>
          <a:prstGeom prst="line">
            <a:avLst/>
          </a:prstGeom>
          <a:ln w="9525">
            <a:solidFill>
              <a:srgbClr val="9FB8CD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Прямая соединительная линия 28"/>
          <p:cNvSpPr/>
          <p:nvPr/>
        </p:nvSpPr>
        <p:spPr>
          <a:xfrm>
            <a:off x="457200" y="952200"/>
            <a:ext cx="8229600" cy="360"/>
          </a:xfrm>
          <a:prstGeom prst="line">
            <a:avLst/>
          </a:prstGeom>
          <a:ln w="9525">
            <a:solidFill>
              <a:srgbClr val="9FB8CD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Равнобедренный треугольник 9"/>
          <p:cNvSpPr/>
          <p:nvPr/>
        </p:nvSpPr>
        <p:spPr>
          <a:xfrm rot="5400000">
            <a:off x="435240" y="5379480"/>
            <a:ext cx="158760" cy="11988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60" dist="2556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127080"/>
            <a:ext cx="8229240" cy="82512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464653"/>
                </a:solidFill>
                <a:latin typeface="Bookman Old Style"/>
              </a:rPr>
              <a:t>Образец заголовка</a:t>
            </a:r>
            <a:endParaRPr lang="ru-RU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dt"/>
          </p:nvPr>
        </p:nvSpPr>
        <p:spPr>
          <a:xfrm>
            <a:off x="6400800" y="5297040"/>
            <a:ext cx="2288520" cy="3045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1B4523E0-646F-407C-A5CB-B4DCAE545A0B}" type="datetime1">
              <a:rPr lang="ru-RU" sz="1400" b="0" strike="noStrike" spc="-1">
                <a:solidFill>
                  <a:srgbClr val="464653"/>
                </a:solidFill>
                <a:latin typeface="Gill Sans MT"/>
              </a:rPr>
              <a:t>25.02.2024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ftr"/>
          </p:nvPr>
        </p:nvSpPr>
        <p:spPr>
          <a:xfrm>
            <a:off x="2898720" y="5297040"/>
            <a:ext cx="3504960" cy="3045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sldNum"/>
          </p:nvPr>
        </p:nvSpPr>
        <p:spPr>
          <a:xfrm>
            <a:off x="612720" y="5297040"/>
            <a:ext cx="1980720" cy="3045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644D27F3-08D7-42CF-8D7D-4D16A828F0B9}" type="slidenum">
              <a:rPr lang="ru-RU" sz="1400" b="0" strike="noStrike" spc="-1">
                <a:solidFill>
                  <a:srgbClr val="464653"/>
                </a:solidFill>
                <a:latin typeface="Gill Sans MT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1015920"/>
            <a:ext cx="8229240" cy="41144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Образец текста</a:t>
            </a:r>
          </a:p>
          <a:p>
            <a:pPr marL="548640" lvl="1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lang="ru-RU" sz="2300" b="0" strike="noStrike" spc="-1">
                <a:solidFill>
                  <a:srgbClr val="464653"/>
                </a:solidFill>
                <a:latin typeface="Gill Sans MT"/>
              </a:rPr>
              <a:t>Второй уровень</a:t>
            </a:r>
            <a:endParaRPr lang="ru-RU" sz="2300" b="0" strike="noStrike" spc="-1">
              <a:solidFill>
                <a:srgbClr val="000000"/>
              </a:solidFill>
              <a:latin typeface="Gill Sans MT"/>
            </a:endParaRPr>
          </a:p>
          <a:p>
            <a:pPr marL="822960" lvl="2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Третий уровень</a:t>
            </a:r>
          </a:p>
          <a:p>
            <a:pPr marL="1097280" lvl="3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lang="ru-RU" sz="1800" b="0" strike="noStrike" spc="-1">
                <a:solidFill>
                  <a:srgbClr val="000000"/>
                </a:solidFill>
                <a:latin typeface="Gill Sans MT"/>
              </a:rPr>
              <a:t>Четвертый уровень</a:t>
            </a:r>
          </a:p>
          <a:p>
            <a:pPr marL="1371600" lvl="4" indent="-228240">
              <a:lnSpc>
                <a:spcPct val="100000"/>
              </a:lnSpc>
              <a:spcBef>
                <a:spcPts val="300"/>
              </a:spcBef>
              <a:buClr>
                <a:srgbClr val="9FB8CD"/>
              </a:buClr>
              <a:buSzPct val="70000"/>
              <a:buFont typeface="Wingdings" charset="2"/>
              <a:buChar char=""/>
            </a:pPr>
            <a:r>
              <a:rPr lang="ru-RU" sz="1600" b="0" strike="noStrike" spc="-1">
                <a:solidFill>
                  <a:srgbClr val="000000"/>
                </a:solidFill>
                <a:latin typeface="Gill Sans MT"/>
              </a:rPr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Прямая соединительная линия 27"/>
          <p:cNvSpPr/>
          <p:nvPr/>
        </p:nvSpPr>
        <p:spPr>
          <a:xfrm>
            <a:off x="457200" y="5294160"/>
            <a:ext cx="8229600" cy="360"/>
          </a:xfrm>
          <a:prstGeom prst="line">
            <a:avLst/>
          </a:prstGeom>
          <a:ln w="9525">
            <a:solidFill>
              <a:srgbClr val="9FB8CD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Прямая соединительная линия 28"/>
          <p:cNvSpPr/>
          <p:nvPr/>
        </p:nvSpPr>
        <p:spPr>
          <a:xfrm>
            <a:off x="457200" y="952200"/>
            <a:ext cx="8229600" cy="360"/>
          </a:xfrm>
          <a:prstGeom prst="line">
            <a:avLst/>
          </a:prstGeom>
          <a:ln w="9525">
            <a:solidFill>
              <a:srgbClr val="9FB8CD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Равнобедренный треугольник 9" hidden="1"/>
          <p:cNvSpPr/>
          <p:nvPr/>
        </p:nvSpPr>
        <p:spPr>
          <a:xfrm rot="5400000">
            <a:off x="435240" y="5379480"/>
            <a:ext cx="158760" cy="11988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60" dist="2556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5" name="PlaceHolder 1"/>
          <p:cNvSpPr>
            <a:spLocks noGrp="1"/>
          </p:cNvSpPr>
          <p:nvPr>
            <p:ph type="dt"/>
          </p:nvPr>
        </p:nvSpPr>
        <p:spPr>
          <a:xfrm>
            <a:off x="6400800" y="5297040"/>
            <a:ext cx="2288520" cy="3045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6A2D1AF2-2088-45ED-82E0-91A822C42593}" type="datetime1">
              <a:rPr lang="ru-RU" sz="1400" b="0" strike="noStrike" spc="-1">
                <a:solidFill>
                  <a:srgbClr val="464653"/>
                </a:solidFill>
                <a:latin typeface="Gill Sans MT"/>
              </a:rPr>
              <a:t>25.02.2024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ftr"/>
          </p:nvPr>
        </p:nvSpPr>
        <p:spPr>
          <a:xfrm>
            <a:off x="2898720" y="5297040"/>
            <a:ext cx="3504960" cy="3045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/>
          </p:nvPr>
        </p:nvSpPr>
        <p:spPr>
          <a:xfrm>
            <a:off x="612720" y="5297040"/>
            <a:ext cx="1980720" cy="3045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A14A519A-5F08-4D37-8BB6-6159565061CB}" type="slidenum">
              <a:rPr lang="ru-RU" sz="1400" b="0" strike="noStrike" spc="-1">
                <a:solidFill>
                  <a:srgbClr val="464653"/>
                </a:solidFill>
                <a:latin typeface="Gill Sans MT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98" name="Прямая соединительная линия 4"/>
          <p:cNvSpPr/>
          <p:nvPr/>
        </p:nvSpPr>
        <p:spPr>
          <a:xfrm>
            <a:off x="457200" y="5294160"/>
            <a:ext cx="8229600" cy="360"/>
          </a:xfrm>
          <a:prstGeom prst="line">
            <a:avLst/>
          </a:prstGeom>
          <a:ln w="9525">
            <a:solidFill>
              <a:srgbClr val="9FB8CD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Равнобедренный треугольник 5"/>
          <p:cNvSpPr/>
          <p:nvPr/>
        </p:nvSpPr>
        <p:spPr>
          <a:xfrm rot="5400000">
            <a:off x="435240" y="5379480"/>
            <a:ext cx="158760" cy="11988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60" dist="2556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0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Gill Sans MT"/>
              </a:rPr>
              <a:t>Для правки текста заглавия щёлкните мышью</a:t>
            </a: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Gill Sans MT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600" b="0" strike="noStrike" spc="-1">
                <a:solidFill>
                  <a:srgbClr val="000000"/>
                </a:solidFill>
                <a:latin typeface="Gill Sans MT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Прямая соединительная линия 27"/>
          <p:cNvSpPr/>
          <p:nvPr/>
        </p:nvSpPr>
        <p:spPr>
          <a:xfrm>
            <a:off x="457200" y="5294160"/>
            <a:ext cx="8229600" cy="360"/>
          </a:xfrm>
          <a:prstGeom prst="line">
            <a:avLst/>
          </a:prstGeom>
          <a:ln w="9525">
            <a:solidFill>
              <a:srgbClr val="9FB8CD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Прямая соединительная линия 28"/>
          <p:cNvSpPr/>
          <p:nvPr/>
        </p:nvSpPr>
        <p:spPr>
          <a:xfrm>
            <a:off x="457200" y="952200"/>
            <a:ext cx="8229600" cy="360"/>
          </a:xfrm>
          <a:prstGeom prst="line">
            <a:avLst/>
          </a:prstGeom>
          <a:ln w="9525">
            <a:solidFill>
              <a:srgbClr val="9FB8CD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Равнобедренный треугольник 9"/>
          <p:cNvSpPr/>
          <p:nvPr/>
        </p:nvSpPr>
        <p:spPr>
          <a:xfrm rot="5400000">
            <a:off x="435240" y="5379480"/>
            <a:ext cx="158760" cy="11988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60" dist="2556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76176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464653"/>
                </a:solidFill>
                <a:latin typeface="Bookman Old Style"/>
              </a:rPr>
              <a:t>Образец заголовка</a:t>
            </a:r>
            <a:endParaRPr lang="ru-RU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dt"/>
          </p:nvPr>
        </p:nvSpPr>
        <p:spPr>
          <a:xfrm>
            <a:off x="6400800" y="5297040"/>
            <a:ext cx="2288520" cy="3045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AF1624B6-F82E-4615-85DB-7DA61F404CF1}" type="datetime1">
              <a:rPr lang="ru-RU" sz="1400" b="0" strike="noStrike" spc="-1">
                <a:solidFill>
                  <a:srgbClr val="464653"/>
                </a:solidFill>
                <a:latin typeface="Gill Sans MT"/>
              </a:rPr>
              <a:t>25.02.2024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ftr"/>
          </p:nvPr>
        </p:nvSpPr>
        <p:spPr>
          <a:xfrm>
            <a:off x="2898720" y="5297040"/>
            <a:ext cx="3504960" cy="3045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sldNum"/>
          </p:nvPr>
        </p:nvSpPr>
        <p:spPr>
          <a:xfrm>
            <a:off x="612720" y="5297040"/>
            <a:ext cx="1980720" cy="3045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679BD87E-FA1F-4C7E-BAB1-7D63C8475091}" type="slidenum">
              <a:rPr lang="ru-RU" sz="1400" b="0" strike="noStrike" spc="-1">
                <a:solidFill>
                  <a:srgbClr val="464653"/>
                </a:solidFill>
                <a:latin typeface="Gill Sans MT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57200" y="1015920"/>
            <a:ext cx="4041360" cy="41144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Образец текста</a:t>
            </a:r>
          </a:p>
          <a:p>
            <a:pPr marL="548640" lvl="1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lang="ru-RU" sz="2300" b="0" strike="noStrike" spc="-1">
                <a:solidFill>
                  <a:srgbClr val="464653"/>
                </a:solidFill>
                <a:latin typeface="Gill Sans MT"/>
              </a:rPr>
              <a:t>Второй уровень</a:t>
            </a:r>
            <a:endParaRPr lang="ru-RU" sz="2300" b="0" strike="noStrike" spc="-1">
              <a:solidFill>
                <a:srgbClr val="000000"/>
              </a:solidFill>
              <a:latin typeface="Gill Sans MT"/>
            </a:endParaRPr>
          </a:p>
          <a:p>
            <a:pPr marL="822960" lvl="2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Третий уровень</a:t>
            </a:r>
          </a:p>
          <a:p>
            <a:pPr marL="1097280" lvl="3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lang="ru-RU" sz="1800" b="0" strike="noStrike" spc="-1">
                <a:solidFill>
                  <a:srgbClr val="000000"/>
                </a:solidFill>
                <a:latin typeface="Gill Sans MT"/>
              </a:rPr>
              <a:t>Четвертый уровень</a:t>
            </a:r>
          </a:p>
          <a:p>
            <a:pPr marL="1371600" lvl="4" indent="-228240">
              <a:lnSpc>
                <a:spcPct val="100000"/>
              </a:lnSpc>
              <a:spcBef>
                <a:spcPts val="300"/>
              </a:spcBef>
              <a:buClr>
                <a:srgbClr val="9FB8CD"/>
              </a:buClr>
              <a:buSzPct val="70000"/>
              <a:buFont typeface="Wingdings" charset="2"/>
              <a:buChar char=""/>
            </a:pPr>
            <a:r>
              <a:rPr lang="ru-RU" sz="1600" b="0" strike="noStrike" spc="-1">
                <a:solidFill>
                  <a:srgbClr val="000000"/>
                </a:solidFill>
                <a:latin typeface="Gill Sans MT"/>
              </a:rPr>
              <a:t>Пятый уровень</a:t>
            </a:r>
          </a:p>
        </p:txBody>
      </p:sp>
      <p:sp>
        <p:nvSpPr>
          <p:cNvPr id="146" name="PlaceHolder 6"/>
          <p:cNvSpPr>
            <a:spLocks noGrp="1"/>
          </p:cNvSpPr>
          <p:nvPr>
            <p:ph type="body"/>
          </p:nvPr>
        </p:nvSpPr>
        <p:spPr>
          <a:xfrm>
            <a:off x="4632120" y="1013400"/>
            <a:ext cx="4041360" cy="41144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Образец текста</a:t>
            </a:r>
          </a:p>
          <a:p>
            <a:pPr marL="548640" lvl="1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lang="ru-RU" sz="2300" b="0" strike="noStrike" spc="-1">
                <a:solidFill>
                  <a:srgbClr val="464653"/>
                </a:solidFill>
                <a:latin typeface="Gill Sans MT"/>
              </a:rPr>
              <a:t>Второй уровень</a:t>
            </a:r>
            <a:endParaRPr lang="ru-RU" sz="2300" b="0" strike="noStrike" spc="-1">
              <a:solidFill>
                <a:srgbClr val="000000"/>
              </a:solidFill>
              <a:latin typeface="Gill Sans MT"/>
            </a:endParaRPr>
          </a:p>
          <a:p>
            <a:pPr marL="822960" lvl="2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Третий уровень</a:t>
            </a:r>
          </a:p>
          <a:p>
            <a:pPr marL="1097280" lvl="3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lang="ru-RU" sz="1800" b="0" strike="noStrike" spc="-1">
                <a:solidFill>
                  <a:srgbClr val="000000"/>
                </a:solidFill>
                <a:latin typeface="Gill Sans MT"/>
              </a:rPr>
              <a:t>Четвертый уровень</a:t>
            </a:r>
          </a:p>
          <a:p>
            <a:pPr marL="1371600" lvl="4" indent="-228240">
              <a:lnSpc>
                <a:spcPct val="100000"/>
              </a:lnSpc>
              <a:spcBef>
                <a:spcPts val="300"/>
              </a:spcBef>
              <a:buClr>
                <a:srgbClr val="9FB8CD"/>
              </a:buClr>
              <a:buSzPct val="70000"/>
              <a:buFont typeface="Wingdings" charset="2"/>
              <a:buChar char=""/>
            </a:pPr>
            <a:r>
              <a:rPr lang="ru-RU" sz="1600" b="0" strike="noStrike" spc="-1">
                <a:solidFill>
                  <a:srgbClr val="000000"/>
                </a:solidFill>
                <a:latin typeface="Gill Sans MT"/>
              </a:rPr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Прямая соединительная линия 27"/>
          <p:cNvSpPr/>
          <p:nvPr/>
        </p:nvSpPr>
        <p:spPr>
          <a:xfrm>
            <a:off x="457200" y="5294160"/>
            <a:ext cx="8229600" cy="360"/>
          </a:xfrm>
          <a:prstGeom prst="line">
            <a:avLst/>
          </a:prstGeom>
          <a:ln w="9525">
            <a:solidFill>
              <a:srgbClr val="9FB8CD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Прямая соединительная линия 28"/>
          <p:cNvSpPr/>
          <p:nvPr/>
        </p:nvSpPr>
        <p:spPr>
          <a:xfrm>
            <a:off x="457200" y="952200"/>
            <a:ext cx="8229600" cy="360"/>
          </a:xfrm>
          <a:prstGeom prst="line">
            <a:avLst/>
          </a:prstGeom>
          <a:ln w="9525">
            <a:solidFill>
              <a:srgbClr val="9FB8CD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Равнобедренный треугольник 9"/>
          <p:cNvSpPr/>
          <p:nvPr/>
        </p:nvSpPr>
        <p:spPr>
          <a:xfrm rot="5400000">
            <a:off x="435240" y="5379480"/>
            <a:ext cx="158760" cy="11988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60" dist="2556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7617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464653"/>
                </a:solidFill>
                <a:latin typeface="Bookman Old Style"/>
              </a:rPr>
              <a:t>Образец заголовка</a:t>
            </a:r>
            <a:endParaRPr lang="ru-RU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071720"/>
            <a:ext cx="4039920" cy="571320"/>
          </a:xfrm>
          <a:prstGeom prst="rect">
            <a:avLst/>
          </a:prstGeom>
        </p:spPr>
        <p:txBody>
          <a:bodyPr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ru-RU" sz="2400" b="1" strike="noStrike" spc="-1">
                <a:solidFill>
                  <a:srgbClr val="9FB8CD"/>
                </a:solidFill>
                <a:latin typeface="Gill Sans MT"/>
              </a:rPr>
              <a:t>Образец текста</a:t>
            </a:r>
            <a:endParaRPr lang="ru-RU" sz="24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48320" y="1079640"/>
            <a:ext cx="4041360" cy="571320"/>
          </a:xfrm>
          <a:prstGeom prst="rect">
            <a:avLst/>
          </a:prstGeom>
        </p:spPr>
        <p:txBody>
          <a:bodyPr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ru-RU" sz="2400" b="1" strike="noStrike" spc="-1">
                <a:solidFill>
                  <a:srgbClr val="9FB8CD"/>
                </a:solidFill>
                <a:latin typeface="Gill Sans MT"/>
              </a:rPr>
              <a:t>Образец текста</a:t>
            </a:r>
            <a:endParaRPr lang="ru-RU" sz="24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dt"/>
          </p:nvPr>
        </p:nvSpPr>
        <p:spPr>
          <a:xfrm>
            <a:off x="6400800" y="5297040"/>
            <a:ext cx="2288520" cy="3045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5699F43C-E819-4B33-8193-D229A346B9A9}" type="datetime1">
              <a:rPr lang="ru-RU" sz="1400" b="0" strike="noStrike" spc="-1">
                <a:solidFill>
                  <a:srgbClr val="464653"/>
                </a:solidFill>
                <a:latin typeface="Gill Sans MT"/>
              </a:rPr>
              <a:t>25.02.2024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ftr"/>
          </p:nvPr>
        </p:nvSpPr>
        <p:spPr>
          <a:xfrm>
            <a:off x="2898720" y="5297040"/>
            <a:ext cx="3504960" cy="3045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sldNum"/>
          </p:nvPr>
        </p:nvSpPr>
        <p:spPr>
          <a:xfrm>
            <a:off x="612720" y="5297040"/>
            <a:ext cx="1980720" cy="3045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D5875806-390A-436B-BA33-81385563B025}" type="slidenum">
              <a:rPr lang="ru-RU" sz="1400" b="0" strike="noStrike" spc="-1">
                <a:solidFill>
                  <a:srgbClr val="464653"/>
                </a:solidFill>
                <a:latin typeface="Gill Sans MT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457200" y="1778040"/>
            <a:ext cx="4038120" cy="33652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Образец текста</a:t>
            </a:r>
          </a:p>
          <a:p>
            <a:pPr marL="548640" lvl="1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lang="ru-RU" sz="2300" b="0" strike="noStrike" spc="-1">
                <a:solidFill>
                  <a:srgbClr val="464653"/>
                </a:solidFill>
                <a:latin typeface="Gill Sans MT"/>
              </a:rPr>
              <a:t>Второй уровень</a:t>
            </a:r>
            <a:endParaRPr lang="ru-RU" sz="2300" b="0" strike="noStrike" spc="-1">
              <a:solidFill>
                <a:srgbClr val="000000"/>
              </a:solidFill>
              <a:latin typeface="Gill Sans MT"/>
            </a:endParaRPr>
          </a:p>
          <a:p>
            <a:pPr marL="822960" lvl="2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Третий уровень</a:t>
            </a:r>
          </a:p>
          <a:p>
            <a:pPr marL="1097280" lvl="3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lang="ru-RU" sz="1800" b="0" strike="noStrike" spc="-1">
                <a:solidFill>
                  <a:srgbClr val="000000"/>
                </a:solidFill>
                <a:latin typeface="Gill Sans MT"/>
              </a:rPr>
              <a:t>Четвертый уровень</a:t>
            </a:r>
          </a:p>
          <a:p>
            <a:pPr marL="1371600" lvl="4" indent="-228240">
              <a:lnSpc>
                <a:spcPct val="100000"/>
              </a:lnSpc>
              <a:spcBef>
                <a:spcPts val="300"/>
              </a:spcBef>
              <a:buClr>
                <a:srgbClr val="9FB8CD"/>
              </a:buClr>
              <a:buSzPct val="70000"/>
              <a:buFont typeface="Wingdings" charset="2"/>
              <a:buChar char=""/>
            </a:pPr>
            <a:r>
              <a:rPr lang="ru-RU" sz="1600" b="0" strike="noStrike" spc="-1">
                <a:solidFill>
                  <a:srgbClr val="000000"/>
                </a:solidFill>
                <a:latin typeface="Gill Sans MT"/>
              </a:rPr>
              <a:t>Пятый уровень</a:t>
            </a:r>
          </a:p>
        </p:txBody>
      </p:sp>
      <p:sp>
        <p:nvSpPr>
          <p:cNvPr id="193" name="PlaceHolder 8"/>
          <p:cNvSpPr>
            <a:spLocks noGrp="1"/>
          </p:cNvSpPr>
          <p:nvPr>
            <p:ph type="body"/>
          </p:nvPr>
        </p:nvSpPr>
        <p:spPr>
          <a:xfrm>
            <a:off x="4648320" y="1778040"/>
            <a:ext cx="4038120" cy="33652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Образец текста</a:t>
            </a:r>
          </a:p>
          <a:p>
            <a:pPr marL="548640" lvl="1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lang="ru-RU" sz="2300" b="0" strike="noStrike" spc="-1">
                <a:solidFill>
                  <a:srgbClr val="464653"/>
                </a:solidFill>
                <a:latin typeface="Gill Sans MT"/>
              </a:rPr>
              <a:t>Второй уровень</a:t>
            </a:r>
            <a:endParaRPr lang="ru-RU" sz="2300" b="0" strike="noStrike" spc="-1">
              <a:solidFill>
                <a:srgbClr val="000000"/>
              </a:solidFill>
              <a:latin typeface="Gill Sans MT"/>
            </a:endParaRPr>
          </a:p>
          <a:p>
            <a:pPr marL="822960" lvl="2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Третий уровень</a:t>
            </a:r>
          </a:p>
          <a:p>
            <a:pPr marL="1097280" lvl="3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lang="ru-RU" sz="1800" b="0" strike="noStrike" spc="-1">
                <a:solidFill>
                  <a:srgbClr val="000000"/>
                </a:solidFill>
                <a:latin typeface="Gill Sans MT"/>
              </a:rPr>
              <a:t>Четвертый уровень</a:t>
            </a:r>
          </a:p>
          <a:p>
            <a:pPr marL="1371600" lvl="4" indent="-228240">
              <a:lnSpc>
                <a:spcPct val="100000"/>
              </a:lnSpc>
              <a:spcBef>
                <a:spcPts val="300"/>
              </a:spcBef>
              <a:buClr>
                <a:srgbClr val="9FB8CD"/>
              </a:buClr>
              <a:buSzPct val="70000"/>
              <a:buFont typeface="Wingdings" charset="2"/>
              <a:buChar char=""/>
            </a:pPr>
            <a:r>
              <a:rPr lang="ru-RU" sz="1600" b="0" strike="noStrike" spc="-1">
                <a:solidFill>
                  <a:srgbClr val="000000"/>
                </a:solidFill>
                <a:latin typeface="Gill Sans MT"/>
              </a:rPr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9.gi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0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Заголовок 1"/>
          <p:cNvSpPr txBox="1"/>
          <p:nvPr/>
        </p:nvSpPr>
        <p:spPr>
          <a:xfrm>
            <a:off x="1187640" y="3073680"/>
            <a:ext cx="6857640" cy="82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latin typeface="Bookman Old Style"/>
              </a:rPr>
              <a:t>Инфляция: ее причины, виды и методы измерения</a:t>
            </a:r>
            <a:endParaRPr lang="ru-RU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1" name="Подзаголовок 2"/>
          <p:cNvSpPr txBox="1"/>
          <p:nvPr/>
        </p:nvSpPr>
        <p:spPr>
          <a:xfrm>
            <a:off x="1219320" y="4270320"/>
            <a:ext cx="6857640" cy="444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  <p:sp>
        <p:nvSpPr>
          <p:cNvPr id="232" name="Номер слайда 3"/>
          <p:cNvSpPr txBox="1"/>
          <p:nvPr/>
        </p:nvSpPr>
        <p:spPr>
          <a:xfrm>
            <a:off x="1216080" y="5295960"/>
            <a:ext cx="1218960" cy="30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2789E8AB-24A7-47FD-91FF-552E141318CA}" type="slidenum">
              <a:rPr lang="ru-RU" sz="1400" b="0" strike="noStrike" spc="-1">
                <a:solidFill>
                  <a:srgbClr val="464653"/>
                </a:solidFill>
                <a:latin typeface="Gill Sans MT"/>
              </a:rPr>
              <a:t>1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Заголовок 1"/>
          <p:cNvSpPr txBox="1"/>
          <p:nvPr/>
        </p:nvSpPr>
        <p:spPr>
          <a:xfrm>
            <a:off x="457200" y="127080"/>
            <a:ext cx="8229240" cy="82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464653"/>
                </a:solidFill>
                <a:latin typeface="Bookman Old Style"/>
              </a:rPr>
              <a:t>Формы инфляции</a:t>
            </a:r>
            <a:endParaRPr lang="ru-RU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8" name="Номер слайда 2"/>
          <p:cNvSpPr txBox="1"/>
          <p:nvPr/>
        </p:nvSpPr>
        <p:spPr>
          <a:xfrm>
            <a:off x="612720" y="5297040"/>
            <a:ext cx="1980720" cy="30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A28754C4-6F1F-4BB1-BF1B-1DE80A96A0AC}" type="slidenum">
              <a:rPr lang="ru-RU" sz="1400" b="0" strike="noStrike" spc="-1">
                <a:solidFill>
                  <a:srgbClr val="464653"/>
                </a:solidFill>
                <a:latin typeface="Gill Sans MT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259" name="Объект 3"/>
          <p:cNvSpPr txBox="1"/>
          <p:nvPr/>
        </p:nvSpPr>
        <p:spPr>
          <a:xfrm>
            <a:off x="457200" y="101592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rmAutofit fontScale="38000"/>
          </a:bodyPr>
          <a:lstStyle/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AutoNum type="arabicPeriod"/>
            </a:pPr>
            <a:r>
              <a:rPr lang="ru-RU" sz="2600" b="1" u="sng" strike="noStrike" spc="-1">
                <a:solidFill>
                  <a:srgbClr val="000000"/>
                </a:solidFill>
                <a:uFillTx/>
                <a:latin typeface="Gill Sans MT"/>
              </a:rPr>
              <a:t>По темпам (степени интенсивности) инфляции</a:t>
            </a:r>
            <a:r>
              <a:rPr lang="ru-RU" sz="2600" b="1" strike="noStrike" spc="-1">
                <a:solidFill>
                  <a:srgbClr val="000000"/>
                </a:solidFill>
                <a:latin typeface="Gill Sans MT"/>
              </a:rPr>
              <a:t>:</a:t>
            </a:r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" charset="2"/>
              <a:buChar char=""/>
            </a:pPr>
            <a:r>
              <a:rPr lang="ru-RU" sz="2600" b="1" strike="noStrike" spc="-1">
                <a:solidFill>
                  <a:srgbClr val="0070C0"/>
                </a:solidFill>
                <a:latin typeface="Gill Sans MT"/>
              </a:rPr>
              <a:t>Ползучая (нормальная</a:t>
            </a: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) – 3-3,5% в год: такой уровень считается нормальным, играет роль катализатора экономического роста;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" charset="2"/>
              <a:buChar char=""/>
            </a:pPr>
            <a:r>
              <a:rPr lang="ru-RU" sz="2600" b="1" strike="noStrike" spc="-1">
                <a:solidFill>
                  <a:srgbClr val="0070C0"/>
                </a:solidFill>
                <a:latin typeface="Gill Sans MT"/>
              </a:rPr>
              <a:t>Умеренная </a:t>
            </a: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– до 10% в год: свидетельствует о нарастании дестабилизационных процессов в экономике;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" charset="2"/>
              <a:buChar char=""/>
            </a:pPr>
            <a:r>
              <a:rPr lang="ru-RU" sz="2600" b="1" strike="noStrike" spc="-1">
                <a:solidFill>
                  <a:srgbClr val="0070C0"/>
                </a:solidFill>
                <a:latin typeface="Gill Sans MT"/>
              </a:rPr>
              <a:t>Галопирующая</a:t>
            </a: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 – 20-200% в год: свидетельствует о серьезных нарушениях в денежно-кредитной сфере;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" charset="2"/>
              <a:buChar char=""/>
            </a:pPr>
            <a:r>
              <a:rPr lang="ru-RU" sz="2600" b="1" strike="noStrike" spc="-1">
                <a:solidFill>
                  <a:srgbClr val="0070C0"/>
                </a:solidFill>
                <a:latin typeface="Gill Sans MT"/>
              </a:rPr>
              <a:t>Гиперинфляция</a:t>
            </a: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 – темпы превышают 200% в год (критерий Самуэльсона)  или 50% в месяц в течение полугода (критерий Кейгана). Инфляция становится неуправляемой. Примеры: Германия 1920-1923 гг – 322% в месяц; РФ в начале 1992 г – 245,3%, 1994 г – 215%, 1998 г – 85%; Венесуэла в 2020 г – 3000%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Заголовок 1"/>
          <p:cNvSpPr txBox="1"/>
          <p:nvPr/>
        </p:nvSpPr>
        <p:spPr>
          <a:xfrm>
            <a:off x="457200" y="190440"/>
            <a:ext cx="8229240" cy="761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464653"/>
                </a:solidFill>
                <a:latin typeface="Bookman Old Style"/>
              </a:rPr>
              <a:t>2. По проявлению:</a:t>
            </a:r>
            <a:endParaRPr lang="ru-RU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1" name="Номер слайда 2"/>
          <p:cNvSpPr txBox="1"/>
          <p:nvPr/>
        </p:nvSpPr>
        <p:spPr>
          <a:xfrm>
            <a:off x="612720" y="5297040"/>
            <a:ext cx="1980720" cy="30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FDB27DE7-BC6B-46B2-95B4-32EE1A289D5E}" type="slidenum">
              <a:rPr lang="ru-RU" sz="1400" b="0" strike="noStrike" spc="-1">
                <a:solidFill>
                  <a:srgbClr val="464653"/>
                </a:solidFill>
                <a:latin typeface="Gill Sans MT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492578898"/>
              </p:ext>
            </p:extLst>
          </p:nvPr>
        </p:nvGraphicFramePr>
        <p:xfrm>
          <a:off x="179640" y="1057320"/>
          <a:ext cx="4041360" cy="411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3435739102"/>
              </p:ext>
            </p:extLst>
          </p:nvPr>
        </p:nvGraphicFramePr>
        <p:xfrm>
          <a:off x="4932000" y="985320"/>
          <a:ext cx="4041360" cy="42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62" name="Picture 2" descr="C:\Users\Дарья\Desktop\146-MbwWma6px4UI2odX.gif.crdownload"/>
          <p:cNvPicPr/>
          <p:nvPr/>
        </p:nvPicPr>
        <p:blipFill>
          <a:blip r:embed="rId12"/>
          <a:stretch/>
        </p:blipFill>
        <p:spPr>
          <a:xfrm>
            <a:off x="3492000" y="3073680"/>
            <a:ext cx="2126520" cy="187200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ая со стрелкой 23"/>
          <p:cNvSpPr/>
          <p:nvPr/>
        </p:nvSpPr>
        <p:spPr>
          <a:xfrm flipV="1">
            <a:off x="4555440" y="1632240"/>
            <a:ext cx="1126080" cy="143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FB8CD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Заголовок 1"/>
          <p:cNvSpPr txBox="1"/>
          <p:nvPr/>
        </p:nvSpPr>
        <p:spPr>
          <a:xfrm>
            <a:off x="457200" y="127080"/>
            <a:ext cx="8229240" cy="82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 fontScale="73000"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464653"/>
                </a:solidFill>
                <a:latin typeface="Bookman Old Style"/>
              </a:rPr>
              <a:t>3. В зависимости от причин возникновения:</a:t>
            </a:r>
            <a:endParaRPr lang="ru-RU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5" name="Номер слайда 2"/>
          <p:cNvSpPr txBox="1"/>
          <p:nvPr/>
        </p:nvSpPr>
        <p:spPr>
          <a:xfrm>
            <a:off x="612720" y="5297040"/>
            <a:ext cx="1980720" cy="30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4535CCF5-BA87-4154-83FF-9FC75721DB21}" type="slidenum">
              <a:rPr lang="ru-RU" sz="1400" b="0" strike="noStrike" spc="-1">
                <a:solidFill>
                  <a:srgbClr val="464653"/>
                </a:solidFill>
                <a:latin typeface="Gill Sans MT"/>
              </a:rPr>
              <a:t>12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266" name="Объект 3"/>
          <p:cNvSpPr txBox="1"/>
          <p:nvPr/>
        </p:nvSpPr>
        <p:spPr>
          <a:xfrm>
            <a:off x="457200" y="101592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rmAutofit fontScale="42000"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" charset="2"/>
              <a:buChar char=""/>
            </a:pPr>
            <a:r>
              <a:rPr lang="ru-RU" sz="2600" b="1" strike="noStrike" spc="-1">
                <a:solidFill>
                  <a:srgbClr val="0070C0"/>
                </a:solidFill>
                <a:latin typeface="Gill Sans MT"/>
              </a:rPr>
              <a:t>Инфляция спроса («инфляция покупателей»)</a:t>
            </a:r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Вызвана увеличением совокупного спроса, т.е. избытком спроса по сравнению с реальным объемом производства.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возникает там ,где производство не может ответить на избыточный </a:t>
            </a:r>
            <a:r>
              <a:rPr lang="en-US" sz="2600" b="0" strike="noStrike" spc="-1">
                <a:solidFill>
                  <a:srgbClr val="000000"/>
                </a:solidFill>
                <a:latin typeface="Gill Sans MT"/>
              </a:rPr>
              <a:t>AD</a:t>
            </a: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 увеличением объема производства, поскольку все имеющиеся ресурсы использованы в экономике. 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Факторы роста </a:t>
            </a:r>
            <a:r>
              <a:rPr lang="en-US" sz="2600" b="0" strike="noStrike" spc="-1">
                <a:solidFill>
                  <a:srgbClr val="000000"/>
                </a:solidFill>
                <a:latin typeface="Gill Sans MT"/>
              </a:rPr>
              <a:t>AD</a:t>
            </a: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 и, следовательно, инфляции спроса: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" charset="2"/>
              <a:buChar char=""/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Увеличение любого из компонентов совокупных расходов;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" charset="2"/>
              <a:buChar char=""/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Структурные сдвиги в совокупно спросе;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" charset="2"/>
              <a:buChar char=""/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Дефицит гос. бюджета;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" charset="2"/>
              <a:buChar char=""/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Увеличение предложения денег, т.е. денежной массы.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Заголовок 1"/>
          <p:cNvSpPr txBox="1"/>
          <p:nvPr/>
        </p:nvSpPr>
        <p:spPr>
          <a:xfrm>
            <a:off x="457200" y="127080"/>
            <a:ext cx="8229240" cy="82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 fontScale="73000"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464653"/>
                </a:solidFill>
                <a:latin typeface="Bookman Old Style"/>
              </a:rPr>
              <a:t>Уравнение количественной теории денег (уравнение обмена, уравнение Фишера)</a:t>
            </a:r>
            <a:endParaRPr lang="ru-RU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8" name="Номер слайда 2"/>
          <p:cNvSpPr txBox="1"/>
          <p:nvPr/>
        </p:nvSpPr>
        <p:spPr>
          <a:xfrm>
            <a:off x="612720" y="5297040"/>
            <a:ext cx="1980720" cy="30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4345C07C-E5F0-4BC7-AB69-5CA5FC03342B}" type="slidenum">
              <a:rPr lang="ru-RU" sz="1400" b="0" strike="noStrike" spc="-1">
                <a:solidFill>
                  <a:srgbClr val="464653"/>
                </a:solidFill>
                <a:latin typeface="Gill Sans MT"/>
              </a:rPr>
              <a:t>13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269" name="Объект 3"/>
          <p:cNvSpPr txBox="1"/>
          <p:nvPr/>
        </p:nvSpPr>
        <p:spPr>
          <a:xfrm>
            <a:off x="333360" y="1015920"/>
            <a:ext cx="8353080" cy="411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M*V=P*Y</a:t>
            </a:r>
            <a:endParaRPr lang="ru-RU" sz="2000" b="0" strike="noStrike" spc="-1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V </a:t>
            </a: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обычно считают </a:t>
            </a: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const =&gt;</a:t>
            </a: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 Увеличение </a:t>
            </a: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M</a:t>
            </a: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 приводит к увеличению </a:t>
            </a: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P*Y</a:t>
            </a: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.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В темповой записи: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ru-RU" sz="2000" b="0" strike="noStrike" spc="-1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ru-RU" sz="2000" b="0" strike="noStrike" spc="-1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ru-RU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70" name="Picture 2" descr="C:\Users\Дарья\Desktop\img-JMSXo2.png"/>
          <p:cNvPicPr/>
          <p:nvPr/>
        </p:nvPicPr>
        <p:blipFill>
          <a:blip r:embed="rId2"/>
          <a:stretch/>
        </p:blipFill>
        <p:spPr>
          <a:xfrm>
            <a:off x="3100680" y="1705320"/>
            <a:ext cx="5178240" cy="707760"/>
          </a:xfrm>
          <a:prstGeom prst="rect">
            <a:avLst/>
          </a:prstGeom>
          <a:ln w="0">
            <a:noFill/>
          </a:ln>
        </p:spPr>
      </p:pic>
      <p:sp>
        <p:nvSpPr>
          <p:cNvPr id="271" name="Прямая со стрелкой 5"/>
          <p:cNvSpPr/>
          <p:nvPr/>
        </p:nvSpPr>
        <p:spPr>
          <a:xfrm flipH="1">
            <a:off x="2528640" y="2413440"/>
            <a:ext cx="791640" cy="22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727CA3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ая со стрелкой 7"/>
          <p:cNvSpPr/>
          <p:nvPr/>
        </p:nvSpPr>
        <p:spPr>
          <a:xfrm flipH="1">
            <a:off x="4139280" y="2413440"/>
            <a:ext cx="575640" cy="22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727CA3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Прямая со стрелкой 9"/>
          <p:cNvSpPr/>
          <p:nvPr/>
        </p:nvSpPr>
        <p:spPr>
          <a:xfrm>
            <a:off x="6156000" y="2447280"/>
            <a:ext cx="360" cy="31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727CA3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Прямая со стрелкой 11"/>
          <p:cNvSpPr/>
          <p:nvPr/>
        </p:nvSpPr>
        <p:spPr>
          <a:xfrm>
            <a:off x="7436520" y="2373480"/>
            <a:ext cx="375480" cy="267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727CA3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TextBox 12"/>
          <p:cNvSpPr/>
          <p:nvPr/>
        </p:nvSpPr>
        <p:spPr>
          <a:xfrm>
            <a:off x="311400" y="2606760"/>
            <a:ext cx="259200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Gill Sans MT"/>
              </a:rPr>
              <a:t>Темп прироста денежной массы (</a:t>
            </a:r>
            <a:r>
              <a:rPr lang="en-US" sz="1600" b="0" strike="noStrike" spc="-1">
                <a:solidFill>
                  <a:srgbClr val="000000"/>
                </a:solidFill>
                <a:latin typeface="Gill Sans MT"/>
              </a:rPr>
              <a:t>m)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276" name="TextBox 13"/>
          <p:cNvSpPr/>
          <p:nvPr/>
        </p:nvSpPr>
        <p:spPr>
          <a:xfrm>
            <a:off x="2936880" y="2577960"/>
            <a:ext cx="2088000" cy="106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Gill Sans MT"/>
              </a:rPr>
              <a:t>Темп прироста скорости обращения денег = 0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277" name="TextBox 14"/>
          <p:cNvSpPr/>
          <p:nvPr/>
        </p:nvSpPr>
        <p:spPr>
          <a:xfrm>
            <a:off x="5016240" y="2654640"/>
            <a:ext cx="1944000" cy="57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Gill Sans MT"/>
              </a:rPr>
              <a:t>Темп инфляции (π)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278" name="TextBox 15"/>
          <p:cNvSpPr/>
          <p:nvPr/>
        </p:nvSpPr>
        <p:spPr>
          <a:xfrm>
            <a:off x="7092360" y="2641320"/>
            <a:ext cx="1907280" cy="81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Gill Sans MT"/>
              </a:rPr>
              <a:t>Темп прироста реального ВВП </a:t>
            </a:r>
            <a:r>
              <a:rPr lang="en-US" sz="1600" b="0" strike="noStrike" spc="-1">
                <a:solidFill>
                  <a:srgbClr val="000000"/>
                </a:solidFill>
                <a:latin typeface="Gill Sans MT"/>
              </a:rPr>
              <a:t>(y)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279" name="TextBox 17"/>
          <p:cNvSpPr/>
          <p:nvPr/>
        </p:nvSpPr>
        <p:spPr>
          <a:xfrm>
            <a:off x="251640" y="3477960"/>
            <a:ext cx="8892000" cy="214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Gill Sans MT"/>
              </a:rPr>
              <a:t>Тогда, </a:t>
            </a: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m=</a:t>
            </a:r>
            <a:r>
              <a:rPr lang="ru-RU" sz="1800" b="0" strike="noStrike" spc="-1">
                <a:solidFill>
                  <a:srgbClr val="000000"/>
                </a:solidFill>
                <a:latin typeface="Gill Sans MT"/>
              </a:rPr>
              <a:t> π</a:t>
            </a: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+y  =&gt;</a:t>
            </a:r>
            <a:r>
              <a:rPr lang="ru-RU" sz="1800" b="0" strike="noStrike" spc="-1">
                <a:solidFill>
                  <a:srgbClr val="000000"/>
                </a:solidFill>
                <a:latin typeface="Gill Sans MT"/>
              </a:rPr>
              <a:t> </a:t>
            </a:r>
            <a:r>
              <a:rPr lang="ru-RU" sz="2400" b="1" strike="noStrike" spc="-1">
                <a:solidFill>
                  <a:srgbClr val="0070C0"/>
                </a:solidFill>
                <a:latin typeface="Gill Sans MT"/>
              </a:rPr>
              <a:t>π=</a:t>
            </a:r>
            <a:r>
              <a:rPr lang="en-US" sz="2400" b="1" strike="noStrike" spc="-1">
                <a:solidFill>
                  <a:srgbClr val="0070C0"/>
                </a:solidFill>
                <a:latin typeface="Gill Sans MT"/>
              </a:rPr>
              <a:t>m-y</a:t>
            </a:r>
            <a:r>
              <a:rPr lang="ru-RU" sz="1800" b="0" strike="noStrike" spc="-1">
                <a:solidFill>
                  <a:srgbClr val="000000"/>
                </a:solidFill>
                <a:latin typeface="Gill Sans MT"/>
              </a:rPr>
              <a:t>, т.е. темп инфляции равен разнице в темпах прироста денежной массы и реального выпуска. Чем выше эта разница, тем выше инфляция.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900" b="1" strike="noStrike" spc="-1">
                <a:solidFill>
                  <a:srgbClr val="0070C0"/>
                </a:solidFill>
                <a:latin typeface="Gill Sans MT"/>
              </a:rPr>
              <a:t>Монетарное правило</a:t>
            </a:r>
            <a:r>
              <a:rPr lang="ru-RU" sz="1900" b="0" strike="noStrike" spc="-1">
                <a:solidFill>
                  <a:srgbClr val="000000"/>
                </a:solidFill>
                <a:latin typeface="Gill Sans MT"/>
              </a:rPr>
              <a:t>: чтобы уровень цен в экономике был стабилен, правительство должно </a:t>
            </a:r>
            <a:r>
              <a:rPr lang="ru-RU" sz="1900" b="0" u="sng" strike="noStrike" spc="-1">
                <a:solidFill>
                  <a:srgbClr val="000000"/>
                </a:solidFill>
                <a:uFillTx/>
                <a:latin typeface="Gill Sans MT"/>
              </a:rPr>
              <a:t>поддерживать темп прироста денежной массы на уровне средних темпов роста реального ВВП</a:t>
            </a:r>
            <a:r>
              <a:rPr lang="ru-RU" sz="1900" b="0" strike="noStrike" spc="-1">
                <a:solidFill>
                  <a:srgbClr val="000000"/>
                </a:solidFill>
                <a:latin typeface="Gill Sans MT"/>
              </a:rPr>
              <a:t>. </a:t>
            </a:r>
            <a:endParaRPr lang="ru-RU" sz="1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Заголовок 1"/>
          <p:cNvSpPr txBox="1"/>
          <p:nvPr/>
        </p:nvSpPr>
        <p:spPr>
          <a:xfrm>
            <a:off x="457200" y="127080"/>
            <a:ext cx="8229240" cy="82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464653"/>
                </a:solidFill>
                <a:latin typeface="Bookman Old Style"/>
              </a:rPr>
              <a:t>Инфляция спроса</a:t>
            </a:r>
            <a:endParaRPr lang="ru-RU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1" name="Номер слайда 2"/>
          <p:cNvSpPr txBox="1"/>
          <p:nvPr/>
        </p:nvSpPr>
        <p:spPr>
          <a:xfrm>
            <a:off x="612720" y="5297040"/>
            <a:ext cx="1980720" cy="30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27892EBF-EA47-4AA6-B436-58922F33BE0C}" type="slidenum">
              <a:rPr lang="ru-RU" sz="1400" b="0" strike="noStrike" spc="-1">
                <a:solidFill>
                  <a:srgbClr val="464653"/>
                </a:solidFill>
                <a:latin typeface="Gill Sans MT"/>
              </a:rPr>
              <a:t>14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282" name="Объект 3"/>
          <p:cNvSpPr txBox="1"/>
          <p:nvPr/>
        </p:nvSpPr>
        <p:spPr>
          <a:xfrm>
            <a:off x="3780000" y="1015920"/>
            <a:ext cx="5112360" cy="4217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rmAutofit fontScale="31000"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Влияние увеличения </a:t>
            </a:r>
            <a:r>
              <a:rPr lang="en-US" sz="2600" b="0" strike="noStrike" spc="-1">
                <a:solidFill>
                  <a:srgbClr val="000000"/>
                </a:solidFill>
                <a:latin typeface="Gill Sans MT"/>
              </a:rPr>
              <a:t>AD</a:t>
            </a: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 на инфляцию зависит от участка кривой </a:t>
            </a:r>
            <a:r>
              <a:rPr lang="en-US" sz="2600" b="0" strike="noStrike" spc="-1">
                <a:solidFill>
                  <a:srgbClr val="000000"/>
                </a:solidFill>
                <a:latin typeface="Gill Sans MT"/>
              </a:rPr>
              <a:t>AS</a:t>
            </a: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: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На кейнсианском отрезке, который соответствует неполной занятости экономики, увеличение </a:t>
            </a:r>
            <a:r>
              <a:rPr lang="en-US" sz="2600" b="0" strike="noStrike" spc="-1">
                <a:solidFill>
                  <a:srgbClr val="000000"/>
                </a:solidFill>
                <a:latin typeface="Gill Sans MT"/>
              </a:rPr>
              <a:t>AD</a:t>
            </a: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 не сказывается на росте цен, вызывая только увеличение </a:t>
            </a:r>
            <a:r>
              <a:rPr lang="en-US" sz="2600" b="0" strike="noStrike" spc="-1">
                <a:solidFill>
                  <a:srgbClr val="000000"/>
                </a:solidFill>
                <a:latin typeface="Gill Sans MT"/>
              </a:rPr>
              <a:t>AS</a:t>
            </a: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;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На промежуточном (восходящем) отрезке </a:t>
            </a:r>
            <a:r>
              <a:rPr lang="en-US" sz="2600" b="0" strike="noStrike" spc="-1">
                <a:solidFill>
                  <a:srgbClr val="000000"/>
                </a:solidFill>
                <a:latin typeface="Gill Sans MT"/>
              </a:rPr>
              <a:t>AS </a:t>
            </a: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увеличение </a:t>
            </a:r>
            <a:r>
              <a:rPr lang="en-US" sz="2600" b="0" strike="noStrike" spc="-1">
                <a:solidFill>
                  <a:srgbClr val="000000"/>
                </a:solidFill>
                <a:latin typeface="Gill Sans MT"/>
              </a:rPr>
              <a:t>AD</a:t>
            </a: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 вызывает увеличение цен и объема предложения;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На классическом (вертикальном) отрезке, который соответствует полной занятости, увеличение </a:t>
            </a:r>
            <a:r>
              <a:rPr lang="en-US" sz="2600" b="0" strike="noStrike" spc="-1">
                <a:solidFill>
                  <a:srgbClr val="000000"/>
                </a:solidFill>
                <a:latin typeface="Gill Sans MT"/>
              </a:rPr>
              <a:t>AD</a:t>
            </a: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 вызывает рост цен рот неизменном предложении.</a:t>
            </a:r>
          </a:p>
        </p:txBody>
      </p:sp>
      <p:pic>
        <p:nvPicPr>
          <p:cNvPr id="283" name="Picture 3" descr="C:\Users\Дарья\Desktop\unnamed.jpg"/>
          <p:cNvPicPr/>
          <p:nvPr/>
        </p:nvPicPr>
        <p:blipFill>
          <a:blip r:embed="rId2"/>
          <a:srcRect l="14816" r="8721"/>
          <a:stretch/>
        </p:blipFill>
        <p:spPr>
          <a:xfrm>
            <a:off x="34560" y="1561320"/>
            <a:ext cx="3385080" cy="2682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Заголовок 1"/>
          <p:cNvSpPr txBox="1"/>
          <p:nvPr/>
        </p:nvSpPr>
        <p:spPr>
          <a:xfrm>
            <a:off x="457200" y="127080"/>
            <a:ext cx="8229240" cy="82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marL="457200" indent="-456840">
              <a:lnSpc>
                <a:spcPct val="100000"/>
              </a:lnSpc>
              <a:buClr>
                <a:srgbClr val="464653"/>
              </a:buClr>
              <a:buFont typeface="Wingdings" charset="2"/>
              <a:buChar char=""/>
            </a:pPr>
            <a:r>
              <a:rPr lang="ru-RU" sz="3200" b="1" strike="noStrike" spc="-1">
                <a:solidFill>
                  <a:srgbClr val="464653"/>
                </a:solidFill>
                <a:latin typeface="Bookman Old Style"/>
              </a:rPr>
              <a:t>Инфляция предложения (издержек)</a:t>
            </a:r>
            <a:endParaRPr lang="ru-RU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5" name="Номер слайда 2"/>
          <p:cNvSpPr txBox="1"/>
          <p:nvPr/>
        </p:nvSpPr>
        <p:spPr>
          <a:xfrm>
            <a:off x="612720" y="5297040"/>
            <a:ext cx="1980720" cy="30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64C2504D-E989-402F-B75C-925A39192D2E}" type="slidenum">
              <a:rPr lang="ru-RU" sz="1400" b="0" strike="noStrike" spc="-1">
                <a:solidFill>
                  <a:srgbClr val="464653"/>
                </a:solidFill>
                <a:latin typeface="Gill Sans MT"/>
              </a:rPr>
              <a:t>15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286" name="Объект 3"/>
          <p:cNvSpPr txBox="1"/>
          <p:nvPr/>
        </p:nvSpPr>
        <p:spPr>
          <a:xfrm>
            <a:off x="251640" y="1015920"/>
            <a:ext cx="8640720" cy="2057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rm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Вызвана сокращением совокупного предложения, возникшим в результате роста издержек.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При открытой инфляции происходит рост цен на факторы производства, что повышает издержки на единицу продукции . В результате фирмы уменьшают предложение товаров , что в свою очередь увеличивает цену.</a:t>
            </a:r>
          </a:p>
        </p:txBody>
      </p:sp>
      <p:pic>
        <p:nvPicPr>
          <p:cNvPr id="287" name="Picture 2" descr="C:\Users\Дарья\Desktop\2.jpg"/>
          <p:cNvPicPr/>
          <p:nvPr/>
        </p:nvPicPr>
        <p:blipFill>
          <a:blip r:embed="rId2"/>
          <a:stretch/>
        </p:blipFill>
        <p:spPr>
          <a:xfrm>
            <a:off x="6012000" y="2784960"/>
            <a:ext cx="2626200" cy="244260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"/>
          <p:cNvSpPr/>
          <p:nvPr/>
        </p:nvSpPr>
        <p:spPr>
          <a:xfrm>
            <a:off x="683640" y="3036600"/>
            <a:ext cx="5256360" cy="222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Факторы:</a:t>
            </a:r>
            <a:endParaRPr lang="ru-RU" sz="20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Повышение з/пл, опережающее рост производительности труда;</a:t>
            </a:r>
            <a:endParaRPr lang="ru-RU" sz="20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Высокие налоги;</a:t>
            </a:r>
            <a:endParaRPr lang="ru-RU" sz="20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«шоки предложения» - внешние события, не зависящие от совокупного спроса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Заголовок 1"/>
          <p:cNvSpPr txBox="1"/>
          <p:nvPr/>
        </p:nvSpPr>
        <p:spPr>
          <a:xfrm>
            <a:off x="457200" y="127080"/>
            <a:ext cx="8229240" cy="82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464653"/>
                </a:solidFill>
                <a:latin typeface="Bookman Old Style"/>
              </a:rPr>
              <a:t>Другие виды инфляции</a:t>
            </a:r>
            <a:endParaRPr lang="ru-RU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0" name="Номер слайда 2"/>
          <p:cNvSpPr txBox="1"/>
          <p:nvPr/>
        </p:nvSpPr>
        <p:spPr>
          <a:xfrm>
            <a:off x="612720" y="5297040"/>
            <a:ext cx="1980720" cy="30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089E19F0-3B8A-4D7C-8B83-F640430B9C61}" type="slidenum">
              <a:rPr lang="ru-RU" sz="1400" b="0" strike="noStrike" spc="-1">
                <a:solidFill>
                  <a:srgbClr val="464653"/>
                </a:solidFill>
                <a:latin typeface="Gill Sans MT"/>
              </a:rPr>
              <a:t>16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291" name="Объект 3"/>
          <p:cNvSpPr txBox="1"/>
          <p:nvPr/>
        </p:nvSpPr>
        <p:spPr>
          <a:xfrm>
            <a:off x="395640" y="1129320"/>
            <a:ext cx="8352720" cy="3929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ru-RU" sz="2000" b="1" strike="noStrike" spc="-1">
                <a:solidFill>
                  <a:srgbClr val="0070C0"/>
                </a:solidFill>
                <a:latin typeface="Gill Sans MT"/>
              </a:rPr>
              <a:t>По степени сбалансированности</a:t>
            </a: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: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  <a:tabLst>
                <a:tab pos="0" algn="l"/>
              </a:tabLst>
            </a:pPr>
            <a:r>
              <a:rPr lang="ru-RU" sz="2000" b="0" u="sng" strike="noStrike" spc="-1">
                <a:solidFill>
                  <a:srgbClr val="000000"/>
                </a:solidFill>
                <a:uFillTx/>
                <a:latin typeface="Gill Sans MT"/>
              </a:rPr>
              <a:t>сбалансированная</a:t>
            </a: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 – цены различных товаров неизменны относительно друг друга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  <a:tabLst>
                <a:tab pos="0" algn="l"/>
              </a:tabLst>
            </a:pPr>
            <a:r>
              <a:rPr lang="ru-RU" sz="2000" b="0" u="sng" strike="noStrike" spc="-1">
                <a:solidFill>
                  <a:srgbClr val="000000"/>
                </a:solidFill>
                <a:uFillTx/>
                <a:latin typeface="Gill Sans MT"/>
              </a:rPr>
              <a:t>несбалансированная</a:t>
            </a: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 – цены различных товаров постоянно меняются по отношению друг к другу, причем в разных пропорциях.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Сбалансированная инфляция не страшна для бизнеса. Приходится лишь периодически повышать цены товаров. Риск потери доходности присущ только тем предпринимателям, которые стоят последними в цепочке повышения цен. Это как правило производители сложной продукции. 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ru-RU" sz="2000" b="0" strike="noStrike" spc="-1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Также инфляция бывает </a:t>
            </a:r>
            <a:r>
              <a:rPr lang="ru-RU" sz="2000" b="0" u="sng" strike="noStrike" spc="-1">
                <a:solidFill>
                  <a:srgbClr val="000000"/>
                </a:solidFill>
                <a:uFillTx/>
                <a:latin typeface="Gill Sans MT"/>
              </a:rPr>
              <a:t>ожидаемой</a:t>
            </a: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  - может предсказываться, и </a:t>
            </a:r>
            <a:r>
              <a:rPr lang="ru-RU" sz="2000" b="0" u="sng" strike="noStrike" spc="-1">
                <a:solidFill>
                  <a:srgbClr val="000000"/>
                </a:solidFill>
                <a:uFillTx/>
                <a:latin typeface="Gill Sans MT"/>
              </a:rPr>
              <a:t>неожидаемой</a:t>
            </a: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 - возникает стихийно.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Заголовок 1"/>
          <p:cNvSpPr txBox="1"/>
          <p:nvPr/>
        </p:nvSpPr>
        <p:spPr>
          <a:xfrm>
            <a:off x="457200" y="127080"/>
            <a:ext cx="8229240" cy="82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464653"/>
                </a:solidFill>
                <a:latin typeface="Bookman Old Style"/>
              </a:rPr>
              <a:t>Инфляционная спираль</a:t>
            </a:r>
            <a:endParaRPr lang="ru-RU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3" name="Номер слайда 2"/>
          <p:cNvSpPr txBox="1"/>
          <p:nvPr/>
        </p:nvSpPr>
        <p:spPr>
          <a:xfrm>
            <a:off x="612720" y="5297040"/>
            <a:ext cx="1980720" cy="30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34929FC4-304E-455F-AD18-DD95BBC36234}" type="slidenum">
              <a:rPr lang="ru-RU" sz="1400" b="0" strike="noStrike" spc="-1">
                <a:solidFill>
                  <a:srgbClr val="464653"/>
                </a:solidFill>
                <a:latin typeface="Gill Sans MT"/>
              </a:rPr>
              <a:t>17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294" name="Объект 3"/>
          <p:cNvSpPr txBox="1"/>
          <p:nvPr/>
        </p:nvSpPr>
        <p:spPr>
          <a:xfrm>
            <a:off x="4572000" y="1015920"/>
            <a:ext cx="4464000" cy="4289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Взаимодействие инфляции спроса и инфляции предложения образует </a:t>
            </a:r>
            <a:r>
              <a:rPr lang="ru-RU" sz="2000" b="1" strike="noStrike" spc="-1">
                <a:solidFill>
                  <a:srgbClr val="0070C0"/>
                </a:solidFill>
                <a:latin typeface="Gill Sans MT"/>
              </a:rPr>
              <a:t>инфляционную спираль</a:t>
            </a: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 – механизм, сочетающий действия как факторов инфляции спроса, так и инфляции издержек.</a:t>
            </a: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ru-RU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В инфляционной спирали важную роль играют инфляционные ожидания экономических агентов, которые предопределяют их поведение на всех рынках.</a:t>
            </a:r>
          </a:p>
        </p:txBody>
      </p:sp>
      <p:pic>
        <p:nvPicPr>
          <p:cNvPr id="295" name="Picture 2" descr="C:\Users\Дарья\Desktop\16.png"/>
          <p:cNvPicPr/>
          <p:nvPr/>
        </p:nvPicPr>
        <p:blipFill>
          <a:blip r:embed="rId2"/>
          <a:srcRect l="6053" r="8015"/>
          <a:stretch/>
        </p:blipFill>
        <p:spPr>
          <a:xfrm>
            <a:off x="142560" y="1057320"/>
            <a:ext cx="4583520" cy="4123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Заголовок 1"/>
          <p:cNvSpPr txBox="1"/>
          <p:nvPr/>
        </p:nvSpPr>
        <p:spPr>
          <a:xfrm>
            <a:off x="457200" y="127080"/>
            <a:ext cx="8229240" cy="82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464653"/>
                </a:solidFill>
                <a:latin typeface="Bookman Old Style"/>
              </a:rPr>
              <a:t>Современная инфляция</a:t>
            </a:r>
            <a:endParaRPr lang="ru-RU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7" name="Номер слайда 2"/>
          <p:cNvSpPr txBox="1"/>
          <p:nvPr/>
        </p:nvSpPr>
        <p:spPr>
          <a:xfrm>
            <a:off x="612720" y="5297040"/>
            <a:ext cx="1980720" cy="30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8C84F684-F8FC-4DFD-98C2-A83A8EF0395D}" type="slidenum">
              <a:rPr lang="ru-RU" sz="1400" b="0" strike="noStrike" spc="-1">
                <a:solidFill>
                  <a:srgbClr val="464653"/>
                </a:solidFill>
                <a:latin typeface="Gill Sans MT"/>
              </a:rPr>
              <a:t>18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298" name="Объект 3"/>
          <p:cNvSpPr txBox="1"/>
          <p:nvPr/>
        </p:nvSpPr>
        <p:spPr>
          <a:xfrm>
            <a:off x="457200" y="101592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ru-RU" sz="1800" b="0" strike="noStrike" spc="-1">
                <a:solidFill>
                  <a:srgbClr val="000000"/>
                </a:solidFill>
                <a:latin typeface="Gill Sans MT"/>
              </a:rPr>
              <a:t>во 1-х, если раньше инфляция охватывала экономику одной или нескольких стран, то теперь рост носит не локальный, а мировой характер.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ru-RU" sz="1800" b="0" strike="noStrike" spc="-1">
                <a:solidFill>
                  <a:srgbClr val="000000"/>
                </a:solidFill>
                <a:latin typeface="Gill Sans MT"/>
              </a:rPr>
              <a:t>во 2-х, инфляция в разных странах развивается разными темпами, неравномерно, скачкообразно.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ru-RU" sz="1800" b="0" strike="noStrike" spc="-1">
                <a:solidFill>
                  <a:srgbClr val="000000"/>
                </a:solidFill>
                <a:latin typeface="Gill Sans MT"/>
              </a:rPr>
              <a:t>в 3-х, современная инфляция носит непрерывный хронический характер.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ru-RU" sz="1800" b="0" strike="noStrike" spc="-1">
                <a:solidFill>
                  <a:srgbClr val="000000"/>
                </a:solidFill>
                <a:latin typeface="Gill Sans MT"/>
              </a:rPr>
              <a:t>в 4-х, с середины 70 –х преобладает не ползучая инфляция, а также появилось новое явление </a:t>
            </a:r>
            <a:r>
              <a:rPr lang="ru-RU" sz="1800" b="0" strike="noStrike" spc="-1">
                <a:solidFill>
                  <a:srgbClr val="0070C0"/>
                </a:solidFill>
                <a:latin typeface="Gill Sans MT"/>
              </a:rPr>
              <a:t>СТАГФЛЯЦИИ</a:t>
            </a:r>
            <a:r>
              <a:rPr lang="ru-RU" sz="1800" b="0" strike="noStrike" spc="-1">
                <a:solidFill>
                  <a:srgbClr val="000000"/>
                </a:solidFill>
                <a:latin typeface="Gill Sans MT"/>
              </a:rPr>
              <a:t> в США и Западных странах. Это ситуация, когда возрастание общего уровня цен происходит одновременно с сокращением производства. Экономисты по-разному объясняют </a:t>
            </a:r>
            <a:r>
              <a:rPr lang="ru-RU" sz="1800" b="0" u="sng" strike="noStrike" spc="-1">
                <a:solidFill>
                  <a:srgbClr val="000000"/>
                </a:solidFill>
                <a:uFillTx/>
                <a:latin typeface="Gill Sans MT"/>
              </a:rPr>
              <a:t>причины стагфляции</a:t>
            </a:r>
            <a:r>
              <a:rPr lang="ru-RU" sz="1800" b="0" strike="noStrike" spc="-1">
                <a:solidFill>
                  <a:srgbClr val="000000"/>
                </a:solidFill>
                <a:latin typeface="Gill Sans MT"/>
              </a:rPr>
              <a:t>: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" charset="2"/>
              <a:buChar char=""/>
            </a:pPr>
            <a:r>
              <a:rPr lang="ru-RU" sz="1800" b="0" strike="noStrike" spc="-1">
                <a:solidFill>
                  <a:srgbClr val="000000"/>
                </a:solidFill>
                <a:latin typeface="Gill Sans MT"/>
              </a:rPr>
              <a:t>существование структурных несовершенств.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" charset="2"/>
              <a:buChar char=""/>
            </a:pPr>
            <a:r>
              <a:rPr lang="ru-RU" sz="1800" b="0" strike="noStrike" spc="-1">
                <a:solidFill>
                  <a:srgbClr val="000000"/>
                </a:solidFill>
                <a:latin typeface="Gill Sans MT"/>
              </a:rPr>
              <a:t>стагфляцию вызывают монополии и их власть над рынком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" charset="2"/>
              <a:buChar char=""/>
            </a:pPr>
            <a:r>
              <a:rPr lang="ru-RU" sz="1800" b="0" strike="noStrike" spc="-1">
                <a:solidFill>
                  <a:srgbClr val="000000"/>
                </a:solidFill>
                <a:latin typeface="Gill Sans MT"/>
              </a:rPr>
              <a:t>инфляционные ожидания , когда владельцы факторов производства начинают завышать стоимость своих услуг, ожидая падения своих доходов от инфляции.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Заголовок 1"/>
          <p:cNvSpPr txBox="1"/>
          <p:nvPr/>
        </p:nvSpPr>
        <p:spPr>
          <a:xfrm>
            <a:off x="457200" y="127080"/>
            <a:ext cx="8229240" cy="82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464653"/>
                </a:solidFill>
                <a:latin typeface="Bookman Old Style"/>
              </a:rPr>
              <a:t>Современная инфляция</a:t>
            </a:r>
            <a:endParaRPr lang="ru-RU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0" name="Номер слайда 2"/>
          <p:cNvSpPr txBox="1"/>
          <p:nvPr/>
        </p:nvSpPr>
        <p:spPr>
          <a:xfrm>
            <a:off x="612720" y="5297040"/>
            <a:ext cx="1980720" cy="30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4AF1D45E-924F-40D5-B933-A5DD1295DAC5}" type="slidenum">
              <a:rPr lang="ru-RU" sz="1400" b="0" strike="noStrike" spc="-1">
                <a:solidFill>
                  <a:srgbClr val="464653"/>
                </a:solidFill>
                <a:latin typeface="Gill Sans MT"/>
              </a:rPr>
              <a:t>19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301" name="Объект 3"/>
          <p:cNvSpPr txBox="1"/>
          <p:nvPr/>
        </p:nvSpPr>
        <p:spPr>
          <a:xfrm>
            <a:off x="457200" y="101592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rmAutofit fontScale="14000"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ru-RU" sz="3500" b="0" strike="noStrike" spc="-1">
                <a:solidFill>
                  <a:srgbClr val="000000"/>
                </a:solidFill>
                <a:latin typeface="Gill Sans MT"/>
              </a:rPr>
              <a:t>в 5-х, обесценивание потоков денежных расходов. Инфляция приводит к тому, что все денежные доходы фактически уменьшаются. Это определяется различиями между номинальным доходом и реальным. Именно поэтому больше всего страдают от инфляции люди с фиксированным доходом.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ru-RU" sz="3500" b="0" strike="noStrike" spc="-1">
                <a:solidFill>
                  <a:srgbClr val="000000"/>
                </a:solidFill>
                <a:latin typeface="Gill Sans MT"/>
              </a:rPr>
              <a:t>В 6-х, перераспределение доходов и богатства. Должники богатеют за счет своих кредиторов. Выигрывает и правительство, которое накопило большой государственный долг, т.к. инфляция дает ему возможность оплатить долги рублями, имеющими меньшую покупательную способность.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ru-RU" sz="3500" b="0" strike="noStrike" spc="-1">
                <a:solidFill>
                  <a:srgbClr val="000000"/>
                </a:solidFill>
                <a:latin typeface="Gill Sans MT"/>
              </a:rPr>
              <a:t>в 7-х, Материализация денежных средств. В период инфляции растут цены на товарно-материальные ценности, пользующиеся спросом на рынке. Поэтому и население, и предприятия стремятся как можно быстрее материализовать свои быстро обесценивающиеся денежные средства в запасы , что приводит к недостатку денежных средств у населения и предприятий.</a:t>
            </a: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ru-RU" sz="35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Заголовок 1"/>
          <p:cNvSpPr txBox="1"/>
          <p:nvPr/>
        </p:nvSpPr>
        <p:spPr>
          <a:xfrm>
            <a:off x="457200" y="127080"/>
            <a:ext cx="8229240" cy="82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464653"/>
                </a:solidFill>
                <a:latin typeface="Bookman Old Style"/>
              </a:rPr>
              <a:t>Инфляция - </a:t>
            </a:r>
            <a:r>
              <a:rPr lang="en-US" sz="3200" b="0" strike="noStrike" spc="-1">
                <a:solidFill>
                  <a:srgbClr val="464653"/>
                </a:solidFill>
                <a:latin typeface="Bookman Old Style"/>
              </a:rPr>
              <a:t>inflatio (</a:t>
            </a:r>
            <a:r>
              <a:rPr lang="ru-RU" sz="3200" b="0" strike="noStrike" spc="-1">
                <a:solidFill>
                  <a:srgbClr val="464653"/>
                </a:solidFill>
                <a:latin typeface="Bookman Old Style"/>
              </a:rPr>
              <a:t>лат</a:t>
            </a:r>
            <a:r>
              <a:rPr lang="en-US" sz="3200" b="0" strike="noStrike" spc="-1">
                <a:solidFill>
                  <a:srgbClr val="464653"/>
                </a:solidFill>
                <a:latin typeface="Bookman Old Style"/>
              </a:rPr>
              <a:t>)</a:t>
            </a:r>
            <a:r>
              <a:rPr lang="ru-RU" sz="3200" b="0" strike="noStrike" spc="-1">
                <a:solidFill>
                  <a:srgbClr val="464653"/>
                </a:solidFill>
                <a:latin typeface="Bookman Old Style"/>
              </a:rPr>
              <a:t> - вздутие</a:t>
            </a:r>
            <a:endParaRPr lang="ru-RU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4" name="Объект 2"/>
          <p:cNvSpPr txBox="1"/>
          <p:nvPr/>
        </p:nvSpPr>
        <p:spPr>
          <a:xfrm>
            <a:off x="457200" y="1129320"/>
            <a:ext cx="8229240" cy="4248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rmAutofit fontScale="51000"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"/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Это устойчивая тенденция к повышению общего (среднего) уровня цен.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"/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Выражает долговременный процесс снижения покупательной способности денег – количества Т и У, которое можно приобрести на одну денежную единицу.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"/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Чрезмерное увеличение находящихся в обращении бумажных денег по сравнению с реальным предложением товаров и услуг</a:t>
            </a: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Особенности: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" charset="2"/>
              <a:buChar char=""/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Важно понимать, что инфляция – это длительный процесс, а не скачок цен;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" charset="2"/>
              <a:buChar char=""/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Цены на различные Т и У могут изменяться неравномерно, важно, чтобы увеличивался общий индекс цен.</a:t>
            </a:r>
          </a:p>
        </p:txBody>
      </p:sp>
      <p:sp>
        <p:nvSpPr>
          <p:cNvPr id="235" name="Номер слайда 3"/>
          <p:cNvSpPr txBox="1"/>
          <p:nvPr/>
        </p:nvSpPr>
        <p:spPr>
          <a:xfrm>
            <a:off x="612720" y="5297040"/>
            <a:ext cx="1980720" cy="30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0EC34838-552C-450D-BED0-ABF02A7F17D5}" type="slidenum">
              <a:rPr lang="ru-RU" sz="1400" b="0" strike="noStrike" spc="-1">
                <a:solidFill>
                  <a:srgbClr val="464653"/>
                </a:solidFill>
                <a:latin typeface="Gill Sans MT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Заголовок 1"/>
          <p:cNvSpPr txBox="1"/>
          <p:nvPr/>
        </p:nvSpPr>
        <p:spPr>
          <a:xfrm>
            <a:off x="457200" y="127080"/>
            <a:ext cx="8229240" cy="82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464653"/>
                </a:solidFill>
                <a:latin typeface="Bookman Old Style"/>
              </a:rPr>
              <a:t>Современная инфляция</a:t>
            </a:r>
            <a:endParaRPr lang="ru-RU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3" name="Номер слайда 2"/>
          <p:cNvSpPr txBox="1"/>
          <p:nvPr/>
        </p:nvSpPr>
        <p:spPr>
          <a:xfrm>
            <a:off x="612720" y="5297040"/>
            <a:ext cx="1980720" cy="30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DEA309F8-A039-4B4E-AD52-56C5D2A1412D}" type="slidenum">
              <a:rPr lang="ru-RU" sz="1400" b="0" strike="noStrike" spc="-1">
                <a:solidFill>
                  <a:srgbClr val="464653"/>
                </a:solidFill>
                <a:latin typeface="Gill Sans MT"/>
              </a:rPr>
              <a:t>20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304" name="Объект 3"/>
          <p:cNvSpPr txBox="1"/>
          <p:nvPr/>
        </p:nvSpPr>
        <p:spPr>
          <a:xfrm>
            <a:off x="457200" y="1015920"/>
            <a:ext cx="8229240" cy="450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rmAutofit fontScale="38000"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В 8-х, падение интересов к долгосрочным целям. Инфляция приводит к тому, что никому не выгодно делать долгосрочные инвестиции, так как вкладываются деньги одной покупательной способности, а доходы от инвестиций получают уже деньгами другой покупательной способности. Целесообразными оказываются  только инвестиции, обеспечивающие рентабельность выше темпов роста инфляции.</a:t>
            </a: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В 9-х, скрытая конфискация денежных средств и падение реального процента. Инфляция приводит к скрытой конфискации денежных средств у населения и предприятий через налоги. Это имеет место вследствие того, что налогоплательщики из-за роста номинального дохода автоматически попадают в более высокую группу налогообложения. В результате, у населения и предприятий может изыматься часть доходов, которые не представляют собой прибыль  и должны были бы направляться на текущие затраты.</a:t>
            </a: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Заголовок 1"/>
          <p:cNvSpPr txBox="1"/>
          <p:nvPr/>
        </p:nvSpPr>
        <p:spPr>
          <a:xfrm>
            <a:off x="457200" y="190440"/>
            <a:ext cx="8229240" cy="761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464653"/>
                </a:solidFill>
                <a:latin typeface="Bookman Old Style"/>
              </a:rPr>
              <a:t>Антиинфляционная политика</a:t>
            </a:r>
            <a:endParaRPr lang="ru-RU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6" name="Текст 4"/>
          <p:cNvSpPr txBox="1"/>
          <p:nvPr/>
        </p:nvSpPr>
        <p:spPr>
          <a:xfrm>
            <a:off x="387720" y="1489320"/>
            <a:ext cx="4039920" cy="571320"/>
          </a:xfrm>
          <a:prstGeom prst="rect">
            <a:avLst/>
          </a:prstGeom>
          <a:noFill/>
          <a:ln w="0">
            <a:noFill/>
          </a:ln>
        </p:spPr>
        <p:txBody>
          <a:bodyPr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ru-RU" sz="1900" b="1" strike="noStrike" spc="-1">
                <a:solidFill>
                  <a:srgbClr val="0070C0"/>
                </a:solidFill>
                <a:latin typeface="Gill Sans MT"/>
              </a:rPr>
              <a:t>Адаптационная политика т.е. приспособление к инфляции</a:t>
            </a:r>
            <a:endParaRPr lang="ru-RU" sz="19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7" name="Текст 5"/>
          <p:cNvSpPr txBox="1"/>
          <p:nvPr/>
        </p:nvSpPr>
        <p:spPr>
          <a:xfrm>
            <a:off x="5122440" y="1561320"/>
            <a:ext cx="4041360" cy="571320"/>
          </a:xfrm>
          <a:prstGeom prst="rect">
            <a:avLst/>
          </a:prstGeom>
          <a:noFill/>
          <a:ln w="0">
            <a:noFill/>
          </a:ln>
        </p:spPr>
        <p:txBody>
          <a:bodyPr tIns="45000" rIns="90000" bIns="45000" anchor="b">
            <a:noAutofit/>
          </a:bodyPr>
          <a:lstStyle/>
          <a:p>
            <a:pPr>
              <a:lnSpc>
                <a:spcPct val="12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ru-RU" sz="1800" b="1" strike="noStrike" spc="-1">
                <a:solidFill>
                  <a:srgbClr val="0070C0"/>
                </a:solidFill>
                <a:latin typeface="Gill Sans MT"/>
              </a:rPr>
              <a:t>Попытка ликвидировать инфляцию антиинфляционными мерами</a:t>
            </a:r>
            <a:endParaRPr lang="ru-RU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8" name="Номер слайда 2"/>
          <p:cNvSpPr txBox="1"/>
          <p:nvPr/>
        </p:nvSpPr>
        <p:spPr>
          <a:xfrm>
            <a:off x="612720" y="5297040"/>
            <a:ext cx="1980720" cy="30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A85BFAC5-8BEC-4A9A-8BDB-2AF9FD4F14AE}" type="slidenum">
              <a:rPr lang="ru-RU" sz="1400" b="0" strike="noStrike" spc="-1">
                <a:solidFill>
                  <a:srgbClr val="464653"/>
                </a:solidFill>
                <a:latin typeface="Gill Sans MT"/>
              </a:rPr>
              <a:t>21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309" name="Объект 3"/>
          <p:cNvSpPr txBox="1"/>
          <p:nvPr/>
        </p:nvSpPr>
        <p:spPr>
          <a:xfrm>
            <a:off x="179640" y="2137320"/>
            <a:ext cx="4896360" cy="3365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rmAutofit fontScale="34000"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В мировой практике существует два метода компенсации потерь от снижения покупательной способности денег. Наиболее распространена </a:t>
            </a:r>
            <a:r>
              <a:rPr lang="ru-RU" sz="2600" b="0" u="sng" strike="noStrike" spc="-1">
                <a:solidFill>
                  <a:srgbClr val="000000"/>
                </a:solidFill>
                <a:uFillTx/>
                <a:latin typeface="Gill Sans MT"/>
              </a:rPr>
              <a:t>индексация ставки %</a:t>
            </a: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. Другой метод -</a:t>
            </a:r>
            <a:r>
              <a:rPr lang="ru-RU" sz="2600" b="0" u="sng" strike="noStrike" spc="-1">
                <a:solidFill>
                  <a:srgbClr val="000000"/>
                </a:solidFill>
                <a:uFillTx/>
                <a:latin typeface="Gill Sans MT"/>
              </a:rPr>
              <a:t>индексация первоначальной суммы инвестиций</a:t>
            </a: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, которая периодически корректируется, согласно движению определенного заранее индекса. Также фирмы изменяют свою политику в условиях инфляции, это выражается в том, что они берутся лишь за реализацию краткосрочных проектов.</a:t>
            </a:r>
          </a:p>
        </p:txBody>
      </p:sp>
      <p:sp>
        <p:nvSpPr>
          <p:cNvPr id="310" name="Объект 6"/>
          <p:cNvSpPr txBox="1"/>
          <p:nvPr/>
        </p:nvSpPr>
        <p:spPr>
          <a:xfrm>
            <a:off x="5120640" y="2209320"/>
            <a:ext cx="4038120" cy="3365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Различают: 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1. антиинфляционную стратегию - соединение целей и методов долговременного характера. 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2. антиинфляционная тактика, которая дает результаты в краткосрочном периоде.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ru-RU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1" name="TextBox 7"/>
          <p:cNvSpPr/>
          <p:nvPr/>
        </p:nvSpPr>
        <p:spPr>
          <a:xfrm>
            <a:off x="1043640" y="949320"/>
            <a:ext cx="6768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Gill Sans MT"/>
              </a:rPr>
              <a:t>Возможны 2 подхода к управлению в условиях инфляции</a:t>
            </a:r>
            <a:r>
              <a:rPr lang="ru-RU" sz="1800" b="0" strike="noStrike" spc="-1">
                <a:solidFill>
                  <a:srgbClr val="000000"/>
                </a:solidFill>
                <a:latin typeface="Gill Sans MT"/>
              </a:rPr>
              <a:t>: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312" name="Прямая соединительная линия 9"/>
          <p:cNvSpPr/>
          <p:nvPr/>
        </p:nvSpPr>
        <p:spPr>
          <a:xfrm>
            <a:off x="5076000" y="1561320"/>
            <a:ext cx="360" cy="3528360"/>
          </a:xfrm>
          <a:prstGeom prst="line">
            <a:avLst/>
          </a:prstGeom>
          <a:ln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Заголовок 1"/>
          <p:cNvSpPr txBox="1"/>
          <p:nvPr/>
        </p:nvSpPr>
        <p:spPr>
          <a:xfrm>
            <a:off x="457200" y="127080"/>
            <a:ext cx="8229240" cy="82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464653"/>
                </a:solidFill>
                <a:latin typeface="Bookman Old Style"/>
              </a:rPr>
              <a:t>Антиинфляционная стратегия состоит из:</a:t>
            </a:r>
            <a:endParaRPr lang="ru-RU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4" name="Номер слайда 2"/>
          <p:cNvSpPr txBox="1"/>
          <p:nvPr/>
        </p:nvSpPr>
        <p:spPr>
          <a:xfrm>
            <a:off x="612720" y="5297040"/>
            <a:ext cx="1980720" cy="30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F54C3160-FCE5-45B2-9D73-4336EB4A01AC}" type="slidenum">
              <a:rPr lang="ru-RU" sz="1400" b="0" strike="noStrike" spc="-1">
                <a:solidFill>
                  <a:srgbClr val="464653"/>
                </a:solidFill>
                <a:latin typeface="Gill Sans MT"/>
              </a:rPr>
              <a:t>22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315" name="Объект 6"/>
          <p:cNvSpPr txBox="1"/>
          <p:nvPr/>
        </p:nvSpPr>
        <p:spPr>
          <a:xfrm>
            <a:off x="457200" y="101592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rmAutofit fontScale="41000"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ru-RU" sz="2700" b="1" strike="noStrike" spc="-1">
                <a:solidFill>
                  <a:srgbClr val="0070C0"/>
                </a:solidFill>
                <a:latin typeface="Gill Sans MT"/>
              </a:rPr>
              <a:t>1. Гашение инфляционных ожиданий</a:t>
            </a:r>
            <a:r>
              <a:rPr lang="ru-RU" sz="2700" b="0" strike="noStrike" spc="-1">
                <a:solidFill>
                  <a:srgbClr val="000000"/>
                </a:solidFill>
                <a:latin typeface="Gill Sans MT"/>
              </a:rPr>
              <a:t> - в условиях начавшейся инфляции население страны уверено, что цены завтра будут выше, что порождает устойчивый высокий спрос на товары, закупки впрок, следовательно, сокращаются сбережения, снижается возможность кредитования производства, в результате чего рост спроса не компенсируется увеличением производства.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ru-RU" sz="2700" b="0" strike="noStrike" spc="-1">
                <a:solidFill>
                  <a:srgbClr val="000000"/>
                </a:solidFill>
                <a:latin typeface="Gill Sans MT"/>
              </a:rPr>
              <a:t>Для гашения инфляционных ожиданий необходимо: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" charset="2"/>
              <a:buChar char=""/>
              <a:tabLst>
                <a:tab pos="0" algn="l"/>
              </a:tabLst>
            </a:pPr>
            <a:r>
              <a:rPr lang="ru-RU" sz="2700" b="0" strike="noStrike" spc="-1">
                <a:solidFill>
                  <a:srgbClr val="000000"/>
                </a:solidFill>
                <a:latin typeface="Gill Sans MT"/>
              </a:rPr>
              <a:t>укрепить механизмы рынка, которые способны снизить цены или замедлить их рост,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" charset="2"/>
              <a:buChar char=""/>
              <a:tabLst>
                <a:tab pos="0" algn="l"/>
              </a:tabLst>
            </a:pPr>
            <a:r>
              <a:rPr lang="ru-RU" sz="2700" b="0" strike="noStrike" spc="-1">
                <a:solidFill>
                  <a:srgbClr val="000000"/>
                </a:solidFill>
                <a:latin typeface="Gill Sans MT"/>
              </a:rPr>
              <a:t>Правительство, пользующееся доверием.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  <a:tabLst>
                <a:tab pos="0" algn="l"/>
              </a:tabLst>
            </a:pPr>
            <a:r>
              <a:rPr lang="ru-RU" sz="2700" b="1" strike="noStrike" spc="-1">
                <a:solidFill>
                  <a:srgbClr val="0070C0"/>
                </a:solidFill>
                <a:latin typeface="Gill Sans MT"/>
              </a:rPr>
              <a:t>2. Ограничение денежной массы</a:t>
            </a:r>
            <a:r>
              <a:rPr lang="ru-RU" sz="2700" b="0" strike="noStrike" spc="-1">
                <a:solidFill>
                  <a:srgbClr val="000000"/>
                </a:solidFill>
                <a:latin typeface="Gill Sans MT"/>
              </a:rPr>
              <a:t> и, как самое радикальное, денежные реформы.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  <a:tabLst>
                <a:tab pos="0" algn="l"/>
              </a:tabLst>
            </a:pPr>
            <a:r>
              <a:rPr lang="ru-RU" sz="2700" b="1" strike="noStrike" spc="-1">
                <a:solidFill>
                  <a:srgbClr val="0070C0"/>
                </a:solidFill>
                <a:latin typeface="Gill Sans MT"/>
              </a:rPr>
              <a:t>3. Сокращение бюджетного дефицита</a:t>
            </a:r>
            <a:endParaRPr lang="ru-RU" sz="2700" b="0" strike="noStrike" spc="-1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ru-RU" sz="27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Заголовок 1"/>
          <p:cNvSpPr txBox="1"/>
          <p:nvPr/>
        </p:nvSpPr>
        <p:spPr>
          <a:xfrm>
            <a:off x="457200" y="127080"/>
            <a:ext cx="8229240" cy="82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464653"/>
                </a:solidFill>
                <a:latin typeface="Bookman Old Style"/>
              </a:rPr>
              <a:t>Антиинфляционная тактика состоит из:</a:t>
            </a:r>
            <a:endParaRPr lang="ru-RU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7" name="Номер слайда 2"/>
          <p:cNvSpPr txBox="1"/>
          <p:nvPr/>
        </p:nvSpPr>
        <p:spPr>
          <a:xfrm>
            <a:off x="612720" y="5297040"/>
            <a:ext cx="1980720" cy="30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85BDBFEC-4350-4832-A3C9-4264E96E177B}" type="slidenum">
              <a:rPr lang="ru-RU" sz="1400" b="0" strike="noStrike" spc="-1">
                <a:solidFill>
                  <a:srgbClr val="464653"/>
                </a:solidFill>
                <a:latin typeface="Gill Sans MT"/>
              </a:rPr>
              <a:t>23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318" name="Объект 3"/>
          <p:cNvSpPr txBox="1"/>
          <p:nvPr/>
        </p:nvSpPr>
        <p:spPr>
          <a:xfrm>
            <a:off x="457200" y="101592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ru-RU" sz="2600" b="0" strike="noStrike" spc="-1">
                <a:solidFill>
                  <a:srgbClr val="0070C0"/>
                </a:solidFill>
                <a:latin typeface="Gill Sans MT"/>
              </a:rPr>
              <a:t>1. Краткосрочные резервы роста предложения</a:t>
            </a:r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господдержка повышения товарности предложения - это льготное налогообложение предприятий, продающих побочные  товары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поддержка формирования новых рынков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ru-RU" sz="2600" b="0" strike="noStrike" spc="-1">
                <a:solidFill>
                  <a:srgbClr val="0070C0"/>
                </a:solidFill>
                <a:latin typeface="Gill Sans MT"/>
              </a:rPr>
              <a:t>2. Краткосрочные резервы снижения спроса </a:t>
            </a:r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повышение ставки % по вкладам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повышение % по гособлигациям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разумно проводимая приватизация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Заголовок 1"/>
          <p:cNvSpPr txBox="1"/>
          <p:nvPr/>
        </p:nvSpPr>
        <p:spPr>
          <a:xfrm>
            <a:off x="457200" y="127080"/>
            <a:ext cx="8229240" cy="82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464653"/>
                </a:solidFill>
                <a:latin typeface="Bookman Old Style"/>
              </a:rPr>
              <a:t>Денежные реформы (термины)</a:t>
            </a:r>
            <a:endParaRPr lang="ru-RU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0" name="Номер слайда 2"/>
          <p:cNvSpPr txBox="1"/>
          <p:nvPr/>
        </p:nvSpPr>
        <p:spPr>
          <a:xfrm>
            <a:off x="612720" y="5297040"/>
            <a:ext cx="1980720" cy="30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CDDC573B-3894-4148-95F4-9BB7B6082C16}" type="slidenum">
              <a:rPr lang="ru-RU" sz="1400" b="0" strike="noStrike" spc="-1">
                <a:solidFill>
                  <a:srgbClr val="464653"/>
                </a:solidFill>
                <a:latin typeface="Gill Sans MT"/>
              </a:rPr>
              <a:t>24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321" name="Объект 3"/>
          <p:cNvSpPr txBox="1"/>
          <p:nvPr/>
        </p:nvSpPr>
        <p:spPr>
          <a:xfrm>
            <a:off x="457200" y="1015920"/>
            <a:ext cx="8434800" cy="4289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rmAutofit fontScale="42000"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ru-RU" sz="2600" b="1" strike="noStrike" spc="-1">
                <a:solidFill>
                  <a:srgbClr val="0070C0"/>
                </a:solidFill>
                <a:latin typeface="Gill Sans MT"/>
              </a:rPr>
              <a:t>Деноминация - </a:t>
            </a: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старые денежные знаки обмениваются  в определенной пропорции на новые, происходит как бы утяжеление денежной единицы. Деньги, не предъявленные к обмену, теряют силу.  В чистом виде деноминация проводится, как это обычно говорят, для упорядочения денежного обращения и облегчения расчетов. Достаточно часто, однако, потяжелевшая денежная единица снова начинает инфляционный бег.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ru-RU" sz="2600" b="1" strike="noStrike" spc="-1">
                <a:solidFill>
                  <a:srgbClr val="0070C0"/>
                </a:solidFill>
                <a:latin typeface="Gill Sans MT"/>
              </a:rPr>
              <a:t>Нуллификация</a:t>
            </a: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 предполагает прямое аннулирование , т.е. признание недействительными, запрещенными к приему обесценившихся денежных знаков.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Примером нуллификации является советская денежная реформа 1922-1924 года .50 млн советских знаков обменивались на 1 новый казначейский билет рублевого достоинства.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Номер слайда 2"/>
          <p:cNvSpPr txBox="1"/>
          <p:nvPr/>
        </p:nvSpPr>
        <p:spPr>
          <a:xfrm>
            <a:off x="612720" y="5297040"/>
            <a:ext cx="1980720" cy="30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E5A2B44D-66A6-401F-8E46-6558D71013EB}" type="slidenum">
              <a:rPr lang="ru-RU" sz="1400" b="0" strike="noStrike" spc="-1">
                <a:solidFill>
                  <a:srgbClr val="464653"/>
                </a:solidFill>
                <a:latin typeface="Gill Sans MT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237" name="Заголовок 1"/>
          <p:cNvSpPr txBox="1"/>
          <p:nvPr/>
        </p:nvSpPr>
        <p:spPr>
          <a:xfrm>
            <a:off x="323640" y="0"/>
            <a:ext cx="8229240" cy="552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strike="noStrike" spc="-1">
                <a:solidFill>
                  <a:srgbClr val="464653"/>
                </a:solidFill>
                <a:latin typeface="Bookman Old Style"/>
              </a:rPr>
              <a:t>Основные причины инфляции</a:t>
            </a:r>
            <a:endParaRPr lang="ru-RU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3" name="Diagram1"/>
          <p:cNvGraphicFramePr/>
          <p:nvPr>
            <p:extLst>
              <p:ext uri="{D42A27DB-BD31-4B8C-83A1-F6EECF244321}">
                <p14:modId xmlns:p14="http://schemas.microsoft.com/office/powerpoint/2010/main" val="11732154"/>
              </p:ext>
            </p:extLst>
          </p:nvPr>
        </p:nvGraphicFramePr>
        <p:xfrm>
          <a:off x="107640" y="625320"/>
          <a:ext cx="8784720" cy="4535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39545096"/>
              </p:ext>
            </p:extLst>
          </p:nvPr>
        </p:nvGraphicFramePr>
        <p:xfrm>
          <a:off x="6588360" y="3721680"/>
          <a:ext cx="2555280" cy="1704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8" name="Стрелка влево 8"/>
          <p:cNvSpPr/>
          <p:nvPr/>
        </p:nvSpPr>
        <p:spPr>
          <a:xfrm>
            <a:off x="6270480" y="4441680"/>
            <a:ext cx="287640" cy="143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Заголовок 1"/>
          <p:cNvSpPr txBox="1"/>
          <p:nvPr/>
        </p:nvSpPr>
        <p:spPr>
          <a:xfrm>
            <a:off x="457200" y="127080"/>
            <a:ext cx="8229240" cy="82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464653"/>
                </a:solidFill>
                <a:latin typeface="Bookman Old Style"/>
              </a:rPr>
              <a:t>Показатели инфляции</a:t>
            </a:r>
            <a:endParaRPr lang="ru-RU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0" name="Номер слайда 2"/>
          <p:cNvSpPr txBox="1"/>
          <p:nvPr/>
        </p:nvSpPr>
        <p:spPr>
          <a:xfrm>
            <a:off x="612720" y="5297040"/>
            <a:ext cx="1980720" cy="30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FB7F94F7-65D9-443F-8692-1964B68D022D}" type="slidenum">
              <a:rPr lang="ru-RU" sz="1400" b="0" strike="noStrike" spc="-1">
                <a:solidFill>
                  <a:srgbClr val="464653"/>
                </a:solidFill>
                <a:latin typeface="Gill Sans MT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241" name="Объект 3"/>
          <p:cNvSpPr txBox="1"/>
          <p:nvPr/>
        </p:nvSpPr>
        <p:spPr>
          <a:xfrm>
            <a:off x="457200" y="101592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rmAutofit fontScale="88000"/>
          </a:bodyPr>
          <a:lstStyle/>
          <a:p>
            <a:pPr marL="571680" indent="-57132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Bookman Old Style"/>
              <a:buAutoNum type="romanUcPeriod"/>
            </a:pPr>
            <a:r>
              <a:rPr lang="ru-RU" sz="2600" b="0" strike="noStrike" spc="-1">
                <a:solidFill>
                  <a:srgbClr val="0070C0"/>
                </a:solidFill>
                <a:latin typeface="Gill Sans MT"/>
              </a:rPr>
              <a:t>Индексы цен- </a:t>
            </a: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это относительные показатели, характеризующие соотношение цен во времени (как изменился уровень цен)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ru-RU" sz="2600" b="0" u="sng" strike="noStrike" spc="-1">
                <a:solidFill>
                  <a:srgbClr val="000000"/>
                </a:solidFill>
                <a:uFillTx/>
                <a:latin typeface="Gill Sans MT"/>
              </a:rPr>
              <a:t>1. Индекс потребительских цен </a:t>
            </a: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(ИПЦ, индекс Ласпейреса):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при вычислении используется понятие потребительской корзины - набора чаще всего употребляемых, типичных Т и У. Не учитывает изменение в структуре потребления.</a:t>
            </a:r>
          </a:p>
        </p:txBody>
      </p:sp>
      <p:pic>
        <p:nvPicPr>
          <p:cNvPr id="242" name="Picture 2" descr="C:\Users\Дарья\Desktop\ипц.PNG"/>
          <p:cNvPicPr/>
          <p:nvPr/>
        </p:nvPicPr>
        <p:blipFill>
          <a:blip r:embed="rId2"/>
          <a:stretch/>
        </p:blipFill>
        <p:spPr>
          <a:xfrm>
            <a:off x="3060000" y="2929680"/>
            <a:ext cx="2412000" cy="758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Номер слайда 2"/>
          <p:cNvSpPr txBox="1"/>
          <p:nvPr/>
        </p:nvSpPr>
        <p:spPr>
          <a:xfrm>
            <a:off x="612720" y="5297040"/>
            <a:ext cx="1980720" cy="30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7690D8B5-C410-4FA9-A552-C8164D796F58}" type="slidenum">
              <a:rPr lang="ru-RU" sz="1400" b="0" strike="noStrike" spc="-1">
                <a:solidFill>
                  <a:srgbClr val="464653"/>
                </a:solidFill>
                <a:latin typeface="Gill Sans MT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244" name="Объект 3"/>
          <p:cNvSpPr txBox="1"/>
          <p:nvPr/>
        </p:nvSpPr>
        <p:spPr>
          <a:xfrm>
            <a:off x="395640" y="3682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ru-RU" sz="2600" b="0" u="sng" strike="noStrike" spc="-1">
                <a:solidFill>
                  <a:srgbClr val="000000"/>
                </a:solidFill>
                <a:uFillTx/>
                <a:latin typeface="Gill Sans MT"/>
              </a:rPr>
              <a:t>2. Дефлятор ВВП (Индекс Пааше):</a:t>
            </a:r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Индекс цен Пааше характеризует изменение цен текущего периода по сравнению с базисным по товарам, реализованным в текущем периоде. 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ru-RU" sz="2600" b="0" u="sng" strike="noStrike" spc="-1">
                <a:solidFill>
                  <a:srgbClr val="000000"/>
                </a:solidFill>
                <a:uFillTx/>
                <a:latin typeface="Gill Sans MT"/>
              </a:rPr>
              <a:t>3. Индекс Фишера</a:t>
            </a: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 отчасти устраняет недостатки ИПЦ и дефлятора, усредняя их значения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45" name="Picture 3" descr="C:\Users\Дарья\Desktop\деф.PNG"/>
          <p:cNvPicPr/>
          <p:nvPr/>
        </p:nvPicPr>
        <p:blipFill>
          <a:blip r:embed="rId2"/>
          <a:stretch/>
        </p:blipFill>
        <p:spPr>
          <a:xfrm>
            <a:off x="793440" y="956880"/>
            <a:ext cx="2457000" cy="866520"/>
          </a:xfrm>
          <a:prstGeom prst="rect">
            <a:avLst/>
          </a:prstGeom>
          <a:ln w="0">
            <a:noFill/>
          </a:ln>
        </p:spPr>
      </p:pic>
      <p:pic>
        <p:nvPicPr>
          <p:cNvPr id="246" name="Picture 4" descr="C:\Users\Дарья\Desktop\фишер.PNG"/>
          <p:cNvPicPr/>
          <p:nvPr/>
        </p:nvPicPr>
        <p:blipFill>
          <a:blip r:embed="rId3"/>
          <a:stretch/>
        </p:blipFill>
        <p:spPr>
          <a:xfrm>
            <a:off x="3250800" y="4369680"/>
            <a:ext cx="2514240" cy="771120"/>
          </a:xfrm>
          <a:prstGeom prst="rect">
            <a:avLst/>
          </a:prstGeom>
          <a:ln w="0">
            <a:noFill/>
          </a:ln>
        </p:spPr>
      </p:pic>
      <p:pic>
        <p:nvPicPr>
          <p:cNvPr id="247" name="Picture 5" descr="C:\Users\Дарья\Desktop\дддд.PNG"/>
          <p:cNvPicPr/>
          <p:nvPr/>
        </p:nvPicPr>
        <p:blipFill>
          <a:blip r:embed="rId4"/>
          <a:stretch/>
        </p:blipFill>
        <p:spPr>
          <a:xfrm>
            <a:off x="3815640" y="956880"/>
            <a:ext cx="4752720" cy="894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Номер слайда 2"/>
          <p:cNvSpPr txBox="1"/>
          <p:nvPr/>
        </p:nvSpPr>
        <p:spPr>
          <a:xfrm>
            <a:off x="612720" y="5297040"/>
            <a:ext cx="1980720" cy="30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DDDD4862-7182-43E8-A337-53AD4E0F55C8}" type="slidenum">
              <a:rPr lang="ru-RU" sz="1400" b="0" strike="noStrike" spc="-1">
                <a:solidFill>
                  <a:srgbClr val="464653"/>
                </a:solidFill>
                <a:latin typeface="Gill Sans MT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249" name="Объект 3"/>
          <p:cNvSpPr txBox="1"/>
          <p:nvPr/>
        </p:nvSpPr>
        <p:spPr>
          <a:xfrm>
            <a:off x="251640" y="193320"/>
            <a:ext cx="8640720" cy="4896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rmAutofit fontScale="81000"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4. </a:t>
            </a:r>
            <a:r>
              <a:rPr lang="ru-RU" sz="2600" b="0" u="sng" strike="noStrike" spc="-1">
                <a:solidFill>
                  <a:srgbClr val="000000"/>
                </a:solidFill>
                <a:uFillTx/>
                <a:latin typeface="Gill Sans MT"/>
              </a:rPr>
              <a:t>Индекс оптовых цен. </a:t>
            </a: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При исчислении индекса оптовых цен (индекс цен производственного назначения) рассматривается изменение цен определенного количества промежуточных товаров, используемых в производстве . Изменение оптовых цен отражает динамику цен на сырье, полуфабрикаты, материалы, конечные виды продукции на оптовом рынке. </a:t>
            </a:r>
          </a:p>
          <a:p>
            <a:pPr marL="571680" indent="-57132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Bookman Old Style"/>
              <a:buAutoNum type="romanUcPeriod" startAt="2"/>
              <a:tabLst>
                <a:tab pos="0" algn="l"/>
              </a:tabLst>
            </a:pPr>
            <a:r>
              <a:rPr lang="ru-RU" sz="2600" b="0" strike="noStrike" spc="-1">
                <a:solidFill>
                  <a:srgbClr val="0070C0"/>
                </a:solidFill>
                <a:latin typeface="Gill Sans MT"/>
              </a:rPr>
              <a:t>Уровень (темпы) инфляции </a:t>
            </a: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(темпы прироста среднего уровня потребительских цен):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ru-RU" sz="2600" b="0" strike="noStrike" spc="-1">
                <a:solidFill>
                  <a:srgbClr val="000000"/>
                </a:solidFill>
                <a:latin typeface="Gill Sans MT"/>
              </a:rPr>
              <a:t>относительное изменение общего (среднего) уровня цен в экономике за определенный период. 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ru-RU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50" name="Picture 2" descr="C:\Users\Дарья\Desktop\ntvg.PNG"/>
          <p:cNvPicPr/>
          <p:nvPr/>
        </p:nvPicPr>
        <p:blipFill>
          <a:blip r:embed="rId2"/>
          <a:stretch/>
        </p:blipFill>
        <p:spPr>
          <a:xfrm>
            <a:off x="3060000" y="3268800"/>
            <a:ext cx="2763000" cy="860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Номер слайда 2"/>
          <p:cNvSpPr txBox="1"/>
          <p:nvPr/>
        </p:nvSpPr>
        <p:spPr>
          <a:xfrm>
            <a:off x="612720" y="5297040"/>
            <a:ext cx="1980720" cy="30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A06CE3FA-EEF7-483D-8E0C-068B333424C9}" type="slidenum">
              <a:rPr lang="ru-RU" sz="1400" b="0" strike="noStrike" spc="-1">
                <a:solidFill>
                  <a:srgbClr val="464653"/>
                </a:solidFill>
                <a:latin typeface="Gill Sans MT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  <p:pic>
        <p:nvPicPr>
          <p:cNvPr id="252" name="Picture 2" descr="C:\Users\Дарья\Desktop\bgw.PNG"/>
          <p:cNvPicPr/>
          <p:nvPr/>
        </p:nvPicPr>
        <p:blipFill>
          <a:blip r:embed="rId2"/>
          <a:stretch/>
        </p:blipFill>
        <p:spPr>
          <a:xfrm>
            <a:off x="179640" y="121320"/>
            <a:ext cx="8554680" cy="5124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Номер слайда 1"/>
          <p:cNvSpPr txBox="1"/>
          <p:nvPr/>
        </p:nvSpPr>
        <p:spPr>
          <a:xfrm>
            <a:off x="612720" y="5297040"/>
            <a:ext cx="1980720" cy="30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8BB2F79D-A7AF-4C0C-B782-0B08B247D5A5}" type="slidenum">
              <a:rPr lang="ru-RU" sz="1400" b="0" strike="noStrike" spc="-1">
                <a:solidFill>
                  <a:srgbClr val="464653"/>
                </a:solidFill>
                <a:latin typeface="Gill Sans MT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  <p:pic>
        <p:nvPicPr>
          <p:cNvPr id="254" name="Picture 2" descr="C:\Users\Дарья\Desktop\rtgffcbgcf.PNG"/>
          <p:cNvPicPr/>
          <p:nvPr/>
        </p:nvPicPr>
        <p:blipFill>
          <a:blip r:embed="rId2"/>
          <a:stretch/>
        </p:blipFill>
        <p:spPr>
          <a:xfrm>
            <a:off x="107640" y="121320"/>
            <a:ext cx="8856720" cy="5056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Номер слайда 1"/>
          <p:cNvSpPr txBox="1"/>
          <p:nvPr/>
        </p:nvSpPr>
        <p:spPr>
          <a:xfrm>
            <a:off x="720000" y="5275440"/>
            <a:ext cx="1980720" cy="30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EBA4A5C0-D49B-499C-92E0-D58D32C8D16E}" type="slidenum">
              <a:rPr lang="ru-RU" sz="1400" b="0" strike="noStrike" spc="-1">
                <a:solidFill>
                  <a:srgbClr val="464653"/>
                </a:solidFill>
                <a:latin typeface="Gill Sans MT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  <p:pic>
        <p:nvPicPr>
          <p:cNvPr id="256" name="Picture 2" descr="C:\Users\Дарья\Desktop\ygh.PNG"/>
          <p:cNvPicPr/>
          <p:nvPr/>
        </p:nvPicPr>
        <p:blipFill>
          <a:blip r:embed="rId2"/>
          <a:stretch/>
        </p:blipFill>
        <p:spPr>
          <a:xfrm>
            <a:off x="107640" y="413280"/>
            <a:ext cx="8899920" cy="4778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274</TotalTime>
  <Words>1869</Words>
  <Application>Microsoft Office PowerPoint</Application>
  <PresentationFormat>Экран (16:10)</PresentationFormat>
  <Paragraphs>162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24</vt:i4>
      </vt:variant>
    </vt:vector>
  </HeadingPairs>
  <TitlesOfParts>
    <vt:vector size="36" baseType="lpstr">
      <vt:lpstr>Arial</vt:lpstr>
      <vt:lpstr>Bookman Old Style</vt:lpstr>
      <vt:lpstr>Gill Sans MT</vt:lpstr>
      <vt:lpstr>Symbol</vt:lpstr>
      <vt:lpstr>Times New Roman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Инфляция: ее причины, виды и методы измерения</dc:title>
  <dc:subject/>
  <dc:creator>Дарья</dc:creator>
  <dc:description/>
  <cp:lastModifiedBy>galina_rybina@mail.ru</cp:lastModifiedBy>
  <cp:revision>23</cp:revision>
  <dcterms:created xsi:type="dcterms:W3CDTF">2021-02-25T12:57:58Z</dcterms:created>
  <dcterms:modified xsi:type="dcterms:W3CDTF">2024-02-25T18:57:24Z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(16:10)</vt:lpwstr>
  </property>
  <property fmtid="{D5CDD505-2E9C-101B-9397-08002B2CF9AE}" pid="3" name="Slides">
    <vt:i4>24</vt:i4>
  </property>
</Properties>
</file>