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725265-B6E3-43D4-9D42-D5FDFC5CF39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027224-1F5B-41B2-A53C-1AF9C43BF3E3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Экономические циклы</a:t>
            </a:r>
          </a:p>
        </p:txBody>
      </p:sp>
    </p:spTree>
    <p:extLst>
      <p:ext uri="{BB962C8B-B14F-4D97-AF65-F5344CB8AC3E}">
        <p14:creationId xmlns:p14="http://schemas.microsoft.com/office/powerpoint/2010/main" val="235019950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74805"/>
              </p:ext>
            </p:extLst>
          </p:nvPr>
        </p:nvGraphicFramePr>
        <p:xfrm>
          <a:off x="457200" y="332656"/>
          <a:ext cx="8229600" cy="627198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8489">
                <a:tc>
                  <a:txBody>
                    <a:bodyPr/>
                    <a:lstStyle/>
                    <a:p>
                      <a:r>
                        <a:rPr lang="ru-RU" sz="1400" dirty="0"/>
                        <a:t>Опережающие</a:t>
                      </a:r>
                    </a:p>
                    <a:p>
                      <a:r>
                        <a:rPr lang="ru-RU" sz="1400" dirty="0"/>
                        <a:t>или ведущие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Показатели, достигающие </a:t>
                      </a:r>
                    </a:p>
                    <a:p>
                      <a:r>
                        <a:rPr lang="ru-RU" sz="1400" dirty="0"/>
                        <a:t>предельной величины –</a:t>
                      </a:r>
                    </a:p>
                    <a:p>
                      <a:r>
                        <a:rPr lang="ru-RU" sz="1400" dirty="0"/>
                        <a:t>максимума/минимума  –</a:t>
                      </a:r>
                    </a:p>
                    <a:p>
                      <a:r>
                        <a:rPr lang="ru-RU" sz="1400" dirty="0"/>
                        <a:t>перед достижением пика </a:t>
                      </a:r>
                    </a:p>
                    <a:p>
                      <a:r>
                        <a:rPr lang="ru-RU" sz="1400" dirty="0"/>
                        <a:t>или дна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Индексы фондового рынка, </a:t>
                      </a:r>
                    </a:p>
                    <a:p>
                      <a:r>
                        <a:rPr lang="ru-RU" sz="1400" dirty="0"/>
                        <a:t>прибыли корпораций, </a:t>
                      </a:r>
                    </a:p>
                    <a:p>
                      <a:r>
                        <a:rPr lang="ru-RU" sz="1400" dirty="0"/>
                        <a:t>изменение денежной массы, запасов,</a:t>
                      </a:r>
                    </a:p>
                    <a:p>
                      <a:r>
                        <a:rPr lang="ru-RU" sz="1400" dirty="0"/>
                        <a:t>средняя продолжительность рабочей </a:t>
                      </a:r>
                    </a:p>
                    <a:p>
                      <a:r>
                        <a:rPr lang="ru-RU" sz="1400" dirty="0"/>
                        <a:t>недели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489">
                <a:tc>
                  <a:txBody>
                    <a:bodyPr/>
                    <a:lstStyle/>
                    <a:p>
                      <a:r>
                        <a:rPr lang="ru-RU" sz="1400" dirty="0"/>
                        <a:t>Запаздывающие</a:t>
                      </a:r>
                    </a:p>
                    <a:p>
                      <a:r>
                        <a:rPr lang="ru-RU" sz="1400" dirty="0"/>
                        <a:t>или отстающие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Показатели, достигающие </a:t>
                      </a:r>
                    </a:p>
                    <a:p>
                      <a:r>
                        <a:rPr lang="ru-RU" sz="1400" dirty="0"/>
                        <a:t>предельной величины –</a:t>
                      </a:r>
                    </a:p>
                    <a:p>
                      <a:r>
                        <a:rPr lang="ru-RU" sz="1400" dirty="0"/>
                        <a:t>максимума/минимума  –</a:t>
                      </a:r>
                    </a:p>
                    <a:p>
                      <a:r>
                        <a:rPr lang="ru-RU" sz="1400" dirty="0"/>
                        <a:t>после достижения пика </a:t>
                      </a:r>
                    </a:p>
                    <a:p>
                      <a:r>
                        <a:rPr lang="ru-RU" sz="1400" dirty="0"/>
                        <a:t>или дна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Средний уровень процентной ставки </a:t>
                      </a:r>
                    </a:p>
                    <a:p>
                      <a:r>
                        <a:rPr lang="ru-RU" sz="1400" dirty="0"/>
                        <a:t>коммерческих банков,</a:t>
                      </a:r>
                    </a:p>
                    <a:p>
                      <a:r>
                        <a:rPr lang="ru-RU" sz="1400" dirty="0"/>
                        <a:t>расходы на новое оборудование, </a:t>
                      </a:r>
                    </a:p>
                    <a:p>
                      <a:r>
                        <a:rPr lang="ru-RU" sz="1400" dirty="0"/>
                        <a:t>удельные расходы на заработную </a:t>
                      </a:r>
                    </a:p>
                    <a:p>
                      <a:r>
                        <a:rPr lang="ru-RU" sz="1400" dirty="0"/>
                        <a:t>плату, численность безработных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006">
                <a:tc>
                  <a:txBody>
                    <a:bodyPr/>
                    <a:lstStyle/>
                    <a:p>
                      <a:r>
                        <a:rPr lang="ru-RU" sz="1400" dirty="0"/>
                        <a:t>Совпадающие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Показатели, которые </a:t>
                      </a:r>
                    </a:p>
                    <a:p>
                      <a:r>
                        <a:rPr lang="ru-RU" sz="1400" dirty="0"/>
                        <a:t>изменяются одновременно </a:t>
                      </a:r>
                    </a:p>
                    <a:p>
                      <a:r>
                        <a:rPr lang="ru-RU" sz="1400" dirty="0"/>
                        <a:t>и в соответствии с </a:t>
                      </a:r>
                    </a:p>
                    <a:p>
                      <a:r>
                        <a:rPr lang="ru-RU" sz="1400" dirty="0"/>
                        <a:t>изменением хозяйственной</a:t>
                      </a:r>
                    </a:p>
                    <a:p>
                      <a:r>
                        <a:rPr lang="ru-RU" sz="1400" dirty="0"/>
                        <a:t>конъюнктуры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ВВП,</a:t>
                      </a:r>
                    </a:p>
                    <a:p>
                      <a:r>
                        <a:rPr lang="ru-RU" sz="1400" dirty="0"/>
                        <a:t>Продукция промышленного </a:t>
                      </a:r>
                    </a:p>
                    <a:p>
                      <a:r>
                        <a:rPr lang="ru-RU" sz="1400" dirty="0"/>
                        <a:t>производства,</a:t>
                      </a:r>
                    </a:p>
                    <a:p>
                      <a:r>
                        <a:rPr lang="ru-RU" sz="1400" dirty="0"/>
                        <a:t>цены производителей, </a:t>
                      </a:r>
                    </a:p>
                    <a:p>
                      <a:r>
                        <a:rPr lang="ru-RU" sz="1400" dirty="0"/>
                        <a:t>уровень безработицы, </a:t>
                      </a:r>
                    </a:p>
                    <a:p>
                      <a:r>
                        <a:rPr lang="ru-RU" sz="1400" dirty="0"/>
                        <a:t>личные доходы, </a:t>
                      </a:r>
                    </a:p>
                    <a:p>
                      <a:r>
                        <a:rPr lang="ru-RU" sz="1400" dirty="0"/>
                        <a:t>процентные ставки Банка России, </a:t>
                      </a:r>
                    </a:p>
                    <a:p>
                      <a:r>
                        <a:rPr lang="ru-RU" sz="1400" dirty="0"/>
                        <a:t>активность рекламной деятельности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023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Теории экономических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63432"/>
            <a:ext cx="2592288" cy="40258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1. Марксистская теория</a:t>
            </a:r>
          </a:p>
          <a:p>
            <a:pPr marL="0" indent="0" algn="just">
              <a:buNone/>
            </a:pPr>
            <a:r>
              <a:rPr lang="ru-RU" sz="1600" dirty="0"/>
              <a:t>Материальной основой </a:t>
            </a:r>
          </a:p>
          <a:p>
            <a:pPr marL="0" indent="0" algn="just">
              <a:buNone/>
            </a:pPr>
            <a:r>
              <a:rPr lang="ru-RU" sz="1600" dirty="0"/>
              <a:t>цикла является массовое </a:t>
            </a:r>
          </a:p>
          <a:p>
            <a:pPr marL="0" indent="0" algn="just">
              <a:buNone/>
            </a:pPr>
            <a:r>
              <a:rPr lang="ru-RU" sz="1600" dirty="0"/>
              <a:t>обновление основного </a:t>
            </a:r>
          </a:p>
          <a:p>
            <a:pPr marL="0" indent="0" algn="just">
              <a:buNone/>
            </a:pPr>
            <a:r>
              <a:rPr lang="ru-RU" sz="1600" dirty="0"/>
              <a:t>капитала, а причиной </a:t>
            </a:r>
          </a:p>
          <a:p>
            <a:pPr marL="0" indent="0" algn="just">
              <a:buNone/>
            </a:pPr>
            <a:r>
              <a:rPr lang="ru-RU" sz="1600" dirty="0"/>
              <a:t>циклических колебаний -</a:t>
            </a:r>
          </a:p>
          <a:p>
            <a:pPr marL="0" indent="0" algn="just">
              <a:buNone/>
            </a:pPr>
            <a:r>
              <a:rPr lang="ru-RU" sz="1600" dirty="0"/>
              <a:t>основное противоречие </a:t>
            </a:r>
          </a:p>
          <a:p>
            <a:pPr marL="0" indent="0" algn="just">
              <a:buNone/>
            </a:pPr>
            <a:r>
              <a:rPr lang="ru-RU" sz="1600" dirty="0"/>
              <a:t>капитализма –</a:t>
            </a:r>
          </a:p>
          <a:p>
            <a:pPr marL="0" indent="0" algn="just">
              <a:buNone/>
            </a:pPr>
            <a:r>
              <a:rPr lang="ru-RU" sz="1600" dirty="0"/>
              <a:t>между общественным </a:t>
            </a:r>
          </a:p>
          <a:p>
            <a:pPr marL="0" indent="0" algn="just">
              <a:buNone/>
            </a:pPr>
            <a:r>
              <a:rPr lang="ru-RU" sz="1600" dirty="0"/>
              <a:t>характером </a:t>
            </a:r>
          </a:p>
          <a:p>
            <a:pPr marL="0" indent="0" algn="just">
              <a:buNone/>
            </a:pPr>
            <a:r>
              <a:rPr lang="ru-RU" sz="1600" dirty="0"/>
              <a:t>производства и </a:t>
            </a:r>
          </a:p>
          <a:p>
            <a:pPr marL="0" indent="0" algn="just">
              <a:buNone/>
            </a:pPr>
            <a:r>
              <a:rPr lang="ru-RU" sz="1600" dirty="0" err="1"/>
              <a:t>частнокапиталистичес</a:t>
            </a:r>
            <a:r>
              <a:rPr lang="ru-RU" sz="1600" dirty="0"/>
              <a:t>-</a:t>
            </a:r>
          </a:p>
          <a:p>
            <a:pPr marL="0" indent="0" algn="just">
              <a:buNone/>
            </a:pPr>
            <a:r>
              <a:rPr lang="ru-RU" sz="1600" dirty="0"/>
              <a:t>кой формой присвоения.</a:t>
            </a:r>
          </a:p>
          <a:p>
            <a:pPr marL="0" indent="0" algn="just">
              <a:buNone/>
            </a:pP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1565441"/>
            <a:ext cx="2613572" cy="32932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2. Денежная теория</a:t>
            </a:r>
          </a:p>
          <a:p>
            <a:r>
              <a:rPr lang="ru-RU" sz="1600" dirty="0"/>
              <a:t>Материальной основой </a:t>
            </a:r>
          </a:p>
          <a:p>
            <a:r>
              <a:rPr lang="ru-RU" sz="1600" dirty="0"/>
              <a:t>цикла является массовое </a:t>
            </a:r>
          </a:p>
          <a:p>
            <a:r>
              <a:rPr lang="ru-RU" sz="1600" dirty="0"/>
              <a:t>обновление основного </a:t>
            </a:r>
          </a:p>
          <a:p>
            <a:r>
              <a:rPr lang="ru-RU" sz="1600" dirty="0"/>
              <a:t>капитала, а причиной </a:t>
            </a:r>
          </a:p>
          <a:p>
            <a:r>
              <a:rPr lang="ru-RU" sz="1600" dirty="0"/>
              <a:t>циклических колебаний -</a:t>
            </a:r>
          </a:p>
          <a:p>
            <a:r>
              <a:rPr lang="ru-RU" sz="1600" dirty="0"/>
              <a:t>основное противоречие </a:t>
            </a:r>
          </a:p>
          <a:p>
            <a:r>
              <a:rPr lang="ru-RU" sz="1600" dirty="0"/>
              <a:t>капитализма –</a:t>
            </a:r>
          </a:p>
          <a:p>
            <a:r>
              <a:rPr lang="ru-RU" sz="1600" dirty="0"/>
              <a:t>между общественным </a:t>
            </a:r>
          </a:p>
          <a:p>
            <a:r>
              <a:rPr lang="ru-RU" sz="1600" dirty="0"/>
              <a:t>характером </a:t>
            </a:r>
          </a:p>
          <a:p>
            <a:r>
              <a:rPr lang="ru-RU" sz="1600" dirty="0"/>
              <a:t>производства и </a:t>
            </a:r>
          </a:p>
          <a:p>
            <a:r>
              <a:rPr lang="ru-RU" sz="1600" dirty="0" err="1"/>
              <a:t>частнокапиталистичес</a:t>
            </a:r>
            <a:r>
              <a:rPr lang="ru-RU" sz="1600" dirty="0"/>
              <a:t>-</a:t>
            </a:r>
          </a:p>
          <a:p>
            <a:r>
              <a:rPr lang="ru-RU" sz="1600" dirty="0"/>
              <a:t>кой формой присвоения.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24128" y="1565441"/>
            <a:ext cx="2736304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3. Теория недопотребления</a:t>
            </a:r>
          </a:p>
          <a:p>
            <a:r>
              <a:rPr lang="ru-RU" sz="1600" dirty="0"/>
              <a:t>Родоначальником теории </a:t>
            </a:r>
          </a:p>
          <a:p>
            <a:r>
              <a:rPr lang="ru-RU" sz="1600" dirty="0"/>
              <a:t>недопотребления является </a:t>
            </a:r>
          </a:p>
          <a:p>
            <a:r>
              <a:rPr lang="ru-RU" sz="1600" dirty="0"/>
              <a:t>швейцарский экономист </a:t>
            </a:r>
          </a:p>
          <a:p>
            <a:r>
              <a:rPr lang="ru-RU" sz="1600" dirty="0" err="1"/>
              <a:t>Ж.Сисмонди</a:t>
            </a:r>
            <a:r>
              <a:rPr lang="ru-RU" sz="1600" dirty="0"/>
              <a:t> (1773-1842). </a:t>
            </a:r>
          </a:p>
          <a:p>
            <a:r>
              <a:rPr lang="ru-RU" sz="1600" dirty="0"/>
              <a:t>Он объяснял причину циклов </a:t>
            </a:r>
          </a:p>
          <a:p>
            <a:r>
              <a:rPr lang="ru-RU" sz="1600" dirty="0"/>
              <a:t>недопотреблением и чрезмерными</a:t>
            </a:r>
          </a:p>
          <a:p>
            <a:r>
              <a:rPr lang="ru-RU" sz="1600" dirty="0"/>
              <a:t>сбережениями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237919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Теории экономических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3600400" cy="18288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4. Теория перенакопления</a:t>
            </a:r>
          </a:p>
          <a:p>
            <a:pPr marL="0" indent="0">
              <a:buNone/>
            </a:pPr>
            <a:r>
              <a:rPr lang="ru-RU" sz="1600" dirty="0"/>
              <a:t>Производство товаров </a:t>
            </a:r>
          </a:p>
          <a:p>
            <a:pPr marL="0" indent="0">
              <a:buNone/>
            </a:pPr>
            <a:r>
              <a:rPr lang="ru-RU" sz="1600" dirty="0"/>
              <a:t>производственного назначения в </a:t>
            </a:r>
          </a:p>
          <a:p>
            <a:pPr marL="0" indent="0">
              <a:buNone/>
            </a:pPr>
            <a:r>
              <a:rPr lang="ru-RU" sz="1600" dirty="0"/>
              <a:t>больших масштабах, чем производство </a:t>
            </a:r>
          </a:p>
          <a:p>
            <a:pPr marL="0" indent="0">
              <a:buNone/>
            </a:pPr>
            <a:r>
              <a:rPr lang="ru-RU" sz="1600" dirty="0"/>
              <a:t>потребительских товаров.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1772816"/>
            <a:ext cx="437850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5. Психологическая теория </a:t>
            </a:r>
            <a:r>
              <a:rPr lang="ru-RU" sz="1600" dirty="0" err="1"/>
              <a:t>Кейнса</a:t>
            </a:r>
            <a:endParaRPr lang="ru-RU" sz="1600" dirty="0"/>
          </a:p>
          <a:p>
            <a:r>
              <a:rPr lang="ru-RU" sz="1600" dirty="0"/>
              <a:t>Смена подъема кризисами зависит от смены оптимистического настроения пессимистическим у </a:t>
            </a:r>
          </a:p>
          <a:p>
            <a:r>
              <a:rPr lang="ru-RU" sz="1600" dirty="0"/>
              <a:t>капиталистов, недопотребления из-за склонности рабочих и капиталистов к сбережению средств </a:t>
            </a:r>
          </a:p>
          <a:p>
            <a:r>
              <a:rPr lang="ru-RU" sz="1600" dirty="0"/>
              <a:t>при возрастании их доходов и заработной платы.</a:t>
            </a:r>
          </a:p>
        </p:txBody>
      </p:sp>
    </p:spTree>
    <p:extLst>
      <p:ext uri="{BB962C8B-B14F-4D97-AF65-F5344CB8AC3E}">
        <p14:creationId xmlns:p14="http://schemas.microsoft.com/office/powerpoint/2010/main" val="263834098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Теории циклических колебаний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341344"/>
              </p:ext>
            </p:extLst>
          </p:nvPr>
        </p:nvGraphicFramePr>
        <p:xfrm>
          <a:off x="395536" y="1124744"/>
          <a:ext cx="8496944" cy="53215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248">
                <a:tc>
                  <a:txBody>
                    <a:bodyPr/>
                    <a:lstStyle/>
                    <a:p>
                      <a:r>
                        <a:rPr lang="ru-RU" sz="1400" dirty="0"/>
                        <a:t>Автор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Причина экономического кризиса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Д. </a:t>
                      </a:r>
                      <a:r>
                        <a:rPr lang="ru-RU" sz="1400" dirty="0" err="1"/>
                        <a:t>Гобсон</a:t>
                      </a:r>
                      <a:endParaRPr lang="ru-RU" sz="1400" dirty="0"/>
                    </a:p>
                    <a:p>
                      <a:r>
                        <a:rPr lang="ru-RU" sz="1400" dirty="0"/>
                        <a:t>Т. Мальтус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Теория недопотребления: чрезмерная страсть к накоплению </a:t>
                      </a:r>
                    </a:p>
                    <a:p>
                      <a:r>
                        <a:rPr lang="ru-RU" sz="1400" dirty="0"/>
                        <a:t>(сбережению) сокращает спрос. Необходимо увеличить доход.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Дж. С. Милль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Кризис всегда связан с товарными спекуляциями, деятельностью </a:t>
                      </a:r>
                    </a:p>
                    <a:p>
                      <a:r>
                        <a:rPr lang="ru-RU" sz="1400" dirty="0"/>
                        <a:t>торговцев и купцов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К. Маркс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противоречия между производством и потреблением, </a:t>
                      </a:r>
                    </a:p>
                    <a:p>
                      <a:r>
                        <a:rPr lang="ru-RU" sz="1400" dirty="0"/>
                        <a:t>перепроизводство вследствие роста прибылей предпринимателей и </a:t>
                      </a:r>
                    </a:p>
                    <a:p>
                      <a:r>
                        <a:rPr lang="ru-RU" sz="1400" dirty="0"/>
                        <a:t>снижения платежеспособности населения. Продолжительность </a:t>
                      </a:r>
                    </a:p>
                    <a:p>
                      <a:r>
                        <a:rPr lang="ru-RU" sz="1400" dirty="0"/>
                        <a:t>цикла связана с НТП.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Г. </a:t>
                      </a:r>
                      <a:r>
                        <a:rPr lang="ru-RU" sz="1400" dirty="0" err="1"/>
                        <a:t>Кассель</a:t>
                      </a:r>
                      <a:r>
                        <a:rPr lang="ru-RU" sz="1400" dirty="0"/>
                        <a:t> </a:t>
                      </a:r>
                    </a:p>
                    <a:p>
                      <a:r>
                        <a:rPr lang="ru-RU" sz="1400" dirty="0"/>
                        <a:t>Де </a:t>
                      </a:r>
                      <a:r>
                        <a:rPr lang="ru-RU" sz="1400" dirty="0" err="1"/>
                        <a:t>Лавеле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Изменение запасов монетарного золота, цены золота. Кризису </a:t>
                      </a:r>
                    </a:p>
                    <a:p>
                      <a:r>
                        <a:rPr lang="ru-RU" sz="1400" dirty="0"/>
                        <a:t>предшествует отлив золота из страны за границу.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М.И. </a:t>
                      </a:r>
                      <a:r>
                        <a:rPr lang="ru-RU" sz="1400" dirty="0" err="1"/>
                        <a:t>Туган</a:t>
                      </a:r>
                      <a:r>
                        <a:rPr lang="ru-RU" sz="1400" dirty="0"/>
                        <a:t>-</a:t>
                      </a:r>
                    </a:p>
                    <a:p>
                      <a:r>
                        <a:rPr lang="ru-RU" sz="1400" dirty="0"/>
                        <a:t>Барановский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Превышение производства средств производства над производством </a:t>
                      </a:r>
                    </a:p>
                    <a:p>
                      <a:r>
                        <a:rPr lang="ru-RU" sz="1400" dirty="0"/>
                        <a:t>предметов потребления, что создает диспропорции в народном </a:t>
                      </a:r>
                    </a:p>
                    <a:p>
                      <a:r>
                        <a:rPr lang="ru-RU" sz="1400" dirty="0"/>
                        <a:t>хозяйстве и вызывает кризис. Главная причина цикла – колебание </a:t>
                      </a:r>
                    </a:p>
                    <a:p>
                      <a:r>
                        <a:rPr lang="ru-RU" sz="1400" dirty="0"/>
                        <a:t>размеров инвестиций.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Й. </a:t>
                      </a:r>
                      <a:r>
                        <a:rPr lang="ru-RU" sz="1400" dirty="0" err="1"/>
                        <a:t>Шумпетер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К. </a:t>
                      </a:r>
                      <a:r>
                        <a:rPr lang="ru-RU" sz="1400" dirty="0" err="1"/>
                        <a:t>Виксель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А. </a:t>
                      </a:r>
                      <a:r>
                        <a:rPr lang="ru-RU" sz="1400" dirty="0" err="1"/>
                        <a:t>Шпитгоф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Технические новшества и усовершенствования, освоение </a:t>
                      </a:r>
                    </a:p>
                    <a:p>
                      <a:r>
                        <a:rPr lang="ru-RU" sz="1400" dirty="0"/>
                        <a:t>нововведений предпринимателем-новатором, вовлечение в </a:t>
                      </a:r>
                    </a:p>
                    <a:p>
                      <a:r>
                        <a:rPr lang="ru-RU" sz="1400" dirty="0"/>
                        <a:t>эксплуатацию новых ресурсов, новых территорий.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А. </a:t>
                      </a:r>
                      <a:r>
                        <a:rPr lang="ru-RU" sz="1400" dirty="0" err="1"/>
                        <a:t>Пигу</a:t>
                      </a:r>
                      <a:r>
                        <a:rPr lang="ru-RU" sz="1400" dirty="0"/>
                        <a:t>, </a:t>
                      </a:r>
                    </a:p>
                    <a:p>
                      <a:r>
                        <a:rPr lang="ru-RU" sz="1400" dirty="0" err="1"/>
                        <a:t>Беджгот</a:t>
                      </a:r>
                      <a:r>
                        <a:rPr lang="ru-RU" sz="1400" dirty="0"/>
                        <a:t> ,</a:t>
                      </a:r>
                    </a:p>
                    <a:p>
                      <a:r>
                        <a:rPr lang="ru-RU" sz="1400" dirty="0"/>
                        <a:t>Дж. </a:t>
                      </a:r>
                      <a:r>
                        <a:rPr lang="ru-RU" sz="1400" dirty="0" err="1"/>
                        <a:t>Милльс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Психологическая теория, трактующая цикл, как следствие </a:t>
                      </a:r>
                    </a:p>
                    <a:p>
                      <a:r>
                        <a:rPr lang="ru-RU" sz="1400" dirty="0"/>
                        <a:t>пессимистического или оптимистического настроения </a:t>
                      </a:r>
                    </a:p>
                    <a:p>
                      <a:r>
                        <a:rPr lang="ru-RU" sz="1400" dirty="0"/>
                        <a:t>предпринимателей.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1675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156961"/>
              </p:ext>
            </p:extLst>
          </p:nvPr>
        </p:nvGraphicFramePr>
        <p:xfrm>
          <a:off x="468313" y="333375"/>
          <a:ext cx="8229600" cy="5186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7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Дж. М. </a:t>
                      </a:r>
                      <a:r>
                        <a:rPr lang="ru-RU" sz="1400" dirty="0" err="1"/>
                        <a:t>Кейнс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Падение совокупного (эффективного) спроса и его главной </a:t>
                      </a:r>
                    </a:p>
                    <a:p>
                      <a:r>
                        <a:rPr lang="ru-RU" sz="1400" dirty="0"/>
                        <a:t>составляющей инвестиций.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К. Кларк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Эффект акселерации – главный фактор колебаний цикла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П. </a:t>
                      </a:r>
                      <a:r>
                        <a:rPr lang="ru-RU" sz="1400" dirty="0" err="1"/>
                        <a:t>Самуэльсон</a:t>
                      </a:r>
                      <a:endParaRPr lang="ru-RU" sz="1400" dirty="0"/>
                    </a:p>
                    <a:p>
                      <a:r>
                        <a:rPr lang="ru-RU" sz="1400" dirty="0"/>
                        <a:t>Дж. </a:t>
                      </a:r>
                      <a:r>
                        <a:rPr lang="ru-RU" sz="1400" dirty="0" err="1"/>
                        <a:t>Хикс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Динамическая модель цикла, основанная на использовании </a:t>
                      </a:r>
                    </a:p>
                    <a:p>
                      <a:r>
                        <a:rPr lang="ru-RU" sz="1400" dirty="0"/>
                        <a:t>эконометрики. Изучение действий эффектов мультипликатора и </a:t>
                      </a:r>
                    </a:p>
                    <a:p>
                      <a:r>
                        <a:rPr lang="ru-RU" sz="1400" dirty="0"/>
                        <a:t>акселератора.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Э. </a:t>
                      </a:r>
                      <a:r>
                        <a:rPr lang="ru-RU" sz="1400" dirty="0" err="1"/>
                        <a:t>Хансон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Причины экономических колебаний следует искать среди факторов, </a:t>
                      </a:r>
                    </a:p>
                    <a:p>
                      <a:r>
                        <a:rPr lang="ru-RU" sz="1400" dirty="0"/>
                        <a:t>которые вызывают увеличение или снижение размеров реальных </a:t>
                      </a:r>
                    </a:p>
                    <a:p>
                      <a:r>
                        <a:rPr lang="ru-RU" sz="1400" dirty="0"/>
                        <a:t>инвестиций (в основном капитал и товарно-материальные запасы фирм)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Р. Дж. </a:t>
                      </a:r>
                      <a:r>
                        <a:rPr lang="ru-RU" sz="1400" dirty="0" err="1"/>
                        <a:t>Хоутри</a:t>
                      </a:r>
                      <a:r>
                        <a:rPr lang="ru-RU" sz="1400" dirty="0"/>
                        <a:t>, </a:t>
                      </a:r>
                    </a:p>
                    <a:p>
                      <a:r>
                        <a:rPr lang="ru-RU" sz="1400" dirty="0"/>
                        <a:t>И. Фишер,</a:t>
                      </a:r>
                    </a:p>
                    <a:p>
                      <a:r>
                        <a:rPr lang="ru-RU" sz="1400" dirty="0"/>
                        <a:t>А. Маршал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Колебания уровня цен и процентной ставки. Теория объясняет цикл </a:t>
                      </a:r>
                    </a:p>
                    <a:p>
                      <a:r>
                        <a:rPr lang="ru-RU" sz="1400" dirty="0"/>
                        <a:t>экспансией (сжатием) банковского кредита. Кризис (торговый и </a:t>
                      </a:r>
                    </a:p>
                    <a:p>
                      <a:r>
                        <a:rPr lang="ru-RU" sz="1400" dirty="0"/>
                        <a:t>финансовый) связан с безрассудным расширением кредита, с </a:t>
                      </a:r>
                    </a:p>
                    <a:p>
                      <a:r>
                        <a:rPr lang="ru-RU" sz="1400" dirty="0"/>
                        <a:t>колебаниями доверия.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М. </a:t>
                      </a:r>
                      <a:r>
                        <a:rPr lang="ru-RU" sz="1400" dirty="0" err="1"/>
                        <a:t>Фридмен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Нестабильность предложения денег вследствие проведения </a:t>
                      </a:r>
                    </a:p>
                    <a:p>
                      <a:r>
                        <a:rPr lang="ru-RU" sz="1400" dirty="0"/>
                        <a:t>неэффективной политики государства. Стабилизация достигается за счет </a:t>
                      </a:r>
                    </a:p>
                    <a:p>
                      <a:r>
                        <a:rPr lang="ru-RU" sz="1400" dirty="0"/>
                        <a:t>контроля над денежной массой.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Ф. </a:t>
                      </a:r>
                      <a:r>
                        <a:rPr lang="ru-RU" sz="1400" dirty="0" err="1"/>
                        <a:t>Кюдланд</a:t>
                      </a:r>
                      <a:r>
                        <a:rPr lang="ru-RU" sz="1400" dirty="0"/>
                        <a:t> </a:t>
                      </a:r>
                    </a:p>
                    <a:p>
                      <a:r>
                        <a:rPr lang="ru-RU" sz="1400" dirty="0"/>
                        <a:t>Э. Прескотт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Важнейший фактор долгосрочного экономического развития –</a:t>
                      </a:r>
                    </a:p>
                    <a:p>
                      <a:r>
                        <a:rPr lang="ru-RU" sz="1400" dirty="0"/>
                        <a:t>технический прогресс – может порождать краткосрочные циклические </a:t>
                      </a:r>
                    </a:p>
                    <a:p>
                      <a:r>
                        <a:rPr lang="ru-RU" sz="1400" dirty="0"/>
                        <a:t>колебания в выпуске и уровне занятости. Периоды низких темпов роста </a:t>
                      </a:r>
                    </a:p>
                    <a:p>
                      <a:r>
                        <a:rPr lang="ru-RU" sz="1400" dirty="0"/>
                        <a:t>могут быть следствием временно низких темпов технологического </a:t>
                      </a:r>
                    </a:p>
                    <a:p>
                      <a:r>
                        <a:rPr lang="ru-RU" sz="1400" dirty="0"/>
                        <a:t>развития.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127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88224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Понятие экономического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   Рыночная экономика развивается не по прямой, </a:t>
            </a:r>
          </a:p>
          <a:p>
            <a:pPr marL="0" indent="0" algn="just">
              <a:buNone/>
            </a:pPr>
            <a:r>
              <a:rPr lang="ru-RU" dirty="0"/>
              <a:t>а циклически: </a:t>
            </a:r>
          </a:p>
          <a:p>
            <a:pPr marL="0" indent="0" algn="just">
              <a:buNone/>
            </a:pPr>
            <a:r>
              <a:rPr lang="ru-RU" dirty="0"/>
              <a:t>от подъема к кризису, </a:t>
            </a:r>
          </a:p>
          <a:p>
            <a:pPr marL="0" indent="0" algn="just">
              <a:buNone/>
            </a:pPr>
            <a:r>
              <a:rPr lang="ru-RU" dirty="0"/>
              <a:t>затем опять к подъему и снова к кризису.</a:t>
            </a:r>
          </a:p>
          <a:p>
            <a:pPr marL="0" indent="0" algn="just">
              <a:buNone/>
            </a:pPr>
            <a:r>
              <a:rPr lang="ru-RU" b="1" dirty="0"/>
              <a:t>   Экономический цикл </a:t>
            </a:r>
            <a:r>
              <a:rPr lang="ru-RU" dirty="0"/>
              <a:t>–</a:t>
            </a:r>
          </a:p>
          <a:p>
            <a:pPr marL="0" indent="0" algn="just">
              <a:buNone/>
            </a:pPr>
            <a:r>
              <a:rPr lang="ru-RU" dirty="0"/>
              <a:t>период развития рыночной экономики от одного кризиса до другого, сопровождающийся регулярными изменениями макроэкономических показателей (уровня производства, занятости, цен).</a:t>
            </a:r>
          </a:p>
        </p:txBody>
      </p:sp>
    </p:spTree>
    <p:extLst>
      <p:ext uri="{BB962C8B-B14F-4D97-AF65-F5344CB8AC3E}">
        <p14:creationId xmlns:p14="http://schemas.microsoft.com/office/powerpoint/2010/main" val="122377978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Причины экономического цикла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4038600" cy="475252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ru-RU" sz="3400" b="1" dirty="0"/>
              <a:t>внешние </a:t>
            </a:r>
          </a:p>
          <a:p>
            <a:pPr marL="0" indent="0" algn="ctr">
              <a:buNone/>
            </a:pPr>
            <a:r>
              <a:rPr lang="ru-RU" sz="3400" b="1" dirty="0"/>
              <a:t>(экзогенные) причины.</a:t>
            </a:r>
          </a:p>
          <a:p>
            <a:pPr marL="0" indent="0">
              <a:buNone/>
            </a:pPr>
            <a:endParaRPr lang="ru-RU" sz="3400" b="1" dirty="0"/>
          </a:p>
          <a:p>
            <a:pPr marL="0" indent="0">
              <a:buNone/>
            </a:pPr>
            <a:r>
              <a:rPr lang="ru-RU" sz="3400" dirty="0"/>
              <a:t>причинами экономических </a:t>
            </a:r>
          </a:p>
          <a:p>
            <a:pPr marL="0" indent="0">
              <a:buNone/>
            </a:pPr>
            <a:r>
              <a:rPr lang="ru-RU" sz="3400" dirty="0"/>
              <a:t>циклов являются</a:t>
            </a:r>
          </a:p>
          <a:p>
            <a:pPr marL="0" indent="0">
              <a:buNone/>
            </a:pPr>
            <a:r>
              <a:rPr lang="ru-RU" sz="3400" dirty="0"/>
              <a:t>неэкономические факторы.</a:t>
            </a:r>
          </a:p>
          <a:p>
            <a:pPr marL="0" indent="0">
              <a:buNone/>
            </a:pPr>
            <a:r>
              <a:rPr lang="ru-RU" sz="3400" dirty="0"/>
              <a:t>К таким внешним (экзогенным) </a:t>
            </a:r>
          </a:p>
          <a:p>
            <a:pPr marL="0" indent="0">
              <a:buNone/>
            </a:pPr>
            <a:r>
              <a:rPr lang="ru-RU" sz="3400" dirty="0"/>
              <a:t>факторам относят:</a:t>
            </a:r>
          </a:p>
          <a:p>
            <a:pPr marL="0" indent="0">
              <a:buNone/>
            </a:pPr>
            <a:r>
              <a:rPr lang="ru-RU" sz="3400" dirty="0"/>
              <a:t>-научно-технические перевороты, </a:t>
            </a:r>
          </a:p>
          <a:p>
            <a:pPr marL="0" indent="0">
              <a:buNone/>
            </a:pPr>
            <a:r>
              <a:rPr lang="ru-RU" sz="3400" dirty="0"/>
              <a:t>вызывающие подъем инновационной </a:t>
            </a:r>
          </a:p>
          <a:p>
            <a:pPr marL="0" indent="0">
              <a:buNone/>
            </a:pPr>
            <a:r>
              <a:rPr lang="ru-RU" sz="3400" dirty="0"/>
              <a:t>активности;</a:t>
            </a:r>
          </a:p>
          <a:p>
            <a:pPr marL="0" indent="0">
              <a:buNone/>
            </a:pPr>
            <a:r>
              <a:rPr lang="ru-RU" sz="3400" dirty="0"/>
              <a:t>-политические шоки (например, </a:t>
            </a:r>
          </a:p>
          <a:p>
            <a:pPr marL="0" indent="0">
              <a:buNone/>
            </a:pPr>
            <a:r>
              <a:rPr lang="ru-RU" sz="3400" dirty="0"/>
              <a:t>революции);</a:t>
            </a:r>
          </a:p>
          <a:p>
            <a:pPr marL="0" indent="0">
              <a:buNone/>
            </a:pPr>
            <a:r>
              <a:rPr lang="ru-RU" sz="3400" dirty="0"/>
              <a:t>-воины, забастовки;</a:t>
            </a:r>
          </a:p>
          <a:p>
            <a:pPr marL="0" indent="0">
              <a:buNone/>
            </a:pPr>
            <a:r>
              <a:rPr lang="ru-RU" sz="3400" dirty="0"/>
              <a:t>-природные катаклизмы;</a:t>
            </a:r>
          </a:p>
          <a:p>
            <a:pPr marL="0" indent="0">
              <a:buNone/>
            </a:pPr>
            <a:r>
              <a:rPr lang="ru-RU" sz="3400" dirty="0"/>
              <a:t>-открытие золотых приисков.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ru-RU" sz="3400" b="1" dirty="0"/>
              <a:t>внутренние </a:t>
            </a:r>
          </a:p>
          <a:p>
            <a:pPr marL="0" indent="0" algn="ctr">
              <a:buNone/>
            </a:pPr>
            <a:r>
              <a:rPr lang="ru-RU" sz="3400" b="1" dirty="0"/>
              <a:t>(эндогенные) причины .</a:t>
            </a:r>
          </a:p>
          <a:p>
            <a:pPr marL="0" indent="0">
              <a:buNone/>
            </a:pPr>
            <a:endParaRPr lang="ru-RU" sz="3400" b="1" dirty="0"/>
          </a:p>
          <a:p>
            <a:pPr marL="0" indent="0">
              <a:buNone/>
            </a:pPr>
            <a:r>
              <a:rPr lang="ru-RU" sz="3400" dirty="0"/>
              <a:t>причинами экономических циклов </a:t>
            </a:r>
          </a:p>
          <a:p>
            <a:pPr marL="0" indent="0">
              <a:buNone/>
            </a:pPr>
            <a:r>
              <a:rPr lang="ru-RU" sz="3400" dirty="0"/>
              <a:t>являются </a:t>
            </a:r>
          </a:p>
          <a:p>
            <a:pPr marL="0" indent="0">
              <a:buNone/>
            </a:pPr>
            <a:r>
              <a:rPr lang="ru-RU" sz="3400" dirty="0"/>
              <a:t>экономические факторы.</a:t>
            </a:r>
          </a:p>
          <a:p>
            <a:pPr marL="0" indent="0">
              <a:buNone/>
            </a:pPr>
            <a:r>
              <a:rPr lang="ru-RU" sz="3400" dirty="0"/>
              <a:t>К таким факторам относятся:</a:t>
            </a:r>
          </a:p>
          <a:p>
            <a:pPr marL="0" indent="0">
              <a:buNone/>
            </a:pPr>
            <a:r>
              <a:rPr lang="ru-RU" sz="3400" dirty="0"/>
              <a:t>- стимулирующая или сдерживающая </a:t>
            </a:r>
          </a:p>
          <a:p>
            <a:pPr marL="0" indent="0">
              <a:buNone/>
            </a:pPr>
            <a:r>
              <a:rPr lang="ru-RU" sz="3400" dirty="0"/>
              <a:t>кредитно-денежная политика ЦБ;</a:t>
            </a:r>
          </a:p>
          <a:p>
            <a:pPr marL="0" indent="0">
              <a:buNone/>
            </a:pPr>
            <a:r>
              <a:rPr lang="ru-RU" sz="3400" dirty="0"/>
              <a:t>- дисбаланс между совокупным спросом </a:t>
            </a:r>
          </a:p>
          <a:p>
            <a:pPr marL="0" indent="0">
              <a:buNone/>
            </a:pPr>
            <a:r>
              <a:rPr lang="ru-RU" sz="3400" dirty="0"/>
              <a:t>и совокупным предложением;</a:t>
            </a:r>
          </a:p>
          <a:p>
            <a:pPr marL="0" indent="0">
              <a:buNone/>
            </a:pPr>
            <a:r>
              <a:rPr lang="ru-RU" sz="3400" dirty="0"/>
              <a:t>- деятельность правительства;</a:t>
            </a:r>
          </a:p>
          <a:p>
            <a:pPr marL="0" indent="0">
              <a:buNone/>
            </a:pPr>
            <a:r>
              <a:rPr lang="ru-RU" sz="3400" dirty="0"/>
              <a:t>- активизация или спад потребительской  активности;</a:t>
            </a:r>
          </a:p>
          <a:p>
            <a:pPr marL="0" indent="0">
              <a:buNone/>
            </a:pPr>
            <a:r>
              <a:rPr lang="ru-RU" sz="3400" dirty="0"/>
              <a:t>- инновации;</a:t>
            </a:r>
          </a:p>
          <a:p>
            <a:pPr marL="0" indent="0">
              <a:buNone/>
            </a:pPr>
            <a:r>
              <a:rPr lang="ru-RU" sz="3400" dirty="0"/>
              <a:t>- инвестирование (в </a:t>
            </a:r>
            <a:r>
              <a:rPr lang="ru-RU" sz="3400" dirty="0" err="1"/>
              <a:t>т.ч</a:t>
            </a:r>
            <a:r>
              <a:rPr lang="ru-RU" sz="3400" dirty="0"/>
              <a:t>. модель </a:t>
            </a:r>
          </a:p>
          <a:p>
            <a:pPr marL="0" indent="0">
              <a:buNone/>
            </a:pPr>
            <a:r>
              <a:rPr lang="ru-RU" sz="3400" dirty="0"/>
              <a:t>мультипликатора-акселератора);</a:t>
            </a:r>
          </a:p>
          <a:p>
            <a:pPr marL="0" indent="0">
              <a:buNone/>
            </a:pPr>
            <a:r>
              <a:rPr lang="ru-RU" sz="3400" dirty="0"/>
              <a:t>- преобразование структуры экономики и </a:t>
            </a:r>
          </a:p>
          <a:p>
            <a:pPr marL="0" indent="0">
              <a:buNone/>
            </a:pPr>
            <a:r>
              <a:rPr lang="ru-RU" sz="3400" dirty="0"/>
              <a:t>ценовых пропорций;</a:t>
            </a:r>
          </a:p>
          <a:p>
            <a:pPr marL="0" indent="0">
              <a:buNone/>
            </a:pPr>
            <a:r>
              <a:rPr lang="ru-RU" sz="3400" dirty="0"/>
              <a:t>- обновление основного капитала.</a:t>
            </a:r>
          </a:p>
        </p:txBody>
      </p:sp>
    </p:spTree>
    <p:extLst>
      <p:ext uri="{BB962C8B-B14F-4D97-AF65-F5344CB8AC3E}">
        <p14:creationId xmlns:p14="http://schemas.microsoft.com/office/powerpoint/2010/main" val="7619085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экономического цикла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977777"/>
            <a:ext cx="6408711" cy="2459334"/>
          </a:xfrm>
        </p:spPr>
      </p:pic>
      <p:sp>
        <p:nvSpPr>
          <p:cNvPr id="7" name="Прямоугольник 6"/>
          <p:cNvSpPr/>
          <p:nvPr/>
        </p:nvSpPr>
        <p:spPr>
          <a:xfrm>
            <a:off x="251520" y="4581128"/>
            <a:ext cx="1728192" cy="181588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Кризис </a:t>
            </a:r>
          </a:p>
          <a:p>
            <a:r>
              <a:rPr lang="ru-RU" sz="1600" dirty="0"/>
              <a:t>(рецессия, </a:t>
            </a:r>
          </a:p>
          <a:p>
            <a:r>
              <a:rPr lang="ru-RU" sz="1600" dirty="0"/>
              <a:t>спад) –</a:t>
            </a:r>
          </a:p>
          <a:p>
            <a:r>
              <a:rPr lang="ru-RU" sz="1600" dirty="0"/>
              <a:t>падение объема </a:t>
            </a:r>
          </a:p>
          <a:p>
            <a:r>
              <a:rPr lang="ru-RU" sz="1600" dirty="0"/>
              <a:t>производства до </a:t>
            </a:r>
          </a:p>
          <a:p>
            <a:r>
              <a:rPr lang="ru-RU" sz="1600" dirty="0"/>
              <a:t>определенного </a:t>
            </a:r>
          </a:p>
          <a:p>
            <a:r>
              <a:rPr lang="ru-RU" sz="1600" dirty="0"/>
              <a:t>уровня.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4581128"/>
            <a:ext cx="1728192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Депрессия –</a:t>
            </a:r>
          </a:p>
          <a:p>
            <a:r>
              <a:rPr lang="ru-RU" sz="1600" dirty="0" err="1"/>
              <a:t>приостанов</a:t>
            </a:r>
            <a:r>
              <a:rPr lang="ru-RU" sz="1600" dirty="0"/>
              <a:t>-</a:t>
            </a:r>
          </a:p>
          <a:p>
            <a:r>
              <a:rPr lang="ru-RU" sz="1600" dirty="0" err="1"/>
              <a:t>ление</a:t>
            </a:r>
            <a:endParaRPr lang="ru-RU" sz="1600" dirty="0"/>
          </a:p>
          <a:p>
            <a:r>
              <a:rPr lang="ru-RU" sz="1600" dirty="0"/>
              <a:t>падения </a:t>
            </a:r>
          </a:p>
          <a:p>
            <a:r>
              <a:rPr lang="ru-RU" sz="1600" dirty="0"/>
              <a:t>производства, </a:t>
            </a:r>
          </a:p>
          <a:p>
            <a:r>
              <a:rPr lang="ru-RU" sz="1600" dirty="0"/>
              <a:t>но отсутствие </a:t>
            </a:r>
          </a:p>
          <a:p>
            <a:r>
              <a:rPr lang="ru-RU" sz="1600" dirty="0"/>
              <a:t>роста.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3968" y="4572149"/>
            <a:ext cx="180020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Оживление </a:t>
            </a:r>
          </a:p>
          <a:p>
            <a:r>
              <a:rPr lang="ru-RU" sz="1600" dirty="0"/>
              <a:t>(экспансия) –</a:t>
            </a:r>
          </a:p>
          <a:p>
            <a:r>
              <a:rPr lang="ru-RU" sz="1600" dirty="0"/>
              <a:t>увеличение </a:t>
            </a:r>
          </a:p>
          <a:p>
            <a:r>
              <a:rPr lang="ru-RU" sz="1600" dirty="0"/>
              <a:t>объема </a:t>
            </a:r>
          </a:p>
          <a:p>
            <a:r>
              <a:rPr lang="ru-RU" sz="1600" dirty="0"/>
              <a:t>производства до</a:t>
            </a:r>
          </a:p>
          <a:p>
            <a:r>
              <a:rPr lang="ru-RU" sz="1600" dirty="0"/>
              <a:t>наивысшего </a:t>
            </a:r>
          </a:p>
          <a:p>
            <a:r>
              <a:rPr lang="ru-RU" sz="1600" dirty="0"/>
              <a:t>предкризисного.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4572149"/>
            <a:ext cx="2286000" cy="18158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Подъем (бум) –</a:t>
            </a:r>
          </a:p>
          <a:p>
            <a:r>
              <a:rPr lang="ru-RU" sz="1600" dirty="0"/>
              <a:t>рост производства </a:t>
            </a:r>
          </a:p>
          <a:p>
            <a:r>
              <a:rPr lang="ru-RU" sz="1600" dirty="0"/>
              <a:t>за пределы </a:t>
            </a:r>
          </a:p>
          <a:p>
            <a:r>
              <a:rPr lang="ru-RU" sz="1600" dirty="0"/>
              <a:t>предкризисного </a:t>
            </a:r>
          </a:p>
          <a:p>
            <a:r>
              <a:rPr lang="ru-RU" sz="1600" dirty="0"/>
              <a:t>уровня и </a:t>
            </a:r>
          </a:p>
          <a:p>
            <a:r>
              <a:rPr lang="ru-RU" sz="1600" dirty="0"/>
              <a:t>перерастание в </a:t>
            </a:r>
          </a:p>
          <a:p>
            <a:r>
              <a:rPr lang="ru-RU" sz="1600" dirty="0"/>
              <a:t>экономический бум.</a:t>
            </a:r>
          </a:p>
        </p:txBody>
      </p:sp>
    </p:spTree>
    <p:extLst>
      <p:ext uri="{BB962C8B-B14F-4D97-AF65-F5344CB8AC3E}">
        <p14:creationId xmlns:p14="http://schemas.microsoft.com/office/powerpoint/2010/main" val="324284590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Характеристика фаз экономического цикла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7544" y="1916832"/>
            <a:ext cx="4038600" cy="4781127"/>
          </a:xfrm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Признаки кризиса: </a:t>
            </a:r>
          </a:p>
          <a:p>
            <a:pPr marL="0" indent="0">
              <a:buNone/>
            </a:pPr>
            <a:r>
              <a:rPr lang="ru-RU" dirty="0"/>
              <a:t>- перепроизводство товаров;</a:t>
            </a:r>
          </a:p>
          <a:p>
            <a:pPr marL="0" indent="0">
              <a:buNone/>
            </a:pPr>
            <a:r>
              <a:rPr lang="ru-RU" dirty="0"/>
              <a:t>- сокращение сбыта произведенных товаров </a:t>
            </a:r>
          </a:p>
          <a:p>
            <a:pPr marL="0" indent="0">
              <a:buNone/>
            </a:pPr>
            <a:r>
              <a:rPr lang="ru-RU" dirty="0"/>
              <a:t>(рост товарных запасов);</a:t>
            </a:r>
          </a:p>
          <a:p>
            <a:pPr marL="0" indent="0">
              <a:buNone/>
            </a:pPr>
            <a:r>
              <a:rPr lang="ru-RU" dirty="0"/>
              <a:t>- снижение налоговых поступлений в бюджет;</a:t>
            </a:r>
          </a:p>
          <a:p>
            <a:pPr marL="0" indent="0">
              <a:buNone/>
            </a:pPr>
            <a:r>
              <a:rPr lang="ru-RU" dirty="0"/>
              <a:t>- сокращение кредитов;</a:t>
            </a:r>
          </a:p>
          <a:p>
            <a:pPr marL="0" indent="0">
              <a:buNone/>
            </a:pPr>
            <a:r>
              <a:rPr lang="ru-RU" dirty="0"/>
              <a:t>- повышение ссудного процента;</a:t>
            </a:r>
          </a:p>
          <a:p>
            <a:pPr marL="0" indent="0">
              <a:buNone/>
            </a:pPr>
            <a:r>
              <a:rPr lang="ru-RU" dirty="0"/>
              <a:t>- уменьшение прибыли у предприятий и банков;</a:t>
            </a:r>
          </a:p>
          <a:p>
            <a:pPr marL="0" indent="0">
              <a:buNone/>
            </a:pPr>
            <a:r>
              <a:rPr lang="ru-RU" dirty="0"/>
              <a:t>- массовое банкротство предприятий и банков,</a:t>
            </a:r>
          </a:p>
          <a:p>
            <a:pPr marL="0" indent="0">
              <a:buNone/>
            </a:pPr>
            <a:r>
              <a:rPr lang="ru-RU" dirty="0"/>
              <a:t>- падение производства;</a:t>
            </a:r>
          </a:p>
          <a:p>
            <a:pPr marL="0" indent="0">
              <a:buNone/>
            </a:pPr>
            <a:r>
              <a:rPr lang="ru-RU" dirty="0"/>
              <a:t>- неплатежи, безработица и т.д.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4008" y="1916832"/>
            <a:ext cx="4038600" cy="485313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Депрессия (может продолжаться </a:t>
            </a:r>
          </a:p>
          <a:p>
            <a:pPr marL="0" indent="0">
              <a:buNone/>
            </a:pPr>
            <a:r>
              <a:rPr lang="ru-RU" dirty="0"/>
              <a:t>значительное время):</a:t>
            </a:r>
          </a:p>
          <a:p>
            <a:pPr marL="0" indent="0">
              <a:buNone/>
            </a:pPr>
            <a:r>
              <a:rPr lang="ru-RU" dirty="0"/>
              <a:t>- низкий, но достаточно стабильный уровень </a:t>
            </a:r>
          </a:p>
          <a:p>
            <a:pPr marL="0" indent="0">
              <a:buNone/>
            </a:pPr>
            <a:r>
              <a:rPr lang="ru-RU" dirty="0"/>
              <a:t>производства;</a:t>
            </a:r>
          </a:p>
          <a:p>
            <a:pPr marL="0" indent="0">
              <a:buNone/>
            </a:pPr>
            <a:r>
              <a:rPr lang="ru-RU" dirty="0"/>
              <a:t>- высокий уровень безработицы;</a:t>
            </a:r>
          </a:p>
          <a:p>
            <a:pPr marL="0" indent="0">
              <a:buNone/>
            </a:pPr>
            <a:r>
              <a:rPr lang="ru-RU" dirty="0"/>
              <a:t>- снижение процентной ставки;</a:t>
            </a:r>
          </a:p>
          <a:p>
            <a:pPr marL="0" indent="0">
              <a:buNone/>
            </a:pPr>
            <a:r>
              <a:rPr lang="ru-RU" dirty="0"/>
              <a:t>- товарные запасы исчерпаны, но бизнес </a:t>
            </a:r>
          </a:p>
          <a:p>
            <a:pPr marL="0" indent="0">
              <a:buNone/>
            </a:pPr>
            <a:r>
              <a:rPr lang="ru-RU" dirty="0"/>
              <a:t>постепенно начинает накапливать </a:t>
            </a:r>
          </a:p>
          <a:p>
            <a:pPr marL="0" indent="0">
              <a:buNone/>
            </a:pPr>
            <a:r>
              <a:rPr lang="ru-RU" dirty="0"/>
              <a:t>инвестиции;</a:t>
            </a:r>
          </a:p>
          <a:p>
            <a:pPr marL="0" indent="0">
              <a:buNone/>
            </a:pPr>
            <a:r>
              <a:rPr lang="ru-RU" dirty="0"/>
              <a:t>- появляются отдельные точки </a:t>
            </a:r>
          </a:p>
          <a:p>
            <a:pPr marL="0" indent="0">
              <a:buNone/>
            </a:pPr>
            <a:r>
              <a:rPr lang="ru-RU" dirty="0"/>
              <a:t>экономического роста.</a:t>
            </a:r>
          </a:p>
        </p:txBody>
      </p:sp>
    </p:spTree>
    <p:extLst>
      <p:ext uri="{BB962C8B-B14F-4D97-AF65-F5344CB8AC3E}">
        <p14:creationId xmlns:p14="http://schemas.microsoft.com/office/powerpoint/2010/main" val="202616826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Характеристика фаз экономического цикла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7544" y="2060848"/>
            <a:ext cx="4038600" cy="443484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Оживление:</a:t>
            </a:r>
          </a:p>
          <a:p>
            <a:pPr marL="0" indent="0">
              <a:buNone/>
            </a:pPr>
            <a:r>
              <a:rPr lang="ru-RU" dirty="0"/>
              <a:t>- незначительное повышение уровня </a:t>
            </a:r>
          </a:p>
          <a:p>
            <a:pPr marL="0" indent="0">
              <a:buNone/>
            </a:pPr>
            <a:r>
              <a:rPr lang="ru-RU" dirty="0"/>
              <a:t>производства;</a:t>
            </a:r>
          </a:p>
          <a:p>
            <a:pPr marL="0" indent="0">
              <a:buNone/>
            </a:pPr>
            <a:r>
              <a:rPr lang="ru-RU" dirty="0"/>
              <a:t>- некоторое сокращение безработицы;</a:t>
            </a:r>
          </a:p>
          <a:p>
            <a:pPr marL="0" indent="0">
              <a:buNone/>
            </a:pPr>
            <a:r>
              <a:rPr lang="ru-RU" dirty="0"/>
              <a:t>- постепенное повышение спроса на </a:t>
            </a:r>
          </a:p>
          <a:p>
            <a:pPr marL="0" indent="0">
              <a:buNone/>
            </a:pPr>
            <a:r>
              <a:rPr lang="ru-RU" dirty="0"/>
              <a:t>потребительские товары, новое промышленное </a:t>
            </a:r>
          </a:p>
          <a:p>
            <a:pPr marL="0" indent="0">
              <a:buNone/>
            </a:pPr>
            <a:r>
              <a:rPr lang="ru-RU" dirty="0"/>
              <a:t>оборудование и инвестиции;</a:t>
            </a:r>
          </a:p>
          <a:p>
            <a:pPr marL="0" indent="0">
              <a:buNone/>
            </a:pPr>
            <a:r>
              <a:rPr lang="ru-RU" dirty="0"/>
              <a:t>- растут цены и ставка ссудного процента.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4008" y="2060848"/>
            <a:ext cx="4038600" cy="44348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Подъем:</a:t>
            </a:r>
          </a:p>
          <a:p>
            <a:pPr marL="0" indent="0">
              <a:buNone/>
            </a:pPr>
            <a:r>
              <a:rPr lang="ru-RU" dirty="0"/>
              <a:t>- уровень производства превосходит </a:t>
            </a:r>
          </a:p>
          <a:p>
            <a:pPr marL="0" indent="0">
              <a:buNone/>
            </a:pPr>
            <a:r>
              <a:rPr lang="ru-RU" dirty="0"/>
              <a:t>достигнутый в предыдущем цикле;</a:t>
            </a:r>
          </a:p>
          <a:p>
            <a:pPr marL="0" indent="0">
              <a:buNone/>
            </a:pPr>
            <a:r>
              <a:rPr lang="ru-RU" dirty="0"/>
              <a:t>- бешеный рост цен;</a:t>
            </a:r>
          </a:p>
          <a:p>
            <a:pPr marL="0" indent="0">
              <a:buNone/>
            </a:pPr>
            <a:r>
              <a:rPr lang="ru-RU" dirty="0"/>
              <a:t>- сокращение безработицы до минимальных </a:t>
            </a:r>
          </a:p>
          <a:p>
            <a:pPr marL="0" indent="0">
              <a:buNone/>
            </a:pPr>
            <a:r>
              <a:rPr lang="ru-RU" dirty="0"/>
              <a:t>размеров при одновременном росте ЗП;</a:t>
            </a:r>
          </a:p>
          <a:p>
            <a:pPr marL="0" indent="0">
              <a:buNone/>
            </a:pPr>
            <a:r>
              <a:rPr lang="ru-RU" dirty="0"/>
              <a:t>- рост потребительского и инвестиционного </a:t>
            </a:r>
          </a:p>
          <a:p>
            <a:pPr marL="0" indent="0">
              <a:buNone/>
            </a:pPr>
            <a:r>
              <a:rPr lang="ru-RU" dirty="0"/>
              <a:t>спроса, а также спроса на сырьевые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414531153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258"/>
            <a:ext cx="8229600" cy="1143000"/>
          </a:xfrm>
        </p:spPr>
        <p:txBody>
          <a:bodyPr/>
          <a:lstStyle/>
          <a:p>
            <a:r>
              <a:rPr lang="ru-RU" dirty="0"/>
              <a:t>Виды экономических циклов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10923"/>
              </p:ext>
            </p:extLst>
          </p:nvPr>
        </p:nvGraphicFramePr>
        <p:xfrm>
          <a:off x="179512" y="1168258"/>
          <a:ext cx="8589640" cy="5858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37"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 цикла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Характерный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909">
                <a:tc>
                  <a:txBody>
                    <a:bodyPr/>
                    <a:lstStyle/>
                    <a:p>
                      <a:r>
                        <a:rPr lang="ru-RU" sz="1400" dirty="0"/>
                        <a:t>Цикл </a:t>
                      </a:r>
                      <a:r>
                        <a:rPr lang="ru-RU" sz="1400" dirty="0" err="1"/>
                        <a:t>Китчина</a:t>
                      </a:r>
                      <a:endParaRPr lang="ru-RU" sz="1400" dirty="0"/>
                    </a:p>
                    <a:p>
                      <a:r>
                        <a:rPr lang="ru-RU" sz="1400" dirty="0"/>
                        <a:t>Короткие циклы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2-5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Товарные циклы, вызываемые изменением величины </a:t>
                      </a:r>
                    </a:p>
                    <a:p>
                      <a:pPr algn="just"/>
                      <a:r>
                        <a:rPr lang="ru-RU" sz="1400" dirty="0"/>
                        <a:t>запасов. Восстановление равновесия на потребительском рынке возможно путем перепрофилирование производства.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144">
                <a:tc>
                  <a:txBody>
                    <a:bodyPr/>
                    <a:lstStyle/>
                    <a:p>
                      <a:r>
                        <a:rPr lang="ru-RU" sz="1400" dirty="0"/>
                        <a:t>Цикл </a:t>
                      </a:r>
                      <a:r>
                        <a:rPr lang="ru-RU" sz="1400" dirty="0" err="1"/>
                        <a:t>Жугляра</a:t>
                      </a:r>
                      <a:endParaRPr lang="ru-RU" sz="1400" dirty="0"/>
                    </a:p>
                    <a:p>
                      <a:r>
                        <a:rPr lang="ru-RU" sz="1400" dirty="0"/>
                        <a:t>(промышленные </a:t>
                      </a:r>
                    </a:p>
                    <a:p>
                      <a:r>
                        <a:rPr lang="ru-RU" sz="1400" dirty="0"/>
                        <a:t>или </a:t>
                      </a:r>
                    </a:p>
                    <a:p>
                      <a:r>
                        <a:rPr lang="ru-RU" sz="1400" dirty="0"/>
                        <a:t>инвестиционные)</a:t>
                      </a:r>
                    </a:p>
                    <a:p>
                      <a:r>
                        <a:rPr lang="ru-RU" sz="1400" dirty="0"/>
                        <a:t>Средние циклы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7-11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Циклы, связанные с обновлением основного капитала и изменением спроса на оборудование, т.к. замена  основного капитала происходит по мере его  физического и морального износа. </a:t>
                      </a:r>
                    </a:p>
                    <a:p>
                      <a:r>
                        <a:rPr lang="ru-RU" sz="1400" dirty="0" err="1"/>
                        <a:t>Жугляр</a:t>
                      </a:r>
                      <a:r>
                        <a:rPr lang="ru-RU" sz="1400" dirty="0"/>
                        <a:t> считал, что причина возникновения циклов – изменения в денежном обращении и кредите, вызванные увеличением спроса на инвестиции.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0411">
                <a:tc>
                  <a:txBody>
                    <a:bodyPr/>
                    <a:lstStyle/>
                    <a:p>
                      <a:r>
                        <a:rPr lang="ru-RU" sz="1400" dirty="0"/>
                        <a:t>Цикл Кузнеца </a:t>
                      </a:r>
                    </a:p>
                    <a:p>
                      <a:r>
                        <a:rPr lang="ru-RU" sz="1400" dirty="0"/>
                        <a:t>(строительные)</a:t>
                      </a:r>
                    </a:p>
                    <a:p>
                      <a:r>
                        <a:rPr lang="ru-RU" sz="1400" dirty="0"/>
                        <a:t>Длинные циклы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15-25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Строительные циклы, связанные с ростом доходов в стране, стимулирующим иммиграционные потоки, рождаемость, способствующим жилищному строительству.</a:t>
                      </a:r>
                    </a:p>
                    <a:p>
                      <a:r>
                        <a:rPr lang="ru-RU" sz="1400" dirty="0"/>
                        <a:t>С. Кузнец весьма убедительно доказал, что в строительстве 20-летние колебания обладают  наибольшей повторяемостью. </a:t>
                      </a:r>
                    </a:p>
                    <a:p>
                      <a:r>
                        <a:rPr lang="ru-RU" sz="1400" dirty="0" err="1"/>
                        <a:t>С.Кузнец</a:t>
                      </a:r>
                      <a:r>
                        <a:rPr lang="ru-RU" sz="1400" dirty="0"/>
                        <a:t> выявил взаимосвязь между показателями национального дохода и валовыми инвестициями в </a:t>
                      </a:r>
                    </a:p>
                    <a:p>
                      <a:r>
                        <a:rPr lang="ru-RU" sz="1400" dirty="0"/>
                        <a:t>здания, сооружения, оборудование производственного </a:t>
                      </a:r>
                    </a:p>
                    <a:p>
                      <a:r>
                        <a:rPr lang="ru-RU" sz="1400" dirty="0"/>
                        <a:t>назначения.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469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917534"/>
              </p:ext>
            </p:extLst>
          </p:nvPr>
        </p:nvGraphicFramePr>
        <p:xfrm>
          <a:off x="395536" y="332656"/>
          <a:ext cx="8229600" cy="6120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956">
                <a:tc>
                  <a:txBody>
                    <a:bodyPr/>
                    <a:lstStyle/>
                    <a:p>
                      <a:r>
                        <a:rPr lang="ru-RU" sz="1400" dirty="0"/>
                        <a:t>Цикл Кондратьева</a:t>
                      </a:r>
                    </a:p>
                    <a:p>
                      <a:r>
                        <a:rPr lang="ru-RU" sz="1400" dirty="0"/>
                        <a:t>Длинные циклы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45-60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Причиной «длинных волн» </a:t>
                      </a:r>
                      <a:r>
                        <a:rPr lang="ru-RU" sz="1400" dirty="0" err="1"/>
                        <a:t>Н.Д.Кондратьев</a:t>
                      </a:r>
                      <a:r>
                        <a:rPr lang="ru-RU" sz="1400" dirty="0"/>
                        <a:t> считал </a:t>
                      </a:r>
                    </a:p>
                    <a:p>
                      <a:r>
                        <a:rPr lang="ru-RU" sz="1400" dirty="0"/>
                        <a:t>массовое внедрение новых технологий в производство, </a:t>
                      </a:r>
                    </a:p>
                    <a:p>
                      <a:r>
                        <a:rPr lang="ru-RU" sz="1400" dirty="0"/>
                        <a:t>что стимулирует инвестиции.</a:t>
                      </a:r>
                    </a:p>
                    <a:p>
                      <a:r>
                        <a:rPr lang="ru-RU" sz="1400" dirty="0"/>
                        <a:t>В больших циклах выделял 2 фазы:</a:t>
                      </a:r>
                    </a:p>
                    <a:p>
                      <a:r>
                        <a:rPr lang="ru-RU" sz="1400" dirty="0"/>
                        <a:t>- повышающую и </a:t>
                      </a:r>
                    </a:p>
                    <a:p>
                      <a:r>
                        <a:rPr lang="ru-RU" sz="1400" dirty="0"/>
                        <a:t>- понижающую.</a:t>
                      </a:r>
                    </a:p>
                    <a:p>
                      <a:r>
                        <a:rPr lang="ru-RU" sz="1400" dirty="0"/>
                        <a:t>Перед повышающей фазой происходит своеобразный </a:t>
                      </a:r>
                    </a:p>
                    <a:p>
                      <a:r>
                        <a:rPr lang="ru-RU" sz="1400" dirty="0"/>
                        <a:t>взрыв научно-технического прогресса, затем на стадии </a:t>
                      </a:r>
                    </a:p>
                    <a:p>
                      <a:r>
                        <a:rPr lang="ru-RU" sz="1400" dirty="0"/>
                        <a:t>хозяйственного подъема – широкое внедрение в </a:t>
                      </a:r>
                    </a:p>
                    <a:p>
                      <a:r>
                        <a:rPr lang="ru-RU" sz="1400" dirty="0"/>
                        <a:t>экономику «продуктов» этого взрыва. В зависимости от </a:t>
                      </a:r>
                    </a:p>
                    <a:p>
                      <a:r>
                        <a:rPr lang="ru-RU" sz="1400" dirty="0"/>
                        <a:t>адаптации каждой страны именно к данной длинной </a:t>
                      </a:r>
                    </a:p>
                    <a:p>
                      <a:r>
                        <a:rPr lang="ru-RU" sz="1400" dirty="0"/>
                        <a:t>волне происходит и трансформация сил на мировой </a:t>
                      </a:r>
                    </a:p>
                    <a:p>
                      <a:r>
                        <a:rPr lang="ru-RU" sz="1400" dirty="0"/>
                        <a:t>арене.</a:t>
                      </a:r>
                    </a:p>
                    <a:p>
                      <a:r>
                        <a:rPr lang="ru-RU" sz="1400" dirty="0"/>
                        <a:t>Большие циклы:</a:t>
                      </a:r>
                    </a:p>
                    <a:p>
                      <a:r>
                        <a:rPr lang="ru-RU" sz="1400" dirty="0"/>
                        <a:t>- 1-ый цикл – с начала 90-х </a:t>
                      </a:r>
                      <a:r>
                        <a:rPr lang="ru-RU" sz="1400" dirty="0" err="1"/>
                        <a:t>гг</a:t>
                      </a:r>
                      <a:r>
                        <a:rPr lang="ru-RU" sz="1400" dirty="0"/>
                        <a:t> 18 в. до середины 19 в. </a:t>
                      </a:r>
                    </a:p>
                    <a:p>
                      <a:r>
                        <a:rPr lang="ru-RU" sz="1400" dirty="0"/>
                        <a:t>(связан с промышленной революцией в Англии);</a:t>
                      </a:r>
                    </a:p>
                    <a:p>
                      <a:r>
                        <a:rPr lang="ru-RU" sz="1400" dirty="0"/>
                        <a:t>- 2-й цикл – с середины 19 в. до 1890-1896 гг. (связан </a:t>
                      </a:r>
                    </a:p>
                    <a:p>
                      <a:r>
                        <a:rPr lang="ru-RU" sz="1400" dirty="0"/>
                        <a:t>с развитием железнодорожного транспорта);</a:t>
                      </a:r>
                    </a:p>
                    <a:p>
                      <a:r>
                        <a:rPr lang="ru-RU" sz="1400" dirty="0"/>
                        <a:t>-3-й цикл – 1896 по 1940-1945 гг. (связан с внедрением </a:t>
                      </a:r>
                    </a:p>
                    <a:p>
                      <a:r>
                        <a:rPr lang="ru-RU" sz="1400" dirty="0"/>
                        <a:t>электроэнергии, телефона и радио).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r>
                        <a:rPr lang="ru-RU" sz="1400" dirty="0"/>
                        <a:t>Цикл </a:t>
                      </a:r>
                      <a:r>
                        <a:rPr lang="ru-RU" sz="1400" dirty="0" err="1"/>
                        <a:t>Форрестера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200 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Циклы, связанные с использованием новых видов </a:t>
                      </a:r>
                    </a:p>
                    <a:p>
                      <a:r>
                        <a:rPr lang="ru-RU" sz="1400" dirty="0"/>
                        <a:t>энергии и материалов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r>
                        <a:rPr lang="ru-RU" sz="1400" dirty="0"/>
                        <a:t>Цикл </a:t>
                      </a:r>
                      <a:r>
                        <a:rPr lang="ru-RU" sz="1400" dirty="0" err="1"/>
                        <a:t>Тоффлера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1000 – 2000 </a:t>
                      </a:r>
                    </a:p>
                    <a:p>
                      <a:r>
                        <a:rPr lang="ru-RU" sz="1400" dirty="0"/>
                        <a:t>лет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Циклы, обусловленные развитием цивилизаций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0733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dirty="0"/>
              <a:t>Классификация макроэкономических </a:t>
            </a:r>
            <a:br>
              <a:rPr lang="ru-RU" sz="2800" dirty="0"/>
            </a:br>
            <a:r>
              <a:rPr lang="ru-RU" sz="2800" dirty="0"/>
              <a:t>показателей в зависимости от изменений в ходе </a:t>
            </a:r>
            <a:br>
              <a:rPr lang="ru-RU" sz="2800" dirty="0"/>
            </a:br>
            <a:r>
              <a:rPr lang="ru-RU" sz="2800" dirty="0"/>
              <a:t>экономического цикла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1562"/>
              </p:ext>
            </p:extLst>
          </p:nvPr>
        </p:nvGraphicFramePr>
        <p:xfrm>
          <a:off x="323528" y="1412776"/>
          <a:ext cx="8640960" cy="49971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70">
                <a:tc>
                  <a:txBody>
                    <a:bodyPr/>
                    <a:lstStyle/>
                    <a:p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Сущность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014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Проциклические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Параметры, значения </a:t>
                      </a:r>
                    </a:p>
                    <a:p>
                      <a:r>
                        <a:rPr lang="ru-RU" sz="1400" dirty="0"/>
                        <a:t>которых в фазе подъема</a:t>
                      </a:r>
                    </a:p>
                    <a:p>
                      <a:r>
                        <a:rPr lang="ru-RU" sz="1400" dirty="0"/>
                        <a:t>увеличиваются, а в фазе</a:t>
                      </a:r>
                    </a:p>
                    <a:p>
                      <a:r>
                        <a:rPr lang="ru-RU" sz="1400" dirty="0"/>
                        <a:t>спада - уменьшаются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ВВП (совокупный выпуск),</a:t>
                      </a:r>
                    </a:p>
                    <a:p>
                      <a:r>
                        <a:rPr lang="ru-RU" sz="1400" dirty="0"/>
                        <a:t>загрузка производственных </a:t>
                      </a:r>
                    </a:p>
                    <a:p>
                      <a:r>
                        <a:rPr lang="ru-RU" sz="1400" dirty="0"/>
                        <a:t>мощностей,</a:t>
                      </a:r>
                    </a:p>
                    <a:p>
                      <a:r>
                        <a:rPr lang="ru-RU" sz="1400" dirty="0"/>
                        <a:t>агрегаты денежной массы,</a:t>
                      </a:r>
                    </a:p>
                    <a:p>
                      <a:r>
                        <a:rPr lang="ru-RU" sz="1400" dirty="0"/>
                        <a:t>скорость обращения денег, </a:t>
                      </a:r>
                    </a:p>
                    <a:p>
                      <a:r>
                        <a:rPr lang="ru-RU" sz="1400" dirty="0"/>
                        <a:t>краткосрочные процентные ставки,</a:t>
                      </a:r>
                    </a:p>
                    <a:p>
                      <a:r>
                        <a:rPr lang="ru-RU" sz="1400" dirty="0"/>
                        <a:t>общий уровень цен в экономике, </a:t>
                      </a:r>
                    </a:p>
                    <a:p>
                      <a:r>
                        <a:rPr lang="ru-RU" sz="1400" dirty="0"/>
                        <a:t>объем продаж,</a:t>
                      </a:r>
                    </a:p>
                    <a:p>
                      <a:r>
                        <a:rPr lang="ru-RU" sz="1400" dirty="0"/>
                        <a:t>величина налоговых поступлений,</a:t>
                      </a:r>
                    </a:p>
                    <a:p>
                      <a:r>
                        <a:rPr lang="ru-RU" sz="1400" dirty="0"/>
                        <a:t>объем трансфертных выплат,</a:t>
                      </a:r>
                    </a:p>
                    <a:p>
                      <a:r>
                        <a:rPr lang="ru-RU" sz="1400" dirty="0"/>
                        <a:t>прибыли корпораций,</a:t>
                      </a:r>
                    </a:p>
                    <a:p>
                      <a:r>
                        <a:rPr lang="ru-RU" sz="1400" dirty="0"/>
                        <a:t>объем импорта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33"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Контрцикли</a:t>
                      </a:r>
                      <a:r>
                        <a:rPr lang="ru-RU" sz="1400" dirty="0"/>
                        <a:t>-</a:t>
                      </a:r>
                    </a:p>
                    <a:p>
                      <a:r>
                        <a:rPr lang="ru-RU" sz="1400" dirty="0" err="1"/>
                        <a:t>ческие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противо</a:t>
                      </a:r>
                      <a:r>
                        <a:rPr lang="ru-RU" sz="1400" dirty="0"/>
                        <a:t>-</a:t>
                      </a:r>
                    </a:p>
                    <a:p>
                      <a:r>
                        <a:rPr lang="ru-RU" sz="1400" dirty="0"/>
                        <a:t>циклические)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Параметры, значения </a:t>
                      </a:r>
                    </a:p>
                    <a:p>
                      <a:r>
                        <a:rPr lang="ru-RU" sz="1400" dirty="0"/>
                        <a:t>которых в фазе подъема </a:t>
                      </a:r>
                    </a:p>
                    <a:p>
                      <a:r>
                        <a:rPr lang="ru-RU" sz="1400" dirty="0"/>
                        <a:t>уменьшаются, а в фазе </a:t>
                      </a:r>
                    </a:p>
                    <a:p>
                      <a:r>
                        <a:rPr lang="ru-RU" sz="1400" dirty="0"/>
                        <a:t>спада - увеличиваются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уровень безработицы,</a:t>
                      </a:r>
                    </a:p>
                    <a:p>
                      <a:r>
                        <a:rPr lang="ru-RU" sz="1400" dirty="0"/>
                        <a:t>размеры запасов,</a:t>
                      </a:r>
                    </a:p>
                    <a:p>
                      <a:r>
                        <a:rPr lang="ru-RU" sz="1400" dirty="0"/>
                        <a:t>число банкротств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35">
                <a:tc>
                  <a:txBody>
                    <a:bodyPr/>
                    <a:lstStyle/>
                    <a:p>
                      <a:r>
                        <a:rPr lang="ru-RU" sz="1400" dirty="0"/>
                        <a:t>Ациклические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Параметры, изменение </a:t>
                      </a:r>
                    </a:p>
                    <a:p>
                      <a:r>
                        <a:rPr lang="ru-RU" sz="1400" dirty="0"/>
                        <a:t>которых не связано с </a:t>
                      </a:r>
                    </a:p>
                    <a:p>
                      <a:r>
                        <a:rPr lang="ru-RU" sz="1400" dirty="0"/>
                        <a:t>фазами цикла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Объем экспорта, </a:t>
                      </a:r>
                    </a:p>
                    <a:p>
                      <a:r>
                        <a:rPr lang="ru-RU" sz="1400" dirty="0"/>
                        <a:t>ставка налога, </a:t>
                      </a:r>
                    </a:p>
                    <a:p>
                      <a:r>
                        <a:rPr lang="ru-RU" sz="1400" dirty="0"/>
                        <a:t>норма амортизации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7692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1511</Words>
  <Application>Microsoft Office PowerPoint</Application>
  <PresentationFormat>Экран (4:3)</PresentationFormat>
  <Paragraphs>363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Constantia</vt:lpstr>
      <vt:lpstr>Wingdings 2</vt:lpstr>
      <vt:lpstr>Поток</vt:lpstr>
      <vt:lpstr>Экономические циклы</vt:lpstr>
      <vt:lpstr>Понятие экономического цикла</vt:lpstr>
      <vt:lpstr>Причины экономического цикла</vt:lpstr>
      <vt:lpstr>Структура экономического цикла</vt:lpstr>
      <vt:lpstr>Характеристика фаз экономического цикла</vt:lpstr>
      <vt:lpstr>Характеристика фаз экономического цикла</vt:lpstr>
      <vt:lpstr>Виды экономических циклов</vt:lpstr>
      <vt:lpstr>Презентация PowerPoint</vt:lpstr>
      <vt:lpstr>Классификация макроэкономических  показателей в зависимости от изменений в ходе  экономического цикла</vt:lpstr>
      <vt:lpstr>Презентация PowerPoint</vt:lpstr>
      <vt:lpstr>Теории экономических циклов</vt:lpstr>
      <vt:lpstr>Теории экономических циклов</vt:lpstr>
      <vt:lpstr>Теории циклических колебаний</vt:lpstr>
      <vt:lpstr>Презентация PowerPoint</vt:lpstr>
      <vt:lpstr>Спасибо за внимание!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Экономические циклы</dc:title>
  <dc:creator>Katya</dc:creator>
  <cp:lastModifiedBy>Galina_Rybina@mail.ru</cp:lastModifiedBy>
  <cp:revision>14</cp:revision>
  <dcterms:created xsi:type="dcterms:W3CDTF">2020-06-13T11:57:26Z</dcterms:created>
  <dcterms:modified xsi:type="dcterms:W3CDTF">2021-02-24T22:08:10Z</dcterms:modified>
</cp:coreProperties>
</file>