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91" r:id="rId11"/>
    <p:sldId id="265" r:id="rId12"/>
    <p:sldId id="289" r:id="rId13"/>
    <p:sldId id="288" r:id="rId14"/>
    <p:sldId id="290" r:id="rId15"/>
    <p:sldId id="267" r:id="rId16"/>
    <p:sldId id="268" r:id="rId17"/>
    <p:sldId id="269" r:id="rId18"/>
    <p:sldId id="296" r:id="rId19"/>
    <p:sldId id="292" r:id="rId20"/>
    <p:sldId id="293" r:id="rId21"/>
    <p:sldId id="294" r:id="rId22"/>
    <p:sldId id="295" r:id="rId23"/>
    <p:sldId id="274" r:id="rId24"/>
    <p:sldId id="276" r:id="rId25"/>
    <p:sldId id="280" r:id="rId26"/>
    <p:sldId id="282" r:id="rId27"/>
    <p:sldId id="283" r:id="rId28"/>
    <p:sldId id="287" r:id="rId2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ВВП России, в млрд. руб.</c:v>
                </c:pt>
              </c:strCache>
            </c:strRef>
          </c:tx>
          <c:spPr>
            <a:ln w="28440">
              <a:solidFill>
                <a:srgbClr val="4A66AC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97" b="0" strike="noStrike" spc="-1">
                    <a:solidFill>
                      <a:srgbClr val="0D0D0D"/>
                    </a:solidFill>
                    <a:latin typeface="Futura PT Book"/>
                    <a:ea typeface="DejaVu San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83232.600000000006</c:v>
                </c:pt>
                <c:pt idx="1">
                  <c:v>86010.2</c:v>
                </c:pt>
                <c:pt idx="2">
                  <c:v>92089.3</c:v>
                </c:pt>
                <c:pt idx="3">
                  <c:v>103626.6</c:v>
                </c:pt>
                <c:pt idx="4">
                  <c:v>110046.1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1B-4C40-8827-8F87F6EA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119592448"/>
        <c:axId val="119593984"/>
      </c:lineChart>
      <c:catAx>
        <c:axId val="11959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0D0D0D"/>
                </a:solidFill>
                <a:latin typeface="Futura PT Light"/>
                <a:ea typeface="DejaVu Sans"/>
              </a:defRPr>
            </a:pPr>
            <a:endParaRPr lang="ru-RU"/>
          </a:p>
        </c:txPr>
        <c:crossAx val="119593984"/>
        <c:crosses val="autoZero"/>
        <c:auto val="1"/>
        <c:lblAlgn val="ctr"/>
        <c:lblOffset val="100"/>
        <c:noMultiLvlLbl val="0"/>
      </c:catAx>
      <c:valAx>
        <c:axId val="11959398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0D0D0D"/>
                </a:solidFill>
                <a:latin typeface="Futura PT Light"/>
                <a:ea typeface="DejaVu Sans"/>
              </a:defRPr>
            </a:pPr>
            <a:endParaRPr lang="ru-RU"/>
          </a:p>
        </c:txPr>
        <c:crossAx val="11959244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0D0D0D"/>
              </a:solidFill>
              <a:latin typeface="Futura PT Book"/>
              <a:ea typeface="DejaVu Sans"/>
            </a:defRPr>
          </a:pPr>
          <a:endParaRPr lang="ru-RU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83102335295197E-2"/>
          <c:y val="3.5281146637265705E-2"/>
          <c:w val="0.91262578317828014"/>
          <c:h val="0.73642502756339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2018, в %</c:v>
                </c:pt>
              </c:strCache>
            </c:strRef>
          </c:tx>
          <c:spPr>
            <a:solidFill>
              <a:srgbClr val="4A66AC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97" b="0" strike="noStrike" spc="-1">
                    <a:solidFill>
                      <a:srgbClr val="0D0D0D"/>
                    </a:solidFill>
                    <a:latin typeface="Futura PT Book"/>
                    <a:ea typeface="DejaVu San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Доходы от предпринимательской деятельности</c:v>
                </c:pt>
                <c:pt idx="1">
                  <c:v>Заработная плата</c:v>
                </c:pt>
                <c:pt idx="2">
                  <c:v>Социальные выплаты</c:v>
                </c:pt>
                <c:pt idx="3">
                  <c:v>Доходы от собственности</c:v>
                </c:pt>
                <c:pt idx="4">
                  <c:v>Прочие денежные поступления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6.1</c:v>
                </c:pt>
                <c:pt idx="1">
                  <c:v>39.200000000000003</c:v>
                </c:pt>
                <c:pt idx="2">
                  <c:v>19.100000000000001</c:v>
                </c:pt>
                <c:pt idx="3">
                  <c:v>4.5999999999999996</c:v>
                </c:pt>
                <c:pt idx="4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0-4287-94A3-A41C9B4B6952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2019, в %</c:v>
                </c:pt>
              </c:strCache>
            </c:strRef>
          </c:tx>
          <c:spPr>
            <a:solidFill>
              <a:srgbClr val="629DD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97" b="0" strike="noStrike" spc="-1">
                    <a:solidFill>
                      <a:srgbClr val="0D0D0D"/>
                    </a:solidFill>
                    <a:latin typeface="Futura PT Book"/>
                    <a:ea typeface="DejaVu San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Доходы от предпринимательской деятельности</c:v>
                </c:pt>
                <c:pt idx="1">
                  <c:v>Заработная плата</c:v>
                </c:pt>
                <c:pt idx="2">
                  <c:v>Социальные выплаты</c:v>
                </c:pt>
                <c:pt idx="3">
                  <c:v>Доходы от собственности</c:v>
                </c:pt>
                <c:pt idx="4">
                  <c:v>Прочие денежные поступления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6.1</c:v>
                </c:pt>
                <c:pt idx="1">
                  <c:v>40.1</c:v>
                </c:pt>
                <c:pt idx="2">
                  <c:v>19</c:v>
                </c:pt>
                <c:pt idx="3">
                  <c:v>4.4000000000000004</c:v>
                </c:pt>
                <c:pt idx="4">
                  <c:v>12.4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40-4287-94A3-A41C9B4B6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378176"/>
        <c:axId val="105379712"/>
      </c:barChart>
      <c:catAx>
        <c:axId val="10537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0D0D0D"/>
                </a:solidFill>
                <a:latin typeface="Futura PT Light"/>
                <a:ea typeface="DejaVu Sans"/>
              </a:defRPr>
            </a:pPr>
            <a:endParaRPr lang="ru-RU"/>
          </a:p>
        </c:txPr>
        <c:crossAx val="105379712"/>
        <c:crosses val="autoZero"/>
        <c:auto val="1"/>
        <c:lblAlgn val="ctr"/>
        <c:lblOffset val="100"/>
        <c:noMultiLvlLbl val="0"/>
      </c:catAx>
      <c:valAx>
        <c:axId val="10537971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0D0D0D"/>
                </a:solidFill>
                <a:latin typeface="Futura PT Light"/>
                <a:ea typeface="DejaVu Sans"/>
              </a:defRPr>
            </a:pPr>
            <a:endParaRPr lang="ru-RU"/>
          </a:p>
        </c:txPr>
        <c:crossAx val="105378176"/>
        <c:crosses val="autoZero"/>
        <c:crossBetween val="between"/>
      </c:valAx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38224635713028304"/>
          <c:y val="0.94801951488402303"/>
          <c:w val="0.23282807608360498"/>
          <c:h val="5.1980485115976999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0D0D0D"/>
              </a:solidFill>
              <a:latin typeface="Futura PT Book"/>
              <a:ea typeface="DejaVu Sans"/>
            </a:defRPr>
          </a:pPr>
          <a:endParaRPr lang="ru-RU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A45B-5233-4DA8-8559-83BFA61E1901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AD9C781-7DA5-4CAC-B067-405AE48F7949}">
      <dgm:prSet phldrT="[Текст]" custT="1"/>
      <dgm:spPr/>
      <dgm:t>
        <a:bodyPr/>
        <a:lstStyle/>
        <a:p>
          <a:r>
            <a:rPr lang="ru-RU" sz="1800" dirty="0">
              <a:latin typeface="Futura PT Light" panose="020B0402020204020303" pitchFamily="34" charset="-52"/>
            </a:rPr>
            <a:t>Природные ресурсы страны</a:t>
          </a:r>
        </a:p>
      </dgm:t>
    </dgm:pt>
    <dgm:pt modelId="{9B2EE222-4620-4C67-A274-ECCCA368A240}" type="parTrans" cxnId="{755A5BEB-9A7E-452F-B1ED-5D8B7660B4C4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4746CB04-1953-49A1-9F75-8CEB17FD286B}" type="sibTrans" cxnId="{755A5BEB-9A7E-452F-B1ED-5D8B7660B4C4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FF549F06-FADC-46A6-A306-41E9B876D6DB}">
      <dgm:prSet phldrT="[Текст]" custT="1"/>
      <dgm:spPr/>
      <dgm:t>
        <a:bodyPr/>
        <a:lstStyle/>
        <a:p>
          <a:r>
            <a:rPr lang="ru-RU" sz="1800" dirty="0">
              <a:latin typeface="Futura PT Light" panose="020B0402020204020303" pitchFamily="34" charset="-52"/>
            </a:rPr>
            <a:t>Продукты производства, предметы потребления</a:t>
          </a:r>
        </a:p>
      </dgm:t>
    </dgm:pt>
    <dgm:pt modelId="{21D923B6-F887-4D2D-961D-D7A6442A0C09}" type="parTrans" cxnId="{1DACF0F9-598F-41E7-A85D-1C0B381365B9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0D7B273F-5843-4458-B5FA-95FBB5782489}" type="sibTrans" cxnId="{1DACF0F9-598F-41E7-A85D-1C0B381365B9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602A81E4-5E1E-4DAB-8C62-A09FEBEFE510}">
      <dgm:prSet phldrT="[Текст]" custT="1"/>
      <dgm:spPr/>
      <dgm:t>
        <a:bodyPr/>
        <a:lstStyle/>
        <a:p>
          <a:r>
            <a:rPr lang="ru-RU" sz="1800" dirty="0">
              <a:latin typeface="Futura PT Light" panose="020B0402020204020303" pitchFamily="34" charset="-52"/>
            </a:rPr>
            <a:t>Финансовые активы</a:t>
          </a:r>
        </a:p>
      </dgm:t>
    </dgm:pt>
    <dgm:pt modelId="{C79D844D-9A42-4919-BCE1-C8EEBA9DD3E7}" type="parTrans" cxnId="{9C68726E-79F4-4814-8874-5DF037CC5E9E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11140B33-B47C-45AD-889F-B54A76FEEF15}" type="sibTrans" cxnId="{9C68726E-79F4-4814-8874-5DF037CC5E9E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B332F356-CA14-48C8-9FBF-590FFAB5733C}">
      <dgm:prSet custT="1"/>
      <dgm:spPr/>
      <dgm:t>
        <a:bodyPr/>
        <a:lstStyle/>
        <a:p>
          <a:r>
            <a:rPr lang="ru-RU" sz="1800" dirty="0">
              <a:latin typeface="Futura PT Light" panose="020B0402020204020303" pitchFamily="34" charset="-52"/>
            </a:rPr>
            <a:t>Нематериальные активы</a:t>
          </a:r>
        </a:p>
      </dgm:t>
    </dgm:pt>
    <dgm:pt modelId="{989D070C-1D17-4952-B6B9-3539DD6C36CD}" type="parTrans" cxnId="{881FEC8C-1B5F-4F73-B50A-141A873217D8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DBBE8C23-A1BF-4AC6-B160-24915FB19BBA}" type="sibTrans" cxnId="{881FEC8C-1B5F-4F73-B50A-141A873217D8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54DFE1C1-FA87-4DF4-86BE-C1F6FD281E35}">
      <dgm:prSet custT="1"/>
      <dgm:spPr/>
      <dgm:t>
        <a:bodyPr/>
        <a:lstStyle/>
        <a:p>
          <a:r>
            <a:rPr lang="ru-RU" sz="1600" dirty="0">
              <a:latin typeface="Futura PT Light" panose="020B0402020204020303" pitchFamily="34" charset="-52"/>
            </a:rPr>
            <a:t>Нематериальное богатство, связанное с человеческими ресурсами</a:t>
          </a:r>
        </a:p>
      </dgm:t>
    </dgm:pt>
    <dgm:pt modelId="{BC7E211F-A883-4939-8DFE-E0A7EBA0F3FF}" type="parTrans" cxnId="{CFF7070D-D987-4F6C-9CD0-263DE7CDC542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CC3B5392-D6E9-4951-AA62-0DEEC5FF78A0}" type="sibTrans" cxnId="{CFF7070D-D987-4F6C-9CD0-263DE7CDC542}">
      <dgm:prSet/>
      <dgm:spPr/>
      <dgm:t>
        <a:bodyPr/>
        <a:lstStyle/>
        <a:p>
          <a:endParaRPr lang="ru-RU" sz="1800">
            <a:latin typeface="Futura PT Light" panose="020B0402020204020303" pitchFamily="34" charset="-52"/>
          </a:endParaRPr>
        </a:p>
      </dgm:t>
    </dgm:pt>
    <dgm:pt modelId="{2AB51F69-42AC-4EE5-A50E-B00742F41AEC}" type="pres">
      <dgm:prSet presAssocID="{070AA45B-5233-4DA8-8559-83BFA61E1901}" presName="linear" presStyleCnt="0">
        <dgm:presLayoutVars>
          <dgm:dir/>
          <dgm:animLvl val="lvl"/>
          <dgm:resizeHandles val="exact"/>
        </dgm:presLayoutVars>
      </dgm:prSet>
      <dgm:spPr/>
    </dgm:pt>
    <dgm:pt modelId="{068157CE-E5DA-4295-955F-0E524F738395}" type="pres">
      <dgm:prSet presAssocID="{BAD9C781-7DA5-4CAC-B067-405AE48F7949}" presName="parentLin" presStyleCnt="0"/>
      <dgm:spPr/>
    </dgm:pt>
    <dgm:pt modelId="{134FD65E-4B49-43E0-BB00-2108A0C06549}" type="pres">
      <dgm:prSet presAssocID="{BAD9C781-7DA5-4CAC-B067-405AE48F7949}" presName="parentLeftMargin" presStyleLbl="node1" presStyleIdx="0" presStyleCnt="5"/>
      <dgm:spPr/>
    </dgm:pt>
    <dgm:pt modelId="{AEB3DD3D-F0BD-447E-96B5-326C7034DFFE}" type="pres">
      <dgm:prSet presAssocID="{BAD9C781-7DA5-4CAC-B067-405AE48F79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3BC05A-56C1-4174-ACA3-82D039996B54}" type="pres">
      <dgm:prSet presAssocID="{BAD9C781-7DA5-4CAC-B067-405AE48F7949}" presName="negativeSpace" presStyleCnt="0"/>
      <dgm:spPr/>
    </dgm:pt>
    <dgm:pt modelId="{8920533E-1601-4D26-9BB4-B321E9EEE584}" type="pres">
      <dgm:prSet presAssocID="{BAD9C781-7DA5-4CAC-B067-405AE48F7949}" presName="childText" presStyleLbl="conFgAcc1" presStyleIdx="0" presStyleCnt="5">
        <dgm:presLayoutVars>
          <dgm:bulletEnabled val="1"/>
        </dgm:presLayoutVars>
      </dgm:prSet>
      <dgm:spPr/>
    </dgm:pt>
    <dgm:pt modelId="{BCDB635C-5213-4634-8531-EA5A45B52DAD}" type="pres">
      <dgm:prSet presAssocID="{4746CB04-1953-49A1-9F75-8CEB17FD286B}" presName="spaceBetweenRectangles" presStyleCnt="0"/>
      <dgm:spPr/>
    </dgm:pt>
    <dgm:pt modelId="{269880CE-7FB7-4916-A8A0-0C3BCD0B873E}" type="pres">
      <dgm:prSet presAssocID="{FF549F06-FADC-46A6-A306-41E9B876D6DB}" presName="parentLin" presStyleCnt="0"/>
      <dgm:spPr/>
    </dgm:pt>
    <dgm:pt modelId="{EAE7AB68-4735-42A6-95B2-44A3B8CDF05E}" type="pres">
      <dgm:prSet presAssocID="{FF549F06-FADC-46A6-A306-41E9B876D6DB}" presName="parentLeftMargin" presStyleLbl="node1" presStyleIdx="0" presStyleCnt="5"/>
      <dgm:spPr/>
    </dgm:pt>
    <dgm:pt modelId="{4A7A1195-A716-4EC9-932D-E63FDA6AF309}" type="pres">
      <dgm:prSet presAssocID="{FF549F06-FADC-46A6-A306-41E9B876D6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EF8616-86F8-431A-818B-069F1450A1C0}" type="pres">
      <dgm:prSet presAssocID="{FF549F06-FADC-46A6-A306-41E9B876D6DB}" presName="negativeSpace" presStyleCnt="0"/>
      <dgm:spPr/>
    </dgm:pt>
    <dgm:pt modelId="{9C1824CA-8B66-4C47-9A04-5B9C8C4914EF}" type="pres">
      <dgm:prSet presAssocID="{FF549F06-FADC-46A6-A306-41E9B876D6DB}" presName="childText" presStyleLbl="conFgAcc1" presStyleIdx="1" presStyleCnt="5">
        <dgm:presLayoutVars>
          <dgm:bulletEnabled val="1"/>
        </dgm:presLayoutVars>
      </dgm:prSet>
      <dgm:spPr/>
    </dgm:pt>
    <dgm:pt modelId="{F1BE7032-DA5C-4843-BC92-87D44F7BBB8B}" type="pres">
      <dgm:prSet presAssocID="{0D7B273F-5843-4458-B5FA-95FBB5782489}" presName="spaceBetweenRectangles" presStyleCnt="0"/>
      <dgm:spPr/>
    </dgm:pt>
    <dgm:pt modelId="{503A2BA5-6762-40F7-A8DE-BF21C53D059B}" type="pres">
      <dgm:prSet presAssocID="{602A81E4-5E1E-4DAB-8C62-A09FEBEFE510}" presName="parentLin" presStyleCnt="0"/>
      <dgm:spPr/>
    </dgm:pt>
    <dgm:pt modelId="{70632AED-D227-4F76-90D4-DFC4AFFE8CFB}" type="pres">
      <dgm:prSet presAssocID="{602A81E4-5E1E-4DAB-8C62-A09FEBEFE510}" presName="parentLeftMargin" presStyleLbl="node1" presStyleIdx="1" presStyleCnt="5"/>
      <dgm:spPr/>
    </dgm:pt>
    <dgm:pt modelId="{781F652D-DC19-4180-ACB4-15EFC0D7E745}" type="pres">
      <dgm:prSet presAssocID="{602A81E4-5E1E-4DAB-8C62-A09FEBEFE5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F69DED-43A5-4C7A-B7CE-F6A80555B395}" type="pres">
      <dgm:prSet presAssocID="{602A81E4-5E1E-4DAB-8C62-A09FEBEFE510}" presName="negativeSpace" presStyleCnt="0"/>
      <dgm:spPr/>
    </dgm:pt>
    <dgm:pt modelId="{8B616446-AFDA-46B7-9A65-B5F5E1FBC48B}" type="pres">
      <dgm:prSet presAssocID="{602A81E4-5E1E-4DAB-8C62-A09FEBEFE510}" presName="childText" presStyleLbl="conFgAcc1" presStyleIdx="2" presStyleCnt="5">
        <dgm:presLayoutVars>
          <dgm:bulletEnabled val="1"/>
        </dgm:presLayoutVars>
      </dgm:prSet>
      <dgm:spPr/>
    </dgm:pt>
    <dgm:pt modelId="{15A01A2C-EC71-4F8C-B63C-07EFE2F59EB3}" type="pres">
      <dgm:prSet presAssocID="{11140B33-B47C-45AD-889F-B54A76FEEF15}" presName="spaceBetweenRectangles" presStyleCnt="0"/>
      <dgm:spPr/>
    </dgm:pt>
    <dgm:pt modelId="{C13B2F80-D074-490D-9076-71C44ECBA575}" type="pres">
      <dgm:prSet presAssocID="{B332F356-CA14-48C8-9FBF-590FFAB5733C}" presName="parentLin" presStyleCnt="0"/>
      <dgm:spPr/>
    </dgm:pt>
    <dgm:pt modelId="{77A2D56F-0A0A-4269-BB07-9E739D99E928}" type="pres">
      <dgm:prSet presAssocID="{B332F356-CA14-48C8-9FBF-590FFAB5733C}" presName="parentLeftMargin" presStyleLbl="node1" presStyleIdx="2" presStyleCnt="5"/>
      <dgm:spPr/>
    </dgm:pt>
    <dgm:pt modelId="{FDFFC17B-3A78-4915-AC26-E0A879FF889E}" type="pres">
      <dgm:prSet presAssocID="{B332F356-CA14-48C8-9FBF-590FFAB573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FE90E1-A89D-4ABA-B10B-DCF0361731E6}" type="pres">
      <dgm:prSet presAssocID="{B332F356-CA14-48C8-9FBF-590FFAB5733C}" presName="negativeSpace" presStyleCnt="0"/>
      <dgm:spPr/>
    </dgm:pt>
    <dgm:pt modelId="{0228BDA5-C32F-4074-A586-9959E4684812}" type="pres">
      <dgm:prSet presAssocID="{B332F356-CA14-48C8-9FBF-590FFAB5733C}" presName="childText" presStyleLbl="conFgAcc1" presStyleIdx="3" presStyleCnt="5">
        <dgm:presLayoutVars>
          <dgm:bulletEnabled val="1"/>
        </dgm:presLayoutVars>
      </dgm:prSet>
      <dgm:spPr/>
    </dgm:pt>
    <dgm:pt modelId="{4BBE5E73-4E05-40BE-8B55-0A93E8CF57B7}" type="pres">
      <dgm:prSet presAssocID="{DBBE8C23-A1BF-4AC6-B160-24915FB19BBA}" presName="spaceBetweenRectangles" presStyleCnt="0"/>
      <dgm:spPr/>
    </dgm:pt>
    <dgm:pt modelId="{B7D8716C-46D1-4651-B16F-1491D7E41005}" type="pres">
      <dgm:prSet presAssocID="{54DFE1C1-FA87-4DF4-86BE-C1F6FD281E35}" presName="parentLin" presStyleCnt="0"/>
      <dgm:spPr/>
    </dgm:pt>
    <dgm:pt modelId="{53129596-4D93-4C78-AB1F-690C0C35F283}" type="pres">
      <dgm:prSet presAssocID="{54DFE1C1-FA87-4DF4-86BE-C1F6FD281E35}" presName="parentLeftMargin" presStyleLbl="node1" presStyleIdx="3" presStyleCnt="5"/>
      <dgm:spPr/>
    </dgm:pt>
    <dgm:pt modelId="{51024F9D-9B7F-4850-9224-63B1ACB4579D}" type="pres">
      <dgm:prSet presAssocID="{54DFE1C1-FA87-4DF4-86BE-C1F6FD281E35}" presName="parentText" presStyleLbl="node1" presStyleIdx="4" presStyleCnt="5" custScaleY="127092">
        <dgm:presLayoutVars>
          <dgm:chMax val="0"/>
          <dgm:bulletEnabled val="1"/>
        </dgm:presLayoutVars>
      </dgm:prSet>
      <dgm:spPr/>
    </dgm:pt>
    <dgm:pt modelId="{B403C126-113D-4BCB-A12B-A9440AE44DE0}" type="pres">
      <dgm:prSet presAssocID="{54DFE1C1-FA87-4DF4-86BE-C1F6FD281E35}" presName="negativeSpace" presStyleCnt="0"/>
      <dgm:spPr/>
    </dgm:pt>
    <dgm:pt modelId="{6D8CA749-7E09-42DE-BCDD-9F43EA7C22E7}" type="pres">
      <dgm:prSet presAssocID="{54DFE1C1-FA87-4DF4-86BE-C1F6FD281E3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8E61608-1FFB-4B21-A79E-C68418264489}" type="presOf" srcId="{070AA45B-5233-4DA8-8559-83BFA61E1901}" destId="{2AB51F69-42AC-4EE5-A50E-B00742F41AEC}" srcOrd="0" destOrd="0" presId="urn:microsoft.com/office/officeart/2005/8/layout/list1"/>
    <dgm:cxn modelId="{CFF7070D-D987-4F6C-9CD0-263DE7CDC542}" srcId="{070AA45B-5233-4DA8-8559-83BFA61E1901}" destId="{54DFE1C1-FA87-4DF4-86BE-C1F6FD281E35}" srcOrd="4" destOrd="0" parTransId="{BC7E211F-A883-4939-8DFE-E0A7EBA0F3FF}" sibTransId="{CC3B5392-D6E9-4951-AA62-0DEEC5FF78A0}"/>
    <dgm:cxn modelId="{AD22F929-197E-426C-9133-15FD9B1CB97F}" type="presOf" srcId="{FF549F06-FADC-46A6-A306-41E9B876D6DB}" destId="{EAE7AB68-4735-42A6-95B2-44A3B8CDF05E}" srcOrd="0" destOrd="0" presId="urn:microsoft.com/office/officeart/2005/8/layout/list1"/>
    <dgm:cxn modelId="{64E2E969-C549-4FF0-894A-4D87D8D6C69D}" type="presOf" srcId="{54DFE1C1-FA87-4DF4-86BE-C1F6FD281E35}" destId="{53129596-4D93-4C78-AB1F-690C0C35F283}" srcOrd="0" destOrd="0" presId="urn:microsoft.com/office/officeart/2005/8/layout/list1"/>
    <dgm:cxn modelId="{2BFDD54A-AFB4-451C-A6D4-5F528C34DA7B}" type="presOf" srcId="{B332F356-CA14-48C8-9FBF-590FFAB5733C}" destId="{FDFFC17B-3A78-4915-AC26-E0A879FF889E}" srcOrd="1" destOrd="0" presId="urn:microsoft.com/office/officeart/2005/8/layout/list1"/>
    <dgm:cxn modelId="{9C68726E-79F4-4814-8874-5DF037CC5E9E}" srcId="{070AA45B-5233-4DA8-8559-83BFA61E1901}" destId="{602A81E4-5E1E-4DAB-8C62-A09FEBEFE510}" srcOrd="2" destOrd="0" parTransId="{C79D844D-9A42-4919-BCE1-C8EEBA9DD3E7}" sibTransId="{11140B33-B47C-45AD-889F-B54A76FEEF15}"/>
    <dgm:cxn modelId="{36038078-D5A8-4833-A02D-56BACAE9E915}" type="presOf" srcId="{602A81E4-5E1E-4DAB-8C62-A09FEBEFE510}" destId="{781F652D-DC19-4180-ACB4-15EFC0D7E745}" srcOrd="1" destOrd="0" presId="urn:microsoft.com/office/officeart/2005/8/layout/list1"/>
    <dgm:cxn modelId="{DB08808A-0669-4FB8-9F29-D2EE0B0987C9}" type="presOf" srcId="{FF549F06-FADC-46A6-A306-41E9B876D6DB}" destId="{4A7A1195-A716-4EC9-932D-E63FDA6AF309}" srcOrd="1" destOrd="0" presId="urn:microsoft.com/office/officeart/2005/8/layout/list1"/>
    <dgm:cxn modelId="{881FEC8C-1B5F-4F73-B50A-141A873217D8}" srcId="{070AA45B-5233-4DA8-8559-83BFA61E1901}" destId="{B332F356-CA14-48C8-9FBF-590FFAB5733C}" srcOrd="3" destOrd="0" parTransId="{989D070C-1D17-4952-B6B9-3539DD6C36CD}" sibTransId="{DBBE8C23-A1BF-4AC6-B160-24915FB19BBA}"/>
    <dgm:cxn modelId="{4DB6C58E-3090-47F3-81BD-623E9F144717}" type="presOf" srcId="{602A81E4-5E1E-4DAB-8C62-A09FEBEFE510}" destId="{70632AED-D227-4F76-90D4-DFC4AFFE8CFB}" srcOrd="0" destOrd="0" presId="urn:microsoft.com/office/officeart/2005/8/layout/list1"/>
    <dgm:cxn modelId="{2702CDA5-F0FE-4CEB-B951-4BA11FACFA68}" type="presOf" srcId="{B332F356-CA14-48C8-9FBF-590FFAB5733C}" destId="{77A2D56F-0A0A-4269-BB07-9E739D99E928}" srcOrd="0" destOrd="0" presId="urn:microsoft.com/office/officeart/2005/8/layout/list1"/>
    <dgm:cxn modelId="{22EC49A7-1639-42EC-BB04-A04E4FDAFA17}" type="presOf" srcId="{BAD9C781-7DA5-4CAC-B067-405AE48F7949}" destId="{134FD65E-4B49-43E0-BB00-2108A0C06549}" srcOrd="0" destOrd="0" presId="urn:microsoft.com/office/officeart/2005/8/layout/list1"/>
    <dgm:cxn modelId="{755A5BEB-9A7E-452F-B1ED-5D8B7660B4C4}" srcId="{070AA45B-5233-4DA8-8559-83BFA61E1901}" destId="{BAD9C781-7DA5-4CAC-B067-405AE48F7949}" srcOrd="0" destOrd="0" parTransId="{9B2EE222-4620-4C67-A274-ECCCA368A240}" sibTransId="{4746CB04-1953-49A1-9F75-8CEB17FD286B}"/>
    <dgm:cxn modelId="{743A40EF-A1C9-47F6-99DA-6591D5406362}" type="presOf" srcId="{BAD9C781-7DA5-4CAC-B067-405AE48F7949}" destId="{AEB3DD3D-F0BD-447E-96B5-326C7034DFFE}" srcOrd="1" destOrd="0" presId="urn:microsoft.com/office/officeart/2005/8/layout/list1"/>
    <dgm:cxn modelId="{098EB4F3-80AB-406E-AC2C-AA1FC2096407}" type="presOf" srcId="{54DFE1C1-FA87-4DF4-86BE-C1F6FD281E35}" destId="{51024F9D-9B7F-4850-9224-63B1ACB4579D}" srcOrd="1" destOrd="0" presId="urn:microsoft.com/office/officeart/2005/8/layout/list1"/>
    <dgm:cxn modelId="{1DACF0F9-598F-41E7-A85D-1C0B381365B9}" srcId="{070AA45B-5233-4DA8-8559-83BFA61E1901}" destId="{FF549F06-FADC-46A6-A306-41E9B876D6DB}" srcOrd="1" destOrd="0" parTransId="{21D923B6-F887-4D2D-961D-D7A6442A0C09}" sibTransId="{0D7B273F-5843-4458-B5FA-95FBB5782489}"/>
    <dgm:cxn modelId="{CB41E0BF-853F-4673-BFB1-879DA3CB84D3}" type="presParOf" srcId="{2AB51F69-42AC-4EE5-A50E-B00742F41AEC}" destId="{068157CE-E5DA-4295-955F-0E524F738395}" srcOrd="0" destOrd="0" presId="urn:microsoft.com/office/officeart/2005/8/layout/list1"/>
    <dgm:cxn modelId="{F657C8E0-3B0B-42AB-B3D0-8EEC5DE0D787}" type="presParOf" srcId="{068157CE-E5DA-4295-955F-0E524F738395}" destId="{134FD65E-4B49-43E0-BB00-2108A0C06549}" srcOrd="0" destOrd="0" presId="urn:microsoft.com/office/officeart/2005/8/layout/list1"/>
    <dgm:cxn modelId="{29DE25FB-A716-4EA4-BD38-829FA4E0A454}" type="presParOf" srcId="{068157CE-E5DA-4295-955F-0E524F738395}" destId="{AEB3DD3D-F0BD-447E-96B5-326C7034DFFE}" srcOrd="1" destOrd="0" presId="urn:microsoft.com/office/officeart/2005/8/layout/list1"/>
    <dgm:cxn modelId="{7C20F748-82FE-49FD-9E0D-5A6AA1E70215}" type="presParOf" srcId="{2AB51F69-42AC-4EE5-A50E-B00742F41AEC}" destId="{9C3BC05A-56C1-4174-ACA3-82D039996B54}" srcOrd="1" destOrd="0" presId="urn:microsoft.com/office/officeart/2005/8/layout/list1"/>
    <dgm:cxn modelId="{6C7BC279-0162-4385-82E8-46DD72A5635A}" type="presParOf" srcId="{2AB51F69-42AC-4EE5-A50E-B00742F41AEC}" destId="{8920533E-1601-4D26-9BB4-B321E9EEE584}" srcOrd="2" destOrd="0" presId="urn:microsoft.com/office/officeart/2005/8/layout/list1"/>
    <dgm:cxn modelId="{63C3B34A-AD6F-42D2-B520-CB0A554F7ACC}" type="presParOf" srcId="{2AB51F69-42AC-4EE5-A50E-B00742F41AEC}" destId="{BCDB635C-5213-4634-8531-EA5A45B52DAD}" srcOrd="3" destOrd="0" presId="urn:microsoft.com/office/officeart/2005/8/layout/list1"/>
    <dgm:cxn modelId="{DDCF0F40-2799-4A3B-9B90-81102B923546}" type="presParOf" srcId="{2AB51F69-42AC-4EE5-A50E-B00742F41AEC}" destId="{269880CE-7FB7-4916-A8A0-0C3BCD0B873E}" srcOrd="4" destOrd="0" presId="urn:microsoft.com/office/officeart/2005/8/layout/list1"/>
    <dgm:cxn modelId="{C199CBC3-4AAF-4BC8-BD41-1B3474DC3E64}" type="presParOf" srcId="{269880CE-7FB7-4916-A8A0-0C3BCD0B873E}" destId="{EAE7AB68-4735-42A6-95B2-44A3B8CDF05E}" srcOrd="0" destOrd="0" presId="urn:microsoft.com/office/officeart/2005/8/layout/list1"/>
    <dgm:cxn modelId="{1AA8B0A7-9382-4552-A72F-662B911EAC4D}" type="presParOf" srcId="{269880CE-7FB7-4916-A8A0-0C3BCD0B873E}" destId="{4A7A1195-A716-4EC9-932D-E63FDA6AF309}" srcOrd="1" destOrd="0" presId="urn:microsoft.com/office/officeart/2005/8/layout/list1"/>
    <dgm:cxn modelId="{F56CA851-BC4F-4A2F-BE5C-255B73ABA936}" type="presParOf" srcId="{2AB51F69-42AC-4EE5-A50E-B00742F41AEC}" destId="{D9EF8616-86F8-431A-818B-069F1450A1C0}" srcOrd="5" destOrd="0" presId="urn:microsoft.com/office/officeart/2005/8/layout/list1"/>
    <dgm:cxn modelId="{0C02EFE2-3D3B-448B-862E-155B933B9354}" type="presParOf" srcId="{2AB51F69-42AC-4EE5-A50E-B00742F41AEC}" destId="{9C1824CA-8B66-4C47-9A04-5B9C8C4914EF}" srcOrd="6" destOrd="0" presId="urn:microsoft.com/office/officeart/2005/8/layout/list1"/>
    <dgm:cxn modelId="{EE512C95-5EF4-4EF7-A65D-53EC14E37382}" type="presParOf" srcId="{2AB51F69-42AC-4EE5-A50E-B00742F41AEC}" destId="{F1BE7032-DA5C-4843-BC92-87D44F7BBB8B}" srcOrd="7" destOrd="0" presId="urn:microsoft.com/office/officeart/2005/8/layout/list1"/>
    <dgm:cxn modelId="{A95BEA90-7BD8-4ADB-A77C-8C8D51751B28}" type="presParOf" srcId="{2AB51F69-42AC-4EE5-A50E-B00742F41AEC}" destId="{503A2BA5-6762-40F7-A8DE-BF21C53D059B}" srcOrd="8" destOrd="0" presId="urn:microsoft.com/office/officeart/2005/8/layout/list1"/>
    <dgm:cxn modelId="{5A4A69CC-1221-4558-A6E4-B44B16CB2DE7}" type="presParOf" srcId="{503A2BA5-6762-40F7-A8DE-BF21C53D059B}" destId="{70632AED-D227-4F76-90D4-DFC4AFFE8CFB}" srcOrd="0" destOrd="0" presId="urn:microsoft.com/office/officeart/2005/8/layout/list1"/>
    <dgm:cxn modelId="{CAC6C0CA-E83E-433A-8D62-DA98FD750311}" type="presParOf" srcId="{503A2BA5-6762-40F7-A8DE-BF21C53D059B}" destId="{781F652D-DC19-4180-ACB4-15EFC0D7E745}" srcOrd="1" destOrd="0" presId="urn:microsoft.com/office/officeart/2005/8/layout/list1"/>
    <dgm:cxn modelId="{E25F41AA-7800-4E17-B287-D2728250DEA4}" type="presParOf" srcId="{2AB51F69-42AC-4EE5-A50E-B00742F41AEC}" destId="{C5F69DED-43A5-4C7A-B7CE-F6A80555B395}" srcOrd="9" destOrd="0" presId="urn:microsoft.com/office/officeart/2005/8/layout/list1"/>
    <dgm:cxn modelId="{86D66130-D2AC-467C-8C89-9B8AA73A594B}" type="presParOf" srcId="{2AB51F69-42AC-4EE5-A50E-B00742F41AEC}" destId="{8B616446-AFDA-46B7-9A65-B5F5E1FBC48B}" srcOrd="10" destOrd="0" presId="urn:microsoft.com/office/officeart/2005/8/layout/list1"/>
    <dgm:cxn modelId="{9E42617C-27E3-4BF9-B904-9303DDE2EA44}" type="presParOf" srcId="{2AB51F69-42AC-4EE5-A50E-B00742F41AEC}" destId="{15A01A2C-EC71-4F8C-B63C-07EFE2F59EB3}" srcOrd="11" destOrd="0" presId="urn:microsoft.com/office/officeart/2005/8/layout/list1"/>
    <dgm:cxn modelId="{1D7889E9-4B04-4E70-B1CA-666196881B7C}" type="presParOf" srcId="{2AB51F69-42AC-4EE5-A50E-B00742F41AEC}" destId="{C13B2F80-D074-490D-9076-71C44ECBA575}" srcOrd="12" destOrd="0" presId="urn:microsoft.com/office/officeart/2005/8/layout/list1"/>
    <dgm:cxn modelId="{5503E95A-1732-420E-AD7A-8B87413770C5}" type="presParOf" srcId="{C13B2F80-D074-490D-9076-71C44ECBA575}" destId="{77A2D56F-0A0A-4269-BB07-9E739D99E928}" srcOrd="0" destOrd="0" presId="urn:microsoft.com/office/officeart/2005/8/layout/list1"/>
    <dgm:cxn modelId="{570D8CF0-8670-41CE-9B78-939E24A8E0F9}" type="presParOf" srcId="{C13B2F80-D074-490D-9076-71C44ECBA575}" destId="{FDFFC17B-3A78-4915-AC26-E0A879FF889E}" srcOrd="1" destOrd="0" presId="urn:microsoft.com/office/officeart/2005/8/layout/list1"/>
    <dgm:cxn modelId="{2A3053E9-235A-4DBC-BAE5-45F5DC3B20A9}" type="presParOf" srcId="{2AB51F69-42AC-4EE5-A50E-B00742F41AEC}" destId="{45FE90E1-A89D-4ABA-B10B-DCF0361731E6}" srcOrd="13" destOrd="0" presId="urn:microsoft.com/office/officeart/2005/8/layout/list1"/>
    <dgm:cxn modelId="{9AD4FED5-4B0D-4BF5-AD03-313CB19D426E}" type="presParOf" srcId="{2AB51F69-42AC-4EE5-A50E-B00742F41AEC}" destId="{0228BDA5-C32F-4074-A586-9959E4684812}" srcOrd="14" destOrd="0" presId="urn:microsoft.com/office/officeart/2005/8/layout/list1"/>
    <dgm:cxn modelId="{21DE535A-9E47-4F0E-9156-3C5999EAA802}" type="presParOf" srcId="{2AB51F69-42AC-4EE5-A50E-B00742F41AEC}" destId="{4BBE5E73-4E05-40BE-8B55-0A93E8CF57B7}" srcOrd="15" destOrd="0" presId="urn:microsoft.com/office/officeart/2005/8/layout/list1"/>
    <dgm:cxn modelId="{1EF95A69-4669-443F-9AB1-D8121596F2D3}" type="presParOf" srcId="{2AB51F69-42AC-4EE5-A50E-B00742F41AEC}" destId="{B7D8716C-46D1-4651-B16F-1491D7E41005}" srcOrd="16" destOrd="0" presId="urn:microsoft.com/office/officeart/2005/8/layout/list1"/>
    <dgm:cxn modelId="{A175AF86-9028-4F4C-A263-EA2100E83EC9}" type="presParOf" srcId="{B7D8716C-46D1-4651-B16F-1491D7E41005}" destId="{53129596-4D93-4C78-AB1F-690C0C35F283}" srcOrd="0" destOrd="0" presId="urn:microsoft.com/office/officeart/2005/8/layout/list1"/>
    <dgm:cxn modelId="{DB6A4334-DA7C-4F04-A7E9-4907A2A60EA7}" type="presParOf" srcId="{B7D8716C-46D1-4651-B16F-1491D7E41005}" destId="{51024F9D-9B7F-4850-9224-63B1ACB4579D}" srcOrd="1" destOrd="0" presId="urn:microsoft.com/office/officeart/2005/8/layout/list1"/>
    <dgm:cxn modelId="{D47F209E-321A-42B5-BCE1-C38C70C96D3A}" type="presParOf" srcId="{2AB51F69-42AC-4EE5-A50E-B00742F41AEC}" destId="{B403C126-113D-4BCB-A12B-A9440AE44DE0}" srcOrd="17" destOrd="0" presId="urn:microsoft.com/office/officeart/2005/8/layout/list1"/>
    <dgm:cxn modelId="{FFDCF018-A26F-4C0C-8DC9-087F92C32D5C}" type="presParOf" srcId="{2AB51F69-42AC-4EE5-A50E-B00742F41AEC}" destId="{6D8CA749-7E09-42DE-BCDD-9F43EA7C22E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76CF6-138C-4FEC-9932-42AE4B77CCA5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953AD719-054A-4A4D-AA37-F56A64889963}" type="pres">
      <dgm:prSet presAssocID="{0B876CF6-138C-4FEC-9932-42AE4B77CCA5}" presName="linear" presStyleCnt="0">
        <dgm:presLayoutVars>
          <dgm:dir/>
          <dgm:resizeHandles val="exact"/>
        </dgm:presLayoutVars>
      </dgm:prSet>
      <dgm:spPr/>
    </dgm:pt>
  </dgm:ptLst>
  <dgm:cxnLst>
    <dgm:cxn modelId="{32D9EF50-85F9-4A10-9F1C-8FD36AF7A700}" type="presOf" srcId="{0B876CF6-138C-4FEC-9932-42AE4B77CCA5}" destId="{953AD719-054A-4A4D-AA37-F56A64889963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6E9D3-9533-4AD8-B34D-70610554113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67699E9-28DC-454E-9595-8E5AA52EE3A4}">
      <dgm:prSet phldrT="[Текст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Futura PT Light" panose="020B0402020204020303" pitchFamily="34" charset="-52"/>
            </a:rPr>
            <a:t>C</a:t>
          </a:r>
          <a:r>
            <a:rPr lang="ru-RU" sz="1600" b="1" dirty="0" err="1">
              <a:solidFill>
                <a:schemeClr val="tx1"/>
              </a:solidFill>
              <a:latin typeface="Futura PT Light" panose="020B0402020204020303" pitchFamily="34" charset="-52"/>
            </a:rPr>
            <a:t>истема</a:t>
          </a:r>
          <a:r>
            <a:rPr lang="ru-RU" sz="1600" b="1" dirty="0">
              <a:solidFill>
                <a:schemeClr val="tx1"/>
              </a:solidFill>
              <a:latin typeface="Futura PT Light" panose="020B0402020204020303" pitchFamily="34" charset="-52"/>
            </a:rPr>
            <a:t> национальных счетов (СНС) </a:t>
          </a:r>
          <a:r>
            <a:rPr lang="ru-RU" sz="1600" dirty="0">
              <a:solidFill>
                <a:schemeClr val="tx1"/>
              </a:solidFill>
              <a:latin typeface="Futura PT Light" panose="020B0402020204020303" pitchFamily="34" charset="-52"/>
            </a:rPr>
            <a:t>– это совокупность статистических макроэкономических показателей, характеризующих величину совокупного выпуска и совокупного дохода, позволяющих оценить состояние национальной экономики</a:t>
          </a:r>
          <a:endParaRPr lang="ru-RU" sz="1600" dirty="0">
            <a:latin typeface="Futura PT Light" panose="020B0402020204020303" pitchFamily="34" charset="-52"/>
          </a:endParaRPr>
        </a:p>
      </dgm:t>
    </dgm:pt>
    <dgm:pt modelId="{7CF862AD-5A05-4495-84B3-D014ADE1D537}" type="parTrans" cxnId="{2332FDCF-E0C6-49E4-B769-07AB88A3D89F}">
      <dgm:prSet/>
      <dgm:spPr/>
      <dgm:t>
        <a:bodyPr/>
        <a:lstStyle/>
        <a:p>
          <a:endParaRPr lang="ru-RU" sz="1600">
            <a:latin typeface="Futura PT Light" panose="020B0402020204020303" pitchFamily="34" charset="-52"/>
          </a:endParaRPr>
        </a:p>
      </dgm:t>
    </dgm:pt>
    <dgm:pt modelId="{89257F2B-3461-4929-95A9-2CD94C24DBB5}" type="sibTrans" cxnId="{2332FDCF-E0C6-49E4-B769-07AB88A3D89F}">
      <dgm:prSet/>
      <dgm:spPr/>
      <dgm:t>
        <a:bodyPr/>
        <a:lstStyle/>
        <a:p>
          <a:endParaRPr lang="ru-RU" sz="1600">
            <a:latin typeface="Futura PT Light" panose="020B0402020204020303" pitchFamily="34" charset="-52"/>
          </a:endParaRPr>
        </a:p>
      </dgm:t>
    </dgm:pt>
    <dgm:pt modelId="{3930DFB6-D4E6-4C7F-9A50-7927F1BA5339}">
      <dgm:prSet phldrT="[Текст]" custT="1"/>
      <dgm:spPr/>
      <dgm:t>
        <a:bodyPr/>
        <a:lstStyle/>
        <a:p>
          <a:r>
            <a:rPr lang="ru-RU" sz="1600" b="1" dirty="0">
              <a:solidFill>
                <a:schemeClr val="tx1"/>
              </a:solidFill>
              <a:latin typeface="Futura PT Light" panose="020B0402020204020303" pitchFamily="34" charset="-52"/>
            </a:rPr>
            <a:t>Валовой выпуск </a:t>
          </a:r>
          <a:r>
            <a:rPr lang="ru-RU" sz="1600" dirty="0">
              <a:solidFill>
                <a:schemeClr val="tx1"/>
              </a:solidFill>
              <a:latin typeface="Futura PT Light" panose="020B0402020204020303" pitchFamily="34" charset="-52"/>
            </a:rPr>
            <a:t>– это суммарная стоимость всех экономических благ, произведенных экономикой за определенный период времени</a:t>
          </a:r>
          <a:endParaRPr lang="ru-RU" sz="1600" dirty="0">
            <a:latin typeface="Futura PT Light" panose="020B0402020204020303" pitchFamily="34" charset="-52"/>
          </a:endParaRPr>
        </a:p>
      </dgm:t>
    </dgm:pt>
    <dgm:pt modelId="{F3B0B610-9DDC-4D96-9F7E-968962D26F97}" type="parTrans" cxnId="{557D73BC-0A56-492F-928A-B6D62DE808FA}">
      <dgm:prSet/>
      <dgm:spPr/>
      <dgm:t>
        <a:bodyPr/>
        <a:lstStyle/>
        <a:p>
          <a:endParaRPr lang="ru-RU" sz="1600">
            <a:latin typeface="Futura PT Light" panose="020B0402020204020303" pitchFamily="34" charset="-52"/>
          </a:endParaRPr>
        </a:p>
      </dgm:t>
    </dgm:pt>
    <dgm:pt modelId="{EE1BCF4E-B9A2-48A8-BE65-D36A87F45FB7}" type="sibTrans" cxnId="{557D73BC-0A56-492F-928A-B6D62DE808FA}">
      <dgm:prSet/>
      <dgm:spPr/>
      <dgm:t>
        <a:bodyPr/>
        <a:lstStyle/>
        <a:p>
          <a:endParaRPr lang="ru-RU" sz="1600">
            <a:latin typeface="Futura PT Light" panose="020B0402020204020303" pitchFamily="34" charset="-52"/>
          </a:endParaRPr>
        </a:p>
      </dgm:t>
    </dgm:pt>
    <dgm:pt modelId="{F13AC7E2-9BDD-4C32-B0BF-E54C539C97D1}">
      <dgm:prSet phldrT="[Текст]" custT="1"/>
      <dgm:spPr/>
      <dgm:t>
        <a:bodyPr/>
        <a:lstStyle/>
        <a:p>
          <a:r>
            <a:rPr lang="ru-RU" sz="1600" b="1" dirty="0">
              <a:solidFill>
                <a:schemeClr val="tx1"/>
              </a:solidFill>
              <a:latin typeface="Futura PT Light" panose="020B0402020204020303" pitchFamily="34" charset="-52"/>
            </a:rPr>
            <a:t>Валовая добавленная стоимость </a:t>
          </a:r>
          <a:r>
            <a:rPr lang="ru-RU" sz="1600" dirty="0">
              <a:solidFill>
                <a:schemeClr val="tx1"/>
              </a:solidFill>
              <a:latin typeface="Futura PT Light" panose="020B0402020204020303" pitchFamily="34" charset="-52"/>
            </a:rPr>
            <a:t>– это часть валового выпуска в денежном измерении, добавляемая экономическими ресурсами к стоимости промежуточного потребления</a:t>
          </a:r>
          <a:endParaRPr lang="ru-RU" sz="1600" dirty="0">
            <a:latin typeface="Futura PT Light" panose="020B0402020204020303" pitchFamily="34" charset="-52"/>
          </a:endParaRPr>
        </a:p>
      </dgm:t>
    </dgm:pt>
    <dgm:pt modelId="{D4E06916-8D54-4AB0-B68E-6A445448042D}" type="parTrans" cxnId="{45279142-FC55-499A-8C02-78390B37DE55}">
      <dgm:prSet/>
      <dgm:spPr/>
      <dgm:t>
        <a:bodyPr/>
        <a:lstStyle/>
        <a:p>
          <a:endParaRPr lang="ru-RU" sz="1600">
            <a:latin typeface="Futura PT Light" panose="020B0402020204020303" pitchFamily="34" charset="-52"/>
          </a:endParaRPr>
        </a:p>
      </dgm:t>
    </dgm:pt>
    <dgm:pt modelId="{2ED89BD7-2101-4A94-A37A-1EEA59105B22}" type="sibTrans" cxnId="{45279142-FC55-499A-8C02-78390B37DE55}">
      <dgm:prSet/>
      <dgm:spPr/>
      <dgm:t>
        <a:bodyPr/>
        <a:lstStyle/>
        <a:p>
          <a:endParaRPr lang="ru-RU" sz="1600">
            <a:latin typeface="Futura PT Light" panose="020B0402020204020303" pitchFamily="34" charset="-52"/>
          </a:endParaRPr>
        </a:p>
      </dgm:t>
    </dgm:pt>
    <dgm:pt modelId="{798FA222-5181-4013-91F0-EF536054EA16}">
      <dgm:prSet custT="1"/>
      <dgm:spPr/>
      <dgm:t>
        <a:bodyPr/>
        <a:lstStyle/>
        <a:p>
          <a:r>
            <a:rPr lang="ru-RU" sz="1400" b="1" dirty="0">
              <a:solidFill>
                <a:schemeClr val="tx1"/>
              </a:solidFill>
              <a:latin typeface="Futura PT Light" panose="020B0402020204020303" pitchFamily="34" charset="-52"/>
            </a:rPr>
            <a:t>Валовой внутренний продукт (ВВП) </a:t>
          </a:r>
          <a:r>
            <a:rPr lang="ru-RU" sz="1400" dirty="0">
              <a:solidFill>
                <a:schemeClr val="tx1"/>
              </a:solidFill>
              <a:latin typeface="Futura PT Light" panose="020B0402020204020303" pitchFamily="34" charset="-52"/>
            </a:rPr>
            <a:t>– это стоимость конечных продуктов, произведенных на территории определенной страны за конкретный период времени как национальными, так и иностранными ресурсами</a:t>
          </a:r>
        </a:p>
      </dgm:t>
    </dgm:pt>
    <dgm:pt modelId="{21A7F10C-DA55-4A5F-966F-4E17330AD1E2}" type="parTrans" cxnId="{09C2F798-5C1D-438A-AB02-D5E76551DE77}">
      <dgm:prSet/>
      <dgm:spPr/>
      <dgm:t>
        <a:bodyPr/>
        <a:lstStyle/>
        <a:p>
          <a:endParaRPr lang="ru-RU"/>
        </a:p>
      </dgm:t>
    </dgm:pt>
    <dgm:pt modelId="{A9731B0C-8A4D-4E6D-9D58-F46AD6AE8697}" type="sibTrans" cxnId="{09C2F798-5C1D-438A-AB02-D5E76551DE77}">
      <dgm:prSet/>
      <dgm:spPr/>
      <dgm:t>
        <a:bodyPr/>
        <a:lstStyle/>
        <a:p>
          <a:endParaRPr lang="ru-RU"/>
        </a:p>
      </dgm:t>
    </dgm:pt>
    <dgm:pt modelId="{0F98EE9A-ACC6-4A0E-9437-9CEA2AE1667E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  <a:latin typeface="Futura PT Light" panose="020B0402020204020303" pitchFamily="34" charset="-52"/>
            </a:rPr>
            <a:t>Личный доход (ЛД) – </a:t>
          </a:r>
          <a:r>
            <a:rPr lang="ru-RU" dirty="0">
              <a:solidFill>
                <a:schemeClr val="tx1"/>
              </a:solidFill>
              <a:latin typeface="Futura PT Light" panose="020B0402020204020303" pitchFamily="34" charset="-52"/>
            </a:rPr>
            <a:t>это доход, полученный частными лицами</a:t>
          </a:r>
        </a:p>
      </dgm:t>
    </dgm:pt>
    <dgm:pt modelId="{26CFB7A0-BECC-4840-8DF3-2A2078A480AA}" type="parTrans" cxnId="{B4F0D47B-C56C-4B99-913E-98978205C5DE}">
      <dgm:prSet/>
      <dgm:spPr/>
      <dgm:t>
        <a:bodyPr/>
        <a:lstStyle/>
        <a:p>
          <a:endParaRPr lang="ru-RU"/>
        </a:p>
      </dgm:t>
    </dgm:pt>
    <dgm:pt modelId="{9373C98E-931A-4D87-AB91-891B3EC61022}" type="sibTrans" cxnId="{B4F0D47B-C56C-4B99-913E-98978205C5DE}">
      <dgm:prSet/>
      <dgm:spPr/>
      <dgm:t>
        <a:bodyPr/>
        <a:lstStyle/>
        <a:p>
          <a:endParaRPr lang="ru-RU"/>
        </a:p>
      </dgm:t>
    </dgm:pt>
    <dgm:pt modelId="{F11AC7D5-3593-4F1F-B51F-FE1E2F868B3E}">
      <dgm:prSet custT="1"/>
      <dgm:spPr/>
      <dgm:t>
        <a:bodyPr/>
        <a:lstStyle/>
        <a:p>
          <a:r>
            <a:rPr lang="ru-RU" sz="1600" b="1">
              <a:solidFill>
                <a:schemeClr val="tx1"/>
              </a:solidFill>
              <a:latin typeface="Futura PT Light" panose="020B0402020204020303" pitchFamily="34" charset="-52"/>
            </a:rPr>
            <a:t>Национальное богатство </a:t>
          </a:r>
          <a:r>
            <a:rPr lang="ru-RU" sz="1600">
              <a:solidFill>
                <a:schemeClr val="tx1"/>
              </a:solidFill>
              <a:latin typeface="Futura PT Light" panose="020B0402020204020303" pitchFamily="34" charset="-52"/>
            </a:rPr>
            <a:t>– это сумма активов, являющихся собственностью домашних хозяйств, фирм и государства, накопленных обществом за всю историю существования</a:t>
          </a:r>
          <a:endParaRPr lang="ru-RU" sz="1600" dirty="0">
            <a:solidFill>
              <a:schemeClr val="tx1"/>
            </a:solidFill>
            <a:latin typeface="Futura PT Light" panose="020B0402020204020303" pitchFamily="34" charset="-52"/>
          </a:endParaRPr>
        </a:p>
      </dgm:t>
    </dgm:pt>
    <dgm:pt modelId="{4803101B-5458-47F7-9002-1C1D17C02EA8}" type="parTrans" cxnId="{1C53143E-3EEC-4FBC-BBB3-3FC9CE89C486}">
      <dgm:prSet/>
      <dgm:spPr/>
      <dgm:t>
        <a:bodyPr/>
        <a:lstStyle/>
        <a:p>
          <a:endParaRPr lang="ru-RU"/>
        </a:p>
      </dgm:t>
    </dgm:pt>
    <dgm:pt modelId="{D6C0A4A2-C905-4234-B751-4D8EBB0746B4}" type="sibTrans" cxnId="{1C53143E-3EEC-4FBC-BBB3-3FC9CE89C486}">
      <dgm:prSet/>
      <dgm:spPr/>
      <dgm:t>
        <a:bodyPr/>
        <a:lstStyle/>
        <a:p>
          <a:endParaRPr lang="ru-RU"/>
        </a:p>
      </dgm:t>
    </dgm:pt>
    <dgm:pt modelId="{4C9B027F-A262-4D37-AFD7-D932882F7859}" type="pres">
      <dgm:prSet presAssocID="{A546E9D3-9533-4AD8-B34D-706105541135}" presName="Name0" presStyleCnt="0">
        <dgm:presLayoutVars>
          <dgm:chMax val="7"/>
          <dgm:chPref val="7"/>
          <dgm:dir/>
        </dgm:presLayoutVars>
      </dgm:prSet>
      <dgm:spPr/>
    </dgm:pt>
    <dgm:pt modelId="{26F46D4E-610F-4B17-A835-1A5448EDD443}" type="pres">
      <dgm:prSet presAssocID="{A546E9D3-9533-4AD8-B34D-706105541135}" presName="Name1" presStyleCnt="0"/>
      <dgm:spPr/>
    </dgm:pt>
    <dgm:pt modelId="{F066390E-A0AF-4FE8-9DAF-3F0E0155B5D1}" type="pres">
      <dgm:prSet presAssocID="{A546E9D3-9533-4AD8-B34D-706105541135}" presName="cycle" presStyleCnt="0"/>
      <dgm:spPr/>
    </dgm:pt>
    <dgm:pt modelId="{91F47016-4752-4706-80CB-BB93033D0A4A}" type="pres">
      <dgm:prSet presAssocID="{A546E9D3-9533-4AD8-B34D-706105541135}" presName="srcNode" presStyleLbl="node1" presStyleIdx="0" presStyleCnt="6"/>
      <dgm:spPr/>
    </dgm:pt>
    <dgm:pt modelId="{D310861C-F29C-4060-B3B5-F378F1BFA928}" type="pres">
      <dgm:prSet presAssocID="{A546E9D3-9533-4AD8-B34D-706105541135}" presName="conn" presStyleLbl="parChTrans1D2" presStyleIdx="0" presStyleCnt="1"/>
      <dgm:spPr/>
    </dgm:pt>
    <dgm:pt modelId="{AC1C485E-C695-49B5-B684-C2EC148BCD2D}" type="pres">
      <dgm:prSet presAssocID="{A546E9D3-9533-4AD8-B34D-706105541135}" presName="extraNode" presStyleLbl="node1" presStyleIdx="0" presStyleCnt="6"/>
      <dgm:spPr/>
    </dgm:pt>
    <dgm:pt modelId="{943742FA-47D3-4B74-B3D3-855D113617B1}" type="pres">
      <dgm:prSet presAssocID="{A546E9D3-9533-4AD8-B34D-706105541135}" presName="dstNode" presStyleLbl="node1" presStyleIdx="0" presStyleCnt="6"/>
      <dgm:spPr/>
    </dgm:pt>
    <dgm:pt modelId="{9ECC08BC-D3C5-4762-A63D-376917219913}" type="pres">
      <dgm:prSet presAssocID="{567699E9-28DC-454E-9595-8E5AA52EE3A4}" presName="text_1" presStyleLbl="node1" presStyleIdx="0" presStyleCnt="6" custScaleY="146881">
        <dgm:presLayoutVars>
          <dgm:bulletEnabled val="1"/>
        </dgm:presLayoutVars>
      </dgm:prSet>
      <dgm:spPr/>
    </dgm:pt>
    <dgm:pt modelId="{9429BCBC-D13E-412A-BC87-E8352A5E4D42}" type="pres">
      <dgm:prSet presAssocID="{567699E9-28DC-454E-9595-8E5AA52EE3A4}" presName="accent_1" presStyleCnt="0"/>
      <dgm:spPr/>
    </dgm:pt>
    <dgm:pt modelId="{42428A68-2798-48BF-BD33-AD7C1654A439}" type="pres">
      <dgm:prSet presAssocID="{567699E9-28DC-454E-9595-8E5AA52EE3A4}" presName="accentRepeatNode" presStyleLbl="solidFgAcc1" presStyleIdx="0" presStyleCnt="6"/>
      <dgm:spPr/>
    </dgm:pt>
    <dgm:pt modelId="{92D5D3DE-DF72-4C09-B0C5-3C78A3D50DE9}" type="pres">
      <dgm:prSet presAssocID="{3930DFB6-D4E6-4C7F-9A50-7927F1BA5339}" presName="text_2" presStyleLbl="node1" presStyleIdx="1" presStyleCnt="6" custScaleY="122474">
        <dgm:presLayoutVars>
          <dgm:bulletEnabled val="1"/>
        </dgm:presLayoutVars>
      </dgm:prSet>
      <dgm:spPr/>
    </dgm:pt>
    <dgm:pt modelId="{D81599AD-A789-4F9D-8809-36B5619FB100}" type="pres">
      <dgm:prSet presAssocID="{3930DFB6-D4E6-4C7F-9A50-7927F1BA5339}" presName="accent_2" presStyleCnt="0"/>
      <dgm:spPr/>
    </dgm:pt>
    <dgm:pt modelId="{8B925672-CA01-467B-BDEB-7E603ECC9700}" type="pres">
      <dgm:prSet presAssocID="{3930DFB6-D4E6-4C7F-9A50-7927F1BA5339}" presName="accentRepeatNode" presStyleLbl="solidFgAcc1" presStyleIdx="1" presStyleCnt="6"/>
      <dgm:spPr/>
    </dgm:pt>
    <dgm:pt modelId="{B0754643-E946-496C-AFA1-E2161F74E36B}" type="pres">
      <dgm:prSet presAssocID="{F13AC7E2-9BDD-4C32-B0BF-E54C539C97D1}" presName="text_3" presStyleLbl="node1" presStyleIdx="2" presStyleCnt="6" custScaleY="127702">
        <dgm:presLayoutVars>
          <dgm:bulletEnabled val="1"/>
        </dgm:presLayoutVars>
      </dgm:prSet>
      <dgm:spPr/>
    </dgm:pt>
    <dgm:pt modelId="{DAC64E50-AF6C-48C5-A7E2-4088410DF676}" type="pres">
      <dgm:prSet presAssocID="{F13AC7E2-9BDD-4C32-B0BF-E54C539C97D1}" presName="accent_3" presStyleCnt="0"/>
      <dgm:spPr/>
    </dgm:pt>
    <dgm:pt modelId="{613CB52E-FE5E-49A5-A9A8-4AF184B28718}" type="pres">
      <dgm:prSet presAssocID="{F13AC7E2-9BDD-4C32-B0BF-E54C539C97D1}" presName="accentRepeatNode" presStyleLbl="solidFgAcc1" presStyleIdx="2" presStyleCnt="6"/>
      <dgm:spPr/>
    </dgm:pt>
    <dgm:pt modelId="{99FA1161-851D-4D71-9A1A-2A03AF1550C3}" type="pres">
      <dgm:prSet presAssocID="{798FA222-5181-4013-91F0-EF536054EA16}" presName="text_4" presStyleLbl="node1" presStyleIdx="3" presStyleCnt="6" custScaleY="135705">
        <dgm:presLayoutVars>
          <dgm:bulletEnabled val="1"/>
        </dgm:presLayoutVars>
      </dgm:prSet>
      <dgm:spPr/>
    </dgm:pt>
    <dgm:pt modelId="{BCFD82EE-0368-4FC0-A53A-5454CC096784}" type="pres">
      <dgm:prSet presAssocID="{798FA222-5181-4013-91F0-EF536054EA16}" presName="accent_4" presStyleCnt="0"/>
      <dgm:spPr/>
    </dgm:pt>
    <dgm:pt modelId="{07CEB2C7-2518-428F-BDC6-2CD9D7966F12}" type="pres">
      <dgm:prSet presAssocID="{798FA222-5181-4013-91F0-EF536054EA16}" presName="accentRepeatNode" presStyleLbl="solidFgAcc1" presStyleIdx="3" presStyleCnt="6"/>
      <dgm:spPr/>
    </dgm:pt>
    <dgm:pt modelId="{42BD20A3-4378-4B08-B977-D4A6A25A2AC7}" type="pres">
      <dgm:prSet presAssocID="{0F98EE9A-ACC6-4A0E-9437-9CEA2AE1667E}" presName="text_5" presStyleLbl="node1" presStyleIdx="4" presStyleCnt="6" custLinFactNeighborX="24732" custLinFactNeighborY="3005">
        <dgm:presLayoutVars>
          <dgm:bulletEnabled val="1"/>
        </dgm:presLayoutVars>
      </dgm:prSet>
      <dgm:spPr/>
    </dgm:pt>
    <dgm:pt modelId="{60ED5FF5-1CC3-4D7B-8B06-CF945776780B}" type="pres">
      <dgm:prSet presAssocID="{0F98EE9A-ACC6-4A0E-9437-9CEA2AE1667E}" presName="accent_5" presStyleCnt="0"/>
      <dgm:spPr/>
    </dgm:pt>
    <dgm:pt modelId="{6EAE1605-6FBA-4D2B-B74B-4785F773A328}" type="pres">
      <dgm:prSet presAssocID="{0F98EE9A-ACC6-4A0E-9437-9CEA2AE1667E}" presName="accentRepeatNode" presStyleLbl="solidFgAcc1" presStyleIdx="4" presStyleCnt="6"/>
      <dgm:spPr/>
    </dgm:pt>
    <dgm:pt modelId="{FFE4064A-561F-4986-B102-5E53046026C0}" type="pres">
      <dgm:prSet presAssocID="{F11AC7D5-3593-4F1F-B51F-FE1E2F868B3E}" presName="text_6" presStyleLbl="node1" presStyleIdx="5" presStyleCnt="6">
        <dgm:presLayoutVars>
          <dgm:bulletEnabled val="1"/>
        </dgm:presLayoutVars>
      </dgm:prSet>
      <dgm:spPr/>
    </dgm:pt>
    <dgm:pt modelId="{BA3046ED-CD83-4E0F-ACB1-1BC7203429ED}" type="pres">
      <dgm:prSet presAssocID="{F11AC7D5-3593-4F1F-B51F-FE1E2F868B3E}" presName="accent_6" presStyleCnt="0"/>
      <dgm:spPr/>
    </dgm:pt>
    <dgm:pt modelId="{5C61C80E-A70B-48C5-B5D2-2D4510FDE119}" type="pres">
      <dgm:prSet presAssocID="{F11AC7D5-3593-4F1F-B51F-FE1E2F868B3E}" presName="accentRepeatNode" presStyleLbl="solidFgAcc1" presStyleIdx="5" presStyleCnt="6"/>
      <dgm:spPr/>
    </dgm:pt>
  </dgm:ptLst>
  <dgm:cxnLst>
    <dgm:cxn modelId="{2103CA11-9996-4656-8C7E-486130460A58}" type="presOf" srcId="{F13AC7E2-9BDD-4C32-B0BF-E54C539C97D1}" destId="{B0754643-E946-496C-AFA1-E2161F74E36B}" srcOrd="0" destOrd="0" presId="urn:microsoft.com/office/officeart/2008/layout/VerticalCurvedList"/>
    <dgm:cxn modelId="{1C53143E-3EEC-4FBC-BBB3-3FC9CE89C486}" srcId="{A546E9D3-9533-4AD8-B34D-706105541135}" destId="{F11AC7D5-3593-4F1F-B51F-FE1E2F868B3E}" srcOrd="5" destOrd="0" parTransId="{4803101B-5458-47F7-9002-1C1D17C02EA8}" sibTransId="{D6C0A4A2-C905-4234-B751-4D8EBB0746B4}"/>
    <dgm:cxn modelId="{45279142-FC55-499A-8C02-78390B37DE55}" srcId="{A546E9D3-9533-4AD8-B34D-706105541135}" destId="{F13AC7E2-9BDD-4C32-B0BF-E54C539C97D1}" srcOrd="2" destOrd="0" parTransId="{D4E06916-8D54-4AB0-B68E-6A445448042D}" sibTransId="{2ED89BD7-2101-4A94-A37A-1EEA59105B22}"/>
    <dgm:cxn modelId="{438B5D6A-7AF7-4FA4-857E-A9087FF9E329}" type="presOf" srcId="{3930DFB6-D4E6-4C7F-9A50-7927F1BA5339}" destId="{92D5D3DE-DF72-4C09-B0C5-3C78A3D50DE9}" srcOrd="0" destOrd="0" presId="urn:microsoft.com/office/officeart/2008/layout/VerticalCurvedList"/>
    <dgm:cxn modelId="{B4F0D47B-C56C-4B99-913E-98978205C5DE}" srcId="{A546E9D3-9533-4AD8-B34D-706105541135}" destId="{0F98EE9A-ACC6-4A0E-9437-9CEA2AE1667E}" srcOrd="4" destOrd="0" parTransId="{26CFB7A0-BECC-4840-8DF3-2A2078A480AA}" sibTransId="{9373C98E-931A-4D87-AB91-891B3EC61022}"/>
    <dgm:cxn modelId="{D9699A81-BAF3-4056-ACE3-CCFAD7DA5752}" type="presOf" srcId="{F11AC7D5-3593-4F1F-B51F-FE1E2F868B3E}" destId="{FFE4064A-561F-4986-B102-5E53046026C0}" srcOrd="0" destOrd="0" presId="urn:microsoft.com/office/officeart/2008/layout/VerticalCurvedList"/>
    <dgm:cxn modelId="{09C2F798-5C1D-438A-AB02-D5E76551DE77}" srcId="{A546E9D3-9533-4AD8-B34D-706105541135}" destId="{798FA222-5181-4013-91F0-EF536054EA16}" srcOrd="3" destOrd="0" parTransId="{21A7F10C-DA55-4A5F-966F-4E17330AD1E2}" sibTransId="{A9731B0C-8A4D-4E6D-9D58-F46AD6AE8697}"/>
    <dgm:cxn modelId="{9E30DCA2-D4A3-404E-87FB-7F92922C49A2}" type="presOf" srcId="{89257F2B-3461-4929-95A9-2CD94C24DBB5}" destId="{D310861C-F29C-4060-B3B5-F378F1BFA928}" srcOrd="0" destOrd="0" presId="urn:microsoft.com/office/officeart/2008/layout/VerticalCurvedList"/>
    <dgm:cxn modelId="{0E8BE8AB-C3DA-4E71-9BB6-8639E3DC4B7C}" type="presOf" srcId="{A546E9D3-9533-4AD8-B34D-706105541135}" destId="{4C9B027F-A262-4D37-AFD7-D932882F7859}" srcOrd="0" destOrd="0" presId="urn:microsoft.com/office/officeart/2008/layout/VerticalCurvedList"/>
    <dgm:cxn modelId="{985BD9B5-B630-42E9-8E99-D166D03CEB72}" type="presOf" srcId="{567699E9-28DC-454E-9595-8E5AA52EE3A4}" destId="{9ECC08BC-D3C5-4762-A63D-376917219913}" srcOrd="0" destOrd="0" presId="urn:microsoft.com/office/officeart/2008/layout/VerticalCurvedList"/>
    <dgm:cxn modelId="{557D73BC-0A56-492F-928A-B6D62DE808FA}" srcId="{A546E9D3-9533-4AD8-B34D-706105541135}" destId="{3930DFB6-D4E6-4C7F-9A50-7927F1BA5339}" srcOrd="1" destOrd="0" parTransId="{F3B0B610-9DDC-4D96-9F7E-968962D26F97}" sibTransId="{EE1BCF4E-B9A2-48A8-BE65-D36A87F45FB7}"/>
    <dgm:cxn modelId="{F78F4ACE-E4B9-4330-A756-E859AC0595B7}" type="presOf" srcId="{798FA222-5181-4013-91F0-EF536054EA16}" destId="{99FA1161-851D-4D71-9A1A-2A03AF1550C3}" srcOrd="0" destOrd="0" presId="urn:microsoft.com/office/officeart/2008/layout/VerticalCurvedList"/>
    <dgm:cxn modelId="{2332FDCF-E0C6-49E4-B769-07AB88A3D89F}" srcId="{A546E9D3-9533-4AD8-B34D-706105541135}" destId="{567699E9-28DC-454E-9595-8E5AA52EE3A4}" srcOrd="0" destOrd="0" parTransId="{7CF862AD-5A05-4495-84B3-D014ADE1D537}" sibTransId="{89257F2B-3461-4929-95A9-2CD94C24DBB5}"/>
    <dgm:cxn modelId="{602DACDA-0241-4CA1-9DBA-3FA42FD38976}" type="presOf" srcId="{0F98EE9A-ACC6-4A0E-9437-9CEA2AE1667E}" destId="{42BD20A3-4378-4B08-B977-D4A6A25A2AC7}" srcOrd="0" destOrd="0" presId="urn:microsoft.com/office/officeart/2008/layout/VerticalCurvedList"/>
    <dgm:cxn modelId="{9F627779-5A7D-4FE8-A61B-C42B2E8F18FA}" type="presParOf" srcId="{4C9B027F-A262-4D37-AFD7-D932882F7859}" destId="{26F46D4E-610F-4B17-A835-1A5448EDD443}" srcOrd="0" destOrd="0" presId="urn:microsoft.com/office/officeart/2008/layout/VerticalCurvedList"/>
    <dgm:cxn modelId="{0F3777EF-F9A9-42C5-8E47-3C76EC86E2FB}" type="presParOf" srcId="{26F46D4E-610F-4B17-A835-1A5448EDD443}" destId="{F066390E-A0AF-4FE8-9DAF-3F0E0155B5D1}" srcOrd="0" destOrd="0" presId="urn:microsoft.com/office/officeart/2008/layout/VerticalCurvedList"/>
    <dgm:cxn modelId="{77252BE7-BCC5-494A-9BE3-C804C720111D}" type="presParOf" srcId="{F066390E-A0AF-4FE8-9DAF-3F0E0155B5D1}" destId="{91F47016-4752-4706-80CB-BB93033D0A4A}" srcOrd="0" destOrd="0" presId="urn:microsoft.com/office/officeart/2008/layout/VerticalCurvedList"/>
    <dgm:cxn modelId="{079A0F27-E477-45D1-B743-176DDFCAED45}" type="presParOf" srcId="{F066390E-A0AF-4FE8-9DAF-3F0E0155B5D1}" destId="{D310861C-F29C-4060-B3B5-F378F1BFA928}" srcOrd="1" destOrd="0" presId="urn:microsoft.com/office/officeart/2008/layout/VerticalCurvedList"/>
    <dgm:cxn modelId="{F9AB1D08-0C4E-4B2C-8D90-7C0255278746}" type="presParOf" srcId="{F066390E-A0AF-4FE8-9DAF-3F0E0155B5D1}" destId="{AC1C485E-C695-49B5-B684-C2EC148BCD2D}" srcOrd="2" destOrd="0" presId="urn:microsoft.com/office/officeart/2008/layout/VerticalCurvedList"/>
    <dgm:cxn modelId="{B5D6C470-4497-4EC4-B836-2F8914EEED0E}" type="presParOf" srcId="{F066390E-A0AF-4FE8-9DAF-3F0E0155B5D1}" destId="{943742FA-47D3-4B74-B3D3-855D113617B1}" srcOrd="3" destOrd="0" presId="urn:microsoft.com/office/officeart/2008/layout/VerticalCurvedList"/>
    <dgm:cxn modelId="{3CC0893B-3699-47C7-B64E-87E85F03A626}" type="presParOf" srcId="{26F46D4E-610F-4B17-A835-1A5448EDD443}" destId="{9ECC08BC-D3C5-4762-A63D-376917219913}" srcOrd="1" destOrd="0" presId="urn:microsoft.com/office/officeart/2008/layout/VerticalCurvedList"/>
    <dgm:cxn modelId="{9081164B-F59E-4562-9DFF-E7AD9D65F864}" type="presParOf" srcId="{26F46D4E-610F-4B17-A835-1A5448EDD443}" destId="{9429BCBC-D13E-412A-BC87-E8352A5E4D42}" srcOrd="2" destOrd="0" presId="urn:microsoft.com/office/officeart/2008/layout/VerticalCurvedList"/>
    <dgm:cxn modelId="{3C839008-07EF-4577-A169-0D0DF8904BFD}" type="presParOf" srcId="{9429BCBC-D13E-412A-BC87-E8352A5E4D42}" destId="{42428A68-2798-48BF-BD33-AD7C1654A439}" srcOrd="0" destOrd="0" presId="urn:microsoft.com/office/officeart/2008/layout/VerticalCurvedList"/>
    <dgm:cxn modelId="{3BE7AB83-1A9F-4F90-BCFB-0B42F961219A}" type="presParOf" srcId="{26F46D4E-610F-4B17-A835-1A5448EDD443}" destId="{92D5D3DE-DF72-4C09-B0C5-3C78A3D50DE9}" srcOrd="3" destOrd="0" presId="urn:microsoft.com/office/officeart/2008/layout/VerticalCurvedList"/>
    <dgm:cxn modelId="{14130BF7-677C-407A-A57D-78AC4D44FFA2}" type="presParOf" srcId="{26F46D4E-610F-4B17-A835-1A5448EDD443}" destId="{D81599AD-A789-4F9D-8809-36B5619FB100}" srcOrd="4" destOrd="0" presId="urn:microsoft.com/office/officeart/2008/layout/VerticalCurvedList"/>
    <dgm:cxn modelId="{F9EF7225-53A2-4A47-BEA8-BF8286819D83}" type="presParOf" srcId="{D81599AD-A789-4F9D-8809-36B5619FB100}" destId="{8B925672-CA01-467B-BDEB-7E603ECC9700}" srcOrd="0" destOrd="0" presId="urn:microsoft.com/office/officeart/2008/layout/VerticalCurvedList"/>
    <dgm:cxn modelId="{C271D682-BD58-4BC9-BF25-1C9673ED3D71}" type="presParOf" srcId="{26F46D4E-610F-4B17-A835-1A5448EDD443}" destId="{B0754643-E946-496C-AFA1-E2161F74E36B}" srcOrd="5" destOrd="0" presId="urn:microsoft.com/office/officeart/2008/layout/VerticalCurvedList"/>
    <dgm:cxn modelId="{46181059-88A5-4A8C-BFB6-0417D4CF9889}" type="presParOf" srcId="{26F46D4E-610F-4B17-A835-1A5448EDD443}" destId="{DAC64E50-AF6C-48C5-A7E2-4088410DF676}" srcOrd="6" destOrd="0" presId="urn:microsoft.com/office/officeart/2008/layout/VerticalCurvedList"/>
    <dgm:cxn modelId="{E88DD6D8-F0F5-4387-A64C-6D5BB5C4D5BC}" type="presParOf" srcId="{DAC64E50-AF6C-48C5-A7E2-4088410DF676}" destId="{613CB52E-FE5E-49A5-A9A8-4AF184B28718}" srcOrd="0" destOrd="0" presId="urn:microsoft.com/office/officeart/2008/layout/VerticalCurvedList"/>
    <dgm:cxn modelId="{359962FC-C9B7-4FCB-8E25-1CBDD1B54A3D}" type="presParOf" srcId="{26F46D4E-610F-4B17-A835-1A5448EDD443}" destId="{99FA1161-851D-4D71-9A1A-2A03AF1550C3}" srcOrd="7" destOrd="0" presId="urn:microsoft.com/office/officeart/2008/layout/VerticalCurvedList"/>
    <dgm:cxn modelId="{6A483BC6-ACC2-4932-BCBD-28B06C3FD686}" type="presParOf" srcId="{26F46D4E-610F-4B17-A835-1A5448EDD443}" destId="{BCFD82EE-0368-4FC0-A53A-5454CC096784}" srcOrd="8" destOrd="0" presId="urn:microsoft.com/office/officeart/2008/layout/VerticalCurvedList"/>
    <dgm:cxn modelId="{AB6041C6-5A69-4B98-8FAD-A2A02DC42B33}" type="presParOf" srcId="{BCFD82EE-0368-4FC0-A53A-5454CC096784}" destId="{07CEB2C7-2518-428F-BDC6-2CD9D7966F12}" srcOrd="0" destOrd="0" presId="urn:microsoft.com/office/officeart/2008/layout/VerticalCurvedList"/>
    <dgm:cxn modelId="{EFEC96FF-52D1-488F-BA19-F7E9E289CBDF}" type="presParOf" srcId="{26F46D4E-610F-4B17-A835-1A5448EDD443}" destId="{42BD20A3-4378-4B08-B977-D4A6A25A2AC7}" srcOrd="9" destOrd="0" presId="urn:microsoft.com/office/officeart/2008/layout/VerticalCurvedList"/>
    <dgm:cxn modelId="{38468167-E636-4E34-BD13-332B278BB8EE}" type="presParOf" srcId="{26F46D4E-610F-4B17-A835-1A5448EDD443}" destId="{60ED5FF5-1CC3-4D7B-8B06-CF945776780B}" srcOrd="10" destOrd="0" presId="urn:microsoft.com/office/officeart/2008/layout/VerticalCurvedList"/>
    <dgm:cxn modelId="{B725199C-2B5D-480D-89FB-68CE70262E08}" type="presParOf" srcId="{60ED5FF5-1CC3-4D7B-8B06-CF945776780B}" destId="{6EAE1605-6FBA-4D2B-B74B-4785F773A328}" srcOrd="0" destOrd="0" presId="urn:microsoft.com/office/officeart/2008/layout/VerticalCurvedList"/>
    <dgm:cxn modelId="{DD2E060E-7B28-4877-B200-205411C93B42}" type="presParOf" srcId="{26F46D4E-610F-4B17-A835-1A5448EDD443}" destId="{FFE4064A-561F-4986-B102-5E53046026C0}" srcOrd="11" destOrd="0" presId="urn:microsoft.com/office/officeart/2008/layout/VerticalCurvedList"/>
    <dgm:cxn modelId="{094E0159-9CF3-4A0D-A293-8F8BD342D9CC}" type="presParOf" srcId="{26F46D4E-610F-4B17-A835-1A5448EDD443}" destId="{BA3046ED-CD83-4E0F-ACB1-1BC7203429ED}" srcOrd="12" destOrd="0" presId="urn:microsoft.com/office/officeart/2008/layout/VerticalCurvedList"/>
    <dgm:cxn modelId="{67BF8BD8-B06B-4F2C-8190-F5326B7D4A45}" type="presParOf" srcId="{BA3046ED-CD83-4E0F-ACB1-1BC7203429ED}" destId="{5C61C80E-A70B-48C5-B5D2-2D4510FDE1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0533E-1601-4D26-9BB4-B321E9EEE584}">
      <dsp:nvSpPr>
        <dsp:cNvPr id="0" name=""/>
        <dsp:cNvSpPr/>
      </dsp:nvSpPr>
      <dsp:spPr>
        <a:xfrm>
          <a:off x="0" y="240759"/>
          <a:ext cx="8225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3DD3D-F0BD-447E-96B5-326C7034DFFE}">
      <dsp:nvSpPr>
        <dsp:cNvPr id="0" name=""/>
        <dsp:cNvSpPr/>
      </dsp:nvSpPr>
      <dsp:spPr>
        <a:xfrm>
          <a:off x="411264" y="4599"/>
          <a:ext cx="575769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27" tIns="0" rIns="21762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utura PT Light" panose="020B0402020204020303" pitchFamily="34" charset="-52"/>
            </a:rPr>
            <a:t>Природные ресурсы страны</a:t>
          </a:r>
        </a:p>
      </dsp:txBody>
      <dsp:txXfrm>
        <a:off x="434321" y="27656"/>
        <a:ext cx="5711582" cy="426206"/>
      </dsp:txXfrm>
    </dsp:sp>
    <dsp:sp modelId="{9C1824CA-8B66-4C47-9A04-5B9C8C4914EF}">
      <dsp:nvSpPr>
        <dsp:cNvPr id="0" name=""/>
        <dsp:cNvSpPr/>
      </dsp:nvSpPr>
      <dsp:spPr>
        <a:xfrm>
          <a:off x="0" y="966519"/>
          <a:ext cx="8225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A1195-A716-4EC9-932D-E63FDA6AF309}">
      <dsp:nvSpPr>
        <dsp:cNvPr id="0" name=""/>
        <dsp:cNvSpPr/>
      </dsp:nvSpPr>
      <dsp:spPr>
        <a:xfrm>
          <a:off x="411264" y="730359"/>
          <a:ext cx="5757696" cy="472320"/>
        </a:xfrm>
        <a:prstGeom prst="roundRect">
          <a:avLst/>
        </a:prstGeom>
        <a:gradFill rotWithShape="0">
          <a:gsLst>
            <a:gs pos="0">
              <a:schemeClr val="accent2">
                <a:hueOff val="28360"/>
                <a:satOff val="3260"/>
                <a:lumOff val="-2598"/>
                <a:alphaOff val="0"/>
                <a:tint val="50000"/>
                <a:satMod val="300000"/>
              </a:schemeClr>
            </a:gs>
            <a:gs pos="35000">
              <a:schemeClr val="accent2">
                <a:hueOff val="28360"/>
                <a:satOff val="3260"/>
                <a:lumOff val="-2598"/>
                <a:alphaOff val="0"/>
                <a:tint val="37000"/>
                <a:satMod val="300000"/>
              </a:schemeClr>
            </a:gs>
            <a:gs pos="100000">
              <a:schemeClr val="accent2">
                <a:hueOff val="28360"/>
                <a:satOff val="3260"/>
                <a:lumOff val="-25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27" tIns="0" rIns="21762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utura PT Light" panose="020B0402020204020303" pitchFamily="34" charset="-52"/>
            </a:rPr>
            <a:t>Продукты производства, предметы потребления</a:t>
          </a:r>
        </a:p>
      </dsp:txBody>
      <dsp:txXfrm>
        <a:off x="434321" y="753416"/>
        <a:ext cx="5711582" cy="426206"/>
      </dsp:txXfrm>
    </dsp:sp>
    <dsp:sp modelId="{8B616446-AFDA-46B7-9A65-B5F5E1FBC48B}">
      <dsp:nvSpPr>
        <dsp:cNvPr id="0" name=""/>
        <dsp:cNvSpPr/>
      </dsp:nvSpPr>
      <dsp:spPr>
        <a:xfrm>
          <a:off x="0" y="1692279"/>
          <a:ext cx="8225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F652D-DC19-4180-ACB4-15EFC0D7E745}">
      <dsp:nvSpPr>
        <dsp:cNvPr id="0" name=""/>
        <dsp:cNvSpPr/>
      </dsp:nvSpPr>
      <dsp:spPr>
        <a:xfrm>
          <a:off x="411264" y="1456119"/>
          <a:ext cx="5757696" cy="472320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tint val="50000"/>
                <a:satMod val="300000"/>
              </a:schemeClr>
            </a:gs>
            <a:gs pos="35000">
              <a:schemeClr val="accent2">
                <a:hueOff val="56720"/>
                <a:satOff val="6519"/>
                <a:lumOff val="-5196"/>
                <a:alphaOff val="0"/>
                <a:tint val="37000"/>
                <a:satMod val="300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27" tIns="0" rIns="21762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utura PT Light" panose="020B0402020204020303" pitchFamily="34" charset="-52"/>
            </a:rPr>
            <a:t>Финансовые активы</a:t>
          </a:r>
        </a:p>
      </dsp:txBody>
      <dsp:txXfrm>
        <a:off x="434321" y="1479176"/>
        <a:ext cx="5711582" cy="426206"/>
      </dsp:txXfrm>
    </dsp:sp>
    <dsp:sp modelId="{0228BDA5-C32F-4074-A586-9959E4684812}">
      <dsp:nvSpPr>
        <dsp:cNvPr id="0" name=""/>
        <dsp:cNvSpPr/>
      </dsp:nvSpPr>
      <dsp:spPr>
        <a:xfrm>
          <a:off x="0" y="2418039"/>
          <a:ext cx="8225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FC17B-3A78-4915-AC26-E0A879FF889E}">
      <dsp:nvSpPr>
        <dsp:cNvPr id="0" name=""/>
        <dsp:cNvSpPr/>
      </dsp:nvSpPr>
      <dsp:spPr>
        <a:xfrm>
          <a:off x="411264" y="2181879"/>
          <a:ext cx="5757696" cy="472320"/>
        </a:xfrm>
        <a:prstGeom prst="roundRect">
          <a:avLst/>
        </a:prstGeom>
        <a:gradFill rotWithShape="0">
          <a:gsLst>
            <a:gs pos="0">
              <a:schemeClr val="accent2">
                <a:hueOff val="85079"/>
                <a:satOff val="9779"/>
                <a:lumOff val="-7795"/>
                <a:alphaOff val="0"/>
                <a:tint val="50000"/>
                <a:satMod val="300000"/>
              </a:schemeClr>
            </a:gs>
            <a:gs pos="35000">
              <a:schemeClr val="accent2">
                <a:hueOff val="85079"/>
                <a:satOff val="9779"/>
                <a:lumOff val="-7795"/>
                <a:alphaOff val="0"/>
                <a:tint val="37000"/>
                <a:satMod val="300000"/>
              </a:schemeClr>
            </a:gs>
            <a:gs pos="100000">
              <a:schemeClr val="accent2">
                <a:hueOff val="85079"/>
                <a:satOff val="9779"/>
                <a:lumOff val="-77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27" tIns="0" rIns="21762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Futura PT Light" panose="020B0402020204020303" pitchFamily="34" charset="-52"/>
            </a:rPr>
            <a:t>Нематериальные активы</a:t>
          </a:r>
        </a:p>
      </dsp:txBody>
      <dsp:txXfrm>
        <a:off x="434321" y="2204936"/>
        <a:ext cx="5711582" cy="426206"/>
      </dsp:txXfrm>
    </dsp:sp>
    <dsp:sp modelId="{6D8CA749-7E09-42DE-BCDD-9F43EA7C22E7}">
      <dsp:nvSpPr>
        <dsp:cNvPr id="0" name=""/>
        <dsp:cNvSpPr/>
      </dsp:nvSpPr>
      <dsp:spPr>
        <a:xfrm>
          <a:off x="0" y="3271760"/>
          <a:ext cx="82252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24F9D-9B7F-4850-9224-63B1ACB4579D}">
      <dsp:nvSpPr>
        <dsp:cNvPr id="0" name=""/>
        <dsp:cNvSpPr/>
      </dsp:nvSpPr>
      <dsp:spPr>
        <a:xfrm>
          <a:off x="411264" y="2907639"/>
          <a:ext cx="5757696" cy="60028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2">
                <a:hueOff val="113439"/>
                <a:satOff val="13039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27" tIns="0" rIns="2176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Futura PT Light" panose="020B0402020204020303" pitchFamily="34" charset="-52"/>
            </a:rPr>
            <a:t>Нематериальное богатство, связанное с человеческими ресурсами</a:t>
          </a:r>
        </a:p>
      </dsp:txBody>
      <dsp:txXfrm>
        <a:off x="440567" y="2936942"/>
        <a:ext cx="5699090" cy="54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0861C-F29C-4060-B3B5-F378F1BFA928}">
      <dsp:nvSpPr>
        <dsp:cNvPr id="0" name=""/>
        <dsp:cNvSpPr/>
      </dsp:nvSpPr>
      <dsp:spPr>
        <a:xfrm>
          <a:off x="-6810594" y="-1041383"/>
          <a:ext cx="8105927" cy="8105927"/>
        </a:xfrm>
        <a:prstGeom prst="blockArc">
          <a:avLst>
            <a:gd name="adj1" fmla="val 18900000"/>
            <a:gd name="adj2" fmla="val 2700000"/>
            <a:gd name="adj3" fmla="val 26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C08BC-D3C5-4762-A63D-376917219913}">
      <dsp:nvSpPr>
        <dsp:cNvPr id="0" name=""/>
        <dsp:cNvSpPr/>
      </dsp:nvSpPr>
      <dsp:spPr>
        <a:xfrm>
          <a:off x="482153" y="168539"/>
          <a:ext cx="9572496" cy="9313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33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Futura PT Light" panose="020B0402020204020303" pitchFamily="34" charset="-52"/>
            </a:rPr>
            <a:t>C</a:t>
          </a:r>
          <a:r>
            <a:rPr lang="ru-RU" sz="1600" b="1" kern="1200" dirty="0" err="1">
              <a:solidFill>
                <a:schemeClr val="tx1"/>
              </a:solidFill>
              <a:latin typeface="Futura PT Light" panose="020B0402020204020303" pitchFamily="34" charset="-52"/>
            </a:rPr>
            <a:t>истема</a:t>
          </a:r>
          <a:r>
            <a:rPr lang="ru-RU" sz="1600" b="1" kern="1200" dirty="0">
              <a:solidFill>
                <a:schemeClr val="tx1"/>
              </a:solidFill>
              <a:latin typeface="Futura PT Light" panose="020B0402020204020303" pitchFamily="34" charset="-52"/>
            </a:rPr>
            <a:t> национальных счетов (СНС) </a:t>
          </a:r>
          <a:r>
            <a:rPr lang="ru-RU" sz="1600" kern="1200" dirty="0">
              <a:solidFill>
                <a:schemeClr val="tx1"/>
              </a:solidFill>
              <a:latin typeface="Futura PT Light" panose="020B0402020204020303" pitchFamily="34" charset="-52"/>
            </a:rPr>
            <a:t>– это совокупность статистических макроэкономических показателей, характеризующих величину совокупного выпуска и совокупного дохода, позволяющих оценить состояние национальной экономики</a:t>
          </a:r>
          <a:endParaRPr lang="ru-RU" sz="1600" kern="1200" dirty="0">
            <a:latin typeface="Futura PT Light" panose="020B0402020204020303" pitchFamily="34" charset="-52"/>
          </a:endParaRPr>
        </a:p>
      </dsp:txBody>
      <dsp:txXfrm>
        <a:off x="482153" y="168539"/>
        <a:ext cx="9572496" cy="931399"/>
      </dsp:txXfrm>
    </dsp:sp>
    <dsp:sp modelId="{42428A68-2798-48BF-BD33-AD7C1654A439}">
      <dsp:nvSpPr>
        <dsp:cNvPr id="0" name=""/>
        <dsp:cNvSpPr/>
      </dsp:nvSpPr>
      <dsp:spPr>
        <a:xfrm>
          <a:off x="85830" y="237914"/>
          <a:ext cx="792647" cy="7926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2D5D3DE-DF72-4C09-B0C5-3C78A3D50DE9}">
      <dsp:nvSpPr>
        <dsp:cNvPr id="0" name=""/>
        <dsp:cNvSpPr/>
      </dsp:nvSpPr>
      <dsp:spPr>
        <a:xfrm>
          <a:off x="1003759" y="1196980"/>
          <a:ext cx="9050890" cy="776630"/>
        </a:xfrm>
        <a:prstGeom prst="rect">
          <a:avLst/>
        </a:prstGeom>
        <a:gradFill rotWithShape="0">
          <a:gsLst>
            <a:gs pos="0">
              <a:schemeClr val="accent2">
                <a:hueOff val="22688"/>
                <a:satOff val="2608"/>
                <a:lumOff val="-2079"/>
                <a:alphaOff val="0"/>
                <a:tint val="50000"/>
                <a:satMod val="300000"/>
              </a:schemeClr>
            </a:gs>
            <a:gs pos="35000">
              <a:schemeClr val="accent2">
                <a:hueOff val="22688"/>
                <a:satOff val="2608"/>
                <a:lumOff val="-2079"/>
                <a:alphaOff val="0"/>
                <a:tint val="37000"/>
                <a:satMod val="300000"/>
              </a:schemeClr>
            </a:gs>
            <a:gs pos="100000">
              <a:schemeClr val="accent2">
                <a:hueOff val="22688"/>
                <a:satOff val="2608"/>
                <a:lumOff val="-207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33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solidFill>
                <a:schemeClr val="tx1"/>
              </a:solidFill>
              <a:latin typeface="Futura PT Light" panose="020B0402020204020303" pitchFamily="34" charset="-52"/>
            </a:rPr>
            <a:t>Валовой выпуск </a:t>
          </a:r>
          <a:r>
            <a:rPr lang="ru-RU" sz="1600" kern="1200" dirty="0">
              <a:solidFill>
                <a:schemeClr val="tx1"/>
              </a:solidFill>
              <a:latin typeface="Futura PT Light" panose="020B0402020204020303" pitchFamily="34" charset="-52"/>
            </a:rPr>
            <a:t>– это суммарная стоимость всех экономических благ, произведенных экономикой за определенный период времени</a:t>
          </a:r>
          <a:endParaRPr lang="ru-RU" sz="1600" kern="1200" dirty="0">
            <a:latin typeface="Futura PT Light" panose="020B0402020204020303" pitchFamily="34" charset="-52"/>
          </a:endParaRPr>
        </a:p>
      </dsp:txBody>
      <dsp:txXfrm>
        <a:off x="1003759" y="1196980"/>
        <a:ext cx="9050890" cy="776630"/>
      </dsp:txXfrm>
    </dsp:sp>
    <dsp:sp modelId="{8B925672-CA01-467B-BDEB-7E603ECC9700}">
      <dsp:nvSpPr>
        <dsp:cNvPr id="0" name=""/>
        <dsp:cNvSpPr/>
      </dsp:nvSpPr>
      <dsp:spPr>
        <a:xfrm>
          <a:off x="607435" y="1188971"/>
          <a:ext cx="792647" cy="7926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22688"/>
              <a:satOff val="2608"/>
              <a:lumOff val="-2079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754643-E946-496C-AFA1-E2161F74E36B}">
      <dsp:nvSpPr>
        <dsp:cNvPr id="0" name=""/>
        <dsp:cNvSpPr/>
      </dsp:nvSpPr>
      <dsp:spPr>
        <a:xfrm>
          <a:off x="1242276" y="2131461"/>
          <a:ext cx="8812373" cy="809781"/>
        </a:xfrm>
        <a:prstGeom prst="rect">
          <a:avLst/>
        </a:prstGeom>
        <a:gradFill rotWithShape="0">
          <a:gsLst>
            <a:gs pos="0">
              <a:schemeClr val="accent2">
                <a:hueOff val="45376"/>
                <a:satOff val="5216"/>
                <a:lumOff val="-4157"/>
                <a:alphaOff val="0"/>
                <a:tint val="50000"/>
                <a:satMod val="300000"/>
              </a:schemeClr>
            </a:gs>
            <a:gs pos="35000">
              <a:schemeClr val="accent2">
                <a:hueOff val="45376"/>
                <a:satOff val="5216"/>
                <a:lumOff val="-4157"/>
                <a:alphaOff val="0"/>
                <a:tint val="37000"/>
                <a:satMod val="300000"/>
              </a:schemeClr>
            </a:gs>
            <a:gs pos="100000">
              <a:schemeClr val="accent2">
                <a:hueOff val="45376"/>
                <a:satOff val="5216"/>
                <a:lumOff val="-4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33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solidFill>
                <a:schemeClr val="tx1"/>
              </a:solidFill>
              <a:latin typeface="Futura PT Light" panose="020B0402020204020303" pitchFamily="34" charset="-52"/>
            </a:rPr>
            <a:t>Валовая добавленная стоимость </a:t>
          </a:r>
          <a:r>
            <a:rPr lang="ru-RU" sz="1600" kern="1200" dirty="0">
              <a:solidFill>
                <a:schemeClr val="tx1"/>
              </a:solidFill>
              <a:latin typeface="Futura PT Light" panose="020B0402020204020303" pitchFamily="34" charset="-52"/>
            </a:rPr>
            <a:t>– это часть валового выпуска в денежном измерении, добавляемая экономическими ресурсами к стоимости промежуточного потребления</a:t>
          </a:r>
          <a:endParaRPr lang="ru-RU" sz="1600" kern="1200" dirty="0">
            <a:latin typeface="Futura PT Light" panose="020B0402020204020303" pitchFamily="34" charset="-52"/>
          </a:endParaRPr>
        </a:p>
      </dsp:txBody>
      <dsp:txXfrm>
        <a:off x="1242276" y="2131461"/>
        <a:ext cx="8812373" cy="809781"/>
      </dsp:txXfrm>
    </dsp:sp>
    <dsp:sp modelId="{613CB52E-FE5E-49A5-A9A8-4AF184B28718}">
      <dsp:nvSpPr>
        <dsp:cNvPr id="0" name=""/>
        <dsp:cNvSpPr/>
      </dsp:nvSpPr>
      <dsp:spPr>
        <a:xfrm>
          <a:off x="845952" y="2140028"/>
          <a:ext cx="792647" cy="7926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45376"/>
              <a:satOff val="5216"/>
              <a:lumOff val="-4157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9FA1161-851D-4D71-9A1A-2A03AF1550C3}">
      <dsp:nvSpPr>
        <dsp:cNvPr id="0" name=""/>
        <dsp:cNvSpPr/>
      </dsp:nvSpPr>
      <dsp:spPr>
        <a:xfrm>
          <a:off x="1242276" y="3056542"/>
          <a:ext cx="8812373" cy="860530"/>
        </a:xfrm>
        <a:prstGeom prst="rect">
          <a:avLst/>
        </a:prstGeom>
        <a:gradFill rotWithShape="0">
          <a:gsLst>
            <a:gs pos="0">
              <a:schemeClr val="accent2">
                <a:hueOff val="68064"/>
                <a:satOff val="7823"/>
                <a:lumOff val="-6236"/>
                <a:alphaOff val="0"/>
                <a:tint val="50000"/>
                <a:satMod val="300000"/>
              </a:schemeClr>
            </a:gs>
            <a:gs pos="35000">
              <a:schemeClr val="accent2">
                <a:hueOff val="68064"/>
                <a:satOff val="7823"/>
                <a:lumOff val="-6236"/>
                <a:alphaOff val="0"/>
                <a:tint val="37000"/>
                <a:satMod val="300000"/>
              </a:schemeClr>
            </a:gs>
            <a:gs pos="100000">
              <a:schemeClr val="accent2">
                <a:hueOff val="68064"/>
                <a:satOff val="7823"/>
                <a:lumOff val="-6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33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tx1"/>
              </a:solidFill>
              <a:latin typeface="Futura PT Light" panose="020B0402020204020303" pitchFamily="34" charset="-52"/>
            </a:rPr>
            <a:t>Валовой внутренний продукт (ВВП) </a:t>
          </a:r>
          <a:r>
            <a:rPr lang="ru-RU" sz="1400" kern="1200" dirty="0">
              <a:solidFill>
                <a:schemeClr val="tx1"/>
              </a:solidFill>
              <a:latin typeface="Futura PT Light" panose="020B0402020204020303" pitchFamily="34" charset="-52"/>
            </a:rPr>
            <a:t>– это стоимость конечных продуктов, произведенных на территории определенной страны за конкретный период времени как национальными, так и иностранными ресурсами</a:t>
          </a:r>
        </a:p>
      </dsp:txBody>
      <dsp:txXfrm>
        <a:off x="1242276" y="3056542"/>
        <a:ext cx="8812373" cy="860530"/>
      </dsp:txXfrm>
    </dsp:sp>
    <dsp:sp modelId="{07CEB2C7-2518-428F-BDC6-2CD9D7966F12}">
      <dsp:nvSpPr>
        <dsp:cNvPr id="0" name=""/>
        <dsp:cNvSpPr/>
      </dsp:nvSpPr>
      <dsp:spPr>
        <a:xfrm>
          <a:off x="845952" y="3090483"/>
          <a:ext cx="792647" cy="7926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68064"/>
              <a:satOff val="7823"/>
              <a:lumOff val="-6236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2BD20A3-4378-4B08-B977-D4A6A25A2AC7}">
      <dsp:nvSpPr>
        <dsp:cNvPr id="0" name=""/>
        <dsp:cNvSpPr/>
      </dsp:nvSpPr>
      <dsp:spPr>
        <a:xfrm>
          <a:off x="1089589" y="4139860"/>
          <a:ext cx="9050890" cy="634118"/>
        </a:xfrm>
        <a:prstGeom prst="rect">
          <a:avLst/>
        </a:prstGeom>
        <a:gradFill rotWithShape="0">
          <a:gsLst>
            <a:gs pos="0">
              <a:schemeClr val="accent2">
                <a:hueOff val="90751"/>
                <a:satOff val="10431"/>
                <a:lumOff val="-8314"/>
                <a:alphaOff val="0"/>
                <a:tint val="50000"/>
                <a:satMod val="300000"/>
              </a:schemeClr>
            </a:gs>
            <a:gs pos="35000">
              <a:schemeClr val="accent2">
                <a:hueOff val="90751"/>
                <a:satOff val="10431"/>
                <a:lumOff val="-8314"/>
                <a:alphaOff val="0"/>
                <a:tint val="37000"/>
                <a:satMod val="300000"/>
              </a:schemeClr>
            </a:gs>
            <a:gs pos="100000">
              <a:schemeClr val="accent2">
                <a:hueOff val="90751"/>
                <a:satOff val="10431"/>
                <a:lumOff val="-8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33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chemeClr val="tx1"/>
              </a:solidFill>
              <a:latin typeface="Futura PT Light" panose="020B0402020204020303" pitchFamily="34" charset="-52"/>
            </a:rPr>
            <a:t>Личный доход (ЛД) – </a:t>
          </a:r>
          <a:r>
            <a:rPr lang="ru-RU" sz="2400" kern="1200" dirty="0">
              <a:solidFill>
                <a:schemeClr val="tx1"/>
              </a:solidFill>
              <a:latin typeface="Futura PT Light" panose="020B0402020204020303" pitchFamily="34" charset="-52"/>
            </a:rPr>
            <a:t>это доход, полученный частными лицами</a:t>
          </a:r>
        </a:p>
      </dsp:txBody>
      <dsp:txXfrm>
        <a:off x="1089589" y="4139860"/>
        <a:ext cx="9050890" cy="634118"/>
      </dsp:txXfrm>
    </dsp:sp>
    <dsp:sp modelId="{6EAE1605-6FBA-4D2B-B74B-4785F773A328}">
      <dsp:nvSpPr>
        <dsp:cNvPr id="0" name=""/>
        <dsp:cNvSpPr/>
      </dsp:nvSpPr>
      <dsp:spPr>
        <a:xfrm>
          <a:off x="607435" y="4041540"/>
          <a:ext cx="792647" cy="7926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90751"/>
              <a:satOff val="10431"/>
              <a:lumOff val="-8314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FE4064A-561F-4986-B102-5E53046026C0}">
      <dsp:nvSpPr>
        <dsp:cNvPr id="0" name=""/>
        <dsp:cNvSpPr/>
      </dsp:nvSpPr>
      <dsp:spPr>
        <a:xfrm>
          <a:off x="482153" y="5071862"/>
          <a:ext cx="9572496" cy="634118"/>
        </a:xfrm>
        <a:prstGeom prst="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50000"/>
                <a:satMod val="300000"/>
              </a:schemeClr>
            </a:gs>
            <a:gs pos="35000">
              <a:schemeClr val="accent2">
                <a:hueOff val="113439"/>
                <a:satOff val="13039"/>
                <a:lumOff val="-10393"/>
                <a:alphaOff val="0"/>
                <a:tint val="37000"/>
                <a:satMod val="3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33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>
              <a:solidFill>
                <a:schemeClr val="tx1"/>
              </a:solidFill>
              <a:latin typeface="Futura PT Light" panose="020B0402020204020303" pitchFamily="34" charset="-52"/>
            </a:rPr>
            <a:t>Национальное богатство </a:t>
          </a:r>
          <a:r>
            <a:rPr lang="ru-RU" sz="1600" kern="1200">
              <a:solidFill>
                <a:schemeClr val="tx1"/>
              </a:solidFill>
              <a:latin typeface="Futura PT Light" panose="020B0402020204020303" pitchFamily="34" charset="-52"/>
            </a:rPr>
            <a:t>– это сумма активов, являющихся собственностью домашних хозяйств, фирм и государства, накопленных обществом за всю историю существования</a:t>
          </a:r>
          <a:endParaRPr lang="ru-RU" sz="1600" kern="1200" dirty="0">
            <a:solidFill>
              <a:schemeClr val="tx1"/>
            </a:solidFill>
            <a:latin typeface="Futura PT Light" panose="020B0402020204020303" pitchFamily="34" charset="-52"/>
          </a:endParaRPr>
        </a:p>
      </dsp:txBody>
      <dsp:txXfrm>
        <a:off x="482153" y="5071862"/>
        <a:ext cx="9572496" cy="634118"/>
      </dsp:txXfrm>
    </dsp:sp>
    <dsp:sp modelId="{5C61C80E-A70B-48C5-B5D2-2D4510FDE119}">
      <dsp:nvSpPr>
        <dsp:cNvPr id="0" name=""/>
        <dsp:cNvSpPr/>
      </dsp:nvSpPr>
      <dsp:spPr>
        <a:xfrm>
          <a:off x="85830" y="4992597"/>
          <a:ext cx="792647" cy="7926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7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3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3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7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8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400" b="0" strike="noStrike" spc="-1" dirty="0">
                <a:solidFill>
                  <a:srgbClr val="374C81"/>
                </a:solidFill>
                <a:latin typeface="Futura PT Heavy"/>
              </a:rPr>
              <a:t>Система национальных счетов</a:t>
            </a:r>
            <a:endParaRPr lang="ru-RU" sz="5400" b="0" strike="noStrike" spc="-1" dirty="0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7693"/>
              </p:ext>
            </p:extLst>
          </p:nvPr>
        </p:nvGraphicFramePr>
        <p:xfrm>
          <a:off x="1188720" y="1293221"/>
          <a:ext cx="7140576" cy="339736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0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Стадия производства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Выручка от реализации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Затраты на промежуточные продукты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Добавленная стоимость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7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</a:rPr>
                        <a:t>Рожь</a:t>
                      </a:r>
                      <a:endParaRPr lang="ru-RU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Мука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Тесто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Хлеб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671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Суммарная добавленная стоимость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193053" y="4730840"/>
            <a:ext cx="7141049" cy="87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lvl="0" indent="449580" algn="just">
              <a:lnSpc>
                <a:spcPct val="150000"/>
              </a:lnSpc>
            </a:pPr>
            <a:r>
              <a:rPr lang="ru-RU" b="1" dirty="0">
                <a:solidFill>
                  <a:prstClr val="black"/>
                </a:solidFill>
                <a:latin typeface="Times New Roman"/>
                <a:ea typeface="Times New Roman"/>
              </a:rPr>
              <a:t>При этом в ВВП должен включаться только конечный продукт.</a:t>
            </a: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6389" y="474345"/>
            <a:ext cx="86476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В нашем примере таким конечным продуктом является хлеб.</a:t>
            </a:r>
            <a:endParaRPr lang="ru-RU" sz="1200" dirty="0">
              <a:latin typeface="Times New Roman"/>
              <a:ea typeface="Times New Roman"/>
            </a:endParaRPr>
          </a:p>
          <a:p>
            <a:pPr marL="270510" indent="53975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Структурно добавленная стоимость</a:t>
            </a:r>
            <a:r>
              <a:rPr lang="ru-RU" dirty="0">
                <a:latin typeface="Times New Roman"/>
                <a:ea typeface="Times New Roman"/>
              </a:rPr>
              <a:t> включает в себя зарплату, прибыль предприятий, ренту, процент на ссудный капитал, косвенные налоги, т.к. последние автоматически включаются фирмой в цену продукции.</a:t>
            </a:r>
            <a:endParaRPr lang="ru-RU" sz="1200" dirty="0">
              <a:latin typeface="Times New Roman"/>
              <a:ea typeface="Times New Roman"/>
            </a:endParaRPr>
          </a:p>
          <a:p>
            <a:pPr marL="27051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Сложность данного способа исчисления ВВП состоит в том, </a:t>
            </a:r>
            <a:r>
              <a:rPr lang="ru-RU" dirty="0">
                <a:latin typeface="Times New Roman"/>
                <a:ea typeface="Times New Roman"/>
              </a:rPr>
              <a:t>что готовая продукция одних фирм будет представлять собой затраты  для других фирм, и при этом методе подсчета ВВП необходимо избегать системы двойного счета, чтобы получить точную величину ВВП.</a:t>
            </a:r>
            <a:endParaRPr lang="ru-RU" sz="1200" dirty="0">
              <a:latin typeface="Times New Roman"/>
              <a:ea typeface="Times New Roman"/>
            </a:endParaRPr>
          </a:p>
          <a:p>
            <a:pPr marL="27051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b="1" i="1" dirty="0">
                <a:latin typeface="Times New Roman"/>
                <a:ea typeface="Times New Roman"/>
              </a:rPr>
              <a:t>Для экономики в целом сумма всей добавленной стоимости должна быть равна стоимости конечных товаров и услуг.</a:t>
            </a:r>
            <a:endParaRPr lang="ru-RU" sz="1200" b="1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612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41160" y="4014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374C81"/>
                </a:solidFill>
                <a:latin typeface="Futura PT Medium"/>
                <a:ea typeface="DejaVu Sans"/>
              </a:rPr>
              <a:t>Расчет ВВП по распределительному методу (по доходам)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183859" y="1371599"/>
            <a:ext cx="7973203" cy="3526972"/>
          </a:xfrm>
          <a:prstGeom prst="rect">
            <a:avLst/>
          </a:prstGeom>
          <a:noFill/>
          <a:ln w="284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81" name="Рисунок 3"/>
          <p:cNvPicPr/>
          <p:nvPr/>
        </p:nvPicPr>
        <p:blipFill>
          <a:blip r:embed="rId2" cstate="print"/>
          <a:stretch/>
        </p:blipFill>
        <p:spPr>
          <a:xfrm>
            <a:off x="754200" y="1618200"/>
            <a:ext cx="859320" cy="85932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507371" y="1371599"/>
            <a:ext cx="7530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ВВП в сфере распределения определяется как сумма всех доходов и материальных затрат субъектов экономики за  определенный  период времени.</a:t>
            </a:r>
          </a:p>
          <a:p>
            <a:endParaRPr lang="ru-RU" sz="2000" dirty="0"/>
          </a:p>
          <a:p>
            <a:r>
              <a:rPr lang="ru-RU" sz="2000" dirty="0"/>
              <a:t>При подсчете на этой стадии хозяйственного кругооборота ВВП состоит из трех компонентов:</a:t>
            </a:r>
          </a:p>
          <a:p>
            <a:endParaRPr lang="ru-RU" sz="2000" dirty="0"/>
          </a:p>
          <a:p>
            <a:pPr lvl="0"/>
            <a:r>
              <a:rPr lang="ru-RU" sz="2000" dirty="0"/>
              <a:t>1. доходов владельцев факторов производства;</a:t>
            </a:r>
          </a:p>
          <a:p>
            <a:pPr lvl="0"/>
            <a:r>
              <a:rPr lang="ru-RU" sz="2000" dirty="0"/>
              <a:t>2. амортизационных отчислений;</a:t>
            </a:r>
          </a:p>
          <a:p>
            <a:pPr lvl="0"/>
            <a:r>
              <a:rPr lang="ru-RU" sz="2000" dirty="0"/>
              <a:t>3. чистых косвенных налогов (косвенные налоги – субсидии).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13954" y="2016000"/>
            <a:ext cx="8347166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Суммируя доходы, мы получаем показатель национального дохода</a:t>
            </a: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>
                <a:latin typeface="Arial"/>
              </a:rPr>
              <a:t>Национальный доход + косвенные налоги — это показатель чистого</a:t>
            </a:r>
          </a:p>
          <a:p>
            <a:r>
              <a:rPr lang="ru-RU" sz="1800" b="0" strike="noStrike" spc="-1" dirty="0">
                <a:latin typeface="Arial"/>
              </a:rPr>
              <a:t>                                                Национального продукта (ЧВП)</a:t>
            </a: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>
                <a:latin typeface="Arial"/>
              </a:rPr>
              <a:t>ЧВП + амортизация  - это будет ВВП по потоку доходов</a:t>
            </a:r>
          </a:p>
          <a:p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41160" y="4014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2500" lnSpcReduction="20000"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3 метод - Метод расчета ВВП по расходам 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(метод конечного использования)</a:t>
            </a:r>
            <a:endParaRPr lang="ru-RU" sz="3200" b="0" strike="noStrike" spc="-1">
              <a:latin typeface="Arial"/>
            </a:endParaRPr>
          </a:p>
        </p:txBody>
      </p:sp>
      <p:grpSp>
        <p:nvGrpSpPr>
          <p:cNvPr id="293" name="Group 2"/>
          <p:cNvGrpSpPr/>
          <p:nvPr/>
        </p:nvGrpSpPr>
        <p:grpSpPr>
          <a:xfrm>
            <a:off x="288000" y="1583280"/>
            <a:ext cx="8343720" cy="3254760"/>
            <a:chOff x="288000" y="1583280"/>
            <a:chExt cx="8343720" cy="3254760"/>
          </a:xfrm>
        </p:grpSpPr>
        <p:sp>
          <p:nvSpPr>
            <p:cNvPr id="294" name="CustomShape 3"/>
            <p:cNvSpPr/>
            <p:nvPr/>
          </p:nvSpPr>
          <p:spPr>
            <a:xfrm>
              <a:off x="1505160" y="1583280"/>
              <a:ext cx="7126200" cy="1872720"/>
            </a:xfrm>
            <a:prstGeom prst="rect">
              <a:avLst/>
            </a:prstGeom>
            <a:noFill/>
            <a:ln w="2844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4"/>
            <p:cNvSpPr/>
            <p:nvPr/>
          </p:nvSpPr>
          <p:spPr>
            <a:xfrm>
              <a:off x="1505160" y="1944000"/>
              <a:ext cx="7126200" cy="146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ВВП = </a:t>
              </a:r>
              <a:r>
                <a:rPr lang="en-US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C + I + G + NX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, 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где: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С – личное потребление, расходы домохозяйств;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I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 – валовые инвестиции, инвестиционные расходы;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G –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 государственные расходы;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NX –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 чистый экспорт</a:t>
              </a:r>
              <a:endParaRPr lang="ru-RU" sz="1800" b="0" strike="noStrike" spc="-1">
                <a:latin typeface="Arial"/>
              </a:endParaRPr>
            </a:p>
          </p:txBody>
        </p:sp>
        <p:pic>
          <p:nvPicPr>
            <p:cNvPr id="296" name="Рисунок 4"/>
            <p:cNvPicPr/>
            <p:nvPr/>
          </p:nvPicPr>
          <p:blipFill>
            <a:blip r:embed="rId2" cstate="print"/>
            <a:stretch/>
          </p:blipFill>
          <p:spPr>
            <a:xfrm>
              <a:off x="288000" y="1986120"/>
              <a:ext cx="972360" cy="911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7" name="CustomShape 5"/>
            <p:cNvSpPr/>
            <p:nvPr/>
          </p:nvSpPr>
          <p:spPr>
            <a:xfrm>
              <a:off x="1505160" y="3478320"/>
              <a:ext cx="3387240" cy="13597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262626"/>
                  </a:solidFill>
                  <a:latin typeface="Futura PT Book"/>
                  <a:ea typeface="DejaVu Sans"/>
                </a:rPr>
                <a:t>I</a:t>
              </a:r>
              <a:r>
                <a:rPr lang="ru-RU" sz="1800" b="0" strike="noStrike" spc="-1" dirty="0">
                  <a:solidFill>
                    <a:srgbClr val="262626"/>
                  </a:solidFill>
                  <a:latin typeface="Futura PT Book"/>
                  <a:ea typeface="DejaVu Sans"/>
                </a:rPr>
                <a:t> = </a:t>
              </a:r>
              <a:r>
                <a:rPr lang="en-US" sz="1800" b="0" strike="noStrike" spc="-1" dirty="0">
                  <a:solidFill>
                    <a:srgbClr val="262626"/>
                  </a:solidFill>
                  <a:latin typeface="Futura PT Book"/>
                  <a:ea typeface="DejaVu Sans"/>
                </a:rPr>
                <a:t>I</a:t>
              </a:r>
              <a:r>
                <a:rPr lang="en-US" sz="1000" b="0" strike="noStrike" spc="-1" dirty="0">
                  <a:solidFill>
                    <a:srgbClr val="262626"/>
                  </a:solidFill>
                  <a:latin typeface="Futura PT Book"/>
                  <a:ea typeface="DejaVu Sans"/>
                </a:rPr>
                <a:t>n</a:t>
              </a:r>
              <a:r>
                <a:rPr lang="ru-RU" sz="1800" b="0" strike="noStrike" spc="-1" dirty="0">
                  <a:solidFill>
                    <a:srgbClr val="262626"/>
                  </a:solidFill>
                  <a:latin typeface="Futura PT Book"/>
                  <a:ea typeface="DejaVu Sans"/>
                </a:rPr>
                <a:t> </a:t>
              </a:r>
              <a:r>
                <a:rPr lang="en-US" sz="1800" b="0" strike="noStrike" spc="-1" dirty="0">
                  <a:solidFill>
                    <a:srgbClr val="262626"/>
                  </a:solidFill>
                  <a:latin typeface="Futura PT Book"/>
                  <a:ea typeface="DejaVu Sans"/>
                </a:rPr>
                <a:t>+ d</a:t>
              </a:r>
              <a:r>
                <a:rPr lang="ru-RU" sz="1800" b="0" strike="noStrike" spc="-1" dirty="0">
                  <a:solidFill>
                    <a:srgbClr val="262626"/>
                  </a:solidFill>
                  <a:latin typeface="Futura PT Light"/>
                  <a:ea typeface="DejaVu Sans"/>
                </a:rPr>
                <a:t>, где:</a:t>
              </a:r>
              <a:endParaRPr lang="ru-RU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262626"/>
                  </a:solidFill>
                  <a:latin typeface="Futura PT Light"/>
                  <a:ea typeface="DejaVu Sans"/>
                </a:rPr>
                <a:t>I</a:t>
              </a:r>
              <a:r>
                <a:rPr lang="en-US" sz="1000" b="0" strike="noStrike" spc="-1" dirty="0">
                  <a:solidFill>
                    <a:srgbClr val="262626"/>
                  </a:solidFill>
                  <a:latin typeface="Futura PT Light"/>
                  <a:ea typeface="DejaVu Sans"/>
                </a:rPr>
                <a:t>n</a:t>
              </a:r>
              <a:r>
                <a:rPr lang="ru-RU" sz="1800" b="0" strike="noStrike" spc="-1" dirty="0">
                  <a:solidFill>
                    <a:srgbClr val="262626"/>
                  </a:solidFill>
                  <a:latin typeface="Futura PT Light"/>
                  <a:ea typeface="DejaVu Sans"/>
                </a:rPr>
                <a:t> – чистые инвестиции;</a:t>
              </a:r>
              <a:endParaRPr lang="ru-RU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262626"/>
                  </a:solidFill>
                  <a:latin typeface="Futura PT Light"/>
                  <a:ea typeface="DejaVu Sans"/>
                </a:rPr>
                <a:t>d</a:t>
              </a:r>
              <a:r>
                <a:rPr lang="ru-RU" sz="1800" b="0" strike="noStrike" spc="-1" dirty="0">
                  <a:solidFill>
                    <a:srgbClr val="262626"/>
                  </a:solidFill>
                  <a:latin typeface="Futura PT Light"/>
                  <a:ea typeface="DejaVu Sans"/>
                </a:rPr>
                <a:t> – амортизация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298" name="CustomShape 6"/>
            <p:cNvSpPr/>
            <p:nvPr/>
          </p:nvSpPr>
          <p:spPr>
            <a:xfrm>
              <a:off x="5244480" y="3478320"/>
              <a:ext cx="3387240" cy="13597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NX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 = </a:t>
              </a:r>
              <a:r>
                <a:rPr lang="en-US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X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– M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, где: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X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 – экспорт;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M</a:t>
              </a: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 – импорт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99" name="TextShape 7"/>
            <p:cNvSpPr txBox="1"/>
            <p:nvPr/>
          </p:nvSpPr>
          <p:spPr>
            <a:xfrm>
              <a:off x="1577160" y="1669680"/>
              <a:ext cx="59108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ru-RU" sz="1800" b="0" strike="noStrike" spc="-1">
                  <a:latin typeface="Arial"/>
                </a:rPr>
                <a:t>Основное макроэкономическое тождество Кейнса: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501" y="447675"/>
            <a:ext cx="7886699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Именно ВВП является исходным показателем всей </a:t>
            </a:r>
            <a:r>
              <a:rPr lang="en-US" b="1" dirty="0">
                <a:latin typeface="Times New Roman"/>
                <a:ea typeface="Times New Roman"/>
              </a:rPr>
              <a:t>C</a:t>
            </a:r>
            <a:r>
              <a:rPr lang="ru-RU" b="1" dirty="0">
                <a:latin typeface="Times New Roman"/>
                <a:ea typeface="Times New Roman"/>
              </a:rPr>
              <a:t>Н</a:t>
            </a:r>
            <a:r>
              <a:rPr lang="en-US" b="1" dirty="0">
                <a:latin typeface="Times New Roman"/>
                <a:ea typeface="Times New Roman"/>
              </a:rPr>
              <a:t>C</a:t>
            </a:r>
            <a:r>
              <a:rPr lang="ru-RU" b="1" dirty="0">
                <a:latin typeface="Times New Roman"/>
                <a:ea typeface="Times New Roman"/>
              </a:rPr>
              <a:t>. Прочие показатели получаются из ВВП расчетным образом: путем прибавления к нему или вычитания из него определенных компонентов.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b="1" dirty="0">
                <a:latin typeface="Times New Roman"/>
                <a:ea typeface="Times New Roman"/>
              </a:rPr>
              <a:t>ВВП</a:t>
            </a:r>
            <a:endParaRPr lang="ru-RU" sz="14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___       Амортизация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_____________________________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</a:t>
            </a:r>
            <a:r>
              <a:rPr lang="ru-RU" sz="1400" b="1" dirty="0">
                <a:latin typeface="Times New Roman"/>
                <a:ea typeface="Times New Roman"/>
              </a:rPr>
              <a:t> Чистый внутренний  продукт</a:t>
            </a:r>
            <a:endParaRPr lang="ru-RU" sz="14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400" b="1" dirty="0">
                <a:latin typeface="Times New Roman"/>
                <a:ea typeface="Times New Roman"/>
              </a:rPr>
              <a:t>__</a:t>
            </a:r>
            <a:endParaRPr lang="ru-RU" sz="14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400" b="1" dirty="0">
                <a:latin typeface="Times New Roman"/>
                <a:ea typeface="Times New Roman"/>
              </a:rPr>
              <a:t>     </a:t>
            </a:r>
            <a:r>
              <a:rPr lang="ru-RU" sz="1400" dirty="0">
                <a:latin typeface="Times New Roman"/>
                <a:ea typeface="Times New Roman"/>
              </a:rPr>
              <a:t>Косвенные налоги 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_______________________________</a:t>
            </a:r>
          </a:p>
          <a:p>
            <a:pPr algn="ctr">
              <a:spcAft>
                <a:spcPts val="0"/>
              </a:spcAft>
            </a:pPr>
            <a:r>
              <a:rPr lang="ru-RU" sz="1400" b="1" dirty="0">
                <a:latin typeface="Times New Roman"/>
                <a:ea typeface="Times New Roman"/>
              </a:rPr>
              <a:t>        Национальный доход</a:t>
            </a:r>
            <a:endParaRPr lang="ru-RU" sz="14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  Взносы на социальное страхование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___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  Налоги на прибыль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___ 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  Нераспределенная прибыль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+ 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  </a:t>
            </a:r>
            <a:r>
              <a:rPr lang="ru-RU" sz="1400" dirty="0" err="1">
                <a:latin typeface="Times New Roman"/>
                <a:ea typeface="Times New Roman"/>
              </a:rPr>
              <a:t>Трасфертные</a:t>
            </a:r>
            <a:r>
              <a:rPr lang="ru-RU" sz="1400" dirty="0">
                <a:latin typeface="Times New Roman"/>
                <a:ea typeface="Times New Roman"/>
              </a:rPr>
              <a:t> платежи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_________________________________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         </a:t>
            </a:r>
            <a:r>
              <a:rPr lang="ru-RU" sz="1400" b="1" dirty="0">
                <a:latin typeface="Times New Roman"/>
                <a:ea typeface="Times New Roman"/>
              </a:rPr>
              <a:t> Личный доход</a:t>
            </a:r>
            <a:endParaRPr lang="ru-RU" sz="14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___</a:t>
            </a:r>
          </a:p>
          <a:p>
            <a:pPr algn="ctr"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        Прямые налоги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b="1" dirty="0">
                <a:latin typeface="Times New Roman"/>
                <a:ea typeface="Times New Roman"/>
              </a:rPr>
              <a:t>__________________________________</a:t>
            </a:r>
            <a:endParaRPr lang="ru-RU" sz="1400" dirty="0">
              <a:latin typeface="Times New Roman"/>
              <a:ea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/>
                <a:ea typeface="Times New Roman"/>
              </a:rPr>
              <a:t>Располагаемый личный доход   </a:t>
            </a:r>
            <a:endParaRPr lang="ru-RU" sz="1400" b="1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40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699" y="238125"/>
            <a:ext cx="9353551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b="1" i="1" spc="-1" dirty="0">
                <a:solidFill>
                  <a:schemeClr val="bg2">
                    <a:lumMod val="75000"/>
                  </a:schemeClr>
                </a:solidFill>
              </a:rPr>
              <a:t>Реальный и номинальный ВВП</a:t>
            </a:r>
            <a:endParaRPr lang="ru-RU" sz="2400" i="1" spc="-1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Очень важно в </a:t>
            </a:r>
            <a:r>
              <a:rPr lang="ru-RU" b="1" dirty="0">
                <a:latin typeface="Times New Roman"/>
                <a:ea typeface="Times New Roman"/>
              </a:rPr>
              <a:t>измерении ВВП</a:t>
            </a:r>
            <a:r>
              <a:rPr lang="ru-RU" dirty="0">
                <a:latin typeface="Times New Roman"/>
                <a:ea typeface="Times New Roman"/>
              </a:rPr>
              <a:t> различать его </a:t>
            </a:r>
            <a:r>
              <a:rPr lang="ru-RU" b="1" dirty="0">
                <a:latin typeface="Times New Roman"/>
                <a:ea typeface="Times New Roman"/>
              </a:rPr>
              <a:t>номинальную и реальную величины</a:t>
            </a:r>
            <a:r>
              <a:rPr lang="ru-RU" dirty="0">
                <a:latin typeface="Times New Roman"/>
                <a:ea typeface="Times New Roman"/>
              </a:rPr>
              <a:t>. 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Номинальный ВВП -  это ВВП, </a:t>
            </a:r>
            <a:r>
              <a:rPr lang="ru-RU" dirty="0">
                <a:latin typeface="Times New Roman"/>
                <a:ea typeface="Times New Roman"/>
              </a:rPr>
              <a:t>который выражен в ценах текущего периода.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Реальный ВВП</a:t>
            </a:r>
            <a:r>
              <a:rPr lang="ru-RU" dirty="0">
                <a:latin typeface="Times New Roman"/>
                <a:ea typeface="Times New Roman"/>
              </a:rPr>
              <a:t> – это ВВП, в котором устранено изменение уровня цен, т.е. это ВВП в постоянных ценах, в ценах базисного периода. Это дает возможность оценить изменение физического объема выпуска за определенный промежуток времени.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На величину номинального ВНП оказывают влияние два процесса: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а) динамика реального объема производства;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б) динамика уровня цен.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Реальный ВВП</a:t>
            </a:r>
            <a:r>
              <a:rPr lang="ru-RU" dirty="0">
                <a:latin typeface="Times New Roman"/>
                <a:ea typeface="Times New Roman"/>
              </a:rPr>
              <a:t> рассчитывается с помощью корректировки номинального ВВП на индекс цен: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Реальный ВВП</a:t>
            </a:r>
            <a:r>
              <a:rPr lang="ru-RU" dirty="0">
                <a:latin typeface="Times New Roman"/>
                <a:ea typeface="Times New Roman"/>
              </a:rPr>
              <a:t>=Номинальный ВВП/ Индекс цен.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Отношение номинального ВВП к реальному ВВП показывает нам, насколько возрос ВВП исключительно за счет роста цен</a:t>
            </a:r>
            <a:r>
              <a:rPr lang="ru-RU" dirty="0">
                <a:latin typeface="Times New Roman"/>
                <a:ea typeface="Times New Roman"/>
              </a:rPr>
              <a:t>. Величину эту называют еще </a:t>
            </a:r>
            <a:r>
              <a:rPr lang="ru-RU" b="1" dirty="0">
                <a:latin typeface="Times New Roman"/>
                <a:ea typeface="Times New Roman"/>
              </a:rPr>
              <a:t>“дефлятором” ВВП.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336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1050" y="152399"/>
            <a:ext cx="89820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Ценовые индексы делятся на :</a:t>
            </a:r>
            <a:endParaRPr lang="ru-RU" sz="1200" b="1" dirty="0">
              <a:latin typeface="Times New Roman"/>
              <a:ea typeface="Times New Roman"/>
            </a:endParaRPr>
          </a:p>
          <a:p>
            <a:pPr marL="285750" indent="-285750" algn="just">
              <a:spcAft>
                <a:spcPts val="0"/>
              </a:spcAft>
              <a:buFontTx/>
              <a:buChar char="-"/>
            </a:pPr>
            <a:r>
              <a:rPr lang="ru-RU" b="1" dirty="0">
                <a:latin typeface="Times New Roman"/>
                <a:ea typeface="Times New Roman"/>
              </a:rPr>
              <a:t>индексы для неизменного набора товаров</a:t>
            </a:r>
            <a:r>
              <a:rPr lang="ru-RU" dirty="0">
                <a:latin typeface="Times New Roman"/>
                <a:ea typeface="Times New Roman"/>
              </a:rPr>
              <a:t>, или с неизменными весами, - такие индексы называют индексами </a:t>
            </a:r>
            <a:r>
              <a:rPr lang="ru-RU" dirty="0" err="1">
                <a:latin typeface="Times New Roman"/>
                <a:ea typeface="Times New Roman"/>
              </a:rPr>
              <a:t>Ласпейреса</a:t>
            </a:r>
            <a:r>
              <a:rPr lang="ru-RU" dirty="0">
                <a:latin typeface="Times New Roman"/>
                <a:ea typeface="Times New Roman"/>
              </a:rPr>
              <a:t> (I</a:t>
            </a:r>
            <a:r>
              <a:rPr lang="ru-RU" sz="1050" dirty="0">
                <a:latin typeface="Times New Roman"/>
                <a:ea typeface="Times New Roman"/>
              </a:rPr>
              <a:t>L).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Примером подобного индекса </a:t>
            </a:r>
            <a:r>
              <a:rPr lang="ru-RU" b="1" dirty="0" err="1">
                <a:latin typeface="Times New Roman"/>
                <a:ea typeface="Times New Roman"/>
              </a:rPr>
              <a:t>м.б</a:t>
            </a:r>
            <a:r>
              <a:rPr lang="ru-RU" b="1" dirty="0">
                <a:latin typeface="Times New Roman"/>
                <a:ea typeface="Times New Roman"/>
              </a:rPr>
              <a:t>. ИПЦ</a:t>
            </a:r>
            <a:r>
              <a:rPr lang="ru-RU" dirty="0">
                <a:latin typeface="Times New Roman"/>
                <a:ea typeface="Times New Roman"/>
              </a:rPr>
              <a:t>: неизменную потребительскую корзину, состоящую из одних и тех же благ, сравнивают с точки зрения цен, включенных в нее благ в текущем году и базисном периоде.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I</a:t>
            </a:r>
            <a:r>
              <a:rPr lang="en-US" sz="1050" dirty="0">
                <a:latin typeface="Times New Roman"/>
                <a:ea typeface="Times New Roman"/>
              </a:rPr>
              <a:t>L</a:t>
            </a:r>
            <a:r>
              <a:rPr lang="en-US" dirty="0">
                <a:latin typeface="Times New Roman"/>
                <a:ea typeface="Times New Roman"/>
              </a:rPr>
              <a:t>= ∑p</a:t>
            </a:r>
            <a:r>
              <a:rPr lang="en-US" sz="1050" dirty="0">
                <a:latin typeface="Times New Roman"/>
                <a:ea typeface="Times New Roman"/>
              </a:rPr>
              <a:t>1</a:t>
            </a:r>
            <a:r>
              <a:rPr lang="en-US" dirty="0">
                <a:latin typeface="Times New Roman"/>
                <a:ea typeface="Times New Roman"/>
              </a:rPr>
              <a:t>q</a:t>
            </a:r>
            <a:r>
              <a:rPr lang="en-US" sz="1050" dirty="0">
                <a:latin typeface="Times New Roman"/>
                <a:ea typeface="Times New Roman"/>
              </a:rPr>
              <a:t>0</a:t>
            </a:r>
            <a:r>
              <a:rPr lang="en-US" dirty="0">
                <a:latin typeface="Times New Roman"/>
                <a:ea typeface="Times New Roman"/>
              </a:rPr>
              <a:t> /∑p</a:t>
            </a:r>
            <a:r>
              <a:rPr lang="en-US" sz="1050" dirty="0">
                <a:latin typeface="Times New Roman"/>
                <a:ea typeface="Times New Roman"/>
              </a:rPr>
              <a:t>0</a:t>
            </a:r>
            <a:r>
              <a:rPr lang="en-US" dirty="0">
                <a:latin typeface="Times New Roman"/>
                <a:ea typeface="Times New Roman"/>
              </a:rPr>
              <a:t>q</a:t>
            </a:r>
            <a:r>
              <a:rPr lang="en-US" sz="1050" dirty="0">
                <a:latin typeface="Times New Roman"/>
                <a:ea typeface="Times New Roman"/>
              </a:rPr>
              <a:t>0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где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q</a:t>
            </a:r>
            <a:r>
              <a:rPr lang="ru-RU" dirty="0">
                <a:latin typeface="Times New Roman"/>
                <a:ea typeface="Times New Roman"/>
              </a:rPr>
              <a:t>0 – количество товаров и услуг в базисном году ;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р0 – цены товаров и услуг в базисном году;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р1 – цены товаров и услуг в текущем году.</a:t>
            </a:r>
          </a:p>
          <a:p>
            <a:pPr algn="just">
              <a:spcAft>
                <a:spcPts val="0"/>
              </a:spcAft>
            </a:pP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ИПЦ п</a:t>
            </a:r>
            <a:r>
              <a:rPr lang="ru-RU" dirty="0">
                <a:latin typeface="Times New Roman"/>
                <a:ea typeface="Times New Roman"/>
              </a:rPr>
              <a:t>остроен как корзина цен по структуре потребления среднего домохозяйства и включает цены нескольких сотен продовольственных и непродовольственных товаров, а также платных услуг.</a:t>
            </a:r>
          </a:p>
          <a:p>
            <a:pPr algn="just">
              <a:spcAft>
                <a:spcPts val="0"/>
              </a:spcAft>
            </a:pP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I </a:t>
            </a:r>
            <a:r>
              <a:rPr lang="ru-RU" dirty="0" err="1">
                <a:latin typeface="Times New Roman"/>
                <a:ea typeface="Times New Roman"/>
              </a:rPr>
              <a:t>потр.цен</a:t>
            </a:r>
            <a:r>
              <a:rPr lang="ru-RU" dirty="0">
                <a:latin typeface="Times New Roman"/>
                <a:ea typeface="Times New Roman"/>
              </a:rPr>
              <a:t> = Цена потребительской корзины в текущем году / Цена потребительской корзины в базисном году Х 100 %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02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26" y="361951"/>
            <a:ext cx="9553574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Индексы для изменяющегося набора товаров</a:t>
            </a:r>
            <a:r>
              <a:rPr lang="ru-RU" dirty="0">
                <a:latin typeface="Times New Roman"/>
                <a:ea typeface="Times New Roman"/>
              </a:rPr>
              <a:t>,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 или с переменными весами, - такие индексы называют индексами </a:t>
            </a:r>
            <a:r>
              <a:rPr lang="ru-RU" b="1" dirty="0" err="1">
                <a:latin typeface="Times New Roman"/>
                <a:ea typeface="Times New Roman"/>
              </a:rPr>
              <a:t>Пааше</a:t>
            </a:r>
            <a:endParaRPr lang="ru-RU" b="1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ru-RU" sz="1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Примером подобного индекса может быть дефлятор ВВП</a:t>
            </a:r>
            <a:r>
              <a:rPr lang="ru-RU" dirty="0">
                <a:latin typeface="Times New Roman"/>
                <a:ea typeface="Times New Roman"/>
              </a:rPr>
              <a:t>: текущие количества произведенных сегодня благ сравнивают исключительно с точки зрения ценовых изменений этих благ, произошедших со времени базисного периода.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I</a:t>
            </a:r>
            <a:r>
              <a:rPr lang="ru-RU" sz="1050" dirty="0">
                <a:latin typeface="Times New Roman"/>
                <a:ea typeface="Times New Roman"/>
              </a:rPr>
              <a:t>р</a:t>
            </a:r>
            <a:r>
              <a:rPr lang="ru-RU" dirty="0">
                <a:latin typeface="Times New Roman"/>
                <a:ea typeface="Times New Roman"/>
              </a:rPr>
              <a:t>= ∑</a:t>
            </a:r>
            <a:r>
              <a:rPr lang="en-US" dirty="0">
                <a:latin typeface="Times New Roman"/>
                <a:ea typeface="Times New Roman"/>
              </a:rPr>
              <a:t>p</a:t>
            </a:r>
            <a:r>
              <a:rPr lang="ru-RU" sz="1050" dirty="0">
                <a:latin typeface="Times New Roman"/>
                <a:ea typeface="Times New Roman"/>
              </a:rPr>
              <a:t>1</a:t>
            </a:r>
            <a:r>
              <a:rPr lang="en-US" dirty="0">
                <a:latin typeface="Times New Roman"/>
                <a:ea typeface="Times New Roman"/>
              </a:rPr>
              <a:t>q</a:t>
            </a:r>
            <a:r>
              <a:rPr lang="ru-RU" sz="1050" dirty="0">
                <a:latin typeface="Times New Roman"/>
                <a:ea typeface="Times New Roman"/>
              </a:rPr>
              <a:t>1</a:t>
            </a:r>
            <a:r>
              <a:rPr lang="ru-RU" dirty="0">
                <a:latin typeface="Times New Roman"/>
                <a:ea typeface="Times New Roman"/>
              </a:rPr>
              <a:t> /∑</a:t>
            </a:r>
            <a:r>
              <a:rPr lang="en-US" dirty="0">
                <a:latin typeface="Times New Roman"/>
                <a:ea typeface="Times New Roman"/>
              </a:rPr>
              <a:t>p</a:t>
            </a:r>
            <a:r>
              <a:rPr lang="ru-RU" sz="1050" dirty="0">
                <a:latin typeface="Times New Roman"/>
                <a:ea typeface="Times New Roman"/>
              </a:rPr>
              <a:t>0</a:t>
            </a:r>
            <a:r>
              <a:rPr lang="en-US" dirty="0">
                <a:latin typeface="Times New Roman"/>
                <a:ea typeface="Times New Roman"/>
              </a:rPr>
              <a:t>q</a:t>
            </a:r>
            <a:r>
              <a:rPr lang="ru-RU" sz="1050" dirty="0">
                <a:latin typeface="Times New Roman"/>
                <a:ea typeface="Times New Roman"/>
              </a:rPr>
              <a:t>1</a:t>
            </a:r>
            <a:r>
              <a:rPr lang="ru-RU" dirty="0">
                <a:latin typeface="Times New Roman"/>
                <a:ea typeface="Times New Roman"/>
              </a:rPr>
              <a:t>, где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q1 – количество товаров и услуг в текущем году ;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р0 – цены товаров и услуг в базисном году;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р1 – цены товаров и услуг в текущем году.</a:t>
            </a:r>
          </a:p>
          <a:p>
            <a:pPr algn="just">
              <a:spcAft>
                <a:spcPts val="0"/>
              </a:spcAft>
            </a:pP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Рассмотренные ценовые индексы дают возможность привести номинальные показатели к реальным значениям, а также проводить сравнения по годам, выявляя тенденции изменения реальных показателей.                          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 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                                Индекс цен     ___   Индекс цен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                               текущего года          базового года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Дефлятор  ВВП=  _____________________________  </a:t>
            </a:r>
            <a:r>
              <a:rPr lang="ru-RU" dirty="0">
                <a:latin typeface="Times New Roman"/>
                <a:ea typeface="Times New Roman"/>
              </a:rPr>
              <a:t>Х 100 %</a:t>
            </a:r>
            <a:r>
              <a:rPr lang="ru-RU" b="1" dirty="0">
                <a:latin typeface="Times New Roman"/>
                <a:ea typeface="Times New Roman"/>
              </a:rPr>
              <a:t>  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                                   </a:t>
            </a:r>
            <a:r>
              <a:rPr lang="ru-RU" dirty="0">
                <a:latin typeface="Times New Roman"/>
                <a:ea typeface="Times New Roman"/>
              </a:rPr>
              <a:t>Индекс цен базового года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                                                                                   Уровень цен в данном году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                                                                      или   ___________________________ Х 100 %.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                                                                                    Уровень цен в базовом году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263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3450" y="1097593"/>
            <a:ext cx="8210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Важной макроэкономической мерой является потенциальный ВНП</a:t>
            </a:r>
            <a:r>
              <a:rPr lang="ru-RU" dirty="0">
                <a:latin typeface="Times New Roman"/>
                <a:ea typeface="Times New Roman"/>
              </a:rPr>
              <a:t> - объем производства при полной занятости ресурсов.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Полная занятость ресурсов</a:t>
            </a:r>
            <a:r>
              <a:rPr lang="ru-RU" dirty="0">
                <a:latin typeface="Times New Roman"/>
                <a:ea typeface="Times New Roman"/>
              </a:rPr>
              <a:t> предполагает поддержание доли незагруженных производственных мощностей на уровне 20 % от их общего объема и естественного уровня безработицы в размере 5,5 - 6,5 %, от общей численности рабочей силы. </a:t>
            </a:r>
            <a:endParaRPr lang="ru-RU" sz="12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</a:rPr>
              <a:t>Эти показатели</a:t>
            </a:r>
            <a:r>
              <a:rPr lang="ru-RU" dirty="0">
                <a:latin typeface="Times New Roman"/>
                <a:ea typeface="Times New Roman"/>
              </a:rPr>
              <a:t> могут варьироваться по различным странам, но во всех случаях полная занятость ресурсов исключает их стопроцентное использование.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60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45029" y="1502229"/>
            <a:ext cx="8516981" cy="4532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оценки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уровня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экономической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деятельности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той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или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иной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системы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используются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специальные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экономические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показатели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разработки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показателей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проходила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постепенно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систематическим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рациональным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стало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национальное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счетоводство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лишь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появлением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макроэкономики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т.е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. в 20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веке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endParaRPr lang="ru-RU" sz="1800" b="0" strike="noStrike" spc="-1" dirty="0">
              <a:solidFill>
                <a:srgbClr val="000000"/>
              </a:solidFill>
              <a:latin typeface="Trebuchet MS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качестве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основоположника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Системы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Национального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Счетоводства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(СНС)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называют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американце</a:t>
            </a:r>
            <a:r>
              <a:rPr lang="ru-RU" sz="1800" b="0" strike="noStrike" spc="-1" dirty="0">
                <a:solidFill>
                  <a:srgbClr val="000000"/>
                </a:solidFill>
                <a:latin typeface="Trebuchet MS"/>
              </a:rPr>
              <a:t>в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Кейнса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Стоуна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Леонтьева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Кузнеца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Кузнец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в 1972 г.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стал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лауреатом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Нобелевской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премии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экономике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за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создание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СНС.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Под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влиянием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идей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C</a:t>
            </a:r>
            <a:r>
              <a:rPr lang="ru-RU" sz="18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Кузнеца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были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разработаны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методики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подсчета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основных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макроэкономических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показателей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.   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41160" y="4014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Динамика ВВП России за последние 5 лет </a:t>
            </a:r>
            <a:endParaRPr lang="ru-RU" sz="3200" b="0" strike="noStrike" spc="-1">
              <a:latin typeface="Arial"/>
            </a:endParaRPr>
          </a:p>
        </p:txBody>
      </p:sp>
      <p:graphicFrame>
        <p:nvGraphicFramePr>
          <p:cNvPr id="318" name="Диаграмма 4"/>
          <p:cNvGraphicFramePr/>
          <p:nvPr/>
        </p:nvGraphicFramePr>
        <p:xfrm>
          <a:off x="787680" y="1185840"/>
          <a:ext cx="8273880" cy="509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41160" y="4014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Рейтинг стран по ВВП на душу населения </a:t>
            </a:r>
            <a:endParaRPr lang="ru-RU" sz="3200" b="0" strike="noStrike" spc="-1">
              <a:latin typeface="Arial"/>
            </a:endParaRPr>
          </a:p>
        </p:txBody>
      </p:sp>
      <p:graphicFrame>
        <p:nvGraphicFramePr>
          <p:cNvPr id="330" name="Table 2"/>
          <p:cNvGraphicFramePr/>
          <p:nvPr>
            <p:extLst>
              <p:ext uri="{D42A27DB-BD31-4B8C-83A1-F6EECF244321}">
                <p14:modId xmlns:p14="http://schemas.microsoft.com/office/powerpoint/2010/main" val="2420964779"/>
              </p:ext>
            </p:extLst>
          </p:nvPr>
        </p:nvGraphicFramePr>
        <p:xfrm>
          <a:off x="779760" y="1308240"/>
          <a:ext cx="7854120" cy="5124600"/>
        </p:xfrm>
        <a:graphic>
          <a:graphicData uri="http://schemas.openxmlformats.org/drawingml/2006/table">
            <a:tbl>
              <a:tblPr/>
              <a:tblGrid>
                <a:gridCol w="142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48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Страна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 dirty="0">
                          <a:solidFill>
                            <a:srgbClr val="000000"/>
                          </a:solidFill>
                          <a:latin typeface="Futura PT Light"/>
                        </a:rPr>
                        <a:t>2019, </a:t>
                      </a:r>
                      <a:r>
                        <a:rPr lang="ru-RU" sz="1800" b="1" strike="noStrike" spc="-1" dirty="0" err="1">
                          <a:solidFill>
                            <a:srgbClr val="000000"/>
                          </a:solidFill>
                          <a:latin typeface="Futura PT Light"/>
                        </a:rPr>
                        <a:t>долл.США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Макао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129 103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Люксембург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121 293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Сингапур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101 376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Катар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96 491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Ирландия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88 241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Швейцария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70 989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7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ОАЭ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69 901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Норвегия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66 832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9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США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65 281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10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Бруней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64 673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…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…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…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52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Futura PT Light"/>
                        </a:rPr>
                        <a:t>Россия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latin typeface="Futura PT Light"/>
                        </a:rPr>
                        <a:t>29 181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629DD1"/>
                      </a:solidFill>
                    </a:lnL>
                    <a:lnR w="12240">
                      <a:solidFill>
                        <a:srgbClr val="629DD1"/>
                      </a:solidFill>
                    </a:lnR>
                    <a:lnT w="12240">
                      <a:solidFill>
                        <a:srgbClr val="629DD1"/>
                      </a:solidFill>
                    </a:lnT>
                    <a:lnB w="12240">
                      <a:solidFill>
                        <a:srgbClr val="629DD1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31" name="Picture 2" descr="Флаг"/>
          <p:cNvPicPr/>
          <p:nvPr/>
        </p:nvPicPr>
        <p:blipFill>
          <a:blip r:embed="rId2" cstate="print"/>
          <a:stretch/>
        </p:blipFill>
        <p:spPr>
          <a:xfrm>
            <a:off x="2663280" y="1736280"/>
            <a:ext cx="369000" cy="245880"/>
          </a:xfrm>
          <a:prstGeom prst="rect">
            <a:avLst/>
          </a:prstGeom>
          <a:ln>
            <a:noFill/>
          </a:ln>
        </p:spPr>
      </p:pic>
      <p:pic>
        <p:nvPicPr>
          <p:cNvPr id="332" name="Picture 4" descr="Флаг"/>
          <p:cNvPicPr/>
          <p:nvPr/>
        </p:nvPicPr>
        <p:blipFill>
          <a:blip r:embed="rId3" cstate="print"/>
          <a:stretch/>
        </p:blipFill>
        <p:spPr>
          <a:xfrm>
            <a:off x="2663280" y="2121840"/>
            <a:ext cx="369000" cy="221040"/>
          </a:xfrm>
          <a:prstGeom prst="rect">
            <a:avLst/>
          </a:prstGeom>
          <a:ln>
            <a:noFill/>
          </a:ln>
        </p:spPr>
      </p:pic>
      <p:pic>
        <p:nvPicPr>
          <p:cNvPr id="333" name="Picture 6" descr="Флаг"/>
          <p:cNvPicPr/>
          <p:nvPr/>
        </p:nvPicPr>
        <p:blipFill>
          <a:blip r:embed="rId4" cstate="print"/>
          <a:stretch/>
        </p:blipFill>
        <p:spPr>
          <a:xfrm>
            <a:off x="2663280" y="2484000"/>
            <a:ext cx="369000" cy="245880"/>
          </a:xfrm>
          <a:prstGeom prst="rect">
            <a:avLst/>
          </a:prstGeom>
          <a:ln>
            <a:noFill/>
          </a:ln>
        </p:spPr>
      </p:pic>
      <p:pic>
        <p:nvPicPr>
          <p:cNvPr id="334" name="Picture 8" descr="Флаг"/>
          <p:cNvPicPr/>
          <p:nvPr/>
        </p:nvPicPr>
        <p:blipFill>
          <a:blip r:embed="rId5" cstate="print"/>
          <a:stretch/>
        </p:blipFill>
        <p:spPr>
          <a:xfrm>
            <a:off x="2663280" y="2890080"/>
            <a:ext cx="369000" cy="144360"/>
          </a:xfrm>
          <a:prstGeom prst="rect">
            <a:avLst/>
          </a:prstGeom>
          <a:ln>
            <a:noFill/>
          </a:ln>
        </p:spPr>
      </p:pic>
      <p:pic>
        <p:nvPicPr>
          <p:cNvPr id="335" name="Picture 10" descr="Флаг"/>
          <p:cNvPicPr/>
          <p:nvPr/>
        </p:nvPicPr>
        <p:blipFill>
          <a:blip r:embed="rId6" cstate="print"/>
          <a:stretch/>
        </p:blipFill>
        <p:spPr>
          <a:xfrm>
            <a:off x="2663280" y="3258720"/>
            <a:ext cx="369000" cy="184320"/>
          </a:xfrm>
          <a:prstGeom prst="rect">
            <a:avLst/>
          </a:prstGeom>
          <a:ln>
            <a:noFill/>
          </a:ln>
        </p:spPr>
      </p:pic>
      <p:pic>
        <p:nvPicPr>
          <p:cNvPr id="336" name="Picture 12" descr="Флаг"/>
          <p:cNvPicPr/>
          <p:nvPr/>
        </p:nvPicPr>
        <p:blipFill>
          <a:blip r:embed="rId7" cstate="print"/>
          <a:stretch/>
        </p:blipFill>
        <p:spPr>
          <a:xfrm>
            <a:off x="2708280" y="3574080"/>
            <a:ext cx="278640" cy="278640"/>
          </a:xfrm>
          <a:prstGeom prst="rect">
            <a:avLst/>
          </a:prstGeom>
          <a:ln>
            <a:noFill/>
          </a:ln>
        </p:spPr>
      </p:pic>
      <p:pic>
        <p:nvPicPr>
          <p:cNvPr id="337" name="Picture 14" descr="Флаг"/>
          <p:cNvPicPr/>
          <p:nvPr/>
        </p:nvPicPr>
        <p:blipFill>
          <a:blip r:embed="rId8" cstate="print"/>
          <a:stretch/>
        </p:blipFill>
        <p:spPr>
          <a:xfrm>
            <a:off x="2663280" y="3986640"/>
            <a:ext cx="369000" cy="184320"/>
          </a:xfrm>
          <a:prstGeom prst="rect">
            <a:avLst/>
          </a:prstGeom>
          <a:ln>
            <a:noFill/>
          </a:ln>
        </p:spPr>
      </p:pic>
      <p:pic>
        <p:nvPicPr>
          <p:cNvPr id="338" name="Picture 16" descr="Флаг"/>
          <p:cNvPicPr/>
          <p:nvPr/>
        </p:nvPicPr>
        <p:blipFill>
          <a:blip r:embed="rId9" cstate="print"/>
          <a:stretch/>
        </p:blipFill>
        <p:spPr>
          <a:xfrm>
            <a:off x="2672280" y="4331520"/>
            <a:ext cx="345960" cy="251280"/>
          </a:xfrm>
          <a:prstGeom prst="rect">
            <a:avLst/>
          </a:prstGeom>
          <a:ln>
            <a:noFill/>
          </a:ln>
        </p:spPr>
      </p:pic>
      <p:pic>
        <p:nvPicPr>
          <p:cNvPr id="339" name="Picture 18" descr="Флаг"/>
          <p:cNvPicPr/>
          <p:nvPr/>
        </p:nvPicPr>
        <p:blipFill>
          <a:blip r:embed="rId10" cstate="print"/>
          <a:stretch/>
        </p:blipFill>
        <p:spPr>
          <a:xfrm>
            <a:off x="2663280" y="4737960"/>
            <a:ext cx="369000" cy="194040"/>
          </a:xfrm>
          <a:prstGeom prst="rect">
            <a:avLst/>
          </a:prstGeom>
          <a:ln>
            <a:noFill/>
          </a:ln>
        </p:spPr>
      </p:pic>
      <p:pic>
        <p:nvPicPr>
          <p:cNvPr id="340" name="Picture 20" descr="Флаг"/>
          <p:cNvPicPr/>
          <p:nvPr/>
        </p:nvPicPr>
        <p:blipFill>
          <a:blip r:embed="rId11" cstate="print"/>
          <a:stretch/>
        </p:blipFill>
        <p:spPr>
          <a:xfrm>
            <a:off x="2652840" y="5107320"/>
            <a:ext cx="379080" cy="189360"/>
          </a:xfrm>
          <a:prstGeom prst="rect">
            <a:avLst/>
          </a:prstGeom>
          <a:ln>
            <a:noFill/>
          </a:ln>
        </p:spPr>
      </p:pic>
      <p:pic>
        <p:nvPicPr>
          <p:cNvPr id="341" name="Picture 22" descr="Флаг"/>
          <p:cNvPicPr/>
          <p:nvPr/>
        </p:nvPicPr>
        <p:blipFill>
          <a:blip r:embed="rId12" cstate="print"/>
          <a:stretch/>
        </p:blipFill>
        <p:spPr>
          <a:xfrm>
            <a:off x="2663280" y="5818680"/>
            <a:ext cx="367200" cy="24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41160" y="401400"/>
            <a:ext cx="842076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Структура доходов населения по источникам поступления за последние 5 лет</a:t>
            </a:r>
            <a:endParaRPr lang="ru-RU" sz="3200" b="0" strike="noStrike" spc="-1">
              <a:latin typeface="Arial"/>
            </a:endParaRPr>
          </a:p>
        </p:txBody>
      </p:sp>
      <p:graphicFrame>
        <p:nvGraphicFramePr>
          <p:cNvPr id="369" name="Диаграмма 4"/>
          <p:cNvGraphicFramePr/>
          <p:nvPr/>
        </p:nvGraphicFramePr>
        <p:xfrm>
          <a:off x="641160" y="1231920"/>
          <a:ext cx="9480240" cy="52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41160" y="401400"/>
            <a:ext cx="842076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Финансовые и нефинансовые активы</a:t>
            </a:r>
            <a:endParaRPr lang="ru-RU" sz="3200" b="0" strike="noStrike" spc="-1">
              <a:latin typeface="Arial"/>
            </a:endParaRPr>
          </a:p>
        </p:txBody>
      </p:sp>
      <p:grpSp>
        <p:nvGrpSpPr>
          <p:cNvPr id="380" name="Group 2"/>
          <p:cNvGrpSpPr/>
          <p:nvPr/>
        </p:nvGrpSpPr>
        <p:grpSpPr>
          <a:xfrm>
            <a:off x="704520" y="1285560"/>
            <a:ext cx="8294400" cy="4942440"/>
            <a:chOff x="704520" y="1285560"/>
            <a:chExt cx="8294400" cy="4942440"/>
          </a:xfrm>
        </p:grpSpPr>
        <p:sp>
          <p:nvSpPr>
            <p:cNvPr id="381" name="CustomShape 3"/>
            <p:cNvSpPr/>
            <p:nvPr/>
          </p:nvSpPr>
          <p:spPr>
            <a:xfrm>
              <a:off x="704520" y="1285560"/>
              <a:ext cx="8294400" cy="6962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Medium"/>
                  <a:ea typeface="DejaVu Sans"/>
                </a:rPr>
                <a:t>Активы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2" name="CustomShape 4"/>
            <p:cNvSpPr/>
            <p:nvPr/>
          </p:nvSpPr>
          <p:spPr>
            <a:xfrm>
              <a:off x="704520" y="2130480"/>
              <a:ext cx="3387240" cy="657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Финансовые активы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3" name="CustomShape 5"/>
            <p:cNvSpPr/>
            <p:nvPr/>
          </p:nvSpPr>
          <p:spPr>
            <a:xfrm>
              <a:off x="4508640" y="2130480"/>
              <a:ext cx="4489920" cy="657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Нефинансовые активы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4" name="CustomShape 6"/>
            <p:cNvSpPr/>
            <p:nvPr/>
          </p:nvSpPr>
          <p:spPr>
            <a:xfrm>
              <a:off x="2072520" y="2788560"/>
              <a:ext cx="651240" cy="397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7E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7"/>
            <p:cNvSpPr/>
            <p:nvPr/>
          </p:nvSpPr>
          <p:spPr>
            <a:xfrm>
              <a:off x="704520" y="3186720"/>
              <a:ext cx="3387240" cy="657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Денежные средства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6" name="CustomShape 8"/>
            <p:cNvSpPr/>
            <p:nvPr/>
          </p:nvSpPr>
          <p:spPr>
            <a:xfrm>
              <a:off x="704520" y="3914280"/>
              <a:ext cx="3387240" cy="657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Финансовые требования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7" name="CustomShape 9"/>
            <p:cNvSpPr/>
            <p:nvPr/>
          </p:nvSpPr>
          <p:spPr>
            <a:xfrm>
              <a:off x="704520" y="4641480"/>
              <a:ext cx="3387240" cy="657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Дебиторские обязательства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8" name="CustomShape 10"/>
            <p:cNvSpPr/>
            <p:nvPr/>
          </p:nvSpPr>
          <p:spPr>
            <a:xfrm>
              <a:off x="4508640" y="3186720"/>
              <a:ext cx="2153880" cy="657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Производственные активы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89" name="CustomShape 11"/>
            <p:cNvSpPr/>
            <p:nvPr/>
          </p:nvSpPr>
          <p:spPr>
            <a:xfrm>
              <a:off x="6844680" y="3186720"/>
              <a:ext cx="2153880" cy="657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Нероизводственные активы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0" name="CustomShape 12"/>
            <p:cNvSpPr/>
            <p:nvPr/>
          </p:nvSpPr>
          <p:spPr>
            <a:xfrm>
              <a:off x="5301000" y="3844800"/>
              <a:ext cx="569520" cy="295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13"/>
            <p:cNvSpPr/>
            <p:nvPr/>
          </p:nvSpPr>
          <p:spPr>
            <a:xfrm>
              <a:off x="4508640" y="4140360"/>
              <a:ext cx="2153880" cy="43092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Основной капитал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2" name="CustomShape 14"/>
            <p:cNvSpPr/>
            <p:nvPr/>
          </p:nvSpPr>
          <p:spPr>
            <a:xfrm>
              <a:off x="4508640" y="4641480"/>
              <a:ext cx="2153880" cy="10796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Запасы материальных оборотных средств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3" name="CustomShape 15"/>
            <p:cNvSpPr/>
            <p:nvPr/>
          </p:nvSpPr>
          <p:spPr>
            <a:xfrm>
              <a:off x="4508640" y="5791320"/>
              <a:ext cx="2153880" cy="4366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Ценности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4" name="CustomShape 16"/>
            <p:cNvSpPr/>
            <p:nvPr/>
          </p:nvSpPr>
          <p:spPr>
            <a:xfrm>
              <a:off x="7636680" y="3844800"/>
              <a:ext cx="569520" cy="295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17"/>
            <p:cNvSpPr/>
            <p:nvPr/>
          </p:nvSpPr>
          <p:spPr>
            <a:xfrm>
              <a:off x="6844680" y="4132800"/>
              <a:ext cx="2153880" cy="43092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Земля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6" name="CustomShape 18"/>
            <p:cNvSpPr/>
            <p:nvPr/>
          </p:nvSpPr>
          <p:spPr>
            <a:xfrm>
              <a:off x="6844680" y="4641480"/>
              <a:ext cx="2153880" cy="43092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Недра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7" name="CustomShape 19"/>
            <p:cNvSpPr/>
            <p:nvPr/>
          </p:nvSpPr>
          <p:spPr>
            <a:xfrm>
              <a:off x="6844680" y="5149800"/>
              <a:ext cx="2153880" cy="43092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Водные ресурсы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98" name="CustomShape 20"/>
            <p:cNvSpPr/>
            <p:nvPr/>
          </p:nvSpPr>
          <p:spPr>
            <a:xfrm>
              <a:off x="6844680" y="5658480"/>
              <a:ext cx="2153880" cy="5637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Light"/>
                  <a:ea typeface="DejaVu Sans"/>
                </a:rPr>
                <a:t>Биологические ресурсы</a:t>
              </a:r>
              <a:endParaRPr lang="ru-RU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41160" y="4014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Что такое национальное богатство</a:t>
            </a:r>
            <a:r>
              <a:rPr lang="ru-RU" sz="3200" b="0" strike="noStrike" spc="-1">
                <a:solidFill>
                  <a:srgbClr val="374C81"/>
                </a:solidFill>
                <a:latin typeface="Segoe UI Semibold"/>
                <a:ea typeface="DejaVu Sans"/>
              </a:rPr>
              <a:t>?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935360" y="1326240"/>
            <a:ext cx="7126200" cy="1235160"/>
          </a:xfrm>
          <a:prstGeom prst="rect">
            <a:avLst/>
          </a:prstGeom>
          <a:noFill/>
          <a:ln w="284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Futura PT Light"/>
                <a:ea typeface="DejaVu Sans"/>
              </a:rPr>
              <a:t>Национальное богатство </a:t>
            </a:r>
            <a:r>
              <a:rPr lang="ru-RU" sz="2000" b="0" strike="noStrike" spc="-1">
                <a:solidFill>
                  <a:srgbClr val="000000"/>
                </a:solidFill>
                <a:latin typeface="Futura PT Light"/>
                <a:ea typeface="DejaVu Sans"/>
              </a:rPr>
              <a:t>– это сумма активов, являющихся собственностью домашних хозяйств, фирм и государства, накопленных обществом за всю историю существования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401" name="Рисунок 3"/>
          <p:cNvPicPr/>
          <p:nvPr/>
        </p:nvPicPr>
        <p:blipFill>
          <a:blip r:embed="rId2" cstate="print"/>
          <a:stretch/>
        </p:blipFill>
        <p:spPr>
          <a:xfrm>
            <a:off x="836640" y="1514160"/>
            <a:ext cx="858960" cy="85896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821768827"/>
              </p:ext>
            </p:extLst>
          </p:nvPr>
        </p:nvGraphicFramePr>
        <p:xfrm>
          <a:off x="836640" y="2820240"/>
          <a:ext cx="8225280" cy="367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247320" y="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Выводы</a:t>
            </a:r>
            <a:endParaRPr lang="ru-RU" sz="3200" b="0" strike="noStrike" spc="-1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837417252"/>
              </p:ext>
            </p:extLst>
          </p:nvPr>
        </p:nvGraphicFramePr>
        <p:xfrm>
          <a:off x="2031840" y="719640"/>
          <a:ext cx="8127360" cy="54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155300682"/>
              </p:ext>
            </p:extLst>
          </p:nvPr>
        </p:nvGraphicFramePr>
        <p:xfrm>
          <a:off x="247320" y="719640"/>
          <a:ext cx="10140480" cy="602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09160" y="338040"/>
            <a:ext cx="1012788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</a:rPr>
              <a:t>Что такое система национальных счетов(СНС)</a:t>
            </a:r>
            <a:r>
              <a:rPr lang="ru-RU" sz="3200" b="0" strike="noStrike" spc="-1">
                <a:solidFill>
                  <a:srgbClr val="374C81"/>
                </a:solidFill>
                <a:latin typeface="Segoe UI Semibold"/>
              </a:rPr>
              <a:t>?</a:t>
            </a:r>
            <a:endParaRPr lang="ru-RU" sz="3200" b="0" strike="noStrike" spc="-1">
              <a:latin typeface="Arial"/>
            </a:endParaRPr>
          </a:p>
        </p:txBody>
      </p:sp>
      <p:grpSp>
        <p:nvGrpSpPr>
          <p:cNvPr id="222" name="Group 2"/>
          <p:cNvGrpSpPr/>
          <p:nvPr/>
        </p:nvGrpSpPr>
        <p:grpSpPr>
          <a:xfrm>
            <a:off x="1087200" y="1812600"/>
            <a:ext cx="8195760" cy="3482640"/>
            <a:chOff x="1087200" y="1812600"/>
            <a:chExt cx="8195760" cy="3482640"/>
          </a:xfrm>
        </p:grpSpPr>
        <p:pic>
          <p:nvPicPr>
            <p:cNvPr id="223" name="Рисунок 2"/>
            <p:cNvPicPr/>
            <p:nvPr/>
          </p:nvPicPr>
          <p:blipFill>
            <a:blip r:embed="rId2" cstate="print"/>
            <a:stretch/>
          </p:blipFill>
          <p:spPr>
            <a:xfrm>
              <a:off x="1087200" y="2777760"/>
              <a:ext cx="1451880" cy="153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3"/>
            <p:cNvSpPr/>
            <p:nvPr/>
          </p:nvSpPr>
          <p:spPr>
            <a:xfrm>
              <a:off x="2861640" y="1812600"/>
              <a:ext cx="6421320" cy="3482640"/>
            </a:xfrm>
            <a:prstGeom prst="rect">
              <a:avLst/>
            </a:prstGeom>
            <a:noFill/>
            <a:ln w="2844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Futura PT Light"/>
                  <a:ea typeface="DejaVu Sans"/>
                </a:rPr>
                <a:t>C</a:t>
              </a:r>
              <a:r>
                <a:rPr lang="ru-RU" sz="2400" b="1" strike="noStrike" spc="-1">
                  <a:solidFill>
                    <a:srgbClr val="000000"/>
                  </a:solidFill>
                  <a:latin typeface="Futura PT Light"/>
                  <a:ea typeface="DejaVu Sans"/>
                </a:rPr>
                <a:t>истема национальных счетов (СНС) </a:t>
              </a:r>
              <a:r>
                <a:rPr lang="ru-RU" sz="2400" b="0" strike="noStrike" spc="-1">
                  <a:solidFill>
                    <a:srgbClr val="000000"/>
                  </a:solidFill>
                  <a:latin typeface="Futura PT Light"/>
                  <a:ea typeface="DejaVu Sans"/>
                </a:rPr>
                <a:t>– это совокупность статистических макроэкономических показателей, характеризующих величину совокупного выпуска и совокупного дохода, позволяющих оценить состояние национальной экономики</a:t>
              </a:r>
              <a:endParaRPr lang="ru-RU" sz="2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14483" y="1049143"/>
            <a:ext cx="8596080" cy="34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отечественной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статистике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Национальных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Счетов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адаптированная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к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национальным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условиям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начала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разрабатываться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начала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90-х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годов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ХХ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века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постепенно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вытесняя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используемую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ранее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систему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учета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макроуровне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называемую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Баланс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Народного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Хозяйства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(БНХ).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Сейчас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российская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СНС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является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адаптацией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СНС ООН, 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также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используемой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странами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Европейского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Сообщества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Европейской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системы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интегрированных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экономических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счетов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(ЕСИЭС).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системе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ЕСИЭС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рассчитываются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следующие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rebuchet MS"/>
              </a:rPr>
              <a:t>показатели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: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ВНП – Gross National Product (GNP)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ВВП – Gross Domestic Product (GDP)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ЧНП – Net National Product (NNP)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НД   - National Income (NI)   </a:t>
            </a:r>
            <a:br>
              <a:rPr dirty="0"/>
            </a:b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78040" y="2556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</a:rPr>
              <a:t>Основные показатели СНС</a:t>
            </a:r>
            <a:endParaRPr lang="ru-RU" sz="3200" b="0" strike="noStrike" spc="-1">
              <a:latin typeface="Arial"/>
            </a:endParaRPr>
          </a:p>
        </p:txBody>
      </p:sp>
      <p:grpSp>
        <p:nvGrpSpPr>
          <p:cNvPr id="227" name="Group 2"/>
          <p:cNvGrpSpPr/>
          <p:nvPr/>
        </p:nvGrpSpPr>
        <p:grpSpPr>
          <a:xfrm>
            <a:off x="878040" y="1294560"/>
            <a:ext cx="8437320" cy="4973760"/>
            <a:chOff x="878040" y="1294560"/>
            <a:chExt cx="8437320" cy="4973760"/>
          </a:xfrm>
        </p:grpSpPr>
        <p:sp>
          <p:nvSpPr>
            <p:cNvPr id="228" name="CustomShape 3"/>
            <p:cNvSpPr/>
            <p:nvPr/>
          </p:nvSpPr>
          <p:spPr>
            <a:xfrm>
              <a:off x="878040" y="1294560"/>
              <a:ext cx="8436960" cy="6962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Medium"/>
                  <a:ea typeface="DejaVu Sans"/>
                </a:rPr>
                <a:t>Показатели совокупного выпуска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29" name="CustomShape 4"/>
            <p:cNvSpPr/>
            <p:nvPr/>
          </p:nvSpPr>
          <p:spPr>
            <a:xfrm>
              <a:off x="878040" y="2867040"/>
              <a:ext cx="2661120" cy="77796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Валовой внутренний продукт (ВВП)</a:t>
              </a:r>
              <a:endParaRPr lang="ru-RU" sz="1600" b="0" strike="noStrike" spc="-1">
                <a:latin typeface="Arial"/>
              </a:endParaRPr>
            </a:p>
          </p:txBody>
        </p:sp>
        <p:sp>
          <p:nvSpPr>
            <p:cNvPr id="230" name="CustomShape 5"/>
            <p:cNvSpPr/>
            <p:nvPr/>
          </p:nvSpPr>
          <p:spPr>
            <a:xfrm>
              <a:off x="3766320" y="2854800"/>
              <a:ext cx="2661120" cy="77796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Валовой национальный продукт (ВНП)</a:t>
              </a:r>
              <a:endParaRPr lang="ru-RU" sz="1600" b="0" strike="noStrike" spc="-1">
                <a:latin typeface="Arial"/>
              </a:endParaRPr>
            </a:p>
          </p:txBody>
        </p:sp>
        <p:sp>
          <p:nvSpPr>
            <p:cNvPr id="231" name="CustomShape 6"/>
            <p:cNvSpPr/>
            <p:nvPr/>
          </p:nvSpPr>
          <p:spPr>
            <a:xfrm>
              <a:off x="6654240" y="2854800"/>
              <a:ext cx="2661120" cy="77796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Чистый внутренний продукт (ЧВП)</a:t>
              </a:r>
              <a:endParaRPr lang="ru-RU" sz="1800" b="0" strike="noStrike" spc="-1">
                <a:latin typeface="Arial"/>
              </a:endParaRPr>
            </a:p>
          </p:txBody>
        </p:sp>
        <p:pic>
          <p:nvPicPr>
            <p:cNvPr id="232" name="Рисунок 7"/>
            <p:cNvPicPr/>
            <p:nvPr/>
          </p:nvPicPr>
          <p:blipFill>
            <a:blip r:embed="rId2" cstate="print"/>
            <a:stretch/>
          </p:blipFill>
          <p:spPr>
            <a:xfrm>
              <a:off x="1842480" y="2056680"/>
              <a:ext cx="732240" cy="73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3" name="Рисунок 8"/>
            <p:cNvPicPr/>
            <p:nvPr/>
          </p:nvPicPr>
          <p:blipFill>
            <a:blip r:embed="rId3" cstate="print"/>
            <a:stretch/>
          </p:blipFill>
          <p:spPr>
            <a:xfrm>
              <a:off x="4730760" y="2056680"/>
              <a:ext cx="732240" cy="73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4" name="Рисунок 9"/>
            <p:cNvPicPr/>
            <p:nvPr/>
          </p:nvPicPr>
          <p:blipFill>
            <a:blip r:embed="rId4" cstate="print"/>
            <a:stretch/>
          </p:blipFill>
          <p:spPr>
            <a:xfrm>
              <a:off x="7618680" y="2056680"/>
              <a:ext cx="732240" cy="732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5" name="CustomShape 7"/>
            <p:cNvSpPr/>
            <p:nvPr/>
          </p:nvSpPr>
          <p:spPr>
            <a:xfrm>
              <a:off x="878040" y="3858120"/>
              <a:ext cx="8436960" cy="6962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262626"/>
                  </a:solidFill>
                  <a:latin typeface="Futura PT Medium"/>
                  <a:ea typeface="DejaVu Sans"/>
                </a:rPr>
                <a:t>Показатели совокупного дохода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236" name="CustomShape 8"/>
            <p:cNvSpPr/>
            <p:nvPr/>
          </p:nvSpPr>
          <p:spPr>
            <a:xfrm>
              <a:off x="878040" y="5490360"/>
              <a:ext cx="2661120" cy="7779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Национальный доход (НД)</a:t>
              </a:r>
              <a:endParaRPr lang="ru-RU" sz="1600" b="0" strike="noStrike" spc="-1">
                <a:latin typeface="Arial"/>
              </a:endParaRPr>
            </a:p>
          </p:txBody>
        </p:sp>
        <p:sp>
          <p:nvSpPr>
            <p:cNvPr id="237" name="CustomShape 9"/>
            <p:cNvSpPr/>
            <p:nvPr/>
          </p:nvSpPr>
          <p:spPr>
            <a:xfrm>
              <a:off x="3766320" y="5490360"/>
              <a:ext cx="2661120" cy="7779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Личный доход (ЛД)</a:t>
              </a:r>
              <a:endParaRPr lang="ru-RU" sz="1600" b="0" strike="noStrike" spc="-1">
                <a:latin typeface="Arial"/>
              </a:endParaRPr>
            </a:p>
          </p:txBody>
        </p:sp>
        <p:sp>
          <p:nvSpPr>
            <p:cNvPr id="238" name="CustomShape 10"/>
            <p:cNvSpPr/>
            <p:nvPr/>
          </p:nvSpPr>
          <p:spPr>
            <a:xfrm>
              <a:off x="6654240" y="5490360"/>
              <a:ext cx="2661120" cy="7779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262626"/>
                  </a:solidFill>
                  <a:latin typeface="Futura PT Book"/>
                  <a:ea typeface="DejaVu Sans"/>
                </a:rPr>
                <a:t>Располагаемый личный доход (РЛД)</a:t>
              </a:r>
              <a:endParaRPr lang="ru-RU" sz="1600" b="0" strike="noStrike" spc="-1">
                <a:latin typeface="Arial"/>
              </a:endParaRPr>
            </a:p>
          </p:txBody>
        </p:sp>
        <p:pic>
          <p:nvPicPr>
            <p:cNvPr id="239" name="Рисунок 14"/>
            <p:cNvPicPr/>
            <p:nvPr/>
          </p:nvPicPr>
          <p:blipFill>
            <a:blip r:embed="rId5" cstate="print"/>
            <a:stretch/>
          </p:blipFill>
          <p:spPr>
            <a:xfrm>
              <a:off x="1842480" y="4656240"/>
              <a:ext cx="732240" cy="73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0" name="Рисунок 15"/>
            <p:cNvPicPr/>
            <p:nvPr/>
          </p:nvPicPr>
          <p:blipFill>
            <a:blip r:embed="rId6" cstate="print"/>
            <a:stretch/>
          </p:blipFill>
          <p:spPr>
            <a:xfrm>
              <a:off x="4730760" y="4656240"/>
              <a:ext cx="732240" cy="73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1" name="Рисунок 16"/>
            <p:cNvPicPr/>
            <p:nvPr/>
          </p:nvPicPr>
          <p:blipFill>
            <a:blip r:embed="rId7" cstate="print"/>
            <a:stretch/>
          </p:blipFill>
          <p:spPr>
            <a:xfrm>
              <a:off x="7618680" y="4656240"/>
              <a:ext cx="732240" cy="7322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41160" y="401400"/>
            <a:ext cx="8420760" cy="6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374C81"/>
                </a:solidFill>
                <a:latin typeface="Futura PT Medium"/>
                <a:ea typeface="DejaVu Sans"/>
              </a:rPr>
              <a:t>Что такое валовой внутренний продукт (ВВП)</a:t>
            </a:r>
            <a:r>
              <a:rPr lang="ru-RU" sz="3200" b="0" strike="noStrike" spc="-1">
                <a:solidFill>
                  <a:srgbClr val="374C81"/>
                </a:solidFill>
                <a:latin typeface="Segoe UI Semibold"/>
                <a:ea typeface="DejaVu Sans"/>
              </a:rPr>
              <a:t>?</a:t>
            </a:r>
            <a:endParaRPr lang="ru-RU" sz="3200" b="0" strike="noStrike" spc="-1">
              <a:latin typeface="Arial"/>
            </a:endParaRPr>
          </a:p>
        </p:txBody>
      </p:sp>
      <p:grpSp>
        <p:nvGrpSpPr>
          <p:cNvPr id="260" name="Group 2"/>
          <p:cNvGrpSpPr/>
          <p:nvPr/>
        </p:nvGrpSpPr>
        <p:grpSpPr>
          <a:xfrm>
            <a:off x="457200" y="1562040"/>
            <a:ext cx="8532360" cy="1633320"/>
            <a:chOff x="457200" y="1562040"/>
            <a:chExt cx="8532360" cy="1633320"/>
          </a:xfrm>
        </p:grpSpPr>
        <p:sp>
          <p:nvSpPr>
            <p:cNvPr id="261" name="CustomShape 3"/>
            <p:cNvSpPr/>
            <p:nvPr/>
          </p:nvSpPr>
          <p:spPr>
            <a:xfrm>
              <a:off x="1642320" y="1562040"/>
              <a:ext cx="7347240" cy="1633320"/>
            </a:xfrm>
            <a:prstGeom prst="rect">
              <a:avLst/>
            </a:prstGeom>
            <a:noFill/>
            <a:ln w="2844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ru-RU" sz="2000" b="1" strike="noStrike" spc="-1" dirty="0">
                  <a:solidFill>
                    <a:srgbClr val="000000"/>
                  </a:solidFill>
                  <a:latin typeface="Futura PT Light"/>
                  <a:ea typeface="DejaVu Sans"/>
                </a:rPr>
                <a:t>Валовой внутренний продукт (ВВП) 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Futura PT Light"/>
                  <a:ea typeface="DejaVu Sans"/>
                </a:rPr>
                <a:t>– это стоимость конечных продуктов, произведенных на территории определенной страны за конкретный период времени как национальными, так и иностранными ресурсами</a:t>
              </a:r>
              <a:endParaRPr lang="ru-RU" sz="2000" b="0" strike="noStrike" spc="-1" dirty="0">
                <a:latin typeface="Arial"/>
              </a:endParaRPr>
            </a:p>
          </p:txBody>
        </p:sp>
        <p:pic>
          <p:nvPicPr>
            <p:cNvPr id="262" name="Рисунок 3"/>
            <p:cNvPicPr/>
            <p:nvPr/>
          </p:nvPicPr>
          <p:blipFill>
            <a:blip r:embed="rId2" cstate="print"/>
            <a:stretch/>
          </p:blipFill>
          <p:spPr>
            <a:xfrm>
              <a:off x="457200" y="1860120"/>
              <a:ext cx="885960" cy="10375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634" y="1319349"/>
            <a:ext cx="8804366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/>
                <a:ea typeface="Times New Roman"/>
              </a:rPr>
              <a:t>ВВП = ВНП + доходы нерезидентов в данной стране - доходы резидентов из-за рубежа.</a:t>
            </a:r>
            <a:endParaRPr lang="ru-RU" sz="20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/>
                <a:ea typeface="Times New Roman"/>
              </a:rPr>
              <a:t>ВНП = ВВП – доходы нерезидентов в данной стране + доходы резидентов из-за рубежа.</a:t>
            </a:r>
            <a:endParaRPr lang="ru-RU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97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0000" y="288000"/>
            <a:ext cx="9215640" cy="58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ВВП рассчитывается 3 способами. 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indent="457200" algn="just"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1</a:t>
            </a:r>
            <a:r>
              <a:rPr lang="ru-RU" sz="1800" b="0" i="1" strike="noStrike" spc="-1" dirty="0">
                <a:solidFill>
                  <a:srgbClr val="FF0000"/>
                </a:solidFill>
                <a:latin typeface="Arial"/>
              </a:rPr>
              <a:t>. Производственный (метод ) добавленных стоимостей</a:t>
            </a:r>
          </a:p>
          <a:p>
            <a:pPr indent="457200" algn="just"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Здесь имеется в виду конечное производство товаров: полуфабрикаты, сырье используемое в конкретном производстве, не включаются в состав ВВП данного производства. В противном случае стоимость промежуточных товаров учитывалась  бы в составе ВВП несколько раз (в зависимости от количества стадий производственного процесса изготовления данной продукции. Чтобы избежать повторного счета, суммируются, так называемые, добавленные стоимости.</a:t>
            </a:r>
          </a:p>
          <a:p>
            <a:pPr indent="457200" algn="just"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Добавленная стоимость - это разность между рыночной стоимостью продукции, произведенной фирмой, и суммой, уплаченной другими фирмами за сырье, материалы и т. д. </a:t>
            </a:r>
          </a:p>
          <a:p>
            <a:pPr indent="457200" algn="just"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При расчете ВВП исключаются все непроизводственные сделки. К ним относятся: финансовые сделки, сделки с ценными бумагами, трансфертные платежи по социальному страхованию и пенсионному обеспечению, пособия по безработице, а также перепродажа вещей (в том числе подержанных). Этот метод используется  в России.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4875" y="1162050"/>
            <a:ext cx="8239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lvl="0" indent="449580" algn="just">
              <a:lnSpc>
                <a:spcPct val="150000"/>
              </a:lnSpc>
            </a:pPr>
            <a:r>
              <a:rPr lang="ru-RU" b="1" dirty="0">
                <a:solidFill>
                  <a:prstClr val="black"/>
                </a:solidFill>
                <a:latin typeface="Times New Roman"/>
                <a:ea typeface="Times New Roman"/>
              </a:rPr>
              <a:t>Добавленная стоимость - в экономической теории – </a:t>
            </a:r>
            <a:r>
              <a:rPr lang="ru-RU" dirty="0">
                <a:solidFill>
                  <a:prstClr val="black"/>
                </a:solidFill>
                <a:latin typeface="Times New Roman"/>
                <a:ea typeface="Times New Roman"/>
              </a:rPr>
              <a:t>это стоимость проданного фирмой продукта минус стоимость материалов, купленных и использованных фирмой для его производства. Добавленная стоимость равна выручке, которая включает в себя эквиваленты заработной платы, арендной платы, процентов и прибыли.</a:t>
            </a:r>
          </a:p>
          <a:p>
            <a:pPr marL="270510" lvl="0" indent="449580" algn="just">
              <a:lnSpc>
                <a:spcPct val="150000"/>
              </a:lnSpc>
            </a:pPr>
            <a:r>
              <a:rPr lang="ru-RU" b="1" dirty="0">
                <a:solidFill>
                  <a:prstClr val="black"/>
                </a:solidFill>
                <a:latin typeface="Times New Roman"/>
                <a:ea typeface="Times New Roman"/>
              </a:rPr>
              <a:t>При подсчете ВВП производственным методом суммируется стоимость, добавленная на каждой стадии производства конечного продукта.</a:t>
            </a:r>
          </a:p>
          <a:p>
            <a:pPr marL="270510" lvl="0" indent="449580" algn="just">
              <a:lnSpc>
                <a:spcPct val="150000"/>
              </a:lnSpc>
            </a:pPr>
            <a:r>
              <a:rPr lang="ru-RU" b="1" dirty="0">
                <a:solidFill>
                  <a:prstClr val="black"/>
                </a:solidFill>
                <a:latin typeface="Times New Roman"/>
                <a:ea typeface="Times New Roman"/>
              </a:rPr>
              <a:t>Добавленная стоимость</a:t>
            </a:r>
            <a:r>
              <a:rPr lang="ru-RU" dirty="0">
                <a:solidFill>
                  <a:prstClr val="black"/>
                </a:solidFill>
                <a:latin typeface="Times New Roman"/>
                <a:ea typeface="Times New Roman"/>
              </a:rPr>
              <a:t> – это разность между стоимостью произведенных товаров и услуг (выпуском) и стоимостью товаров и услуг, полностью потребленных в процессе производства (промежуточным потреблением). 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15737" y="496389"/>
            <a:ext cx="7328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spc="-1" dirty="0">
                <a:solidFill>
                  <a:srgbClr val="374C81"/>
                </a:solidFill>
                <a:latin typeface="Futura PT Medium"/>
              </a:rPr>
              <a:t>Что такое добавленная стоимость</a:t>
            </a:r>
            <a:r>
              <a:rPr lang="ru-RU" sz="3200" spc="-1" dirty="0">
                <a:solidFill>
                  <a:srgbClr val="374C81"/>
                </a:solidFill>
                <a:latin typeface="Segoe UI Semibold"/>
              </a:rPr>
              <a:t>?</a:t>
            </a:r>
            <a:endParaRPr lang="ru-RU" sz="3200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6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{18BBE4A9-DF2C-864C-93E5-C04EDB8D2B8D}tf10001060</Template>
  <TotalTime>796</TotalTime>
  <Words>1779</Words>
  <Application>Microsoft Office PowerPoint</Application>
  <PresentationFormat>Широкоэкранный</PresentationFormat>
  <Paragraphs>224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25</vt:i4>
      </vt:variant>
    </vt:vector>
  </HeadingPairs>
  <TitlesOfParts>
    <vt:vector size="39" baseType="lpstr">
      <vt:lpstr>Arial</vt:lpstr>
      <vt:lpstr>Futura PT Book</vt:lpstr>
      <vt:lpstr>Futura PT Heavy</vt:lpstr>
      <vt:lpstr>Futura PT Light</vt:lpstr>
      <vt:lpstr>Futura PT Medium</vt:lpstr>
      <vt:lpstr>Segoe UI Semibold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национальных счетов</dc:title>
  <dc:creator>user</dc:creator>
  <cp:lastModifiedBy>Galina_Rybina@mail.ru</cp:lastModifiedBy>
  <cp:revision>170</cp:revision>
  <dcterms:created xsi:type="dcterms:W3CDTF">2020-09-29T07:09:18Z</dcterms:created>
  <dcterms:modified xsi:type="dcterms:W3CDTF">2022-02-06T20:37:08Z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