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ра Панеева" userId="a33497ce9b8b63d8" providerId="LiveId" clId="{24AB192D-7A7D-44FC-9F5D-A59AD445B885}"/>
    <pc:docChg chg="undo redo custSel addSld modSld">
      <pc:chgData name="Александра Панеева" userId="a33497ce9b8b63d8" providerId="LiveId" clId="{24AB192D-7A7D-44FC-9F5D-A59AD445B885}" dt="2021-06-11T17:24:22.607" v="349" actId="27636"/>
      <pc:docMkLst>
        <pc:docMk/>
      </pc:docMkLst>
      <pc:sldChg chg="addSp delSp modSp new add">
        <pc:chgData name="Александра Панеева" userId="a33497ce9b8b63d8" providerId="LiveId" clId="{24AB192D-7A7D-44FC-9F5D-A59AD445B885}" dt="2021-06-11T17:24:22.607" v="349" actId="27636"/>
        <pc:sldMkLst>
          <pc:docMk/>
          <pc:sldMk cId="1613665195" sldId="256"/>
        </pc:sldMkLst>
        <pc:spChg chg="del mod">
          <ac:chgData name="Александра Панеева" userId="a33497ce9b8b63d8" providerId="LiveId" clId="{24AB192D-7A7D-44FC-9F5D-A59AD445B885}" dt="2021-06-11T17:02:06.536" v="3" actId="21"/>
          <ac:spMkLst>
            <pc:docMk/>
            <pc:sldMk cId="1613665195" sldId="256"/>
            <ac:spMk id="2" creationId="{45787895-19B9-47FD-8A9B-EC6BCF5C8080}"/>
          </ac:spMkLst>
        </pc:spChg>
        <pc:spChg chg="add del mod">
          <ac:chgData name="Александра Панеева" userId="a33497ce9b8b63d8" providerId="LiveId" clId="{24AB192D-7A7D-44FC-9F5D-A59AD445B885}" dt="2021-06-11T17:24:22.607" v="349" actId="27636"/>
          <ac:spMkLst>
            <pc:docMk/>
            <pc:sldMk cId="1613665195" sldId="256"/>
            <ac:spMk id="3" creationId="{1505E09F-8A2D-44F5-AB34-F6583D3014E5}"/>
          </ac:spMkLst>
        </pc:spChg>
      </pc:sldChg>
      <pc:sldChg chg="modSp new add">
        <pc:chgData name="Александра Панеева" userId="a33497ce9b8b63d8" providerId="LiveId" clId="{24AB192D-7A7D-44FC-9F5D-A59AD445B885}" dt="2021-06-11T17:10:00.633" v="151" actId="122"/>
        <pc:sldMkLst>
          <pc:docMk/>
          <pc:sldMk cId="1772447090" sldId="257"/>
        </pc:sldMkLst>
        <pc:spChg chg="mod">
          <ac:chgData name="Александра Панеева" userId="a33497ce9b8b63d8" providerId="LiveId" clId="{24AB192D-7A7D-44FC-9F5D-A59AD445B885}" dt="2021-06-11T17:09:52.981" v="150" actId="1076"/>
          <ac:spMkLst>
            <pc:docMk/>
            <pc:sldMk cId="1772447090" sldId="257"/>
            <ac:spMk id="2" creationId="{DD8FE938-169B-4A7F-81FC-85F2040E9244}"/>
          </ac:spMkLst>
        </pc:spChg>
        <pc:spChg chg="mod">
          <ac:chgData name="Александра Панеева" userId="a33497ce9b8b63d8" providerId="LiveId" clId="{24AB192D-7A7D-44FC-9F5D-A59AD445B885}" dt="2021-06-11T17:10:00.633" v="151" actId="122"/>
          <ac:spMkLst>
            <pc:docMk/>
            <pc:sldMk cId="1772447090" sldId="257"/>
            <ac:spMk id="3" creationId="{2C817920-E065-4A1A-A903-F3AC4523A67C}"/>
          </ac:spMkLst>
        </pc:spChg>
      </pc:sldChg>
      <pc:sldChg chg="addSp delSp modSp new add">
        <pc:chgData name="Александра Панеева" userId="a33497ce9b8b63d8" providerId="LiveId" clId="{24AB192D-7A7D-44FC-9F5D-A59AD445B885}" dt="2021-06-11T17:17:13.655" v="227" actId="20577"/>
        <pc:sldMkLst>
          <pc:docMk/>
          <pc:sldMk cId="2475314471" sldId="258"/>
        </pc:sldMkLst>
        <pc:spChg chg="del">
          <ac:chgData name="Александра Панеева" userId="a33497ce9b8b63d8" providerId="LiveId" clId="{24AB192D-7A7D-44FC-9F5D-A59AD445B885}" dt="2021-06-11T17:10:17.500" v="160" actId="478"/>
          <ac:spMkLst>
            <pc:docMk/>
            <pc:sldMk cId="2475314471" sldId="258"/>
            <ac:spMk id="2" creationId="{E7AE9743-17A4-4031-8AE2-8899B49FD440}"/>
          </ac:spMkLst>
        </pc:spChg>
        <pc:spChg chg="add del mod">
          <ac:chgData name="Александра Панеева" userId="a33497ce9b8b63d8" providerId="LiveId" clId="{24AB192D-7A7D-44FC-9F5D-A59AD445B885}" dt="2021-06-11T17:17:13.655" v="227" actId="20577"/>
          <ac:spMkLst>
            <pc:docMk/>
            <pc:sldMk cId="2475314471" sldId="258"/>
            <ac:spMk id="3" creationId="{AECBCCDD-FBF4-4184-8397-E6145D8DDC4F}"/>
          </ac:spMkLst>
        </pc:spChg>
        <pc:spChg chg="add del mod">
          <ac:chgData name="Александра Панеева" userId="a33497ce9b8b63d8" providerId="LiveId" clId="{24AB192D-7A7D-44FC-9F5D-A59AD445B885}" dt="2021-06-11T17:11:38.391" v="173" actId="478"/>
          <ac:spMkLst>
            <pc:docMk/>
            <pc:sldMk cId="2475314471" sldId="258"/>
            <ac:spMk id="5" creationId="{D00A78CB-032A-4B42-905A-BE103990A5F6}"/>
          </ac:spMkLst>
        </pc:spChg>
      </pc:sldChg>
      <pc:sldChg chg="delSp modSp new add">
        <pc:chgData name="Александра Панеева" userId="a33497ce9b8b63d8" providerId="LiveId" clId="{24AB192D-7A7D-44FC-9F5D-A59AD445B885}" dt="2021-06-11T17:17:02.787" v="224" actId="20577"/>
        <pc:sldMkLst>
          <pc:docMk/>
          <pc:sldMk cId="4034748806" sldId="259"/>
        </pc:sldMkLst>
        <pc:spChg chg="del">
          <ac:chgData name="Александра Панеева" userId="a33497ce9b8b63d8" providerId="LiveId" clId="{24AB192D-7A7D-44FC-9F5D-A59AD445B885}" dt="2021-06-11T17:13:23.122" v="191" actId="478"/>
          <ac:spMkLst>
            <pc:docMk/>
            <pc:sldMk cId="4034748806" sldId="259"/>
            <ac:spMk id="2" creationId="{2414891B-AFD2-4F4F-AEBD-E7DFDF9D6300}"/>
          </ac:spMkLst>
        </pc:spChg>
        <pc:spChg chg="mod">
          <ac:chgData name="Александра Панеева" userId="a33497ce9b8b63d8" providerId="LiveId" clId="{24AB192D-7A7D-44FC-9F5D-A59AD445B885}" dt="2021-06-11T17:17:02.787" v="224" actId="20577"/>
          <ac:spMkLst>
            <pc:docMk/>
            <pc:sldMk cId="4034748806" sldId="259"/>
            <ac:spMk id="3" creationId="{921B0AAF-3835-4FEE-881B-A7215232FED3}"/>
          </ac:spMkLst>
        </pc:spChg>
      </pc:sldChg>
      <pc:sldChg chg="addSp modSp new add">
        <pc:chgData name="Александра Панеева" userId="a33497ce9b8b63d8" providerId="LiveId" clId="{24AB192D-7A7D-44FC-9F5D-A59AD445B885}" dt="2021-06-11T17:19:08.850" v="256" actId="20577"/>
        <pc:sldMkLst>
          <pc:docMk/>
          <pc:sldMk cId="1229491346" sldId="260"/>
        </pc:sldMkLst>
        <pc:spChg chg="mod">
          <ac:chgData name="Александра Панеева" userId="a33497ce9b8b63d8" providerId="LiveId" clId="{24AB192D-7A7D-44FC-9F5D-A59AD445B885}" dt="2021-06-11T17:18:03.527" v="243" actId="1076"/>
          <ac:spMkLst>
            <pc:docMk/>
            <pc:sldMk cId="1229491346" sldId="260"/>
            <ac:spMk id="2" creationId="{CEDBCD6B-E711-4E64-A869-70EED236B4B9}"/>
          </ac:spMkLst>
        </pc:spChg>
        <pc:spChg chg="mod">
          <ac:chgData name="Александра Панеева" userId="a33497ce9b8b63d8" providerId="LiveId" clId="{24AB192D-7A7D-44FC-9F5D-A59AD445B885}" dt="2021-06-11T17:19:08.850" v="256" actId="20577"/>
          <ac:spMkLst>
            <pc:docMk/>
            <pc:sldMk cId="1229491346" sldId="260"/>
            <ac:spMk id="3" creationId="{3A2A7ED3-583B-4357-9F5B-E0CF343F626F}"/>
          </ac:spMkLst>
        </pc:spChg>
        <pc:picChg chg="add mod">
          <ac:chgData name="Александра Панеева" userId="a33497ce9b8b63d8" providerId="LiveId" clId="{24AB192D-7A7D-44FC-9F5D-A59AD445B885}" dt="2021-06-11T17:19:06.400" v="254" actId="14100"/>
          <ac:picMkLst>
            <pc:docMk/>
            <pc:sldMk cId="1229491346" sldId="260"/>
            <ac:picMk id="4" creationId="{124C09CB-C61B-4025-A997-BF3F00689DC6}"/>
          </ac:picMkLst>
        </pc:picChg>
      </pc:sldChg>
      <pc:sldChg chg="delSp modSp new add">
        <pc:chgData name="Александра Панеева" userId="a33497ce9b8b63d8" providerId="LiveId" clId="{24AB192D-7A7D-44FC-9F5D-A59AD445B885}" dt="2021-06-11T17:20:40.582" v="289" actId="5793"/>
        <pc:sldMkLst>
          <pc:docMk/>
          <pc:sldMk cId="786092314" sldId="261"/>
        </pc:sldMkLst>
        <pc:spChg chg="del">
          <ac:chgData name="Александра Панеева" userId="a33497ce9b8b63d8" providerId="LiveId" clId="{24AB192D-7A7D-44FC-9F5D-A59AD445B885}" dt="2021-06-11T17:19:22.969" v="257" actId="21"/>
          <ac:spMkLst>
            <pc:docMk/>
            <pc:sldMk cId="786092314" sldId="261"/>
            <ac:spMk id="2" creationId="{4508FA35-F662-49CE-96C5-19EDD2D75ECB}"/>
          </ac:spMkLst>
        </pc:spChg>
        <pc:spChg chg="mod">
          <ac:chgData name="Александра Панеева" userId="a33497ce9b8b63d8" providerId="LiveId" clId="{24AB192D-7A7D-44FC-9F5D-A59AD445B885}" dt="2021-06-11T17:20:40.582" v="289" actId="5793"/>
          <ac:spMkLst>
            <pc:docMk/>
            <pc:sldMk cId="786092314" sldId="261"/>
            <ac:spMk id="3" creationId="{FBEE9FD3-0965-4DFB-BD2F-F808718BA3CF}"/>
          </ac:spMkLst>
        </pc:spChg>
      </pc:sldChg>
      <pc:sldChg chg="modSp new add">
        <pc:chgData name="Александра Панеева" userId="a33497ce9b8b63d8" providerId="LiveId" clId="{24AB192D-7A7D-44FC-9F5D-A59AD445B885}" dt="2021-06-11T17:22:41.435" v="316" actId="20577"/>
        <pc:sldMkLst>
          <pc:docMk/>
          <pc:sldMk cId="3887047921" sldId="262"/>
        </pc:sldMkLst>
        <pc:spChg chg="mod">
          <ac:chgData name="Александра Панеева" userId="a33497ce9b8b63d8" providerId="LiveId" clId="{24AB192D-7A7D-44FC-9F5D-A59AD445B885}" dt="2021-06-11T17:21:22.203" v="298" actId="1076"/>
          <ac:spMkLst>
            <pc:docMk/>
            <pc:sldMk cId="3887047921" sldId="262"/>
            <ac:spMk id="2" creationId="{18829540-B970-450F-A65C-1AC4E7DB8880}"/>
          </ac:spMkLst>
        </pc:spChg>
        <pc:spChg chg="mod">
          <ac:chgData name="Александра Панеева" userId="a33497ce9b8b63d8" providerId="LiveId" clId="{24AB192D-7A7D-44FC-9F5D-A59AD445B885}" dt="2021-06-11T17:22:41.435" v="316" actId="20577"/>
          <ac:spMkLst>
            <pc:docMk/>
            <pc:sldMk cId="3887047921" sldId="262"/>
            <ac:spMk id="3" creationId="{8F443D78-103F-4F6A-BF66-AA0F089E576C}"/>
          </ac:spMkLst>
        </pc:spChg>
      </pc:sldChg>
      <pc:sldChg chg="delSp modSp new add">
        <pc:chgData name="Александра Панеева" userId="a33497ce9b8b63d8" providerId="LiveId" clId="{24AB192D-7A7D-44FC-9F5D-A59AD445B885}" dt="2021-06-11T17:23:58.912" v="344" actId="5793"/>
        <pc:sldMkLst>
          <pc:docMk/>
          <pc:sldMk cId="1633136012" sldId="263"/>
        </pc:sldMkLst>
        <pc:spChg chg="del">
          <ac:chgData name="Александра Панеева" userId="a33497ce9b8b63d8" providerId="LiveId" clId="{24AB192D-7A7D-44FC-9F5D-A59AD445B885}" dt="2021-06-11T17:22:47.755" v="317" actId="21"/>
          <ac:spMkLst>
            <pc:docMk/>
            <pc:sldMk cId="1633136012" sldId="263"/>
            <ac:spMk id="2" creationId="{6C494375-F453-4F86-BAD7-589F89D43CF8}"/>
          </ac:spMkLst>
        </pc:spChg>
        <pc:spChg chg="mod">
          <ac:chgData name="Александра Панеева" userId="a33497ce9b8b63d8" providerId="LiveId" clId="{24AB192D-7A7D-44FC-9F5D-A59AD445B885}" dt="2021-06-11T17:23:58.912" v="344" actId="5793"/>
          <ac:spMkLst>
            <pc:docMk/>
            <pc:sldMk cId="1633136012" sldId="263"/>
            <ac:spMk id="3" creationId="{33EC1255-DA45-49AB-9B1F-03B4E94932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990EA-38CC-40EC-94FA-B3B49FA43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2EB26E-BF73-4896-A3F4-177763924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0ADBDC-E0AF-4D9C-A625-DB786A55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E45-F3D9-49B9-89C5-BF727183B248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FB34E7-B450-451E-85C3-2EB95AEC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250CEF-CF10-4BC7-80E3-EA47419B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7D3-5BA6-47B0-92A2-AF3F99D94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84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A0CFD-E0D4-4644-A6AE-AD534968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E8AA4E-D890-427F-9DE0-E8A097F04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9B354-2A7A-480A-A455-0911B28A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E45-F3D9-49B9-89C5-BF727183B248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C30FE-BE11-42B2-9BBE-DE7AD85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2C985C-76F9-4914-AB33-61086FD4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7D3-5BA6-47B0-92A2-AF3F99D94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18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E8F3BC-D83A-4369-BCE7-42CCD8CC9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0A7E6C-04CB-4B5B-9F9F-12E0860D5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1D209-9842-493B-82D4-A28AF9A2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E45-F3D9-49B9-89C5-BF727183B248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117525-12D9-4DC4-B9A3-0B48CCEF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ABBFCD-8B67-4FB4-8989-F3FACF87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7D3-5BA6-47B0-92A2-AF3F99D94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9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4BCE6-CCC6-4786-A771-3DFFB5DD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F0E4AA-84C8-4D57-9936-DE493BCA0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F52F4F-5053-4E03-BEEC-9D6C6D55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E45-F3D9-49B9-89C5-BF727183B248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75C62F-775C-42C4-9335-D3BF693D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6E9F6-8B37-4247-BD21-79D8D709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7D3-5BA6-47B0-92A2-AF3F99D94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15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C8977-4F66-4349-986E-8E93C45A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585AF9-6FDD-4F82-9A86-11194995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97928-D16A-4026-AA7F-CA7C82A3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E45-F3D9-49B9-89C5-BF727183B248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9FDD44-AB96-47B7-B721-1E5CA0A5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1C87A-869D-43E2-8848-51F0B9AA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7D3-5BA6-47B0-92A2-AF3F99D94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7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19717-1104-42F8-A3CA-4B33E0C5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00152-8FCC-464F-B49C-C59496534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E1D945-7F95-418B-80A5-967859BDD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AC2E44-4DB0-4616-8851-B2D2C889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E45-F3D9-49B9-89C5-BF727183B248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4E87CE-FEC9-404A-8A38-42B02307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F4A26A-2F8E-478C-B1A9-DD60E99E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7D3-5BA6-47B0-92A2-AF3F99D94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96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E3686-3ADE-43BD-A8F3-587BCA59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EE3DA3-472B-4942-8A2E-4D03A665A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B7F65D-D9CB-487A-9829-85C36459E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584B8A-941F-409A-80A4-EDF8DDCA6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29E3A7-CBE0-4697-91DB-6B6B73166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178FE6-BFD0-4AD6-9F45-C448BA5B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E45-F3D9-49B9-89C5-BF727183B248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8AB62E-EBCD-4B2C-8AB8-BD2A560A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BD85DF-9226-457B-AF44-9F4BB2FB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7D3-5BA6-47B0-92A2-AF3F99D94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8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CEA8D-09A6-42DB-A9C6-05B9B47F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814EC9-AFB7-4569-9341-A99DE5B4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E45-F3D9-49B9-89C5-BF727183B248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2EBE0E-F128-4802-BF6F-C745C4AB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553925-2AD6-4FF3-AA1A-4B84AEC9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7D3-5BA6-47B0-92A2-AF3F99D94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25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F667EE-D436-428C-844F-1C327C58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E45-F3D9-49B9-89C5-BF727183B248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138432-46BD-436D-B56E-EB43AB86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F97B11-7D67-4D12-A61D-5F6D86EE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7D3-5BA6-47B0-92A2-AF3F99D94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18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332BA-1C1B-4B0D-897E-4543020A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9EDA4-ED6E-4573-A1BB-86AA686AE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ED6F54-C7E9-48FC-ADEE-3FC4D4ADB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A5E355-B4AA-4B70-BCF9-2D848845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E45-F3D9-49B9-89C5-BF727183B248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2CC4D3-4997-40B4-936E-971F3064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774325-E0DF-43BF-8B83-28AAA968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7D3-5BA6-47B0-92A2-AF3F99D94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39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5A786-D2D2-43E1-BBAC-1F737C34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F16519-E4BE-46E8-A850-0A13D6D03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E280D3-19D4-4601-A006-00379852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B88704-6242-4882-A764-E5B9EBF7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BE45-F3D9-49B9-89C5-BF727183B248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A46364-D665-45ED-872F-F6299F1E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56F617-603C-4D97-B1BA-CD1D523C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7D3-5BA6-47B0-92A2-AF3F99D94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11BEF-6C6E-4768-9958-CC9FA379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6D7289-58A3-4670-8CB7-BC975087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303DB-0F78-4554-9AB2-6FB404D80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BE45-F3D9-49B9-89C5-BF727183B248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658DD5-A47C-4394-A91B-F8BFFEC31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80D5AB-C9AC-46A9-84AA-96AA30F22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B7D3-5BA6-47B0-92A2-AF3F99D94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89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05E09F-8A2D-44F5-AB34-F6583D301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1516"/>
            <a:ext cx="9144000" cy="1058779"/>
          </a:xfrm>
        </p:spPr>
        <p:txBody>
          <a:bodyPr>
            <a:normAutofit fontScale="85000" lnSpcReduction="10000"/>
          </a:bodyPr>
          <a:lstStyle/>
          <a:p>
            <a:r>
              <a:rPr lang="ru-RU" sz="3600" dirty="0"/>
              <a:t>Задачи № 2.18, №2.16, №2.20</a:t>
            </a:r>
          </a:p>
          <a:p>
            <a:r>
              <a:rPr lang="ru-RU" sz="3600" dirty="0"/>
              <a:t>Выполнила студентка: Панеева А.П. группы РЛ1-43</a:t>
            </a:r>
          </a:p>
        </p:txBody>
      </p:sp>
    </p:spTree>
    <p:extLst>
      <p:ext uri="{BB962C8B-B14F-4D97-AF65-F5344CB8AC3E}">
        <p14:creationId xmlns:p14="http://schemas.microsoft.com/office/powerpoint/2010/main" val="161366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FE938-169B-4A7F-81FC-85F2040E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147" y="160421"/>
            <a:ext cx="10515600" cy="91440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№2.18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817920-E065-4A1A-A903-F3AC4523A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9411"/>
                <a:ext cx="10515600" cy="494096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dirty="0"/>
                  <a:t>Условие: Некоторый анизотропный диэлектрик имеет тензор относительной диэлектрической проницаемости, который в декартовой системе координат записывается таким образом: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𝜀</m:t>
                              </m:r>
                            </m:e>
                            <m:sub>
                              <m:r>
                                <a:rPr lang="ru-RU" i="1"/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ru-RU" i="1"/>
                        <m:t>=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r>
                                <a:rPr lang="ru-RU" i="1"/>
                                <m:t>6,5  0  0</m:t>
                              </m:r>
                            </m:e>
                            <m:e>
                              <m:r>
                                <a:rPr lang="ru-RU" i="1"/>
                                <m:t>0  6,5  0</m:t>
                              </m:r>
                            </m:e>
                            <m:e>
                              <m:r>
                                <a:rPr lang="ru-RU" i="1"/>
                                <m:t>0  0  6,65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В диэлектрике создано равномерное электрическое поле </a:t>
                </a:r>
                <a14:m>
                  <m:oMath xmlns:m="http://schemas.openxmlformats.org/officeDocument/2006/math">
                    <m:r>
                      <a:rPr lang="ru-RU" b="1" i="1"/>
                      <m:t>𝑬</m:t>
                    </m:r>
                    <m:r>
                      <a:rPr lang="ru-RU" i="1"/>
                      <m:t>=2,5</m:t>
                    </m:r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ru-RU" b="1" i="1"/>
                          <m:t>𝒍</m:t>
                        </m:r>
                      </m:e>
                      <m:sub>
                        <m:r>
                          <a:rPr lang="ru-RU" b="1" i="1"/>
                          <m:t>𝒙</m:t>
                        </m:r>
                      </m:sub>
                    </m:sSub>
                    <m:r>
                      <a:rPr lang="ru-RU" i="1"/>
                      <m:t>+1,7</m:t>
                    </m:r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ru-RU" b="1" i="1"/>
                          <m:t>𝒍</m:t>
                        </m:r>
                      </m:e>
                      <m:sub>
                        <m:r>
                          <a:rPr lang="ru-RU" b="1" i="1"/>
                          <m:t>𝒚</m:t>
                        </m:r>
                      </m:sub>
                    </m:sSub>
                    <m:r>
                      <a:rPr lang="ru-RU" i="1"/>
                      <m:t>+9,2</m:t>
                    </m:r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ru-RU" b="1" i="1"/>
                          <m:t>𝒍</m:t>
                        </m:r>
                      </m:e>
                      <m:sub>
                        <m:r>
                          <a:rPr lang="ru-RU" b="1" i="1"/>
                          <m:t>𝒛</m:t>
                        </m:r>
                      </m:sub>
                    </m:sSub>
                  </m:oMath>
                </a14:m>
                <a:r>
                  <a:rPr lang="ru-RU" dirty="0"/>
                  <a:t> Определить вектор электрической индукции </a:t>
                </a:r>
                <a:r>
                  <a:rPr lang="en-US" b="1" dirty="0"/>
                  <a:t>D</a:t>
                </a:r>
                <a:r>
                  <a:rPr lang="ru-RU" dirty="0"/>
                  <a:t>. Каков угол в пространстве между векторами </a:t>
                </a:r>
                <a:r>
                  <a:rPr lang="en-US" b="1" dirty="0"/>
                  <a:t>E</a:t>
                </a:r>
                <a:r>
                  <a:rPr lang="ru-RU" dirty="0"/>
                  <a:t> и </a:t>
                </a:r>
                <a:r>
                  <a:rPr lang="en-US" b="1" dirty="0"/>
                  <a:t>D</a:t>
                </a:r>
                <a:r>
                  <a:rPr lang="ru-RU" dirty="0"/>
                  <a:t>?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817920-E065-4A1A-A903-F3AC4523A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9411"/>
                <a:ext cx="10515600" cy="4940968"/>
              </a:xfrm>
              <a:blipFill>
                <a:blip r:embed="rId2"/>
                <a:stretch>
                  <a:fillRect t="-1973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4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ECBCCDD-FBF4-4184-8397-E6145D8DD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5221"/>
                <a:ext cx="10515600" cy="57117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Решение:</a:t>
                </a:r>
              </a:p>
              <a:p>
                <a:pPr marL="0" lvl="0" indent="0">
                  <a:buNone/>
                </a:pPr>
                <a:r>
                  <a:rPr lang="ru-RU" dirty="0"/>
                  <a:t>1) Найдем вектор </a:t>
                </a:r>
                <a:r>
                  <a:rPr lang="en-US" b="1" dirty="0"/>
                  <a:t>D.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r>
                            <a:rPr lang="en-US" b="1" i="1"/>
                            <m:t>𝑫</m:t>
                          </m:r>
                        </m:e>
                      </m:acc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𝜀</m:t>
                          </m:r>
                        </m:e>
                        <m:sub>
                          <m:r>
                            <a:rPr lang="en-US" i="1"/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𝜀</m:t>
                          </m:r>
                        </m:e>
                        <m:sub>
                          <m:r>
                            <a:rPr lang="en-US" i="1"/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r>
                            <a:rPr lang="en-US" b="1" i="1"/>
                            <m:t>𝑬</m:t>
                          </m:r>
                        </m:e>
                      </m:acc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𝜀</m:t>
                          </m:r>
                        </m:e>
                        <m:sub>
                          <m:r>
                            <a:rPr lang="en-US" i="1"/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r>
                                <a:rPr lang="ru-RU" i="1"/>
                                <m:t>6,5  0  0</m:t>
                              </m:r>
                            </m:e>
                            <m:e>
                              <m:r>
                                <a:rPr lang="ru-RU" i="1"/>
                                <m:t>0  6,5  0</m:t>
                              </m:r>
                            </m:e>
                            <m:e>
                              <m:r>
                                <a:rPr lang="ru-RU" i="1"/>
                                <m:t>0  0  6,65</m:t>
                              </m:r>
                            </m:e>
                          </m:eqArr>
                        </m:e>
                      </m:d>
                      <m:r>
                        <a:rPr lang="ru-RU" i="1"/>
                        <m:t>⋅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r>
                                <a:rPr lang="ru-RU"/>
                                <m:t>2,5</m:t>
                              </m:r>
                            </m:e>
                            <m:e>
                              <m:r>
                                <a:rPr lang="ru-RU"/>
                                <m:t>1,7</m:t>
                              </m:r>
                            </m:e>
                            <m:e>
                              <m:r>
                                <a:rPr lang="ru-RU"/>
                                <m:t>9,2</m:t>
                              </m:r>
                            </m:e>
                          </m:eqArr>
                        </m:e>
                      </m:d>
                      <m:r>
                        <a:rPr lang="ru-RU" i="1"/>
                        <m:t>=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𝜀</m:t>
                          </m:r>
                        </m:e>
                        <m:sub>
                          <m:r>
                            <a:rPr lang="ru-RU" i="1"/>
                            <m:t>0</m:t>
                          </m:r>
                        </m:sub>
                      </m:sSub>
                      <m:r>
                        <a:rPr lang="ru-RU" i="1"/>
                        <m:t>⋅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r>
                                <a:rPr lang="ru-RU"/>
                                <m:t>16,25</m:t>
                              </m:r>
                            </m:e>
                            <m:e>
                              <m:r>
                                <a:rPr lang="ru-RU" i="1"/>
                                <m:t>11,05</m:t>
                              </m:r>
                            </m:e>
                            <m:e>
                              <m:r>
                                <a:rPr lang="ru-RU" i="1"/>
                                <m:t>61,18</m:t>
                              </m:r>
                            </m:e>
                          </m:eqArr>
                        </m:e>
                      </m:d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𝜀</m:t>
                          </m:r>
                        </m:e>
                        <m:sub>
                          <m:r>
                            <a:rPr lang="ru-RU" i="1"/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16,25</m:t>
                          </m:r>
                          <m:sSub>
                            <m:sSubPr>
                              <m:ctrlPr>
                                <a:rPr lang="ru-RU" b="1" i="1"/>
                              </m:ctrlPr>
                            </m:sSubPr>
                            <m:e>
                              <m:r>
                                <a:rPr lang="ru-RU" b="1" i="1"/>
                                <m:t>𝒍</m:t>
                              </m:r>
                            </m:e>
                            <m:sub>
                              <m:r>
                                <a:rPr lang="ru-RU" b="1" i="1"/>
                                <m:t>𝒙</m:t>
                              </m:r>
                            </m:sub>
                          </m:sSub>
                          <m:r>
                            <a:rPr lang="ru-RU" i="1"/>
                            <m:t>+11,05</m:t>
                          </m:r>
                          <m:sSub>
                            <m:sSubPr>
                              <m:ctrlPr>
                                <a:rPr lang="ru-RU" b="1" i="1"/>
                              </m:ctrlPr>
                            </m:sSubPr>
                            <m:e>
                              <m:r>
                                <a:rPr lang="ru-RU" b="1" i="1"/>
                                <m:t>𝒍</m:t>
                              </m:r>
                            </m:e>
                            <m:sub>
                              <m:r>
                                <a:rPr lang="ru-RU" b="1" i="1"/>
                                <m:t>𝒚</m:t>
                              </m:r>
                            </m:sub>
                          </m:sSub>
                          <m:r>
                            <a:rPr lang="ru-RU" i="1"/>
                            <m:t>+61,181</m:t>
                          </m:r>
                          <m:sSub>
                            <m:sSubPr>
                              <m:ctrlPr>
                                <a:rPr lang="ru-RU" b="1" i="1"/>
                              </m:ctrlPr>
                            </m:sSubPr>
                            <m:e>
                              <m:r>
                                <a:rPr lang="ru-RU" b="1" i="1"/>
                                <m:t>𝒍</m:t>
                              </m:r>
                            </m:e>
                            <m:sub>
                              <m:r>
                                <a:rPr lang="ru-RU" b="1" i="1"/>
                                <m:t>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ECBCCDD-FBF4-4184-8397-E6145D8DD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5221"/>
                <a:ext cx="10515600" cy="5711742"/>
              </a:xfrm>
              <a:blipFill>
                <a:blip r:embed="rId2"/>
                <a:stretch>
                  <a:fillRect l="-1217" t="-17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1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21B0AAF-3835-4FEE-881B-A7215232FE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589" y="413918"/>
                <a:ext cx="11758863" cy="5922713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ru-RU" dirty="0"/>
                  <a:t>2) Найдем угол между векторами </a:t>
                </a:r>
                <a:r>
                  <a:rPr lang="en-US" b="1" dirty="0"/>
                  <a:t>E</a:t>
                </a:r>
                <a:r>
                  <a:rPr lang="ru-RU" dirty="0"/>
                  <a:t> и </a:t>
                </a:r>
                <a:r>
                  <a:rPr lang="en-US" b="1" dirty="0"/>
                  <a:t>D</a:t>
                </a:r>
                <a:r>
                  <a:rPr lang="ru-RU" dirty="0"/>
                  <a:t>. Пусть искомый угол </a:t>
                </a:r>
                <a14:m>
                  <m:oMath xmlns:m="http://schemas.openxmlformats.org/officeDocument/2006/math">
                    <m:r>
                      <a:rPr lang="ru-RU" i="1"/>
                      <m:t>𝛼</m:t>
                    </m:r>
                  </m:oMath>
                </a14:m>
                <a:r>
                  <a:rPr lang="ru-RU" dirty="0"/>
                  <a:t>, тогда:</a:t>
                </a:r>
              </a:p>
              <a:p>
                <a:pPr marL="0" indent="0">
                  <a:buNone/>
                </a:pPr>
                <a:r>
                  <a:rPr lang="ru-RU" i="1" dirty="0"/>
                  <a:t> 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/>
                          </m:ctrlPr>
                        </m:funcPr>
                        <m:fName>
                          <m:r>
                            <a:rPr lang="ru-RU" i="1"/>
                            <m:t>𝑐𝑜𝑠</m:t>
                          </m:r>
                        </m:fName>
                        <m:e>
                          <m:r>
                            <a:rPr lang="ru-RU" i="1"/>
                            <m:t>𝛼</m:t>
                          </m:r>
                        </m:e>
                      </m:func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2,5⋅16,25+1,7⋅11,05+9,2⋅61,181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/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2,5</m:t>
                                  </m:r>
                                </m:e>
                                <m:sup>
                                  <m:r>
                                    <a:rPr lang="ru-RU" i="1"/>
                                    <m:t>2</m:t>
                                  </m:r>
                                </m:sup>
                              </m:sSup>
                              <m:r>
                                <a:rPr lang="ru-RU" i="1"/>
                                <m:t>+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1,7</m:t>
                                  </m:r>
                                </m:e>
                                <m:sup>
                                  <m:r>
                                    <a:rPr lang="ru-RU" i="1"/>
                                    <m:t>2</m:t>
                                  </m:r>
                                </m:sup>
                              </m:sSup>
                              <m:r>
                                <a:rPr lang="ru-RU" i="1"/>
                                <m:t>+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9,2</m:t>
                                  </m:r>
                                </m:e>
                                <m:sup>
                                  <m:r>
                                    <a:rPr lang="ru-RU" i="1"/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ru-RU" i="1"/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ru-RU" i="1"/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/>
                                    <m:t>16,25</m:t>
                                  </m:r>
                                </m:e>
                                <m:sup>
                                  <m:r>
                                    <a:rPr lang="ru-RU" i="1"/>
                                    <m:t>2</m:t>
                                  </m:r>
                                </m:sup>
                              </m:sSup>
                              <m:r>
                                <a:rPr lang="ru-RU" i="1"/>
                                <m:t>+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11,05</m:t>
                                  </m:r>
                                </m:e>
                                <m:sup>
                                  <m:r>
                                    <a:rPr lang="ru-RU" i="1"/>
                                    <m:t>2</m:t>
                                  </m:r>
                                </m:sup>
                              </m:sSup>
                              <m:r>
                                <a:rPr lang="ru-RU" i="1"/>
                                <m:t>+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61,18</m:t>
                                  </m:r>
                                </m:e>
                                <m:sup>
                                  <m:r>
                                    <a:rPr lang="ru-RU" i="1"/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/>
                          </m:ctrlPr>
                        </m:funcPr>
                        <m:fName>
                          <m:r>
                            <a:rPr lang="ru-RU" i="1"/>
                            <m:t>𝑐𝑜𝑠</m:t>
                          </m:r>
                        </m:fName>
                        <m:e>
                          <m:r>
                            <a:rPr lang="ru-RU" i="1"/>
                            <m:t>𝛼</m:t>
                          </m:r>
                        </m:e>
                      </m:func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622,266</m:t>
                          </m:r>
                        </m:num>
                        <m:den>
                          <m:r>
                            <a:rPr lang="ru-RU" i="1"/>
                            <m:t>622,279</m:t>
                          </m:r>
                        </m:den>
                      </m:f>
                      <m:r>
                        <a:rPr lang="ru-RU" i="1"/>
                        <m:t>≈0,99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𝛼</m:t>
                      </m:r>
                      <m:r>
                        <a:rPr lang="ru-RU" i="1"/>
                        <m:t>=</m:t>
                      </m:r>
                      <m:func>
                        <m:funcPr>
                          <m:ctrlPr>
                            <a:rPr lang="ru-RU" i="1"/>
                          </m:ctrlPr>
                        </m:funcPr>
                        <m:fName>
                          <m:r>
                            <a:rPr lang="ru-RU" i="1"/>
                            <m:t>𝑎𝑟𝑐𝑐𝑜𝑠</m:t>
                          </m:r>
                        </m:fName>
                        <m:e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ru-RU" i="1"/>
                                <m:t>0,99</m:t>
                              </m:r>
                            </m:e>
                          </m:d>
                        </m:e>
                      </m:func>
                      <m:r>
                        <a:rPr lang="ru-RU" i="1"/>
                        <m:t>=6,59⋅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10</m:t>
                          </m:r>
                        </m:e>
                        <m:sup>
                          <m:r>
                            <a:rPr lang="ru-RU" i="1"/>
                            <m:t>−3</m:t>
                          </m:r>
                        </m:sup>
                      </m:sSup>
                      <m:r>
                        <a:rPr lang="ru-RU" i="1"/>
                        <m:t> рад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Ответ: 1)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en-US" b="1" i="1"/>
                          <m:t>𝑫</m:t>
                        </m:r>
                      </m:e>
                    </m:acc>
                    <m:r>
                      <a:rPr lang="ru-RU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𝜀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16,25</m:t>
                        </m:r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ru-RU" b="1" i="1"/>
                              <m:t>𝒍</m:t>
                            </m:r>
                          </m:e>
                          <m:sub>
                            <m:r>
                              <a:rPr lang="ru-RU" b="1" i="1"/>
                              <m:t>𝒙</m:t>
                            </m:r>
                          </m:sub>
                        </m:sSub>
                        <m:r>
                          <a:rPr lang="ru-RU" i="1"/>
                          <m:t>+11,05</m:t>
                        </m:r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ru-RU" b="1" i="1"/>
                              <m:t>𝒍</m:t>
                            </m:r>
                          </m:e>
                          <m:sub>
                            <m:r>
                              <a:rPr lang="ru-RU" b="1" i="1"/>
                              <m:t>𝒚</m:t>
                            </m:r>
                          </m:sub>
                        </m:sSub>
                        <m:r>
                          <a:rPr lang="ru-RU" i="1"/>
                          <m:t>+61,181</m:t>
                        </m:r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ru-RU" b="1" i="1"/>
                              <m:t>𝒍</m:t>
                            </m:r>
                          </m:e>
                          <m:sub>
                            <m:r>
                              <a:rPr lang="ru-RU" b="1" i="1"/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endParaRPr lang="ru-RU" b="1" dirty="0"/>
              </a:p>
              <a:p>
                <a:pPr marL="0" indent="0">
                  <a:buNone/>
                </a:pPr>
                <a:r>
                  <a:rPr lang="ru-RU" dirty="0"/>
                  <a:t>	  2) Угол в пространстве между векторами </a:t>
                </a:r>
                <a:r>
                  <a:rPr lang="ru-RU" b="1" dirty="0"/>
                  <a:t>E</a:t>
                </a:r>
                <a:r>
                  <a:rPr lang="ru-RU" dirty="0"/>
                  <a:t> и </a:t>
                </a:r>
                <a:r>
                  <a:rPr lang="ru-RU" b="1" dirty="0"/>
                  <a:t>D</a:t>
                </a:r>
                <a:r>
                  <a:rPr lang="ru-RU" dirty="0"/>
                  <a:t>: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ru-RU" i="1"/>
                      <m:t>𝛼</m:t>
                    </m:r>
                    <m:r>
                      <a:rPr lang="ru-RU" i="1"/>
                      <m:t>=6,59⋅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10</m:t>
                        </m:r>
                      </m:e>
                      <m:sup>
                        <m:r>
                          <a:rPr lang="ru-RU" i="1"/>
                          <m:t>−3</m:t>
                        </m:r>
                      </m:sup>
                    </m:sSup>
                    <m:r>
                      <a:rPr lang="ru-RU" i="1"/>
                      <m:t> рад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21B0AAF-3835-4FEE-881B-A7215232FE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589" y="413918"/>
                <a:ext cx="11758863" cy="5922713"/>
              </a:xfrm>
              <a:blipFill>
                <a:blip r:embed="rId2"/>
                <a:stretch>
                  <a:fillRect l="-1089" t="-17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74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BCD6B-E711-4E64-A869-70EED236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-228432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№2.16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A7ED3-583B-4357-9F5B-E0CF343F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Условие: В круглом цилиндрическом проводнике диаметром 2 мм существует постоянный ток величиной 7,5 А. Провод выполнен из меди.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Определить тангенциальную составляющую вектора напряженности электрического поля на поверхности провода.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 descr="https://sun9-5.userapi.com/impg/qMNPGZRAGf9xu6LNjNbqQcJ_TyltMesyV4TF1Q/0XHhb4OzG0w.jpg?size=1200x1600&amp;quality=96&amp;sign=fc65e480c9f8b9df13f8c5cd10a72707&amp;type=album">
            <a:extLst>
              <a:ext uri="{FF2B5EF4-FFF2-40B4-BE49-F238E27FC236}">
                <a16:creationId xmlns:a16="http://schemas.microsoft.com/office/drawing/2014/main" id="{124C09CB-C61B-4025-A997-BF3F00689DC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20877" r="4949" b="19378"/>
          <a:stretch/>
        </p:blipFill>
        <p:spPr bwMode="auto">
          <a:xfrm>
            <a:off x="3939539" y="1852111"/>
            <a:ext cx="3552123" cy="30728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949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BEE9FD3-0965-4DFB-BD2F-F808718BA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337" y="192504"/>
                <a:ext cx="11903242" cy="6448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Решение: </a:t>
                </a:r>
              </a:p>
              <a:p>
                <a:pPr marL="0" lvl="0" indent="0">
                  <a:buNone/>
                </a:pPr>
                <a:r>
                  <a:rPr lang="ru-RU" dirty="0"/>
                  <a:t>	1)Запишем закон Ома в дифференциальной форме: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𝐽</m:t>
                          </m:r>
                        </m:e>
                      </m:acc>
                      <m:r>
                        <a:rPr lang="ru-RU" i="1"/>
                        <m:t>=</m:t>
                      </m:r>
                      <m:r>
                        <a:rPr lang="ru-RU" i="1"/>
                        <m:t>𝜎</m:t>
                      </m:r>
                      <m:r>
                        <a:rPr lang="ru-RU" i="1"/>
                        <m:t>⋅</m:t>
                      </m:r>
                      <m:acc>
                        <m:accPr>
                          <m:chr m:val="⃗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	    Для тангенциальной составляющей верно равенство: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𝐽</m:t>
                      </m:r>
                      <m:r>
                        <a:rPr lang="ru-RU" i="1"/>
                        <m:t>=</m:t>
                      </m:r>
                      <m:r>
                        <a:rPr lang="ru-RU" i="1"/>
                        <m:t>𝜎</m:t>
                      </m:r>
                      <m:r>
                        <a:rPr lang="ru-RU" i="1"/>
                        <m:t>⋅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𝐸</m:t>
                          </m:r>
                        </m:e>
                        <m:sub>
                          <m:r>
                            <a:rPr lang="ru-RU" i="1"/>
                            <m:t>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marL="0" lvl="0" indent="0">
                  <a:buNone/>
                </a:pPr>
                <a:r>
                  <a:rPr lang="ru-RU" dirty="0"/>
                  <a:t>	2)Выразим из равенства, приведенного выше тангенциальную 	составляющую вектора напряженности электрического поля: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𝐸</m:t>
                          </m:r>
                        </m:e>
                        <m:sub>
                          <m:r>
                            <a:rPr lang="ru-RU" i="1"/>
                            <m:t>𝜏</m:t>
                          </m:r>
                        </m:sub>
                      </m:sSub>
                      <m:r>
                        <a:rPr lang="ru-RU" i="1"/>
                        <m:t>= 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𝐽</m:t>
                          </m:r>
                        </m:num>
                        <m:den>
                          <m:r>
                            <a:rPr lang="ru-RU" i="1"/>
                            <m:t>𝜎</m:t>
                          </m:r>
                        </m:den>
                      </m:f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4</m:t>
                          </m:r>
                          <m:r>
                            <a:rPr lang="ru-RU" i="1"/>
                            <m:t>𝐼</m:t>
                          </m:r>
                        </m:num>
                        <m:den>
                          <m:r>
                            <a:rPr lang="ru-RU" i="1"/>
                            <m:t>𝜋</m:t>
                          </m:r>
                          <m:r>
                            <a:rPr lang="ru-RU" i="1"/>
                            <m:t>⋅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𝑑</m:t>
                              </m:r>
                            </m:e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p>
                          <m:r>
                            <a:rPr lang="ru-RU" i="1"/>
                            <m:t>⋅</m:t>
                          </m:r>
                          <m:r>
                            <a:rPr lang="ru-RU" i="1"/>
                            <m:t>𝜎</m:t>
                          </m:r>
                        </m:den>
                      </m:f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4⋅</m:t>
                          </m:r>
                          <m:r>
                            <a:rPr lang="ru-RU"/>
                            <m:t>7,5</m:t>
                          </m:r>
                        </m:num>
                        <m:den>
                          <m:r>
                            <a:rPr lang="ru-RU" i="1"/>
                            <m:t>3,14⋅4⋅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10</m:t>
                              </m:r>
                            </m:e>
                            <m:sup>
                              <m:r>
                                <a:rPr lang="ru-RU" i="1"/>
                                <m:t>−6</m:t>
                              </m:r>
                            </m:sup>
                          </m:sSup>
                          <m:r>
                            <a:rPr lang="ru-RU" i="1"/>
                            <m:t>⋅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57⋅10</m:t>
                              </m:r>
                            </m:e>
                            <m:sup>
                              <m:r>
                                <a:rPr lang="ru-RU" i="1"/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ru-RU" i="1"/>
                        <m:t>=0,042  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В</m:t>
                          </m:r>
                        </m:num>
                        <m:den>
                          <m:r>
                            <a:rPr lang="ru-RU" i="1"/>
                            <m:t>м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 </a:t>
                </a:r>
              </a:p>
              <a:p>
                <a:pPr marL="0" indent="0">
                  <a:buNone/>
                </a:pPr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𝐸</m:t>
                        </m:r>
                      </m:e>
                      <m:sub>
                        <m:r>
                          <a:rPr lang="ru-RU" i="1"/>
                          <m:t>𝜏</m:t>
                        </m:r>
                      </m:sub>
                    </m:sSub>
                    <m:r>
                      <a:rPr lang="ru-RU" i="1"/>
                      <m:t>=0,042  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В</m:t>
                        </m:r>
                      </m:num>
                      <m:den>
                        <m:r>
                          <a:rPr lang="ru-RU" i="1"/>
                          <m:t>м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BEE9FD3-0965-4DFB-BD2F-F808718BA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337" y="192504"/>
                <a:ext cx="11903242" cy="6448927"/>
              </a:xfrm>
              <a:blipFill>
                <a:blip r:embed="rId2"/>
                <a:stretch>
                  <a:fillRect l="-1024" t="-1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09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29540-B970-450F-A65C-1AC4E7DB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516" y="-276559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№2.20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443D78-103F-4F6A-BF66-AA0F089E5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589" y="657726"/>
                <a:ext cx="11774906" cy="59676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Условие: Грозовая туча, имеющая площадь 5 км^2, располагается на высоте 2 км от поверхности Земли. Между тучей и Землей образуется постоянное электрическое поле с напряженностью Е = 2⋅〖10〗^5 В/м. </a:t>
                </a:r>
              </a:p>
              <a:p>
                <a:pPr marL="0" indent="0">
                  <a:buNone/>
                </a:pPr>
                <a:r>
                  <a:rPr lang="ru-RU" dirty="0"/>
                  <a:t>Оценить энергию поля.</a:t>
                </a:r>
              </a:p>
              <a:p>
                <a:pPr marL="0" indent="0">
                  <a:buNone/>
                </a:pPr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:r>
                  <a:rPr lang="ru-RU" dirty="0"/>
                  <a:t>	1) Система Земля-туча условно представляет из себя плоский 	конденсатор. Имея это ввиду, запишем формулу для емкости 	конденсатора: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			</a:t>
                </a:r>
                <a14:m>
                  <m:oMath xmlns:m="http://schemas.openxmlformats.org/officeDocument/2006/math">
                    <m:r>
                      <a:rPr lang="ru-RU" i="1"/>
                      <m:t>𝐶</m:t>
                    </m:r>
                    <m:r>
                      <a:rPr lang="ru-RU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𝜀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𝜀</m:t>
                            </m:r>
                          </m:e>
                          <m:sub>
                            <m:r>
                              <a:rPr lang="ru-RU" i="1"/>
                              <m:t>0</m:t>
                            </m:r>
                          </m:sub>
                        </m:sSub>
                        <m:r>
                          <a:rPr lang="en-US" i="1"/>
                          <m:t>𝑆</m:t>
                        </m:r>
                      </m:num>
                      <m:den>
                        <m:r>
                          <a:rPr lang="ru-RU" i="1"/>
                          <m:t>𝑑</m:t>
                        </m:r>
                      </m:den>
                    </m:f>
                    <m:r>
                      <a:rPr lang="ru-RU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1∗8,85∗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10</m:t>
                            </m:r>
                          </m:e>
                          <m:sup>
                            <m:r>
                              <a:rPr lang="ru-RU" i="1"/>
                              <m:t>−12</m:t>
                            </m:r>
                          </m:sup>
                        </m:sSup>
                        <m:r>
                          <a:rPr lang="ru-RU" i="1"/>
                          <m:t>∗5∗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10</m:t>
                            </m:r>
                          </m:e>
                          <m:sup>
                            <m:r>
                              <a:rPr lang="ru-RU" i="1"/>
                              <m:t>6</m:t>
                            </m:r>
                          </m:sup>
                        </m:sSup>
                      </m:num>
                      <m:den>
                        <m:r>
                          <a:rPr lang="ru-RU" i="1"/>
                          <m:t>2000</m:t>
                        </m:r>
                      </m:den>
                    </m:f>
                    <m:r>
                      <a:rPr lang="ru-RU" i="1"/>
                      <m:t>=2,21∗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10</m:t>
                        </m:r>
                      </m:e>
                      <m:sup>
                        <m:r>
                          <a:rPr lang="ru-RU" i="1"/>
                          <m:t>−8</m:t>
                        </m:r>
                      </m:sup>
                    </m:sSup>
                    <m:r>
                      <a:rPr lang="ru-RU" i="1"/>
                      <m:t> Ф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443D78-103F-4F6A-BF66-AA0F089E5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589" y="657726"/>
                <a:ext cx="11774906" cy="5967663"/>
              </a:xfrm>
              <a:blipFill>
                <a:blip r:embed="rId2"/>
                <a:stretch>
                  <a:fillRect l="-1088" t="-1736" r="-12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04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EC1255-DA45-49AB-9B1F-03B4E9493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716" y="224589"/>
                <a:ext cx="11678652" cy="6384758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ru-RU" dirty="0"/>
                  <a:t>2) Напряжение: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	 </a:t>
                </a:r>
                <a14:m>
                  <m:oMath xmlns:m="http://schemas.openxmlformats.org/officeDocument/2006/math">
                    <m:r>
                      <a:rPr lang="en-US" i="1"/>
                      <m:t>𝑈</m:t>
                    </m:r>
                    <m:r>
                      <a:rPr lang="ru-RU" i="1"/>
                      <m:t>=</m:t>
                    </m:r>
                    <m:r>
                      <a:rPr lang="ru-RU" i="1"/>
                      <m:t>𝐸𝑑</m:t>
                    </m:r>
                    <m:r>
                      <a:rPr lang="ru-RU" i="1"/>
                      <m:t>=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2∗10</m:t>
                        </m:r>
                      </m:e>
                      <m:sup>
                        <m:r>
                          <a:rPr lang="ru-RU" i="1"/>
                          <m:t>5</m:t>
                        </m:r>
                      </m:sup>
                    </m:sSup>
                    <m:r>
                      <a:rPr lang="ru-RU" i="1"/>
                      <m:t>∗2∗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10</m:t>
                        </m:r>
                      </m:e>
                      <m:sup>
                        <m:r>
                          <a:rPr lang="ru-RU" i="1"/>
                          <m:t>3</m:t>
                        </m:r>
                      </m:sup>
                    </m:sSup>
                    <m:r>
                      <a:rPr lang="ru-RU" i="1"/>
                      <m:t>=4∗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10</m:t>
                        </m:r>
                      </m:e>
                      <m:sup>
                        <m:r>
                          <a:rPr lang="ru-RU" i="1"/>
                          <m:t>8</m:t>
                        </m:r>
                      </m:sup>
                    </m:sSup>
                    <m:r>
                      <a:rPr lang="ru-RU" i="1"/>
                      <m:t>   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 </a:t>
                </a:r>
              </a:p>
              <a:p>
                <a:pPr marL="0" lvl="0" indent="0">
                  <a:buNone/>
                </a:pPr>
                <a:r>
                  <a:rPr lang="ru-RU" dirty="0"/>
                  <a:t>3) Тогда, энергия поля:</a:t>
                </a:r>
              </a:p>
              <a:p>
                <a:pPr marL="0" lv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en-US" i="1"/>
                      <m:t>𝑊</m:t>
                    </m:r>
                    <m:r>
                      <a:rPr lang="ru-RU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𝐶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𝑈</m:t>
                            </m:r>
                          </m:e>
                          <m:sup>
                            <m:r>
                              <a:rPr lang="ru-RU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i="1"/>
                          <m:t>2</m:t>
                        </m:r>
                      </m:den>
                    </m:f>
                    <m:r>
                      <a:rPr lang="ru-RU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2,21∗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10</m:t>
                            </m:r>
                          </m:e>
                          <m:sup>
                            <m:r>
                              <a:rPr lang="ru-RU" i="1"/>
                              <m:t>−8</m:t>
                            </m:r>
                          </m:sup>
                        </m:sSup>
                        <m:r>
                          <a:rPr lang="ru-RU" i="1"/>
                          <m:t>∗16∗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10</m:t>
                            </m:r>
                          </m:e>
                          <m:sup>
                            <m:r>
                              <a:rPr lang="ru-RU" i="1"/>
                              <m:t>16</m:t>
                            </m:r>
                          </m:sup>
                        </m:sSup>
                      </m:num>
                      <m:den>
                        <m:r>
                          <a:rPr lang="ru-RU" i="1"/>
                          <m:t>2</m:t>
                        </m:r>
                      </m:den>
                    </m:f>
                    <m:r>
                      <a:rPr lang="ru-RU" i="1"/>
                      <m:t>=</m:t>
                    </m:r>
                  </m:oMath>
                </a14:m>
                <a:r>
                  <a:rPr lang="en-US" dirty="0"/>
                  <a:t> 1,77</a:t>
                </a:r>
                <a14:m>
                  <m:oMath xmlns:m="http://schemas.openxmlformats.org/officeDocument/2006/math">
                    <m:r>
                      <a:rPr lang="ru-RU" i="1"/>
                      <m:t>⋅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10</m:t>
                        </m:r>
                      </m:e>
                      <m:sup>
                        <m:r>
                          <a:rPr lang="ru-RU" i="1"/>
                          <m:t>9</m:t>
                        </m:r>
                      </m:sup>
                    </m:sSup>
                    <m:r>
                      <a:rPr lang="ru-RU" i="1"/>
                      <m:t>  Дж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Ответ: Энергия поля </a:t>
                </a:r>
                <a14:m>
                  <m:oMath xmlns:m="http://schemas.openxmlformats.org/officeDocument/2006/math">
                    <m:r>
                      <a:rPr lang="en-US" i="1"/>
                      <m:t>𝑊</m:t>
                    </m:r>
                    <m:r>
                      <a:rPr lang="ru-RU" i="1"/>
                      <m:t>=</m:t>
                    </m:r>
                  </m:oMath>
                </a14:m>
                <a:r>
                  <a:rPr lang="ru-RU" dirty="0"/>
                  <a:t> 1,77</a:t>
                </a:r>
                <a14:m>
                  <m:oMath xmlns:m="http://schemas.openxmlformats.org/officeDocument/2006/math">
                    <m:r>
                      <a:rPr lang="ru-RU" i="1"/>
                      <m:t>⋅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10</m:t>
                        </m:r>
                      </m:e>
                      <m:sup>
                        <m:r>
                          <a:rPr lang="ru-RU" i="1"/>
                          <m:t>9</m:t>
                        </m:r>
                      </m:sup>
                    </m:sSup>
                    <m:r>
                      <a:rPr lang="ru-RU" i="1"/>
                      <m:t>  Дж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EC1255-DA45-49AB-9B1F-03B4E9493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716" y="224589"/>
                <a:ext cx="11678652" cy="6384758"/>
              </a:xfrm>
              <a:blipFill>
                <a:blip r:embed="rId2"/>
                <a:stretch>
                  <a:fillRect l="-1096" t="-16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136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197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Задача №2.18</vt:lpstr>
      <vt:lpstr>Презентация PowerPoint</vt:lpstr>
      <vt:lpstr>Презентация PowerPoint</vt:lpstr>
      <vt:lpstr>Задача №2.16</vt:lpstr>
      <vt:lpstr>Презентация PowerPoint</vt:lpstr>
      <vt:lpstr>Задача №2.20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Александра Панеева</dc:creator>
  <cp:lastModifiedBy>Александра Панеева</cp:lastModifiedBy>
  <cp:revision>1</cp:revision>
  <dcterms:created xsi:type="dcterms:W3CDTF">2021-06-11T17:01:34Z</dcterms:created>
  <dcterms:modified xsi:type="dcterms:W3CDTF">2021-06-11T17:24:28Z</dcterms:modified>
</cp:coreProperties>
</file>