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DDD"/>
          </a:solidFill>
        </a:fill>
      </a:tcStyle>
    </a:wholeTbl>
    <a:band2H>
      <a:tcTxStyle b="def" i="def"/>
      <a:tcStyle>
        <a:tcBdr/>
        <a:fill>
          <a:solidFill>
            <a:srgbClr val="E6EFE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ahoma"/>
          <a:ea typeface="Tahoma"/>
          <a:cs typeface="Tahoma"/>
        </a:font>
        <a:srgbClr val="2B548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9EC"/>
          </a:solidFill>
        </a:fill>
      </a:tcStyle>
    </a:wholeTbl>
    <a:band2H>
      <a:tcTxStyle b="def" i="def"/>
      <a:tcStyle>
        <a:tcBdr/>
        <a:fill>
          <a:solidFill>
            <a:srgbClr val="FFFFFF"/>
          </a:solidFill>
        </a:fill>
      </a:tcStyle>
    </a:band2H>
    <a:firstCol>
      <a:tcTxStyle b="on" i="off">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ahoma"/>
          <a:ea typeface="Tahoma"/>
          <a:cs typeface="Tahoma"/>
        </a:font>
        <a:srgbClr val="2B5481"/>
      </a:tcTxStyle>
      <a:tcStyle>
        <a:tcBdr>
          <a:left>
            <a:ln w="12700" cap="flat">
              <a:noFill/>
              <a:miter lim="400000"/>
            </a:ln>
          </a:left>
          <a:right>
            <a:ln w="12700" cap="flat">
              <a:noFill/>
              <a:miter lim="400000"/>
            </a:ln>
          </a:right>
          <a:top>
            <a:ln w="50800" cap="flat">
              <a:solidFill>
                <a:srgbClr val="2B5481"/>
              </a:solidFill>
              <a:prstDash val="solid"/>
              <a:round/>
            </a:ln>
          </a:top>
          <a:bottom>
            <a:ln w="25400" cap="flat">
              <a:solidFill>
                <a:srgbClr val="2B548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2B5481"/>
              </a:solidFill>
              <a:prstDash val="solid"/>
              <a:round/>
            </a:ln>
          </a:top>
          <a:bottom>
            <a:ln w="25400" cap="flat">
              <a:solidFill>
                <a:srgbClr val="2B548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FD7"/>
          </a:solidFill>
        </a:fill>
      </a:tcStyle>
    </a:wholeTbl>
    <a:band2H>
      <a:tcTxStyle b="def" i="def"/>
      <a:tcStyle>
        <a:tcBdr/>
        <a:fill>
          <a:solidFill>
            <a:srgbClr val="E7E9EC"/>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firstRow>
  </a:tblStyle>
  <a:tblStyle styleId="{2708684C-4D16-4618-839F-0558EEFCDFE6}" styleName="">
    <a:tblBg/>
    <a:wholeTbl>
      <a:tcTxStyle b="off"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Arial"/>
        <a:ea typeface="Arial"/>
        <a:cs typeface="Arial"/>
        <a:sym typeface="Arial"/>
      </a:defRPr>
    </a:lvl1pPr>
    <a:lvl2pPr indent="228600" latinLnBrk="0">
      <a:spcBef>
        <a:spcPts val="400"/>
      </a:spcBef>
      <a:defRPr sz="1200">
        <a:latin typeface="Arial"/>
        <a:ea typeface="Arial"/>
        <a:cs typeface="Arial"/>
        <a:sym typeface="Arial"/>
      </a:defRPr>
    </a:lvl2pPr>
    <a:lvl3pPr indent="457200" latinLnBrk="0">
      <a:spcBef>
        <a:spcPts val="400"/>
      </a:spcBef>
      <a:defRPr sz="1200">
        <a:latin typeface="Arial"/>
        <a:ea typeface="Arial"/>
        <a:cs typeface="Arial"/>
        <a:sym typeface="Arial"/>
      </a:defRPr>
    </a:lvl3pPr>
    <a:lvl4pPr indent="685800" latinLnBrk="0">
      <a:spcBef>
        <a:spcPts val="400"/>
      </a:spcBef>
      <a:defRPr sz="1200">
        <a:latin typeface="Arial"/>
        <a:ea typeface="Arial"/>
        <a:cs typeface="Arial"/>
        <a:sym typeface="Arial"/>
      </a:defRPr>
    </a:lvl4pPr>
    <a:lvl5pPr indent="914400" latinLnBrk="0">
      <a:spcBef>
        <a:spcPts val="400"/>
      </a:spcBef>
      <a:defRPr sz="1200">
        <a:latin typeface="Arial"/>
        <a:ea typeface="Arial"/>
        <a:cs typeface="Arial"/>
        <a:sym typeface="Arial"/>
      </a:defRPr>
    </a:lvl5pPr>
    <a:lvl6pPr indent="1143000" latinLnBrk="0">
      <a:spcBef>
        <a:spcPts val="400"/>
      </a:spcBef>
      <a:defRPr sz="1200">
        <a:latin typeface="Arial"/>
        <a:ea typeface="Arial"/>
        <a:cs typeface="Arial"/>
        <a:sym typeface="Arial"/>
      </a:defRPr>
    </a:lvl6pPr>
    <a:lvl7pPr indent="1371600" latinLnBrk="0">
      <a:spcBef>
        <a:spcPts val="400"/>
      </a:spcBef>
      <a:defRPr sz="1200">
        <a:latin typeface="Arial"/>
        <a:ea typeface="Arial"/>
        <a:cs typeface="Arial"/>
        <a:sym typeface="Arial"/>
      </a:defRPr>
    </a:lvl7pPr>
    <a:lvl8pPr indent="1600200" latinLnBrk="0">
      <a:spcBef>
        <a:spcPts val="400"/>
      </a:spcBef>
      <a:defRPr sz="1200">
        <a:latin typeface="Arial"/>
        <a:ea typeface="Arial"/>
        <a:cs typeface="Arial"/>
        <a:sym typeface="Arial"/>
      </a:defRPr>
    </a:lvl8pPr>
    <a:lvl9pPr indent="1828800" latinLnBrk="0">
      <a:spcBef>
        <a:spcPts val="400"/>
      </a:spcBef>
      <a:defRPr sz="1200">
        <a:latin typeface="Arial"/>
        <a:ea typeface="Arial"/>
        <a:cs typeface="Arial"/>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Текст заголовка</a:t>
            </a:r>
          </a:p>
        </p:txBody>
      </p:sp>
      <p:sp>
        <p:nvSpPr>
          <p:cNvPr id="3" name="Уровень текста 1…"/>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384892" y="6432651"/>
            <a:ext cx="301909" cy="288825"/>
          </a:xfrm>
          <a:prstGeom prst="rect">
            <a:avLst/>
          </a:prstGeom>
          <a:ln w="12700">
            <a:miter lim="400000"/>
          </a:ln>
        </p:spPr>
        <p:txBody>
          <a:bodyPr wrap="none" lIns="45719" rIns="45719" anchor="b">
            <a:spAutoFit/>
          </a:bodyPr>
          <a:lstStyle>
            <a:lvl1pPr algn="r">
              <a:defRPr sz="1400">
                <a:solidFill>
                  <a:srgbClr val="FFFFFF"/>
                </a:solidFill>
                <a:effectLst>
                  <a:outerShdw sx="100000" sy="100000" kx="0" ky="0" algn="b" rotWithShape="0" blurRad="12700" dist="25400" dir="2700000">
                    <a:srgbClr val="000000"/>
                  </a:outerShdw>
                </a:effectLst>
                <a:latin typeface="Arial"/>
                <a:ea typeface="Arial"/>
                <a:cs typeface="Arial"/>
                <a:sym typeface="Aria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9pPr>
    </p:titleStyle>
    <p:bodyStyle>
      <a:lvl1pPr marL="342900" marR="0" indent="-3429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1pPr>
      <a:lvl2pPr marL="783771" marR="0" indent="-326571"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2pPr>
      <a:lvl3pPr marL="1219200" marR="0" indent="-3048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3pPr>
      <a:lvl4pPr marL="1737360" marR="0" indent="-36576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4pPr>
      <a:lvl5pPr marL="2235200" marR="0" indent="-4064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5pPr>
      <a:lvl6pPr marL="26924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6pPr>
      <a:lvl7pPr marL="31496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7pPr>
      <a:lvl8pPr marL="36068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8pPr>
      <a:lvl9pPr marL="40640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26.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28.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30.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 name="МГТУ им. Н.Э.Баумана"/>
          <p:cNvSpPr txBox="1"/>
          <p:nvPr/>
        </p:nvSpPr>
        <p:spPr>
          <a:xfrm>
            <a:off x="1953894" y="36512"/>
            <a:ext cx="4294546" cy="586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0000"/>
                </a:solidFill>
              </a:defRPr>
            </a:lvl1pPr>
          </a:lstStyle>
          <a:p>
            <a:pPr/>
            <a:r>
              <a:t>МГТУ им. Н.Э.Баумана</a:t>
            </a:r>
          </a:p>
        </p:txBody>
      </p:sp>
      <p:sp>
        <p:nvSpPr>
          <p:cNvPr id="21" name="Линия"/>
          <p:cNvSpPr/>
          <p:nvPr/>
        </p:nvSpPr>
        <p:spPr>
          <a:xfrm>
            <a:off x="179387" y="620712"/>
            <a:ext cx="7993063" cy="1"/>
          </a:xfrm>
          <a:prstGeom prst="line">
            <a:avLst/>
          </a:prstGeom>
          <a:ln w="25400">
            <a:solidFill>
              <a:srgbClr val="FF0000"/>
            </a:solidFill>
          </a:ln>
        </p:spPr>
        <p:txBody>
          <a:bodyPr lIns="45719" rIns="45719"/>
          <a:lstStyle/>
          <a:p>
            <a:pPr>
              <a:defRPr>
                <a:solidFill>
                  <a:srgbClr val="FFFFFF"/>
                </a:solidFill>
              </a:defRPr>
            </a:pPr>
          </a:p>
        </p:txBody>
      </p:sp>
      <p:sp>
        <p:nvSpPr>
          <p:cNvPr id="22" name="Лекция 2"/>
          <p:cNvSpPr txBox="1"/>
          <p:nvPr/>
        </p:nvSpPr>
        <p:spPr>
          <a:xfrm>
            <a:off x="234632" y="1117600"/>
            <a:ext cx="8622349" cy="1082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solidFill>
                  <a:srgbClr val="FFCC00"/>
                </a:solidFill>
              </a:defRPr>
            </a:lvl1pPr>
          </a:lstStyle>
          <a:p>
            <a:pPr/>
            <a:r>
              <a:t>Лекция 2</a:t>
            </a:r>
          </a:p>
        </p:txBody>
      </p:sp>
      <p:sp>
        <p:nvSpPr>
          <p:cNvPr id="23" name="Игорь Александрович Сидоров   к.т.н., доцент…"/>
          <p:cNvSpPr txBox="1"/>
          <p:nvPr/>
        </p:nvSpPr>
        <p:spPr>
          <a:xfrm>
            <a:off x="117157" y="5589587"/>
            <a:ext cx="8589011"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lgn="ctr">
              <a:defRPr sz="2400">
                <a:solidFill>
                  <a:srgbClr val="FF0000"/>
                </a:solidFill>
              </a:defRPr>
            </a:pPr>
            <a:r>
              <a:t>Игорь Александрович Сидоров   к.т.н., доцент</a:t>
            </a:r>
          </a:p>
          <a:p>
            <a:pPr algn="ctr">
              <a:defRPr sz="2400">
                <a:solidFill>
                  <a:srgbClr val="FF0000"/>
                </a:solidFill>
              </a:defRPr>
            </a:pPr>
            <a:r>
              <a:t>Москва</a:t>
            </a:r>
          </a:p>
        </p:txBody>
      </p:sp>
      <p:sp>
        <p:nvSpPr>
          <p:cNvPr id="24" name="Электропреобразовательные утройства радиоэлектронных средств"/>
          <p:cNvSpPr txBox="1"/>
          <p:nvPr/>
        </p:nvSpPr>
        <p:spPr>
          <a:xfrm>
            <a:off x="210819" y="741362"/>
            <a:ext cx="802775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0000"/>
                </a:solidFill>
              </a:defRPr>
            </a:lvl1pPr>
          </a:lstStyle>
          <a:p>
            <a:pPr/>
            <a:r>
              <a:t>Электропреобразовательные утройства радиоэлектронных средств</a:t>
            </a:r>
          </a:p>
        </p:txBody>
      </p:sp>
      <p:pic>
        <p:nvPicPr>
          <p:cNvPr id="25" name="image.png" descr="image.png"/>
          <p:cNvPicPr>
            <a:picLocks noChangeAspect="1"/>
          </p:cNvPicPr>
          <p:nvPr/>
        </p:nvPicPr>
        <p:blipFill>
          <a:blip r:embed="rId2">
            <a:extLst/>
          </a:blip>
          <a:stretch>
            <a:fillRect/>
          </a:stretch>
        </p:blipFill>
        <p:spPr>
          <a:xfrm>
            <a:off x="8636000" y="73025"/>
            <a:ext cx="454025" cy="547688"/>
          </a:xfrm>
          <a:prstGeom prst="rect">
            <a:avLst/>
          </a:prstGeom>
          <a:ln w="12700">
            <a:miter lim="400000"/>
          </a:ln>
        </p:spPr>
      </p:pic>
      <p:sp>
        <p:nvSpPr>
          <p:cNvPr id="26" name="Содержание лекции 2.…"/>
          <p:cNvSpPr txBox="1"/>
          <p:nvPr/>
        </p:nvSpPr>
        <p:spPr>
          <a:xfrm>
            <a:off x="393382" y="1916112"/>
            <a:ext cx="8303261" cy="44505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sz="2400">
                <a:solidFill>
                  <a:srgbClr val="000000"/>
                </a:solidFill>
                <a:latin typeface="+mn-lt"/>
                <a:ea typeface="+mn-ea"/>
                <a:cs typeface="+mn-cs"/>
                <a:sym typeface="Times New Roman"/>
              </a:defRPr>
            </a:pPr>
            <a:r>
              <a:t>Содержание лекции </a:t>
            </a:r>
            <a:r>
              <a:rPr i="0"/>
              <a:t>2. </a:t>
            </a:r>
          </a:p>
          <a:p>
            <a:pPr>
              <a:defRPr b="1" sz="2400">
                <a:solidFill>
                  <a:srgbClr val="000000"/>
                </a:solidFill>
                <a:latin typeface="+mn-lt"/>
                <a:ea typeface="+mn-ea"/>
                <a:cs typeface="+mn-cs"/>
                <a:sym typeface="Times New Roman"/>
              </a:defRPr>
            </a:pPr>
            <a:r>
              <a:t>Работа выпрямителя на нагрузку с емкостной реакцией</a:t>
            </a:r>
          </a:p>
          <a:p>
            <a:pPr>
              <a:defRPr b="1" sz="2400">
                <a:solidFill>
                  <a:srgbClr val="000000"/>
                </a:solidFill>
                <a:latin typeface="+mn-lt"/>
                <a:ea typeface="+mn-ea"/>
                <a:cs typeface="+mn-cs"/>
                <a:sym typeface="Times New Roman"/>
              </a:defRPr>
            </a:pPr>
            <a:r>
              <a:t>Двухполупериодная схема.</a:t>
            </a:r>
          </a:p>
          <a:p>
            <a:pPr>
              <a:defRPr b="1" sz="2400">
                <a:solidFill>
                  <a:srgbClr val="000000"/>
                </a:solidFill>
                <a:latin typeface="+mn-lt"/>
                <a:ea typeface="+mn-ea"/>
                <a:cs typeface="+mn-cs"/>
                <a:sym typeface="Times New Roman"/>
              </a:defRPr>
            </a:pPr>
            <a:r>
              <a:t>Работа выпрямителя с индуктивной реакцией нагрузки</a:t>
            </a:r>
          </a:p>
          <a:p>
            <a:pPr>
              <a:defRPr b="1" sz="2400">
                <a:solidFill>
                  <a:srgbClr val="000000"/>
                </a:solidFill>
                <a:latin typeface="+mn-lt"/>
                <a:ea typeface="+mn-ea"/>
                <a:cs typeface="+mn-cs"/>
                <a:sym typeface="Times New Roman"/>
              </a:defRPr>
            </a:pPr>
            <a:r>
              <a:t>Сглаживающие фильтры</a:t>
            </a:r>
          </a:p>
          <a:p>
            <a:pPr>
              <a:defRPr b="1" sz="2400">
                <a:solidFill>
                  <a:srgbClr val="000000"/>
                </a:solidFill>
                <a:latin typeface="+mn-lt"/>
                <a:ea typeface="+mn-ea"/>
                <a:cs typeface="+mn-cs"/>
                <a:sym typeface="Times New Roman"/>
              </a:defRPr>
            </a:pPr>
            <a:r>
              <a:t>Активные фильтры</a:t>
            </a:r>
          </a:p>
          <a:p>
            <a:pPr>
              <a:defRPr b="1" sz="2400">
                <a:solidFill>
                  <a:srgbClr val="000000"/>
                </a:solidFill>
                <a:latin typeface="+mn-lt"/>
                <a:ea typeface="+mn-ea"/>
                <a:cs typeface="+mn-cs"/>
                <a:sym typeface="Times New Roman"/>
              </a:defRPr>
            </a:pPr>
            <a:r>
              <a:t>Стабилизаторы напряжения и тока</a:t>
            </a:r>
          </a:p>
          <a:p>
            <a:pPr>
              <a:defRPr b="1" sz="2400">
                <a:solidFill>
                  <a:srgbClr val="000000"/>
                </a:solidFill>
                <a:latin typeface="+mn-lt"/>
                <a:ea typeface="+mn-ea"/>
                <a:cs typeface="+mn-cs"/>
                <a:sym typeface="Times New Roman"/>
              </a:defRPr>
            </a:pPr>
            <a:r>
              <a:t>Расчет резистивно-емкостных фильтров</a:t>
            </a:r>
          </a:p>
          <a:p>
            <a:pPr>
              <a:defRPr b="1" sz="2200">
                <a:solidFill>
                  <a:srgbClr val="000000"/>
                </a:solidFill>
                <a:latin typeface="+mn-lt"/>
                <a:ea typeface="+mn-ea"/>
                <a:cs typeface="+mn-cs"/>
                <a:sym typeface="Times New Roman"/>
              </a:defRPr>
            </a:pPr>
            <a:r>
              <a:t>Параметрические стабилизаторы постоянного напряжения</a:t>
            </a:r>
          </a:p>
          <a:p>
            <a:pPr>
              <a:defRPr b="1" sz="2400">
                <a:solidFill>
                  <a:srgbClr val="000000"/>
                </a:solidFill>
                <a:latin typeface="+mn-lt"/>
                <a:ea typeface="+mn-ea"/>
                <a:cs typeface="+mn-cs"/>
                <a:sym typeface="Times New Roman"/>
              </a:defRPr>
            </a:pPr>
          </a:p>
          <a:p>
            <a:pPr>
              <a:defRPr b="1" sz="2400">
                <a:solidFill>
                  <a:srgbClr val="000000"/>
                </a:solidFill>
                <a:latin typeface="+mn-lt"/>
                <a:ea typeface="+mn-ea"/>
                <a:cs typeface="+mn-cs"/>
                <a:sym typeface="Times New Roman"/>
              </a:defRPr>
            </a:pPr>
          </a:p>
          <a:p>
            <a:pPr>
              <a:defRPr b="1" sz="2400">
                <a:solidFill>
                  <a:srgbClr val="000000"/>
                </a:solidFill>
                <a:latin typeface="+mn-lt"/>
                <a:ea typeface="+mn-ea"/>
                <a:cs typeface="+mn-cs"/>
                <a:sym typeface="Times New Roman"/>
              </a:defRPr>
            </a:pPr>
          </a:p>
          <a:p>
            <a:pPr>
              <a:defRPr>
                <a:solidFill>
                  <a:srgbClr val="000000"/>
                </a:solidFill>
                <a:latin typeface="+mn-lt"/>
                <a:ea typeface="+mn-ea"/>
                <a:cs typeface="+mn-cs"/>
                <a:sym typeface="Times New Roman"/>
              </a:defRPr>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5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57" name="Как видно из графика u0 (uC), для того чтобы выпрямленное напряжение на нагрузке имело бы меньшие пульсации, постоянная времени разряда   = СRH должна быть возможно больше. Поэтому выпрямители с емкостным характером нагрузки применяются в маломощных выпр"/>
          <p:cNvSpPr txBox="1"/>
          <p:nvPr/>
        </p:nvSpPr>
        <p:spPr>
          <a:xfrm>
            <a:off x="53657" y="1928175"/>
            <a:ext cx="9036686" cy="30016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Как видно из графика u0 (uC), для того чтобы выпрямленное напряжение на нагрузке имело бы меньшие пульсации, постоянная времени разряда   = СRH должна быть возможно больше. Поэтому выпрямители с емкостным характером нагрузки применяются в маломощных выпрямительных устройствах, работающих с небольшими токами нагрузки и большими RH.</a:t>
            </a:r>
            <a:endParaRPr sz="2400">
              <a:solidFill>
                <a:srgbClr val="FFC000"/>
              </a:solidFill>
            </a:endParaRPr>
          </a:p>
          <a:p>
            <a:pPr defTabSz="457200">
              <a:defRPr sz="2000">
                <a:solidFill>
                  <a:srgbClr val="000000"/>
                </a:solidFill>
                <a:latin typeface="+mn-lt"/>
                <a:ea typeface="+mn-ea"/>
                <a:cs typeface="+mn-cs"/>
                <a:sym typeface="Times New Roman"/>
              </a:defRPr>
            </a:pPr>
            <a:r>
              <a:t>Обратное напряжение на вентиле uОБР (рисунок 7.1,б, нижний график) приложено к электродам закрытого диода в интервалах времени t0 - t1, t2 - t3 и складывается из напряжения на зажимах вторичной обмотки трансформатора u2 и напряжения на зажимах конденсатора uC, его максимальное значение определяется выражением UОБР = U2m+UC MAX.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59"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60" name="Если емкость конденсатора достаточно велика, что соответствует большому значению   =CRH и минимальным пульсациям, то напряжение на зажимах конденсатора меняется незначительно и близко к амплитудному значению U2m, т.е. UC MAX  U2m. Тогда…"/>
          <p:cNvSpPr txBox="1"/>
          <p:nvPr/>
        </p:nvSpPr>
        <p:spPr>
          <a:xfrm>
            <a:off x="53657" y="2194875"/>
            <a:ext cx="9036686" cy="2468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Если емкость конденсатора достаточно велика, что соответствует большому значению   =CRH и минимальным пульсациям, то напряжение на зажимах конденсатора меняется незначительно и близко к амплитудному значению U2m, т.е. UC MAX  U2m. Тогда </a:t>
            </a:r>
            <a:endParaRPr sz="2400">
              <a:solidFill>
                <a:srgbClr val="FFC000"/>
              </a:solidFill>
            </a:endParaRPr>
          </a:p>
          <a:p>
            <a:pPr defTabSz="457200">
              <a:defRPr sz="2000">
                <a:solidFill>
                  <a:srgbClr val="000000"/>
                </a:solidFill>
                <a:latin typeface="+mn-lt"/>
                <a:ea typeface="+mn-ea"/>
                <a:cs typeface="+mn-cs"/>
                <a:sym typeface="Times New Roman"/>
              </a:defRPr>
            </a:pPr>
            <a:r>
              <a:t>                          UОБР. И. П.=2U2m</a:t>
            </a:r>
            <a:endParaRPr sz="2400">
              <a:solidFill>
                <a:srgbClr val="FFC000"/>
              </a:solidFill>
            </a:endParaRP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r>
              <a:t>Таким образом, обратное напряжение в данной схеме примерно в 2 раза больше, чем в однополупериодной схеме, работающей на активную нагрузку.</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2"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63" name="Двухполупериодная схема.…"/>
          <p:cNvSpPr txBox="1"/>
          <p:nvPr/>
        </p:nvSpPr>
        <p:spPr>
          <a:xfrm>
            <a:off x="53657" y="1724975"/>
            <a:ext cx="9036686" cy="3408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Двухполупериодная схема.</a:t>
            </a:r>
            <a:endParaRPr b="1" sz="2800">
              <a:solidFill>
                <a:srgbClr val="FFC000"/>
              </a:solidFill>
              <a:latin typeface="Tahoma"/>
              <a:ea typeface="Tahoma"/>
              <a:cs typeface="Tahoma"/>
              <a:sym typeface="Tahoma"/>
            </a:endParaRPr>
          </a:p>
          <a:p>
            <a:pPr defTabSz="457200">
              <a:defRPr sz="2000">
                <a:solidFill>
                  <a:srgbClr val="000000"/>
                </a:solidFill>
                <a:latin typeface="+mn-lt"/>
                <a:ea typeface="+mn-ea"/>
                <a:cs typeface="+mn-cs"/>
                <a:sym typeface="Times New Roman"/>
              </a:defRPr>
            </a:pPr>
            <a:r>
              <a:t> Работа двухполупериодной схемы выпрямления (рисунок 7.2) сводится к поочередному заряду конденсатора токами, протекающими через диоды VD1 и VD2, и разряду его на нагрузку RH. При одинаковых значениях сопротивления нагрузки RH и емкости конденсатора С выпрямленное напряжение двухполупериодного выпрямителя u0 имеет меньшие пульсации, чем при однополупериодном выпрямлении. Обратное напряжение на диоде, как и при работе этого выпрямителя на активную нагрузку, определяется напряжением всей вторичной обмотки трансформатора:</a:t>
            </a:r>
            <a:endParaRPr sz="2800">
              <a:solidFill>
                <a:srgbClr val="FFC000"/>
              </a:solidFill>
            </a:endParaRPr>
          </a:p>
          <a:p>
            <a:pPr defTabSz="457200">
              <a:defRPr sz="2000">
                <a:solidFill>
                  <a:srgbClr val="000000"/>
                </a:solidFill>
                <a:latin typeface="+mn-lt"/>
                <a:ea typeface="+mn-ea"/>
                <a:cs typeface="+mn-cs"/>
                <a:sym typeface="Times New Roman"/>
              </a:defRPr>
            </a:pPr>
            <a:endParaRPr sz="2800">
              <a:solidFill>
                <a:srgbClr val="FFC000"/>
              </a:solidFill>
            </a:endParaRPr>
          </a:p>
          <a:p>
            <a:pPr defTabSz="457200">
              <a:defRPr sz="2000">
                <a:solidFill>
                  <a:srgbClr val="000000"/>
                </a:solidFill>
                <a:latin typeface="+mn-lt"/>
                <a:ea typeface="+mn-ea"/>
                <a:cs typeface="+mn-cs"/>
                <a:sym typeface="Times New Roman"/>
              </a:defRPr>
            </a:pPr>
            <a:r>
              <a:t>UОБР. И. П.=U’2m+U”2m=2U2m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5"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66" name="Рисунок 7.2 - Двухполупериодная схема выпрямления с емкостной нагруз¬кой (а), диаграммы напряжений и токов в схеме (б)"/>
          <p:cNvSpPr txBox="1"/>
          <p:nvPr/>
        </p:nvSpPr>
        <p:spPr>
          <a:xfrm>
            <a:off x="72707" y="5338762"/>
            <a:ext cx="9036686" cy="664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Рисунок 7.2 - Двухполупериодная схема выпрямления с емкостной нагруз¬кой (а), диаграммы напряжений и токов в схеме (б)</a:t>
            </a:r>
          </a:p>
        </p:txBody>
      </p:sp>
      <p:pic>
        <p:nvPicPr>
          <p:cNvPr id="67" name="image.png" descr="image.png"/>
          <p:cNvPicPr>
            <a:picLocks noChangeAspect="1"/>
          </p:cNvPicPr>
          <p:nvPr/>
        </p:nvPicPr>
        <p:blipFill>
          <a:blip r:embed="rId2">
            <a:extLst/>
          </a:blip>
          <a:stretch>
            <a:fillRect/>
          </a:stretch>
        </p:blipFill>
        <p:spPr>
          <a:xfrm>
            <a:off x="15875" y="63500"/>
            <a:ext cx="9034463" cy="502126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9"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70" name="К недостаткам выпрямителей, работающих на нагрузку с емкостной реакцией, относятся:…"/>
          <p:cNvSpPr txBox="1"/>
          <p:nvPr/>
        </p:nvSpPr>
        <p:spPr>
          <a:xfrm>
            <a:off x="53657" y="2220275"/>
            <a:ext cx="9036686" cy="24174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К недостаткам выпрямителей, работающих на нагрузку с емкостной реакцией, относятся:</a:t>
            </a:r>
            <a:endParaRPr sz="2800">
              <a:solidFill>
                <a:srgbClr val="FFC000"/>
              </a:solidFill>
            </a:endParaRPr>
          </a:p>
          <a:p>
            <a:pPr defTabSz="457200">
              <a:defRPr sz="2000">
                <a:solidFill>
                  <a:srgbClr val="000000"/>
                </a:solidFill>
                <a:latin typeface="+mn-lt"/>
                <a:ea typeface="+mn-ea"/>
                <a:cs typeface="+mn-cs"/>
                <a:sym typeface="Times New Roman"/>
              </a:defRPr>
            </a:pPr>
            <a:r>
              <a:t>1)	большая амплитуда тока диода IПР.И.П;</a:t>
            </a:r>
            <a:endParaRPr sz="2800">
              <a:solidFill>
                <a:srgbClr val="FFC000"/>
              </a:solidFill>
            </a:endParaRPr>
          </a:p>
          <a:p>
            <a:pPr defTabSz="457200">
              <a:defRPr sz="2000">
                <a:solidFill>
                  <a:srgbClr val="000000"/>
                </a:solidFill>
                <a:latin typeface="+mn-lt"/>
                <a:ea typeface="+mn-ea"/>
                <a:cs typeface="+mn-cs"/>
                <a:sym typeface="Times New Roman"/>
              </a:defRPr>
            </a:pPr>
            <a:r>
              <a:t>2)	увеличение габаритной мощности трансформатора;</a:t>
            </a:r>
            <a:endParaRPr sz="2800">
              <a:solidFill>
                <a:srgbClr val="FFC000"/>
              </a:solidFill>
            </a:endParaRPr>
          </a:p>
          <a:p>
            <a:pPr defTabSz="457200">
              <a:defRPr sz="2000">
                <a:solidFill>
                  <a:srgbClr val="000000"/>
                </a:solidFill>
                <a:latin typeface="+mn-lt"/>
                <a:ea typeface="+mn-ea"/>
                <a:cs typeface="+mn-cs"/>
                <a:sym typeface="Times New Roman"/>
              </a:defRPr>
            </a:pPr>
            <a:r>
              <a:t>3) значительное обратное напряжение на диоде UОБР. И. П.;</a:t>
            </a:r>
            <a:endParaRPr sz="2800">
              <a:solidFill>
                <a:srgbClr val="FFC000"/>
              </a:solidFill>
            </a:endParaRPr>
          </a:p>
          <a:p>
            <a:pPr defTabSz="457200">
              <a:defRPr sz="2000">
                <a:solidFill>
                  <a:srgbClr val="000000"/>
                </a:solidFill>
                <a:latin typeface="+mn-lt"/>
                <a:ea typeface="+mn-ea"/>
                <a:cs typeface="+mn-cs"/>
                <a:sym typeface="Times New Roman"/>
              </a:defRPr>
            </a:pPr>
            <a:r>
              <a:t>4) резко выраженная зависимость значения выпрямленного напряжения от тока нагрузки (это зависимость может быть ослаблена увеличением емкости конденсатора).</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2"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73" name="Работа выпрямителя с индуктивной реакцией нагрузки…"/>
          <p:cNvSpPr txBox="1"/>
          <p:nvPr/>
        </p:nvSpPr>
        <p:spPr>
          <a:xfrm>
            <a:off x="53657" y="2163125"/>
            <a:ext cx="9036686" cy="2531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Работа выпрямителя с индуктивной реакцией нагрузки</a:t>
            </a:r>
            <a:endParaRPr b="1" sz="2800">
              <a:solidFill>
                <a:srgbClr val="FFC000"/>
              </a:solidFill>
              <a:latin typeface="Tahoma"/>
              <a:ea typeface="Tahoma"/>
              <a:cs typeface="Tahoma"/>
              <a:sym typeface="Tahoma"/>
            </a:endParaRPr>
          </a:p>
          <a:p>
            <a:pPr defTabSz="457200">
              <a:defRPr sz="2000">
                <a:solidFill>
                  <a:srgbClr val="000000"/>
                </a:solidFill>
                <a:latin typeface="+mn-lt"/>
                <a:ea typeface="+mn-ea"/>
                <a:cs typeface="+mn-cs"/>
                <a:sym typeface="Times New Roman"/>
              </a:defRPr>
            </a:pPr>
            <a:endParaRPr sz="2800">
              <a:solidFill>
                <a:srgbClr val="FFC000"/>
              </a:solidFill>
            </a:endParaRPr>
          </a:p>
          <a:p>
            <a:pPr defTabSz="457200">
              <a:defRPr sz="2000">
                <a:solidFill>
                  <a:srgbClr val="000000"/>
                </a:solidFill>
                <a:latin typeface="+mn-lt"/>
                <a:ea typeface="+mn-ea"/>
                <a:cs typeface="+mn-cs"/>
                <a:sym typeface="Times New Roman"/>
              </a:defRPr>
            </a:pPr>
            <a:r>
              <a:t>Однофазная схема выпрямления. В данной схеме (рисунок 7.3, а) последовательно с нагрузкой включено индуктивное сопротивление, роль которого играет дроссель как входной элемент сглаживающего фильтра. Наличие индуктивных элементов в цепи с изменяющимся током приводит к отставанию изменения тока от изменения напряжения, и это обстоятельство существенно изменяет режим работы выпрямительной схемы.</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5"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76" name="На рисунке 7.3,б приводятся графики напряжения в схеме и тока в цепи вторичной обмотки i2 = iVD = iL = i0.…"/>
          <p:cNvSpPr txBox="1"/>
          <p:nvPr/>
        </p:nvSpPr>
        <p:spPr>
          <a:xfrm>
            <a:off x="45719" y="20637"/>
            <a:ext cx="9036687" cy="24174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На рисунке 7.3,б приводятся графики напряжения в схеме и тока в цепи вторичной обмотки i2 = iVD = iL = i0.</a:t>
            </a:r>
            <a:endParaRPr sz="2800">
              <a:solidFill>
                <a:srgbClr val="FFC000"/>
              </a:solidFill>
            </a:endParaRPr>
          </a:p>
          <a:p>
            <a:pPr defTabSz="457200">
              <a:defRPr sz="2000">
                <a:solidFill>
                  <a:srgbClr val="000000"/>
                </a:solidFill>
                <a:latin typeface="+mn-lt"/>
                <a:ea typeface="+mn-ea"/>
                <a:cs typeface="+mn-cs"/>
                <a:sym typeface="Times New Roman"/>
              </a:defRPr>
            </a:pPr>
            <a:r>
              <a:t>Во время первого полупериода напряжения u2 анод диода VD имеет положительный потенциал, диод открывается и по цепи, состоящей из диода, дросселя L, сопротивления нагрузки RH и вторичной обмотки трансформатора, протекает ток i0. По мере увеличения u2 возрастает и ток i0, однако при этом на индуктивности L возрастает и противо - ЭДС eL, направленная встречно напряжению u2 и препятствующая нарастанию тока i0.</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8"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79" name="Рисунок 7.3 – Однополупериодная схема выпрямления с индуктивной нагрузкой (а), диаграммы напряжений и токов (б)"/>
          <p:cNvSpPr txBox="1"/>
          <p:nvPr/>
        </p:nvSpPr>
        <p:spPr>
          <a:xfrm>
            <a:off x="45719" y="5621337"/>
            <a:ext cx="9036687" cy="664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Рисунок 7.3 – Однополупериодная схема выпрямления с индуктивной нагрузкой (а), диаграммы напряжений и токов (б)</a:t>
            </a:r>
          </a:p>
        </p:txBody>
      </p:sp>
      <p:pic>
        <p:nvPicPr>
          <p:cNvPr id="80" name="image.png" descr="image.png"/>
          <p:cNvPicPr>
            <a:picLocks noChangeAspect="1"/>
          </p:cNvPicPr>
          <p:nvPr/>
        </p:nvPicPr>
        <p:blipFill>
          <a:blip r:embed="rId2">
            <a:extLst/>
          </a:blip>
          <a:stretch>
            <a:fillRect/>
          </a:stretch>
        </p:blipFill>
        <p:spPr>
          <a:xfrm>
            <a:off x="2455862" y="119062"/>
            <a:ext cx="4216401" cy="550227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2"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83" name="В промежутке времени t0 - t1 пока ток i0 возрастает, противо - ЭДС eL имеет отрицательный знак; когда же с момента t1 ток i0 начинает уменьшаться, противо - ЭДС приобретает положительную полярность.…"/>
          <p:cNvSpPr txBox="1"/>
          <p:nvPr/>
        </p:nvSpPr>
        <p:spPr>
          <a:xfrm>
            <a:off x="45719" y="20637"/>
            <a:ext cx="9036687" cy="3293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В промежутке времени t0 - t1 пока ток i0 возрастает, противо - ЭДС eL имеет отрицательный знак; когда же с момента t1 ток i0 начинает уменьшаться, противо - ЭДС приобретает положительную полярность.</a:t>
            </a:r>
            <a:endParaRPr sz="2400">
              <a:solidFill>
                <a:srgbClr val="FFC000"/>
              </a:solidFill>
            </a:endParaRPr>
          </a:p>
          <a:p>
            <a:pPr defTabSz="457200">
              <a:defRPr sz="2000">
                <a:solidFill>
                  <a:srgbClr val="000000"/>
                </a:solidFill>
                <a:latin typeface="+mn-lt"/>
                <a:ea typeface="+mn-ea"/>
                <a:cs typeface="+mn-cs"/>
                <a:sym typeface="Times New Roman"/>
              </a:defRPr>
            </a:pPr>
            <a:r>
              <a:t>В интервале времени t2 - t3 энергия, запасенная в магнитопроводе дросселя, поддерживает ток i0, протекающий по цепи и в отрицательной части периода напряжения. В момент времени t3, когда ток i0 уменьшается до нуля, противо - ЭДС ее также становится равной нулю.</a:t>
            </a:r>
            <a:endParaRPr sz="2400">
              <a:solidFill>
                <a:srgbClr val="FFC000"/>
              </a:solidFill>
            </a:endParaRPr>
          </a:p>
          <a:p>
            <a:pPr defTabSz="457200">
              <a:defRPr sz="2000">
                <a:solidFill>
                  <a:srgbClr val="000000"/>
                </a:solidFill>
                <a:latin typeface="+mn-lt"/>
                <a:ea typeface="+mn-ea"/>
                <a:cs typeface="+mn-cs"/>
                <a:sym typeface="Times New Roman"/>
              </a:defRPr>
            </a:pPr>
            <a:r>
              <a:t>Как видно из рисунка 7.3,б (график i0), длительность работы диода tИ будет больше полупериода напряжения u2; соответствующий электрический угол отсечки  ( ) больше 90°. В общем случае угол отсечки может находится в пределах 90°-180° в зависимости от отношения  , которое обозначим условно qL.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5"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86" name="Таким образом,…"/>
          <p:cNvSpPr txBox="1"/>
          <p:nvPr/>
        </p:nvSpPr>
        <p:spPr>
          <a:xfrm>
            <a:off x="45719" y="377760"/>
            <a:ext cx="9036687" cy="3293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Таким образом,</a:t>
            </a:r>
            <a:endParaRPr sz="2800">
              <a:solidFill>
                <a:srgbClr val="FFC000"/>
              </a:solidFill>
            </a:endParaRPr>
          </a:p>
          <a:p>
            <a:pPr defTabSz="457200">
              <a:defRPr sz="2000">
                <a:solidFill>
                  <a:srgbClr val="000000"/>
                </a:solidFill>
                <a:latin typeface="+mn-lt"/>
                <a:ea typeface="+mn-ea"/>
                <a:cs typeface="+mn-cs"/>
                <a:sym typeface="Times New Roman"/>
              </a:defRPr>
            </a:pPr>
            <a:r>
              <a:t>qL=m L/R</a:t>
            </a:r>
            <a:endParaRPr sz="2800">
              <a:solidFill>
                <a:srgbClr val="FFC000"/>
              </a:solidFill>
            </a:endParaRPr>
          </a:p>
          <a:p>
            <a:pPr defTabSz="457200">
              <a:defRPr sz="2000">
                <a:solidFill>
                  <a:srgbClr val="000000"/>
                </a:solidFill>
                <a:latin typeface="+mn-lt"/>
                <a:ea typeface="+mn-ea"/>
                <a:cs typeface="+mn-cs"/>
                <a:sym typeface="Times New Roman"/>
              </a:defRPr>
            </a:pPr>
            <a:r>
              <a:t>где m - коэффициент, зависящий от схемы выпрямления и показывающий, во сколько раз частота основной гармоники выпрямленного напряжения больше частоты сети, т. е. m=f01/fC (для данной схемы m=l);   — угловая частота,  =2  fC, где fC —частота сети; L — индуктивность дросселя, a m   L = XL - индуктивное (реактивное) сопротивление дросселя; R - полное активное сопротивление схемы, R = RH+r0дин, в котором r0дин — внутреннее динамическое сопротивление фазы выпрямителя.</a:t>
            </a:r>
            <a:endParaRPr sz="2800">
              <a:solidFill>
                <a:srgbClr val="FFC000"/>
              </a:solidFill>
            </a:endParaRPr>
          </a:p>
          <a:p>
            <a:pPr defTabSz="457200">
              <a:defRPr sz="2000">
                <a:solidFill>
                  <a:srgbClr val="000000"/>
                </a:solidFill>
                <a:latin typeface="+mn-lt"/>
                <a:ea typeface="+mn-ea"/>
                <a:cs typeface="+mn-cs"/>
                <a:sym typeface="Times New Roman"/>
              </a:defRPr>
            </a:pPr>
            <a:r>
              <a:t>При работе на активную нагрузку L = 0, значит, qL = 0, а   = 90°, при qL&gt;1   приближается к 180°.</a:t>
            </a:r>
          </a:p>
        </p:txBody>
      </p:sp>
      <p:pic>
        <p:nvPicPr>
          <p:cNvPr id="87" name="image.png" descr="image.png"/>
          <p:cNvPicPr>
            <a:picLocks noChangeAspect="1"/>
          </p:cNvPicPr>
          <p:nvPr/>
        </p:nvPicPr>
        <p:blipFill>
          <a:blip r:embed="rId2">
            <a:extLst/>
          </a:blip>
          <a:stretch>
            <a:fillRect/>
          </a:stretch>
        </p:blipFill>
        <p:spPr>
          <a:xfrm>
            <a:off x="3625850" y="404812"/>
            <a:ext cx="1876425" cy="59055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8" name="И.А. Сидоров                                                                                                       Москва   2021"/>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2021</a:t>
            </a:r>
            <a:r>
              <a:t>    </a:t>
            </a:r>
          </a:p>
        </p:txBody>
      </p:sp>
      <p:sp>
        <p:nvSpPr>
          <p:cNvPr id="29" name="Работа выпрямителей на различные виды нагрузки…"/>
          <p:cNvSpPr txBox="1"/>
          <p:nvPr/>
        </p:nvSpPr>
        <p:spPr>
          <a:xfrm>
            <a:off x="53657" y="20637"/>
            <a:ext cx="9036686" cy="3585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2000">
                <a:solidFill>
                  <a:srgbClr val="000000"/>
                </a:solidFill>
                <a:latin typeface="+mn-lt"/>
                <a:ea typeface="+mn-ea"/>
                <a:cs typeface="+mn-cs"/>
                <a:sym typeface="Times New Roman"/>
              </a:defRPr>
            </a:pPr>
            <a:r>
              <a:t>Работа выпрямителей на различные виды нагрузки</a:t>
            </a:r>
          </a:p>
          <a:p>
            <a:pPr defTabSz="457200">
              <a:defRPr sz="2000">
                <a:solidFill>
                  <a:srgbClr val="000000"/>
                </a:solidFill>
                <a:latin typeface="+mn-lt"/>
                <a:ea typeface="+mn-ea"/>
                <a:cs typeface="+mn-cs"/>
                <a:sym typeface="Times New Roman"/>
              </a:defRPr>
            </a:pPr>
            <a:r>
              <a:t>В реальных условиях выпрямители практически не работают на чисто активную нагрузку, так как для уменьшения пульсаций выпрямленного напряжения между схемой выпрямления и нагрузкой включаются сглаживающие фильтры, содержащие индуктивности и емкости. В некоторых случаях и сама нагрузка содержит элементы с емкостью, индуктивностью и внешней ЭДС. Наличие индуктивных и емкостных элементов или встречной ЭДС в цепи нагрузки оказывает существенное влияние на работу выпрямителя. Кроме того, внутренние активные и индуктивные сопротивления всех элементов выпрямителя (вентилей, трансформатора), а также дестабилизирующие факторы (несинусоидальность питающих напряжений и их асимметрия) оказывают большое влияние на процессы, протекающие в выпрямителях.</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9"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90" name="График выпрямленного напряжения u0 повторяет график тока i0. Форма обратного напряжения на диоде VD существенно отличается от формы обратного напряжения при работе выпрямителя на активную нагрузку. В данном случае обратное напряжение в момент запирания д"/>
          <p:cNvSpPr txBox="1"/>
          <p:nvPr/>
        </p:nvSpPr>
        <p:spPr>
          <a:xfrm>
            <a:off x="45719" y="20637"/>
            <a:ext cx="9036687" cy="4170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График выпрямленного напряжения u0 повторяет график тока i0. Форма обратного напряжения на диоде VD существенно отличается от формы обратного напряжения при работе выпрямителя на активную нагрузку. В данном случае обратное напряжение в момент запирания диода t3 изменяется скачком, достигая значения, равного амплитуде напряжения вторичной обмотки U2m (рисунок 7.3, б, нижний график). Сравнивая данную схему со схемой, работающей на активную нагрузку; можно сделать следующие выводы:</a:t>
            </a:r>
            <a:endParaRPr sz="2400">
              <a:solidFill>
                <a:srgbClr val="FFC000"/>
              </a:solidFill>
            </a:endParaRPr>
          </a:p>
          <a:p>
            <a:pPr defTabSz="457200">
              <a:defRPr sz="2000">
                <a:solidFill>
                  <a:srgbClr val="000000"/>
                </a:solidFill>
                <a:latin typeface="+mn-lt"/>
                <a:ea typeface="+mn-ea"/>
                <a:cs typeface="+mn-cs"/>
                <a:sym typeface="Times New Roman"/>
              </a:defRPr>
            </a:pPr>
            <a:r>
              <a:t>1.	Длительность работы диода в данной схеме увеличивается, причем она зависит от отношения L/R; с увеличением qL длительность работы диода возрастает.</a:t>
            </a:r>
            <a:endParaRPr sz="2400">
              <a:solidFill>
                <a:srgbClr val="FFC000"/>
              </a:solidFill>
            </a:endParaRPr>
          </a:p>
          <a:p>
            <a:pPr defTabSz="457200">
              <a:defRPr sz="2000">
                <a:solidFill>
                  <a:srgbClr val="000000"/>
                </a:solidFill>
                <a:latin typeface="+mn-lt"/>
                <a:ea typeface="+mn-ea"/>
                <a:cs typeface="+mn-cs"/>
                <a:sym typeface="Times New Roman"/>
              </a:defRPr>
            </a:pPr>
            <a:r>
              <a:t>2.	Амплитудное и действующее значения тока уменьшаются.</a:t>
            </a:r>
            <a:endParaRPr sz="2400">
              <a:solidFill>
                <a:srgbClr val="FFC000"/>
              </a:solidFill>
            </a:endParaRPr>
          </a:p>
          <a:p>
            <a:pPr defTabSz="457200">
              <a:defRPr sz="2000">
                <a:solidFill>
                  <a:srgbClr val="000000"/>
                </a:solidFill>
                <a:latin typeface="+mn-lt"/>
                <a:ea typeface="+mn-ea"/>
                <a:cs typeface="+mn-cs"/>
                <a:sym typeface="Times New Roman"/>
              </a:defRPr>
            </a:pPr>
            <a:r>
              <a:t>3. Среднее значение выпрямленного напряжение Uo уменьшается, и, чтобы компенсировать его уменьшение, нужно увеличить напряжение вторичной обмотки трансформатора U2.</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2"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93" name="В связи с указанными недостатками однофазная однополупериодная схема выпрямления с индуктивным характером нагрузки на практике не используется.…"/>
          <p:cNvSpPr txBox="1"/>
          <p:nvPr/>
        </p:nvSpPr>
        <p:spPr>
          <a:xfrm>
            <a:off x="45719" y="20637"/>
            <a:ext cx="9036687" cy="30016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В связи с указанными недостатками однофазная однополупериодная схема выпрямления с индуктивным характером нагрузки на практике не используется.</a:t>
            </a:r>
            <a:endParaRPr sz="2400">
              <a:solidFill>
                <a:srgbClr val="FFC000"/>
              </a:solidFill>
            </a:endParaRPr>
          </a:p>
          <a:p>
            <a:pPr defTabSz="457200">
              <a:defRPr sz="2000">
                <a:solidFill>
                  <a:srgbClr val="000000"/>
                </a:solidFill>
                <a:latin typeface="+mn-lt"/>
                <a:ea typeface="+mn-ea"/>
                <a:cs typeface="+mn-cs"/>
                <a:sym typeface="Times New Roman"/>
              </a:defRPr>
            </a:pPr>
            <a:r>
              <a:t>Как было замечено выше, время протекания тока через диод, т.е. угол отсечки  , зависит от отношения qL=m L/R, причем чем больше qL тем больше угол отсечки  . При увеличении   сдвигается максимум тока относительно максимума напряжения вторичной обмотки и форма импульсов тока приближается к прямоугольной, следовательно, пульсации выпрямленного тока и напряжения уменьшаются. Увеличение qL при небольшом значении L (при небольших габаритных размерах и массе дросселя) можно обеспечить лишь при больших значениях m=f01/fC, т. е. в многофазных схемах выпрямления.</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5"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96" name="Сглаживающие фильтры…"/>
          <p:cNvSpPr txBox="1"/>
          <p:nvPr/>
        </p:nvSpPr>
        <p:spPr>
          <a:xfrm>
            <a:off x="45719" y="20637"/>
            <a:ext cx="9036687" cy="3877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Сглаживающие фильтры</a:t>
            </a:r>
            <a:endParaRPr b="1" sz="2800">
              <a:solidFill>
                <a:srgbClr val="FFC000"/>
              </a:solidFill>
              <a:latin typeface="Tahoma"/>
              <a:ea typeface="Tahoma"/>
              <a:cs typeface="Tahoma"/>
              <a:sym typeface="Tahoma"/>
            </a:endParaRPr>
          </a:p>
          <a:p>
            <a:pPr defTabSz="457200">
              <a:defRPr sz="2000">
                <a:solidFill>
                  <a:srgbClr val="000000"/>
                </a:solidFill>
                <a:latin typeface="+mn-lt"/>
                <a:ea typeface="+mn-ea"/>
                <a:cs typeface="+mn-cs"/>
                <a:sym typeface="Times New Roman"/>
              </a:defRPr>
            </a:pPr>
            <a:r>
              <a:t> Параметры фильтра</a:t>
            </a:r>
            <a:endParaRPr b="1" sz="2800">
              <a:solidFill>
                <a:srgbClr val="FFC000"/>
              </a:solidFill>
              <a:latin typeface="Tahoma"/>
              <a:ea typeface="Tahoma"/>
              <a:cs typeface="Tahoma"/>
              <a:sym typeface="Tahoma"/>
            </a:endParaRPr>
          </a:p>
          <a:p>
            <a:pPr defTabSz="457200">
              <a:defRPr sz="2000">
                <a:solidFill>
                  <a:srgbClr val="000000"/>
                </a:solidFill>
                <a:latin typeface="+mn-lt"/>
                <a:ea typeface="+mn-ea"/>
                <a:cs typeface="+mn-cs"/>
                <a:sym typeface="Times New Roman"/>
              </a:defRPr>
            </a:pPr>
            <a:r>
              <a:t>Основным параметром сглаживающих фильтров является коэффициент сглаживания, который определяется отношением коэффициента пульсации на входе фильтра к коэффициенту пульсации на его выходе (на нагрузке):</a:t>
            </a:r>
            <a:endParaRPr sz="2400">
              <a:solidFill>
                <a:srgbClr val="FFC000"/>
              </a:solidFill>
            </a:endParaRPr>
          </a:p>
          <a:p>
            <a:pPr defTabSz="457200">
              <a:defRPr sz="2000">
                <a:solidFill>
                  <a:srgbClr val="000000"/>
                </a:solidFill>
                <a:latin typeface="+mn-lt"/>
                <a:ea typeface="+mn-ea"/>
                <a:cs typeface="+mn-cs"/>
                <a:sym typeface="Times New Roman"/>
              </a:defRPr>
            </a:pPr>
            <a:r>
              <a:t>q=kп.вх /kп.вых</a:t>
            </a:r>
            <a:endParaRPr sz="2400">
              <a:solidFill>
                <a:srgbClr val="FFC000"/>
              </a:solidFill>
            </a:endParaRPr>
          </a:p>
          <a:p>
            <a:pPr defTabSz="457200">
              <a:defRPr sz="2000">
                <a:solidFill>
                  <a:srgbClr val="000000"/>
                </a:solidFill>
                <a:latin typeface="+mn-lt"/>
                <a:ea typeface="+mn-ea"/>
                <a:cs typeface="+mn-cs"/>
                <a:sym typeface="Times New Roman"/>
              </a:defRPr>
            </a:pPr>
            <a:r>
              <a:t>Коэффициент пульсации на входе фильтра определяется типом схемы выпрямления и равен</a:t>
            </a:r>
            <a:endParaRPr sz="2400">
              <a:solidFill>
                <a:srgbClr val="FFC000"/>
              </a:solidFill>
            </a:endParaRPr>
          </a:p>
          <a:p>
            <a:pPr defTabSz="457200">
              <a:defRPr sz="2000">
                <a:solidFill>
                  <a:srgbClr val="000000"/>
                </a:solidFill>
                <a:latin typeface="+mn-lt"/>
                <a:ea typeface="+mn-ea"/>
                <a:cs typeface="+mn-cs"/>
                <a:sym typeface="Times New Roman"/>
              </a:defRPr>
            </a:pPr>
            <a:r>
              <a:t>kп.вх=U0m1/U0=kп.01,</a:t>
            </a:r>
            <a:endParaRPr sz="2400">
              <a:solidFill>
                <a:srgbClr val="FFC000"/>
              </a:solidFill>
            </a:endParaRPr>
          </a:p>
          <a:p>
            <a:pPr defTabSz="457200">
              <a:defRPr sz="2000">
                <a:solidFill>
                  <a:srgbClr val="000000"/>
                </a:solidFill>
                <a:latin typeface="+mn-lt"/>
                <a:ea typeface="+mn-ea"/>
                <a:cs typeface="+mn-cs"/>
                <a:sym typeface="Times New Roman"/>
              </a:defRPr>
            </a:pPr>
            <a:r>
              <a:t>где U0ml и U0-амплитуда первой гармоники и постоянная составляющая выпрямленного напряжения. Коэффициент пульсации на выходе фильтра kп.вых = Uнm1 /Uн, где Uнm1 и UH- амплитуда первой гармоники и постоянная составляющая напряжения на нагрузке.</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8"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99" name="Наиболее широко используют Г-образный индуктивно-емкостный фильтр (рисунок 8.1). Для сглаживания пульсации таким фильтром необходимо, чтобы xc &lt;&lt;RH, a xL &gt;&gt;хс. При выполнении этих условий, пренебрегая потерями в дросселе, получим коэффициент сглаживания "/>
          <p:cNvSpPr txBox="1"/>
          <p:nvPr/>
        </p:nvSpPr>
        <p:spPr>
          <a:xfrm>
            <a:off x="45719" y="20637"/>
            <a:ext cx="9036687" cy="26419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74385" indent="-374385" defTabSz="457200">
              <a:buClr>
                <a:srgbClr val="00CCFF"/>
              </a:buClr>
              <a:buSzPct val="65000"/>
              <a:buChar char="■"/>
              <a:defRPr sz="2000">
                <a:solidFill>
                  <a:srgbClr val="000000"/>
                </a:solidFill>
                <a:latin typeface="+mn-lt"/>
                <a:ea typeface="+mn-ea"/>
                <a:cs typeface="+mn-cs"/>
                <a:sym typeface="Times New Roman"/>
              </a:defRPr>
            </a:pPr>
            <a:r>
              <a:t>Наиболее широко используют Г-образный индуктивно-емкостный фильтр (рисунок 8.1). Для сглаживания пульсации таким фильтром необходимо, чтобы </a:t>
            </a:r>
            <a:r>
              <a:t>x</a:t>
            </a:r>
            <a:r>
              <a:rPr baseline="-28799"/>
              <a:t>c</a:t>
            </a:r>
            <a:r>
              <a:t> </a:t>
            </a:r>
            <a:r>
              <a:t>&lt;&lt;</a:t>
            </a:r>
            <a:r>
              <a:t>R</a:t>
            </a:r>
            <a:r>
              <a:rPr baseline="-28799"/>
              <a:t>H</a:t>
            </a:r>
            <a:r>
              <a:t>, </a:t>
            </a:r>
            <a:r>
              <a:t>a x</a:t>
            </a:r>
            <a:r>
              <a:rPr baseline="-28799"/>
              <a:t>L</a:t>
            </a:r>
            <a:r>
              <a:t> </a:t>
            </a:r>
            <a:r>
              <a:t>&gt;&gt;х</a:t>
            </a:r>
            <a:r>
              <a:rPr baseline="-28799"/>
              <a:t>с</a:t>
            </a:r>
            <a:r>
              <a:t>. При выполнении этих условий, пренебрегая потерями в дросселе, получим коэффициент сглаживания Г-образного фильтра</a:t>
            </a:r>
            <a:endParaRPr sz="2400">
              <a:solidFill>
                <a:srgbClr val="FFC000"/>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endParaRPr sz="2400">
              <a:solidFill>
                <a:srgbClr val="FFC000"/>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r>
              <a:t>где . Для двухполупериодной схемы </a:t>
            </a:r>
            <a:r>
              <a:t>m</a:t>
            </a:r>
            <a:r>
              <a:t> = 2. Для </a:t>
            </a:r>
            <a:r>
              <a:t>f</a:t>
            </a:r>
            <a:r>
              <a:rPr baseline="-28799"/>
              <a:t>c</a:t>
            </a:r>
            <a:r>
              <a:t> = 50 Гц:</a:t>
            </a:r>
            <a:endParaRPr sz="2400">
              <a:solidFill>
                <a:srgbClr val="FFC000"/>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r>
              <a:t>LC</a:t>
            </a:r>
            <a:r>
              <a:rPr baseline="-28799"/>
              <a:t>1</a:t>
            </a:r>
            <a:r>
              <a:t> = 10(q + l)/m</a:t>
            </a:r>
            <a:r>
              <a:rPr baseline="29600"/>
              <a:t>2</a:t>
            </a:r>
            <a:r>
              <a:t>.</a:t>
            </a:r>
          </a:p>
        </p:txBody>
      </p:sp>
      <p:pic>
        <p:nvPicPr>
          <p:cNvPr id="100" name="image.png" descr="image.png"/>
          <p:cNvPicPr>
            <a:picLocks noChangeAspect="1"/>
          </p:cNvPicPr>
          <p:nvPr/>
        </p:nvPicPr>
        <p:blipFill>
          <a:blip r:embed="rId2">
            <a:extLst/>
          </a:blip>
          <a:stretch>
            <a:fillRect/>
          </a:stretch>
        </p:blipFill>
        <p:spPr>
          <a:xfrm>
            <a:off x="2543175" y="2852737"/>
            <a:ext cx="2833688" cy="804863"/>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2"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03" name="Рисунок 8.1 – Схема сглаживающего LC - фильтра"/>
          <p:cNvSpPr txBox="1"/>
          <p:nvPr/>
        </p:nvSpPr>
        <p:spPr>
          <a:xfrm>
            <a:off x="53657" y="4797425"/>
            <a:ext cx="9036686" cy="372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Рисунок 8.1 – Схема сглаживающего LC - фильтра</a:t>
            </a:r>
          </a:p>
        </p:txBody>
      </p:sp>
      <p:pic>
        <p:nvPicPr>
          <p:cNvPr id="104" name="image.png" descr="image.png"/>
          <p:cNvPicPr>
            <a:picLocks noChangeAspect="1"/>
          </p:cNvPicPr>
          <p:nvPr/>
        </p:nvPicPr>
        <p:blipFill>
          <a:blip r:embed="rId2">
            <a:extLst/>
          </a:blip>
          <a:stretch>
            <a:fillRect/>
          </a:stretch>
        </p:blipFill>
        <p:spPr>
          <a:xfrm>
            <a:off x="28575" y="115887"/>
            <a:ext cx="9034463" cy="4176713"/>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07" name="Определив произведение LC1; Гн мкФ, необходимо найти значения L и C1 в отдельности.…"/>
          <p:cNvSpPr txBox="1"/>
          <p:nvPr/>
        </p:nvSpPr>
        <p:spPr>
          <a:xfrm>
            <a:off x="53657" y="1439225"/>
            <a:ext cx="9036686" cy="3979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Определив произведение LC1; Гн мкФ, необходимо найти значения L и C1 в отдельности.</a:t>
            </a:r>
            <a:endParaRPr sz="2400">
              <a:solidFill>
                <a:srgbClr val="FFC000"/>
              </a:solidFill>
            </a:endParaRPr>
          </a:p>
          <a:p>
            <a:pPr defTabSz="457200">
              <a:defRPr sz="2000">
                <a:solidFill>
                  <a:srgbClr val="000000"/>
                </a:solidFill>
                <a:latin typeface="+mn-lt"/>
                <a:ea typeface="+mn-ea"/>
                <a:cs typeface="+mn-cs"/>
                <a:sym typeface="Times New Roman"/>
              </a:defRPr>
            </a:pPr>
            <a:r>
              <a:t>Одним из основных условий выбора L является обеспечение индуктивной реакции фильтра на выпрямитель, необходимой для большей стабильности внешней характеристики выпрямителя. Кроме того, при индуктивной реакции фильтра меньше действующие значения токов в вентилях и обмотках трансформатора, а также меньше габаритная мощность трансформатора. Для обеспечения индуктивной реакции необходимо, чтобы</a:t>
            </a:r>
            <a:endParaRPr sz="2400">
              <a:solidFill>
                <a:srgbClr val="FFC000"/>
              </a:solidFill>
            </a:endParaRPr>
          </a:p>
          <a:p>
            <a:pPr defTabSz="457200">
              <a:defRPr sz="2000">
                <a:solidFill>
                  <a:srgbClr val="000000"/>
                </a:solidFill>
                <a:latin typeface="+mn-lt"/>
                <a:ea typeface="+mn-ea"/>
                <a:cs typeface="+mn-cs"/>
                <a:sym typeface="Times New Roman"/>
              </a:defRPr>
            </a:pPr>
            <a:r>
              <a:t> </a:t>
            </a:r>
            <a:endParaRPr sz="2400">
              <a:solidFill>
                <a:srgbClr val="FFC000"/>
              </a:solidFill>
            </a:endParaRP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r>
              <a:t>Выбрав индуктивность дросселя и зная произведение LC1; можно определить емкость C1.</a:t>
            </a:r>
          </a:p>
        </p:txBody>
      </p:sp>
      <p:pic>
        <p:nvPicPr>
          <p:cNvPr id="108" name="image.png" descr="image.png"/>
          <p:cNvPicPr>
            <a:picLocks noChangeAspect="1"/>
          </p:cNvPicPr>
          <p:nvPr/>
        </p:nvPicPr>
        <p:blipFill>
          <a:blip r:embed="rId2">
            <a:extLst/>
          </a:blip>
          <a:stretch>
            <a:fillRect/>
          </a:stretch>
        </p:blipFill>
        <p:spPr>
          <a:xfrm>
            <a:off x="2771775" y="3860800"/>
            <a:ext cx="3887788" cy="8636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11" name="При расчете фильтра необходимо также обеспечить такое соотношение реактивных сопротивлений дросселя и конденсатора, при котором не могли бы возникнуть резонансные явления на частоте пульсации выпрямленного напряжения и частоте изменения тока нагрузки.…"/>
          <p:cNvSpPr txBox="1"/>
          <p:nvPr/>
        </p:nvSpPr>
        <p:spPr>
          <a:xfrm>
            <a:off x="45719" y="20637"/>
            <a:ext cx="9036687" cy="524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400">
                <a:solidFill>
                  <a:srgbClr val="FFC000"/>
                </a:solidFill>
              </a:defRPr>
            </a:pPr>
            <a:r>
              <a:t>При расчете фильтра необходимо также обеспечить такое соотношение реактивных сопротивлений дросселя и конденсатора, при котором не могли бы возникнуть резонансные явления на частоте пульсации выпрямленного напряжения и частоте изменения тока нагрузки.</a:t>
            </a:r>
          </a:p>
          <a:p>
            <a:pPr algn="just">
              <a:defRPr sz="2400">
                <a:solidFill>
                  <a:srgbClr val="FFC000"/>
                </a:solidFill>
              </a:defRPr>
            </a:pPr>
            <a:r>
              <a:t>Если нагрузка постоянна, то условием отсутствия резонанса является</a:t>
            </a:r>
          </a:p>
          <a:p>
            <a:pPr algn="just">
              <a:defRPr sz="2400">
                <a:solidFill>
                  <a:srgbClr val="FFC000"/>
                </a:solidFill>
              </a:defRPr>
            </a:pPr>
            <a:r>
              <a:t> </a:t>
            </a:r>
          </a:p>
          <a:p>
            <a:pPr algn="just">
              <a:defRPr sz="2400">
                <a:solidFill>
                  <a:srgbClr val="FFC000"/>
                </a:solidFill>
              </a:defRPr>
            </a:pPr>
            <a:r>
              <a:t>где   - собственная угловая частота фильтра, равная </a:t>
            </a:r>
          </a:p>
          <a:p>
            <a:pPr algn="just">
              <a:defRPr sz="2400">
                <a:solidFill>
                  <a:srgbClr val="FFC000"/>
                </a:solidFill>
              </a:defRPr>
            </a:pPr>
            <a:r>
              <a:t>  . Это условие выполняется при q&gt;3.</a:t>
            </a:r>
          </a:p>
          <a:p>
            <a:pPr algn="just">
              <a:defRPr sz="2400">
                <a:solidFill>
                  <a:srgbClr val="FFC000"/>
                </a:solidFill>
              </a:defRPr>
            </a:pPr>
            <a:r>
              <a:t>Если ток нагрузки изменяется с угловой частотой    , то условие отсутствия резонанса можно записать в виде</a:t>
            </a:r>
          </a:p>
          <a:p>
            <a:pPr algn="just">
              <a:defRPr sz="2400">
                <a:solidFill>
                  <a:srgbClr val="FFC000"/>
                </a:solidFill>
              </a:defRPr>
            </a:pPr>
            <a:r>
              <a:t> </a:t>
            </a:r>
          </a:p>
          <a:p>
            <a:pPr algn="just">
              <a:defRPr sz="2400">
                <a:solidFill>
                  <a:srgbClr val="FFC000"/>
                </a:solidFill>
              </a:defRPr>
            </a:pPr>
            <a:r>
              <a:t>где                   - частота тока нагрузки.</a:t>
            </a:r>
          </a:p>
        </p:txBody>
      </p:sp>
      <p:pic>
        <p:nvPicPr>
          <p:cNvPr id="112" name="image.png" descr="image.png"/>
          <p:cNvPicPr>
            <a:picLocks noChangeAspect="1"/>
          </p:cNvPicPr>
          <p:nvPr/>
        </p:nvPicPr>
        <p:blipFill>
          <a:blip r:embed="rId2">
            <a:extLst/>
          </a:blip>
          <a:stretch>
            <a:fillRect/>
          </a:stretch>
        </p:blipFill>
        <p:spPr>
          <a:xfrm>
            <a:off x="2555875" y="2335212"/>
            <a:ext cx="2087563" cy="661988"/>
          </a:xfrm>
          <a:prstGeom prst="rect">
            <a:avLst/>
          </a:prstGeom>
          <a:ln w="12700">
            <a:miter lim="400000"/>
          </a:ln>
        </p:spPr>
      </p:pic>
      <p:pic>
        <p:nvPicPr>
          <p:cNvPr id="113" name="image.png" descr="image.png"/>
          <p:cNvPicPr>
            <a:picLocks noChangeAspect="1"/>
          </p:cNvPicPr>
          <p:nvPr/>
        </p:nvPicPr>
        <p:blipFill>
          <a:blip r:embed="rId3">
            <a:extLst/>
          </a:blip>
          <a:stretch>
            <a:fillRect/>
          </a:stretch>
        </p:blipFill>
        <p:spPr>
          <a:xfrm>
            <a:off x="539750" y="2781300"/>
            <a:ext cx="685800" cy="774700"/>
          </a:xfrm>
          <a:prstGeom prst="rect">
            <a:avLst/>
          </a:prstGeom>
          <a:ln w="12700">
            <a:miter lim="400000"/>
          </a:ln>
        </p:spPr>
      </p:pic>
      <p:pic>
        <p:nvPicPr>
          <p:cNvPr id="114" name="image.png" descr="image.png"/>
          <p:cNvPicPr>
            <a:picLocks noChangeAspect="1"/>
          </p:cNvPicPr>
          <p:nvPr/>
        </p:nvPicPr>
        <p:blipFill>
          <a:blip r:embed="rId4">
            <a:extLst/>
          </a:blip>
          <a:stretch>
            <a:fillRect/>
          </a:stretch>
        </p:blipFill>
        <p:spPr>
          <a:xfrm>
            <a:off x="7697787" y="2886075"/>
            <a:ext cx="1428751" cy="633413"/>
          </a:xfrm>
          <a:prstGeom prst="rect">
            <a:avLst/>
          </a:prstGeom>
          <a:ln w="12700">
            <a:miter lim="400000"/>
          </a:ln>
        </p:spPr>
      </p:pic>
      <p:pic>
        <p:nvPicPr>
          <p:cNvPr id="115" name="image.png" descr="image.png"/>
          <p:cNvPicPr>
            <a:picLocks noChangeAspect="1"/>
          </p:cNvPicPr>
          <p:nvPr/>
        </p:nvPicPr>
        <p:blipFill>
          <a:blip r:embed="rId3">
            <a:extLst/>
          </a:blip>
          <a:stretch>
            <a:fillRect/>
          </a:stretch>
        </p:blipFill>
        <p:spPr>
          <a:xfrm>
            <a:off x="7164387" y="3789362"/>
            <a:ext cx="219076" cy="247651"/>
          </a:xfrm>
          <a:prstGeom prst="rect">
            <a:avLst/>
          </a:prstGeom>
          <a:ln w="12700">
            <a:miter lim="400000"/>
          </a:ln>
        </p:spPr>
      </p:pic>
      <p:pic>
        <p:nvPicPr>
          <p:cNvPr id="116" name="image.png" descr="image.png"/>
          <p:cNvPicPr>
            <a:picLocks noChangeAspect="1"/>
          </p:cNvPicPr>
          <p:nvPr/>
        </p:nvPicPr>
        <p:blipFill>
          <a:blip r:embed="rId3">
            <a:extLst/>
          </a:blip>
          <a:stretch>
            <a:fillRect/>
          </a:stretch>
        </p:blipFill>
        <p:spPr>
          <a:xfrm>
            <a:off x="7885112" y="3614737"/>
            <a:ext cx="527051" cy="596901"/>
          </a:xfrm>
          <a:prstGeom prst="rect">
            <a:avLst/>
          </a:prstGeom>
          <a:ln w="12700">
            <a:miter lim="400000"/>
          </a:ln>
        </p:spPr>
      </p:pic>
      <p:pic>
        <p:nvPicPr>
          <p:cNvPr id="117" name="image.png" descr="image.png"/>
          <p:cNvPicPr>
            <a:picLocks noChangeAspect="1"/>
          </p:cNvPicPr>
          <p:nvPr/>
        </p:nvPicPr>
        <p:blipFill>
          <a:blip r:embed="rId5">
            <a:extLst/>
          </a:blip>
          <a:stretch>
            <a:fillRect/>
          </a:stretch>
        </p:blipFill>
        <p:spPr>
          <a:xfrm>
            <a:off x="539750" y="4724400"/>
            <a:ext cx="1719263" cy="649288"/>
          </a:xfrm>
          <a:prstGeom prst="rect">
            <a:avLst/>
          </a:prstGeom>
          <a:ln w="12700">
            <a:miter lim="400000"/>
          </a:ln>
        </p:spPr>
      </p:pic>
      <p:pic>
        <p:nvPicPr>
          <p:cNvPr id="118" name="image.png" descr="image.png"/>
          <p:cNvPicPr>
            <a:picLocks noChangeAspect="1"/>
          </p:cNvPicPr>
          <p:nvPr/>
        </p:nvPicPr>
        <p:blipFill>
          <a:blip r:embed="rId6">
            <a:extLst/>
          </a:blip>
          <a:stretch>
            <a:fillRect/>
          </a:stretch>
        </p:blipFill>
        <p:spPr>
          <a:xfrm>
            <a:off x="5965825" y="4406900"/>
            <a:ext cx="1919288" cy="61595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21" name="Зная L, можно рассчитать или выбрать стандартный дроссель фильтра. По найденной из расчета емкости C1 можно выбрать конденсатор. При этом необходимо, чтобы мгновенное значение напряжения на нем не превышало его номинального напряжения. Для этого конденса"/>
          <p:cNvSpPr txBox="1"/>
          <p:nvPr/>
        </p:nvSpPr>
        <p:spPr>
          <a:xfrm>
            <a:off x="53657" y="2074225"/>
            <a:ext cx="9036686" cy="27095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Зная L, можно рассчитать или выбрать стандартный дроссель фильтра. По найденной из расчета емкости C1 можно выбрать конденсатор. При этом необходимо, чтобы мгновенное значение напряжения на нем не превышало его номинального напряжения. Для этого конденсатор следует выбрать на напряжение холостого хода выпрямителя при максимальном напряжении сети, увеличенное на 15...20%. Это необходимо для обеспечения надежной работы конденсаторов при перенапряжениях, возникающих при включении выпрямителя. Необходимо также, чтобы амплитуда переменной составляющей напряжения на конденсаторе не превышала предельно допустимого значения.</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3"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24" name="П-образный CLC фильтр (рисунок 8.1) можно представить в виде двухзвенного фильтра, со¬стоящего из емкостного звена с емкостью С0 и Г - образного звена с L и C1. При расчете П-образного фильтра емкость С0 и коэффициент пульсации напряжения на емкости С0 и"/>
          <p:cNvSpPr txBox="1"/>
          <p:nvPr/>
        </p:nvSpPr>
        <p:spPr>
          <a:xfrm>
            <a:off x="45719" y="20637"/>
            <a:ext cx="9036687" cy="3877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П-образный CLC фильтр (рисунок 8.1) можно представить в виде двухзвенного фильтра, со¬стоящего из емкостного звена с емкостью С0 и Г - образного звена с L и C1. При расчете П-образного фильтра емкость С0 и коэффициент пульсации напряжения на емкости С0 известны из расчета выпрямителя. Методика расчета выпрямителя и, в частности емкости С0 , приведена в приложении «Дополнительные материалы по расчету источников питания радиоэлектронных устройств».</a:t>
            </a:r>
            <a:endParaRPr sz="2400">
              <a:solidFill>
                <a:srgbClr val="FFC000"/>
              </a:solidFill>
            </a:endParaRPr>
          </a:p>
          <a:p>
            <a:pPr defTabSz="457200">
              <a:defRPr sz="2000">
                <a:solidFill>
                  <a:srgbClr val="000000"/>
                </a:solidFill>
                <a:latin typeface="+mn-lt"/>
                <a:ea typeface="+mn-ea"/>
                <a:cs typeface="+mn-cs"/>
                <a:sym typeface="Times New Roman"/>
              </a:defRPr>
            </a:pPr>
            <a:r>
              <a:t>Коэффициент сглаживания Г-образного звена фильтра равен отношению коэффициентов пульсаций напряжения на емкости С0 и сопротивлении нагрузки. Зная коэффициент сглаживания Г-образного звена, можно определить произведение LC1.</a:t>
            </a:r>
            <a:endParaRPr sz="2400">
              <a:solidFill>
                <a:srgbClr val="FFC000"/>
              </a:solidFill>
            </a:endParaRPr>
          </a:p>
          <a:p>
            <a:pPr defTabSz="457200">
              <a:defRPr sz="2000">
                <a:solidFill>
                  <a:srgbClr val="000000"/>
                </a:solidFill>
                <a:latin typeface="+mn-lt"/>
                <a:ea typeface="+mn-ea"/>
                <a:cs typeface="+mn-cs"/>
                <a:sym typeface="Times New Roman"/>
              </a:defRPr>
            </a:pPr>
            <a:r>
              <a:t>В П-образном фильтре наибольший коэффициент сглаживания достигается при С0 = C1 Индуктивность дросселя L определяем по ранее приведенной формуле.</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27" name="Расчет резистивно-емкостных фильтров…"/>
          <p:cNvSpPr txBox="1"/>
          <p:nvPr/>
        </p:nvSpPr>
        <p:spPr>
          <a:xfrm>
            <a:off x="53657" y="1258108"/>
            <a:ext cx="9036686" cy="2760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Расчет резистивно-емкостных фильтров</a:t>
            </a:r>
            <a:endParaRPr b="1" sz="2400">
              <a:solidFill>
                <a:srgbClr val="FFC000"/>
              </a:solidFill>
              <a:latin typeface="Tahoma"/>
              <a:ea typeface="Tahoma"/>
              <a:cs typeface="Tahoma"/>
              <a:sym typeface="Tahoma"/>
            </a:endParaRP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r>
              <a:t>В выпрямителях малой мощности в некоторых случаях применяются фильтры, состоящие из резистора и конденсатора (рисунок 8.2). В таком фильтре теряется относительно большое напряжение и соответственно имеют место значительные потери энергии в резисторе Rф, но габаритные размеры и стоимость такого фильтра меньше, чем индуктивно-емкостного.</a:t>
            </a:r>
            <a:endParaRPr sz="2400">
              <a:solidFill>
                <a:srgbClr val="FFC000"/>
              </a:solidFill>
            </a:endParaRPr>
          </a:p>
          <a:p>
            <a:pPr defTabSz="457200">
              <a:defRPr sz="2000">
                <a:solidFill>
                  <a:srgbClr val="000000"/>
                </a:solidFill>
                <a:latin typeface="+mn-lt"/>
                <a:ea typeface="+mn-ea"/>
                <a:cs typeface="+mn-cs"/>
                <a:sym typeface="Times New Roman"/>
              </a:defRPr>
            </a:pPr>
            <a:r>
              <a:t>Коэффициент сглаживания Г-образного RC фильтра</a:t>
            </a:r>
            <a:endParaRPr sz="2400">
              <a:solidFill>
                <a:srgbClr val="FFC000"/>
              </a:solidFill>
            </a:endParaRPr>
          </a:p>
          <a:p>
            <a:pPr defTabSz="457200">
              <a:defRPr sz="2000">
                <a:solidFill>
                  <a:srgbClr val="000000"/>
                </a:solidFill>
                <a:latin typeface="+mn-lt"/>
                <a:ea typeface="+mn-ea"/>
                <a:cs typeface="+mn-cs"/>
                <a:sym typeface="Times New Roman"/>
              </a:defRPr>
            </a:pPr>
            <a:r>
              <a:t> .</a:t>
            </a:r>
          </a:p>
        </p:txBody>
      </p:sp>
      <p:pic>
        <p:nvPicPr>
          <p:cNvPr id="128" name="image.png" descr="image.png"/>
          <p:cNvPicPr>
            <a:picLocks noChangeAspect="1"/>
          </p:cNvPicPr>
          <p:nvPr/>
        </p:nvPicPr>
        <p:blipFill>
          <a:blip r:embed="rId2">
            <a:extLst/>
          </a:blip>
          <a:stretch>
            <a:fillRect/>
          </a:stretch>
        </p:blipFill>
        <p:spPr>
          <a:xfrm>
            <a:off x="3059112" y="3965575"/>
            <a:ext cx="2794001" cy="100806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32" name="Работа выпрямителя на нагрузку с емкостной реакцией…"/>
          <p:cNvSpPr txBox="1"/>
          <p:nvPr/>
        </p:nvSpPr>
        <p:spPr>
          <a:xfrm>
            <a:off x="45719" y="20637"/>
            <a:ext cx="9036687" cy="3344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2000">
                <a:solidFill>
                  <a:srgbClr val="000000"/>
                </a:solidFill>
                <a:latin typeface="+mn-lt"/>
                <a:ea typeface="+mn-ea"/>
                <a:cs typeface="+mn-cs"/>
                <a:sym typeface="Times New Roman"/>
              </a:defRPr>
            </a:pPr>
            <a:r>
              <a:t>Работа выпрямителя на нагрузку с емкостной реакцией</a:t>
            </a:r>
            <a:endParaRPr sz="2400">
              <a:solidFill>
                <a:srgbClr val="FFC000"/>
              </a:solidFill>
              <a:latin typeface="Tahoma"/>
              <a:ea typeface="Tahoma"/>
              <a:cs typeface="Tahoma"/>
              <a:sym typeface="Tahoma"/>
            </a:endParaRP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r>
              <a:t>Работой выпрямителя на нагрузку с емкостной реак¬цией называется такой режим, при котором параллельно нагрузке включен конденсатор, что имеет место при использовании конденсатора в качестве первого элемента сглаживающего фильтра. На рисунке 7.1, а приведена однофазная однополупериодная схема выпрямления, работающая на нагрузку емкостного характера; на рисунке 7.1,б — графики напряжений и токов в схеме. Для упрощения анализа работы схемы допустим, что процесс заряда и разряда конденсатора С является установившимся, т. е. к моменту t0 (рисунок 7.1,б, верхний график), напряжение на конденсаторе С имеет значение, равное uС0.</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31" name="Рисунок 8.2 – Схема сглаживающего RC - фильтра"/>
          <p:cNvSpPr txBox="1"/>
          <p:nvPr/>
        </p:nvSpPr>
        <p:spPr>
          <a:xfrm>
            <a:off x="66357" y="4652962"/>
            <a:ext cx="9036686"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Рисунок 8.2 – Схема сглаживающего RC - фильтра</a:t>
            </a:r>
          </a:p>
        </p:txBody>
      </p:sp>
      <p:pic>
        <p:nvPicPr>
          <p:cNvPr id="132" name="image.png" descr="image.png"/>
          <p:cNvPicPr>
            <a:picLocks noChangeAspect="1"/>
          </p:cNvPicPr>
          <p:nvPr/>
        </p:nvPicPr>
        <p:blipFill>
          <a:blip r:embed="rId2">
            <a:extLst/>
          </a:blip>
          <a:stretch>
            <a:fillRect/>
          </a:stretch>
        </p:blipFill>
        <p:spPr>
          <a:xfrm>
            <a:off x="107950" y="260350"/>
            <a:ext cx="8823325" cy="4176713"/>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4"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35" name="Выражая R в Омах, С в микрофарадах, получаем для fc = 50 Гц…"/>
          <p:cNvSpPr txBox="1"/>
          <p:nvPr/>
        </p:nvSpPr>
        <p:spPr>
          <a:xfrm>
            <a:off x="45719" y="20637"/>
            <a:ext cx="9036687" cy="36798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49262" indent="-449262" defTabSz="457200">
              <a:buClr>
                <a:srgbClr val="00CCFF"/>
              </a:buClr>
              <a:buSzPct val="65000"/>
              <a:buChar char="■"/>
              <a:defRPr sz="2000">
                <a:solidFill>
                  <a:srgbClr val="000000"/>
                </a:solidFill>
                <a:latin typeface="+mn-lt"/>
                <a:ea typeface="+mn-ea"/>
                <a:cs typeface="+mn-cs"/>
                <a:sym typeface="Times New Roman"/>
              </a:defRPr>
            </a:pPr>
            <a:r>
              <a:t>Выражая </a:t>
            </a:r>
            <a:r>
              <a:t>R</a:t>
            </a:r>
            <a:r>
              <a:t> в Омах, С в микрофарадах, получаем для </a:t>
            </a:r>
            <a:r>
              <a:t>f</a:t>
            </a:r>
            <a:r>
              <a:rPr baseline="-25000"/>
              <a:t>c</a:t>
            </a:r>
            <a:r>
              <a:t> = 50 Гц</a:t>
            </a:r>
            <a:endParaRPr>
              <a:solidFill>
                <a:srgbClr val="FFC000"/>
              </a:solidFill>
            </a:endParaRPr>
          </a:p>
          <a:p>
            <a:pPr marL="449262" indent="-449262" defTabSz="457200">
              <a:buClr>
                <a:srgbClr val="00CCFF"/>
              </a:buClr>
              <a:buSzPct val="65000"/>
              <a:buChar char="■"/>
              <a:defRPr sz="2000">
                <a:solidFill>
                  <a:srgbClr val="000000"/>
                </a:solidFill>
                <a:latin typeface="+mn-lt"/>
                <a:ea typeface="+mn-ea"/>
                <a:cs typeface="+mn-cs"/>
                <a:sym typeface="Times New Roman"/>
              </a:defRPr>
            </a:pPr>
            <a:r>
              <a:t>Сопротивление резистора </a:t>
            </a:r>
            <a:r>
              <a:t>R</a:t>
            </a:r>
            <a:r>
              <a:rPr baseline="-25000"/>
              <a:t>4</a:t>
            </a:r>
            <a:r>
              <a:t> определяется с учетом КПД фильтра.</a:t>
            </a:r>
            <a:endParaRPr>
              <a:solidFill>
                <a:srgbClr val="FFC000"/>
              </a:solidFill>
            </a:endParaRPr>
          </a:p>
          <a:p>
            <a:pPr marL="449262" indent="-449262" defTabSz="457200">
              <a:buClr>
                <a:srgbClr val="00CCFF"/>
              </a:buClr>
              <a:buSzPct val="65000"/>
              <a:buChar char="■"/>
              <a:defRPr sz="2000">
                <a:solidFill>
                  <a:srgbClr val="000000"/>
                </a:solidFill>
                <a:latin typeface="+mn-lt"/>
                <a:ea typeface="+mn-ea"/>
                <a:cs typeface="+mn-cs"/>
                <a:sym typeface="Times New Roman"/>
              </a:defRPr>
            </a:pPr>
            <a:r>
              <a:t>Оптимальный КПД имеет порядок 0,6...0,8. При КПД, равном 0,8, </a:t>
            </a:r>
            <a:r>
              <a:t>R</a:t>
            </a:r>
            <a:r>
              <a:rPr baseline="-25000"/>
              <a:t>ф</a:t>
            </a:r>
            <a:r>
              <a:t>= 0,25</a:t>
            </a:r>
            <a:r>
              <a:t>R</a:t>
            </a:r>
            <a:r>
              <a:rPr baseline="-25000"/>
              <a:t>H</a:t>
            </a:r>
            <a:r>
              <a:t>.</a:t>
            </a:r>
            <a:endParaRPr>
              <a:solidFill>
                <a:srgbClr val="FFC000"/>
              </a:solidFill>
            </a:endParaRPr>
          </a:p>
          <a:p>
            <a:pPr marL="449262" indent="-449262" defTabSz="457200">
              <a:buClr>
                <a:srgbClr val="00CCFF"/>
              </a:buClr>
              <a:buSzPct val="65000"/>
              <a:buChar char="■"/>
              <a:defRPr sz="2000">
                <a:solidFill>
                  <a:srgbClr val="000000"/>
                </a:solidFill>
                <a:latin typeface="+mn-lt"/>
                <a:ea typeface="+mn-ea"/>
                <a:cs typeface="+mn-cs"/>
                <a:sym typeface="Times New Roman"/>
              </a:defRPr>
            </a:pPr>
            <a:r>
              <a:t>Емкости определяются по формуле</a:t>
            </a:r>
            <a:endParaRPr>
              <a:solidFill>
                <a:srgbClr val="FFC000"/>
              </a:solidFill>
            </a:endParaRPr>
          </a:p>
          <a:p>
            <a:pPr marL="449262" indent="-449262" defTabSz="457200">
              <a:buClr>
                <a:srgbClr val="00CCFF"/>
              </a:buClr>
              <a:buSzPct val="65000"/>
              <a:buChar char="■"/>
              <a:defRPr sz="2000">
                <a:solidFill>
                  <a:srgbClr val="000000"/>
                </a:solidFill>
                <a:latin typeface="+mn-lt"/>
                <a:ea typeface="+mn-ea"/>
                <a:cs typeface="+mn-cs"/>
                <a:sym typeface="Times New Roman"/>
              </a:defRPr>
            </a:pPr>
            <a:r>
              <a:t>С</a:t>
            </a:r>
            <a:r>
              <a:rPr baseline="-25000"/>
              <a:t>1</a:t>
            </a:r>
            <a:r>
              <a:t> = 16</a:t>
            </a:r>
            <a:r>
              <a:t>I</a:t>
            </a:r>
            <a:r>
              <a:rPr baseline="-25000"/>
              <a:t>o</a:t>
            </a:r>
            <a:r>
              <a:t>q</a:t>
            </a:r>
            <a:r>
              <a:t>/(</a:t>
            </a:r>
            <a:r>
              <a:t>mU</a:t>
            </a:r>
            <a:r>
              <a:rPr baseline="-25000"/>
              <a:t>0</a:t>
            </a:r>
            <a:r>
              <a:t>),</a:t>
            </a:r>
            <a:endParaRPr>
              <a:solidFill>
                <a:srgbClr val="FFC000"/>
              </a:solidFill>
            </a:endParaRPr>
          </a:p>
          <a:p>
            <a:pPr marL="449262" indent="-449262" defTabSz="457200">
              <a:buClr>
                <a:srgbClr val="00CCFF"/>
              </a:buClr>
              <a:buSzPct val="65000"/>
              <a:buChar char="■"/>
              <a:defRPr sz="2000">
                <a:solidFill>
                  <a:srgbClr val="000000"/>
                </a:solidFill>
                <a:latin typeface="+mn-lt"/>
                <a:ea typeface="+mn-ea"/>
                <a:cs typeface="+mn-cs"/>
                <a:sym typeface="Times New Roman"/>
              </a:defRPr>
            </a:pPr>
            <a:r>
              <a:t>где </a:t>
            </a:r>
            <a:r>
              <a:t>I</a:t>
            </a:r>
            <a:r>
              <a:rPr baseline="-25000"/>
              <a:t>0</a:t>
            </a:r>
            <a:r>
              <a:t>-ток нагрузки, мА.</a:t>
            </a:r>
            <a:endParaRPr>
              <a:solidFill>
                <a:srgbClr val="FFC000"/>
              </a:solidFill>
            </a:endParaRPr>
          </a:p>
          <a:p>
            <a:pPr marL="449262" indent="-449262" defTabSz="457200">
              <a:buClr>
                <a:srgbClr val="00CCFF"/>
              </a:buClr>
              <a:buSzPct val="65000"/>
              <a:buChar char="■"/>
              <a:defRPr sz="2000">
                <a:solidFill>
                  <a:srgbClr val="000000"/>
                </a:solidFill>
                <a:latin typeface="+mn-lt"/>
                <a:ea typeface="+mn-ea"/>
                <a:cs typeface="+mn-cs"/>
                <a:sym typeface="Times New Roman"/>
              </a:defRPr>
            </a:pPr>
            <a:r>
              <a:t>При </a:t>
            </a:r>
            <a:r>
              <a:t>R</a:t>
            </a:r>
            <a:r>
              <a:rPr baseline="-25000"/>
              <a:t>Ф</a:t>
            </a:r>
            <a:r>
              <a:t> = 0,25 </a:t>
            </a:r>
            <a:r>
              <a:t>R</a:t>
            </a:r>
            <a:r>
              <a:rPr baseline="-25000"/>
              <a:t>H</a:t>
            </a:r>
            <a:r>
              <a:t> напряжение на входе фильтра </a:t>
            </a:r>
            <a:r>
              <a:t>U</a:t>
            </a:r>
            <a:r>
              <a:rPr baseline="-25000"/>
              <a:t>0</a:t>
            </a:r>
            <a:r>
              <a:t>=</a:t>
            </a:r>
            <a:r>
              <a:t>l</a:t>
            </a:r>
            <a:r>
              <a:t>,25</a:t>
            </a:r>
            <a:r>
              <a:t>U</a:t>
            </a:r>
            <a:r>
              <a:rPr baseline="-25000"/>
              <a:t>н</a:t>
            </a:r>
            <a:r>
              <a:t>.</a:t>
            </a:r>
            <a:endParaRPr>
              <a:solidFill>
                <a:srgbClr val="FFC000"/>
              </a:solidFill>
            </a:endParaRPr>
          </a:p>
          <a:p>
            <a:pPr marL="449262" indent="-449262" defTabSz="457200">
              <a:buClr>
                <a:srgbClr val="00CCFF"/>
              </a:buClr>
              <a:buSzPct val="65000"/>
              <a:buChar char="■"/>
              <a:defRPr sz="2000">
                <a:solidFill>
                  <a:srgbClr val="000000"/>
                </a:solidFill>
                <a:latin typeface="+mn-lt"/>
                <a:ea typeface="+mn-ea"/>
                <a:cs typeface="+mn-cs"/>
                <a:sym typeface="Times New Roman"/>
              </a:defRPr>
            </a:pPr>
            <a:r>
              <a:t>Расчет П - образного резистивно-емкостного фильтра (рисунок 8.2) проводится, как и в случае П - образного </a:t>
            </a:r>
            <a:r>
              <a:t>LC</a:t>
            </a:r>
            <a:r>
              <a:t> фильтра, разделением этого фильтра на емкостной С</a:t>
            </a:r>
            <a:r>
              <a:rPr baseline="-25000"/>
              <a:t>0</a:t>
            </a:r>
            <a:r>
              <a:t> и Г - образный </a:t>
            </a:r>
            <a:r>
              <a:t>RC</a:t>
            </a:r>
            <a:r>
              <a:rPr baseline="-25000"/>
              <a:t>1</a:t>
            </a:r>
            <a:r>
              <a:t> фильтр.</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7"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38" name="Активные фильтры…"/>
          <p:cNvSpPr txBox="1"/>
          <p:nvPr/>
        </p:nvSpPr>
        <p:spPr>
          <a:xfrm>
            <a:off x="45719" y="20637"/>
            <a:ext cx="9036687" cy="30595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buClr>
                <a:srgbClr val="00CCFF"/>
              </a:buClr>
              <a:buSzPct val="65000"/>
              <a:buChar char="■"/>
              <a:defRPr sz="2000">
                <a:solidFill>
                  <a:srgbClr val="000000"/>
                </a:solidFill>
                <a:latin typeface="+mn-lt"/>
                <a:ea typeface="+mn-ea"/>
                <a:cs typeface="+mn-cs"/>
                <a:sym typeface="Times New Roman"/>
              </a:defRPr>
            </a:pPr>
            <a:r>
              <a:t>Активные фильтры</a:t>
            </a:r>
            <a:endParaRPr b="1" i="1" sz="2800">
              <a:solidFill>
                <a:srgbClr val="FFC000"/>
              </a:solidFill>
              <a:latin typeface="Arial"/>
              <a:ea typeface="Arial"/>
              <a:cs typeface="Arial"/>
              <a:sym typeface="Arial"/>
            </a:endParaRPr>
          </a:p>
          <a:p>
            <a:pPr defTabSz="457200">
              <a:buClr>
                <a:srgbClr val="00CCFF"/>
              </a:buClr>
              <a:buSzPct val="65000"/>
              <a:buChar char="■"/>
              <a:defRPr sz="2000">
                <a:solidFill>
                  <a:srgbClr val="000000"/>
                </a:solidFill>
                <a:latin typeface="+mn-lt"/>
                <a:ea typeface="+mn-ea"/>
                <a:cs typeface="+mn-cs"/>
                <a:sym typeface="Times New Roman"/>
              </a:defRPr>
            </a:pPr>
            <a:r>
              <a:t>Миниатюрные активные фильтры весьма удобны и успехом заменяют громоздкие и тяжелые </a:t>
            </a:r>
            <a:r>
              <a:t>LC</a:t>
            </a:r>
            <a:r>
              <a:t>-фильтры в переносной полупроводниковой радиоаппаратуре. В активных фильтрах последовательно или параллельно с нагрузкой включается транзистор, роль которого соответствует роли дросселя или резистора в фильтрах </a:t>
            </a:r>
            <a:r>
              <a:t>LC </a:t>
            </a:r>
            <a:r>
              <a:t>и </a:t>
            </a:r>
            <a:r>
              <a:t>RC</a:t>
            </a:r>
            <a:r>
              <a:t>, причем чаще используется последовательное соединение транзистора и нагрузки.</a:t>
            </a:r>
            <a:endParaRPr sz="2400">
              <a:solidFill>
                <a:srgbClr val="FFC000"/>
              </a:solidFill>
            </a:endParaRPr>
          </a:p>
          <a:p>
            <a:pPr defTabSz="457200">
              <a:buClr>
                <a:srgbClr val="00CCFF"/>
              </a:buClr>
              <a:buSzPct val="65000"/>
              <a:buChar char="■"/>
              <a:defRPr sz="2000">
                <a:solidFill>
                  <a:srgbClr val="000000"/>
                </a:solidFill>
                <a:latin typeface="+mn-lt"/>
                <a:ea typeface="+mn-ea"/>
                <a:cs typeface="+mn-cs"/>
                <a:sym typeface="Times New Roman"/>
              </a:defRPr>
            </a:pPr>
            <a:r>
              <a:t>На рисунке 8.3, а приведена схема фильтра, аналогичного П - образному фильтру </a:t>
            </a:r>
            <a:r>
              <a:t>C</a:t>
            </a:r>
            <a:r>
              <a:rPr baseline="-28799"/>
              <a:t>1</a:t>
            </a:r>
            <a:r>
              <a:t> </a:t>
            </a:r>
            <a:r>
              <a:t>L C</a:t>
            </a:r>
            <a:r>
              <a:rPr baseline="-28799"/>
              <a:t>2</a:t>
            </a:r>
            <a:r>
              <a:t>, с последовательным включением нагрузки в коллекторную цепь транзистора.</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41" name="Рисунок 8.3 - Схемы фильтров на транзисторах (а—в), выходные характеристики транзистора (г)"/>
          <p:cNvSpPr txBox="1"/>
          <p:nvPr/>
        </p:nvSpPr>
        <p:spPr>
          <a:xfrm>
            <a:off x="63182" y="5861050"/>
            <a:ext cx="9036686" cy="664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Рисунок 8.3 - Схемы фильтров на транзисторах (а—в), выходные характеристики транзистора (г)</a:t>
            </a:r>
          </a:p>
        </p:txBody>
      </p:sp>
      <p:pic>
        <p:nvPicPr>
          <p:cNvPr id="142" name="image.png" descr="image.png"/>
          <p:cNvPicPr>
            <a:picLocks noChangeAspect="1"/>
          </p:cNvPicPr>
          <p:nvPr/>
        </p:nvPicPr>
        <p:blipFill>
          <a:blip r:embed="rId2">
            <a:extLst/>
          </a:blip>
          <a:stretch>
            <a:fillRect/>
          </a:stretch>
        </p:blipFill>
        <p:spPr>
          <a:xfrm>
            <a:off x="1711325" y="150812"/>
            <a:ext cx="5740400" cy="551815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4"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45" name="Рабочую точку транзистора выбирают на нелинейном участке выходной характеристики А В (рисунок 8.3, г, точка 1), где сопротивление транзистора для переменного тока , значительно больше, чем сопротивление для постоянного тока, которое равно . Поэтому на тр"/>
          <p:cNvSpPr txBox="1"/>
          <p:nvPr/>
        </p:nvSpPr>
        <p:spPr>
          <a:xfrm>
            <a:off x="45719" y="20637"/>
            <a:ext cx="9036687" cy="39333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74385" indent="-374385" defTabSz="457200">
              <a:buClr>
                <a:srgbClr val="00CCFF"/>
              </a:buClr>
              <a:buSzPct val="65000"/>
              <a:buChar char="■"/>
              <a:defRPr sz="2000">
                <a:solidFill>
                  <a:srgbClr val="000000"/>
                </a:solidFill>
                <a:latin typeface="+mn-lt"/>
                <a:ea typeface="+mn-ea"/>
                <a:cs typeface="+mn-cs"/>
                <a:sym typeface="Times New Roman"/>
              </a:defRPr>
            </a:pPr>
            <a:r>
              <a:t>Рабочую точку транзистора выбирают на нелинейном участке выходной характеристики А В (рисунок 8.3, г, точка 1), где сопротивление транзистора для переменного тока , значительно больше, чем сопротивление для постоянного тока, которое равно . Поэтому на транзисторе выделяется переменная составляющая выпрямленного напряжения </a:t>
            </a:r>
            <a:r>
              <a:t>U</a:t>
            </a:r>
            <a:r>
              <a:rPr baseline="-28799"/>
              <a:t>~</a:t>
            </a:r>
            <a:r>
              <a:t>, а напряжение и ток нагрузки будут постоянными. В цепь базы транзистора включено звено </a:t>
            </a:r>
            <a:r>
              <a:t>R</a:t>
            </a:r>
            <a:r>
              <a:rPr baseline="-28799"/>
              <a:t>1</a:t>
            </a:r>
            <a:r>
              <a:t> </a:t>
            </a:r>
            <a:r>
              <a:t>C</a:t>
            </a:r>
            <a:r>
              <a:rPr baseline="-28799"/>
              <a:t>Б</a:t>
            </a:r>
            <a:r>
              <a:t> с постоянной времени &gt;&gt;Т, и поэтому напряжение на конденсаторе С</a:t>
            </a:r>
            <a:r>
              <a:rPr baseline="-28799"/>
              <a:t>Б</a:t>
            </a:r>
            <a:r>
              <a:t> за период частоты пульсаций существенно не меняется, что обеспечивает постоянство тока эмиттера. Положение рабочей точки на характеристике транзистора (рисунок 8.3, г) определяется сопротивлением резисторов </a:t>
            </a:r>
            <a:r>
              <a:t>R</a:t>
            </a:r>
            <a:r>
              <a:rPr baseline="-28799"/>
              <a:t>2</a:t>
            </a:r>
            <a:r>
              <a:t>/</a:t>
            </a:r>
            <a:r>
              <a:t>R</a:t>
            </a:r>
            <a:r>
              <a:rPr baseline="-28799"/>
              <a:t>1</a:t>
            </a:r>
            <a:r>
              <a:t>, причем последний способствует термостабилизации рабочей точки. Конденсаторы С</a:t>
            </a:r>
            <a:r>
              <a:rPr baseline="-28799"/>
              <a:t>1</a:t>
            </a:r>
            <a:r>
              <a:t> и С</a:t>
            </a:r>
            <a:r>
              <a:rPr baseline="-28799"/>
              <a:t>2</a:t>
            </a:r>
            <a:r>
              <a:t> вместе с транзистором образуют П - образный сглаживающий фильтр.</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7"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48" name="Недостатком такой схемы фильтра является влияние изменения нагрузки на выходное напряжение U0/H.…"/>
          <p:cNvSpPr txBox="1"/>
          <p:nvPr/>
        </p:nvSpPr>
        <p:spPr>
          <a:xfrm>
            <a:off x="45719" y="20637"/>
            <a:ext cx="9036687" cy="34674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74385" indent="-374385" defTabSz="457200">
              <a:buClr>
                <a:srgbClr val="00CCFF"/>
              </a:buClr>
              <a:buSzPct val="65000"/>
              <a:buChar char="■"/>
              <a:defRPr sz="2000">
                <a:solidFill>
                  <a:srgbClr val="000000"/>
                </a:solidFill>
                <a:latin typeface="+mn-lt"/>
                <a:ea typeface="+mn-ea"/>
                <a:cs typeface="+mn-cs"/>
                <a:sym typeface="Times New Roman"/>
              </a:defRPr>
            </a:pPr>
            <a:r>
              <a:t>Недостатком такой схемы фильтра является влияние изменения нагрузки на выходное напряжение </a:t>
            </a:r>
            <a:r>
              <a:t>U</a:t>
            </a:r>
            <a:r>
              <a:rPr baseline="-28799"/>
              <a:t>0/</a:t>
            </a:r>
            <a:r>
              <a:rPr baseline="-28799"/>
              <a:t>H</a:t>
            </a:r>
            <a:r>
              <a:t>.</a:t>
            </a:r>
            <a:endParaRPr sz="2400">
              <a:solidFill>
                <a:srgbClr val="FFC000"/>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r>
              <a:t>Чаще применяют схемы транзисторных фильтров, в которых нагрузка включена в цепь эмиттера (рисунок 8.3,б). Положение рабочей точки выбирается с помощью делителя напряжения </a:t>
            </a:r>
            <a:r>
              <a:t>R</a:t>
            </a:r>
            <a:r>
              <a:rPr baseline="-28799"/>
              <a:t>1</a:t>
            </a:r>
            <a:r>
              <a:t> </a:t>
            </a:r>
            <a:r>
              <a:t>R</a:t>
            </a:r>
            <a:r>
              <a:rPr baseline="-28799"/>
              <a:t>2</a:t>
            </a:r>
            <a:r>
              <a:t>, причем ток делителя должен быть больше тока базы, чтобы изменение тока базы не влияло на положение рабочей точки на характеристике транзистора. Конденсатор С</a:t>
            </a:r>
            <a:r>
              <a:rPr baseline="-28799"/>
              <a:t>Б</a:t>
            </a:r>
            <a:r>
              <a:t> служит для сглаживания пульсаций на базе транзистора.</a:t>
            </a:r>
            <a:endParaRPr sz="2400">
              <a:solidFill>
                <a:srgbClr val="FFC000"/>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r>
              <a:t>Для увеличения коэффициента сглаживания фильтра данного вида питание базы транзистора может производиться через двухзвенный </a:t>
            </a:r>
            <a:r>
              <a:t>RC</a:t>
            </a:r>
            <a:r>
              <a:t>-фильтр (рисунок 8.3, в).</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51" name="На входе активных фильтров включается конденсатор С1, а параллельно нагрузке (на выходе выпрямителя)- конденсатор С2 сравнительно небольшой емкости (рисунок 8.3, а). Эти меры служат для сглаживания высокочастотных составляющих пульсирующего напряжения, а"/>
          <p:cNvSpPr txBox="1"/>
          <p:nvPr/>
        </p:nvSpPr>
        <p:spPr>
          <a:xfrm>
            <a:off x="45719" y="20637"/>
            <a:ext cx="9036687" cy="52722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49262" indent="-449262" algn="just">
              <a:spcBef>
                <a:spcPts val="500"/>
              </a:spcBef>
              <a:buClr>
                <a:srgbClr val="00CCFF"/>
              </a:buClr>
              <a:buSzPct val="65000"/>
              <a:buChar char="■"/>
              <a:defRPr sz="2400">
                <a:solidFill>
                  <a:srgbClr val="FFC000"/>
                </a:solidFill>
                <a:latin typeface="+mn-lt"/>
                <a:ea typeface="+mn-ea"/>
                <a:cs typeface="+mn-cs"/>
                <a:sym typeface="Times New Roman"/>
              </a:defRPr>
            </a:pPr>
            <a:r>
              <a:rPr>
                <a:solidFill>
                  <a:srgbClr val="000000"/>
                </a:solidFill>
              </a:rPr>
              <a:t>На входе активных фильтров включается конденсатор С</a:t>
            </a:r>
            <a:r>
              <a:rPr baseline="-25000">
                <a:solidFill>
                  <a:srgbClr val="000000"/>
                </a:solidFill>
              </a:rPr>
              <a:t>1</a:t>
            </a:r>
            <a:r>
              <a:rPr>
                <a:solidFill>
                  <a:srgbClr val="000000"/>
                </a:solidFill>
              </a:rPr>
              <a:t>, а параллельно нагрузке (на выходе выпрямителя)- конденсатор С</a:t>
            </a:r>
            <a:r>
              <a:rPr baseline="-25000">
                <a:solidFill>
                  <a:srgbClr val="000000"/>
                </a:solidFill>
              </a:rPr>
              <a:t>2</a:t>
            </a:r>
            <a:r>
              <a:rPr>
                <a:solidFill>
                  <a:srgbClr val="000000"/>
                </a:solidFill>
              </a:rPr>
              <a:t> сравнительно небольшой емкости (рисунок 8.3, а). Эти меры служат для сглаживания высокочастотных составляющих пульсирующего напряжения, а также для устранения наводок и импульсных помех, возникающих вследствие наличия паразитной емкости транзистор</a:t>
            </a:r>
            <a:r>
              <a:t>а.</a:t>
            </a:r>
          </a:p>
          <a:p>
            <a:pPr marL="449262" indent="-449262" algn="just">
              <a:spcBef>
                <a:spcPts val="500"/>
              </a:spcBef>
              <a:buClr>
                <a:srgbClr val="00CCFF"/>
              </a:buClr>
              <a:buSzPct val="65000"/>
              <a:buChar char="■"/>
              <a:defRPr sz="2400">
                <a:solidFill>
                  <a:srgbClr val="FFC000"/>
                </a:solidFill>
                <a:latin typeface="+mn-lt"/>
                <a:ea typeface="+mn-ea"/>
                <a:cs typeface="+mn-cs"/>
                <a:sym typeface="Times New Roman"/>
              </a:defRPr>
            </a:pPr>
            <a:r>
              <a:t>Коэффициент сглаживания Г-образной части фильтра схемы без конденсатора на входе</a:t>
            </a:r>
          </a:p>
          <a:p>
            <a:pPr marL="449262" indent="-449262" algn="ctr">
              <a:spcBef>
                <a:spcPts val="500"/>
              </a:spcBef>
              <a:buClr>
                <a:srgbClr val="00CCFF"/>
              </a:buClr>
              <a:buSzPct val="65000"/>
              <a:buChar char="■"/>
              <a:defRPr sz="2400">
                <a:solidFill>
                  <a:srgbClr val="FFC000"/>
                </a:solidFill>
                <a:latin typeface="+mn-lt"/>
                <a:ea typeface="+mn-ea"/>
                <a:cs typeface="+mn-cs"/>
                <a:sym typeface="Times New Roman"/>
              </a:defRPr>
            </a:pPr>
            <a:r>
              <a:t>,</a:t>
            </a:r>
          </a:p>
          <a:p>
            <a:pPr marL="449262" indent="-449262" algn="just">
              <a:spcBef>
                <a:spcPts val="500"/>
              </a:spcBef>
              <a:buClr>
                <a:srgbClr val="00CCFF"/>
              </a:buClr>
              <a:buSzPct val="65000"/>
              <a:buChar char="■"/>
              <a:defRPr sz="2400">
                <a:solidFill>
                  <a:srgbClr val="000000"/>
                </a:solidFill>
                <a:latin typeface="+mn-lt"/>
                <a:ea typeface="+mn-ea"/>
                <a:cs typeface="+mn-cs"/>
                <a:sym typeface="Times New Roman"/>
              </a:defRPr>
            </a:pPr>
            <a:r>
              <a:t>где  - коэффициент передачи по току транзистора в схеме с общим эмиттером;           -   сопротивление транзистора переменному току, </a:t>
            </a:r>
            <a:r>
              <a:t>r</a:t>
            </a:r>
            <a:r>
              <a:rPr baseline="-25000"/>
              <a:t>i</a:t>
            </a:r>
            <a:r>
              <a:t> </a:t>
            </a:r>
            <a:r>
              <a:t>находится по характеристике транзистора (рисунок 26,г).</a:t>
            </a:r>
          </a:p>
        </p:txBody>
      </p:sp>
      <p:pic>
        <p:nvPicPr>
          <p:cNvPr id="152" name="image.png" descr="image.png"/>
          <p:cNvPicPr>
            <a:picLocks noChangeAspect="1"/>
          </p:cNvPicPr>
          <p:nvPr/>
        </p:nvPicPr>
        <p:blipFill>
          <a:blip r:embed="rId2">
            <a:extLst/>
          </a:blip>
          <a:stretch>
            <a:fillRect/>
          </a:stretch>
        </p:blipFill>
        <p:spPr>
          <a:xfrm>
            <a:off x="3373437" y="2852737"/>
            <a:ext cx="4514851" cy="720726"/>
          </a:xfrm>
          <a:prstGeom prst="rect">
            <a:avLst/>
          </a:prstGeom>
          <a:ln w="12700">
            <a:miter lim="400000"/>
          </a:ln>
        </p:spPr>
      </p:pic>
      <p:pic>
        <p:nvPicPr>
          <p:cNvPr id="153" name="image.png" descr="image.png"/>
          <p:cNvPicPr>
            <a:picLocks noChangeAspect="1"/>
          </p:cNvPicPr>
          <p:nvPr/>
        </p:nvPicPr>
        <p:blipFill>
          <a:blip r:embed="rId3">
            <a:extLst/>
          </a:blip>
          <a:stretch>
            <a:fillRect/>
          </a:stretch>
        </p:blipFill>
        <p:spPr>
          <a:xfrm>
            <a:off x="900112" y="3541712"/>
            <a:ext cx="557213" cy="484188"/>
          </a:xfrm>
          <a:prstGeom prst="rect">
            <a:avLst/>
          </a:prstGeom>
          <a:ln w="12700">
            <a:miter lim="400000"/>
          </a:ln>
        </p:spPr>
      </p:pic>
      <p:pic>
        <p:nvPicPr>
          <p:cNvPr id="154" name="image.png" descr="image.png"/>
          <p:cNvPicPr>
            <a:picLocks noChangeAspect="1"/>
          </p:cNvPicPr>
          <p:nvPr/>
        </p:nvPicPr>
        <p:blipFill>
          <a:blip r:embed="rId4">
            <a:extLst/>
          </a:blip>
          <a:stretch>
            <a:fillRect/>
          </a:stretch>
        </p:blipFill>
        <p:spPr>
          <a:xfrm>
            <a:off x="2700337" y="3933825"/>
            <a:ext cx="1693863" cy="431800"/>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57" name="Коэффициент сглаживания для схемы на рисунок 8.3, б…"/>
          <p:cNvSpPr txBox="1"/>
          <p:nvPr/>
        </p:nvSpPr>
        <p:spPr>
          <a:xfrm>
            <a:off x="45719" y="20637"/>
            <a:ext cx="9036687" cy="49574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Коэффициент сглаживания для схемы на рисунок 8.3, б </a:t>
            </a:r>
            <a:endParaRPr sz="2400">
              <a:solidFill>
                <a:srgbClr val="FFC000"/>
              </a:solidFill>
            </a:endParaRPr>
          </a:p>
          <a:p>
            <a:pPr defTabSz="457200">
              <a:defRPr sz="2000">
                <a:solidFill>
                  <a:srgbClr val="000000"/>
                </a:solidFill>
                <a:latin typeface="+mn-lt"/>
                <a:ea typeface="+mn-ea"/>
                <a:cs typeface="+mn-cs"/>
                <a:sym typeface="Times New Roman"/>
              </a:defRPr>
            </a:pPr>
            <a:r>
              <a:t> </a:t>
            </a:r>
            <a:endParaRPr sz="2400">
              <a:solidFill>
                <a:srgbClr val="FFC000"/>
              </a:solidFill>
            </a:endParaRP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r>
              <a:t>в котором                </a:t>
            </a:r>
            <a:endParaRPr sz="2400">
              <a:solidFill>
                <a:srgbClr val="FFC000"/>
              </a:solidFill>
            </a:endParaRP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r>
              <a:t>  , а rK - сопротивление коллектора транзистора в схеме с общим эмиттером; h11Э - входное сопротивление транзистора в схеме с общим эмиттером в режиме большого сигнала; R1 и R2 выбираются из условия получения минимального UКЭ выбранного транзистора и обеспечения минимального выходного сопротивления фильтра.</a:t>
            </a:r>
            <a:endParaRPr sz="2400">
              <a:solidFill>
                <a:srgbClr val="FFC000"/>
              </a:solidFill>
            </a:endParaRPr>
          </a:p>
          <a:p>
            <a:pPr defTabSz="457200">
              <a:defRPr sz="2000">
                <a:solidFill>
                  <a:srgbClr val="000000"/>
                </a:solidFill>
                <a:latin typeface="+mn-lt"/>
                <a:ea typeface="+mn-ea"/>
                <a:cs typeface="+mn-cs"/>
                <a:sym typeface="Times New Roman"/>
              </a:defRPr>
            </a:pPr>
            <a:r>
              <a:t>Для уменьшения выходного сопротивления необходимо насколько возможно, снизить значения R1 и R2, однако при этом уменьшится коэффициент сглаживания фильтра, что вызовет необходимость увеличения емкости конденсатора.</a:t>
            </a:r>
          </a:p>
        </p:txBody>
      </p:sp>
      <p:pic>
        <p:nvPicPr>
          <p:cNvPr id="158" name="image.png" descr="image.png"/>
          <p:cNvPicPr>
            <a:picLocks noChangeAspect="1"/>
          </p:cNvPicPr>
          <p:nvPr/>
        </p:nvPicPr>
        <p:blipFill>
          <a:blip r:embed="rId2">
            <a:extLst/>
          </a:blip>
          <a:stretch>
            <a:fillRect/>
          </a:stretch>
        </p:blipFill>
        <p:spPr>
          <a:xfrm>
            <a:off x="1835150" y="404812"/>
            <a:ext cx="4938713" cy="1039813"/>
          </a:xfrm>
          <a:prstGeom prst="rect">
            <a:avLst/>
          </a:prstGeom>
          <a:ln w="12700">
            <a:miter lim="400000"/>
          </a:ln>
        </p:spPr>
      </p:pic>
      <p:pic>
        <p:nvPicPr>
          <p:cNvPr id="159" name="image.png" descr="image.png"/>
          <p:cNvPicPr>
            <a:picLocks noChangeAspect="1"/>
          </p:cNvPicPr>
          <p:nvPr/>
        </p:nvPicPr>
        <p:blipFill>
          <a:blip r:embed="rId3">
            <a:extLst/>
          </a:blip>
          <a:stretch>
            <a:fillRect/>
          </a:stretch>
        </p:blipFill>
        <p:spPr>
          <a:xfrm>
            <a:off x="1979612" y="1628775"/>
            <a:ext cx="1584326" cy="895350"/>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1"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62" name="Применение составного транзистора (рисунок 8.4) позволяет согласовать низкоомную нагрузку с высокоомным RС - фильтром. Кроме того, составные транзисторы позволяют увеличить сопротивление транзистора фильтра переменному току и, следовательно, улучшить сгл"/>
          <p:cNvSpPr txBox="1"/>
          <p:nvPr/>
        </p:nvSpPr>
        <p:spPr>
          <a:xfrm>
            <a:off x="45719" y="20637"/>
            <a:ext cx="9036687" cy="15411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Применение составного транзистора (рисунок 8.4) позволяет согласовать низкоомную нагрузку с высокоомным RС - фильтром. Кроме того, составные транзисторы позволяют увеличить сопротивление транзистора фильтра переменному току и, следовательно, улучшить сглаживающие свойства этого фильтра.</a:t>
            </a:r>
          </a:p>
        </p:txBody>
      </p:sp>
      <p:pic>
        <p:nvPicPr>
          <p:cNvPr id="163" name="image.png" descr="image.png"/>
          <p:cNvPicPr>
            <a:picLocks noChangeAspect="1"/>
          </p:cNvPicPr>
          <p:nvPr/>
        </p:nvPicPr>
        <p:blipFill>
          <a:blip r:embed="rId2">
            <a:extLst/>
          </a:blip>
          <a:stretch>
            <a:fillRect/>
          </a:stretch>
        </p:blipFill>
        <p:spPr>
          <a:xfrm>
            <a:off x="2700337" y="2087562"/>
            <a:ext cx="6373813" cy="4654551"/>
          </a:xfrm>
          <a:prstGeom prst="rect">
            <a:avLst/>
          </a:prstGeom>
          <a:ln w="12700">
            <a:miter lim="400000"/>
          </a:ln>
        </p:spPr>
      </p:pic>
      <p:sp>
        <p:nvSpPr>
          <p:cNvPr id="164" name="Рисунок 8.4 - Схема фильтра на составном транзисторе"/>
          <p:cNvSpPr txBox="1"/>
          <p:nvPr/>
        </p:nvSpPr>
        <p:spPr>
          <a:xfrm>
            <a:off x="150494" y="5013325"/>
            <a:ext cx="2285049" cy="12490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Рисунок 8.4 - Схема фильтра на составном транзисторе</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67" name="Для нормальной работы фильтра при изменениях нагрузки и температуры необходимо правильно выбрать ре-торы делителя R1 и R2 и резисторы смещения R3 и R4. О выборе элементов делителя говорилось выше; резисторы смещения R3 и R4 подбираются таким образом, что"/>
          <p:cNvSpPr txBox="1"/>
          <p:nvPr/>
        </p:nvSpPr>
        <p:spPr>
          <a:xfrm>
            <a:off x="53657" y="2074225"/>
            <a:ext cx="9036686" cy="27095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Для нормальной работы фильтра при изменениях нагрузки и температуры необходимо правильно выбрать ре-торы делителя R1 и R2 и резисторы смещения R3 и R4. О выборе элементов делителя говорилось выше; резисторы смещения R3 и R4 подбираются таким образом, чтобы ток, протекающий по каждому из них, был больше тока IК.мах транзистора, в базу которого включен этот резистор. </a:t>
            </a:r>
            <a:endParaRPr sz="2800">
              <a:solidFill>
                <a:srgbClr val="FFC000"/>
              </a:solidFill>
            </a:endParaRPr>
          </a:p>
          <a:p>
            <a:pPr defTabSz="457200">
              <a:defRPr sz="2000">
                <a:solidFill>
                  <a:srgbClr val="000000"/>
                </a:solidFill>
                <a:latin typeface="+mn-lt"/>
                <a:ea typeface="+mn-ea"/>
                <a:cs typeface="+mn-cs"/>
                <a:sym typeface="Times New Roman"/>
              </a:defRPr>
            </a:pPr>
            <a:r>
              <a:t>Достоинства транзисторных фильтров: большие значения коэффициента сглаживания и сопротивления для низкочастотных составляющих.</a:t>
            </a:r>
            <a:endParaRPr sz="2800">
              <a:solidFill>
                <a:srgbClr val="FFC000"/>
              </a:solidFill>
            </a:endParaRPr>
          </a:p>
          <a:p>
            <a:pPr defTabSz="457200">
              <a:defRPr sz="2000">
                <a:solidFill>
                  <a:srgbClr val="000000"/>
                </a:solidFill>
                <a:latin typeface="+mn-lt"/>
                <a:ea typeface="+mn-ea"/>
                <a:cs typeface="+mn-cs"/>
                <a:sym typeface="Times New Roman"/>
              </a:defRPr>
            </a:pPr>
            <a:r>
              <a:t>Недостатки транзисторных фильтров: низкий КПД и резко выраженная зависимость коэффициента сглаживания от температуры.</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4"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35" name="В интервале времени t0 - t1 катод диода (точка К схемы) обладает более высоким потенциалом, чем анод, потенциал которого определяется значением напряжения u2 (рисунок 7.1,б, график показан пунктиром), следовательно, диод закрыт, а конденсатор С разряжает"/>
          <p:cNvSpPr txBox="1"/>
          <p:nvPr/>
        </p:nvSpPr>
        <p:spPr>
          <a:xfrm>
            <a:off x="53657" y="1356359"/>
            <a:ext cx="9036686" cy="256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В интервале времени t0 - t1 катод диода (точка К схемы) обладает более высоким потенциалом, чем анод, потенциал которого определяется значением напряжения u2 (рисунок 7.1,б, график показан пунктиром), следовательно, диод закрыт, а конденсатор С разряжается через сопротивление нагрузки RH, при этом ток нагрузки i0 равен току разряда конденсатора iP, напряжение на конденсаторе uC уменьшается по экспоненциальному за¬кону, и скорость разряда зависит от постоянной времени цепи разряда конденсатора:</a:t>
            </a:r>
            <a:endParaRPr sz="2800">
              <a:solidFill>
                <a:srgbClr val="FFC000"/>
              </a:solidFill>
            </a:endParaRPr>
          </a:p>
          <a:p>
            <a:pPr algn="just">
              <a:defRPr sz="2800">
                <a:solidFill>
                  <a:srgbClr val="FFC000"/>
                </a:solidFill>
              </a:defRPr>
            </a:pPr>
            <a:r>
              <a:t> </a:t>
            </a:r>
          </a:p>
        </p:txBody>
      </p:sp>
      <p:pic>
        <p:nvPicPr>
          <p:cNvPr id="36" name="image.png" descr="image.png"/>
          <p:cNvPicPr>
            <a:picLocks noChangeAspect="1"/>
          </p:cNvPicPr>
          <p:nvPr/>
        </p:nvPicPr>
        <p:blipFill>
          <a:blip r:embed="rId2">
            <a:extLst/>
          </a:blip>
          <a:stretch>
            <a:fillRect/>
          </a:stretch>
        </p:blipFill>
        <p:spPr>
          <a:xfrm>
            <a:off x="3646487" y="4724400"/>
            <a:ext cx="1851026" cy="752475"/>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9"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70" name="Стабилизаторы напряжения и тока…"/>
          <p:cNvSpPr txBox="1"/>
          <p:nvPr/>
        </p:nvSpPr>
        <p:spPr>
          <a:xfrm>
            <a:off x="45719" y="20637"/>
            <a:ext cx="9036687" cy="24174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buClr>
                <a:srgbClr val="00CCFF"/>
              </a:buClr>
              <a:buSzPct val="65000"/>
              <a:buChar char="■"/>
              <a:defRPr sz="2000">
                <a:solidFill>
                  <a:srgbClr val="000000"/>
                </a:solidFill>
                <a:latin typeface="+mn-lt"/>
                <a:ea typeface="+mn-ea"/>
                <a:cs typeface="+mn-cs"/>
                <a:sym typeface="Times New Roman"/>
              </a:defRPr>
            </a:pPr>
            <a:r>
              <a:t>Стабилизаторы напряжения и тока</a:t>
            </a:r>
            <a:endParaRPr b="1" sz="2400">
              <a:solidFill>
                <a:srgbClr val="FFC000"/>
              </a:solidFill>
              <a:latin typeface="Arial"/>
              <a:ea typeface="Arial"/>
              <a:cs typeface="Arial"/>
              <a:sym typeface="Arial"/>
            </a:endParaRPr>
          </a:p>
          <a:p>
            <a:pPr defTabSz="457200">
              <a:buClr>
                <a:srgbClr val="00CCFF"/>
              </a:buClr>
              <a:buSzPct val="65000"/>
              <a:buChar char="■"/>
              <a:defRPr sz="2000">
                <a:solidFill>
                  <a:srgbClr val="000000"/>
                </a:solidFill>
                <a:latin typeface="+mn-lt"/>
                <a:ea typeface="+mn-ea"/>
                <a:cs typeface="+mn-cs"/>
                <a:sym typeface="Times New Roman"/>
              </a:defRPr>
            </a:pPr>
            <a:r>
              <a:t> Общие положения</a:t>
            </a:r>
            <a:endParaRPr b="1" i="1" sz="2800">
              <a:solidFill>
                <a:srgbClr val="FFC000"/>
              </a:solidFill>
              <a:latin typeface="Arial"/>
              <a:ea typeface="Arial"/>
              <a:cs typeface="Arial"/>
              <a:sym typeface="Arial"/>
            </a:endParaRPr>
          </a:p>
          <a:p>
            <a:pPr defTabSz="457200">
              <a:buClr>
                <a:srgbClr val="00CCFF"/>
              </a:buClr>
              <a:buSzPct val="65000"/>
              <a:buChar char="■"/>
              <a:defRPr sz="2000">
                <a:solidFill>
                  <a:srgbClr val="000000"/>
                </a:solidFill>
                <a:latin typeface="+mn-lt"/>
                <a:ea typeface="+mn-ea"/>
                <a:cs typeface="+mn-cs"/>
                <a:sym typeface="Times New Roman"/>
              </a:defRPr>
            </a:pPr>
            <a:r>
              <a:t>Важнейшим условием нормальной работы радиоустройств является стабильность питающего напряжения. Причиной нестабильности питающего напряжения являются в основном колебания напряжения питающей сети и изменение нагрузки на выходе выпрямительного устройства. Дестабилизирующими факторами могут быть так же температура окружающей среды, частота напряжения сети и др.</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2"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73" name="Классификация и основные параметры…"/>
          <p:cNvSpPr txBox="1"/>
          <p:nvPr/>
        </p:nvSpPr>
        <p:spPr>
          <a:xfrm>
            <a:off x="137076" y="1399296"/>
            <a:ext cx="9036686" cy="3351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buClr>
                <a:srgbClr val="00CCFF"/>
              </a:buClr>
              <a:buSzPct val="65000"/>
              <a:buChar char="■"/>
              <a:defRPr sz="2000">
                <a:solidFill>
                  <a:srgbClr val="000000"/>
                </a:solidFill>
                <a:latin typeface="+mn-lt"/>
                <a:ea typeface="+mn-ea"/>
                <a:cs typeface="+mn-cs"/>
                <a:sym typeface="Times New Roman"/>
              </a:defRPr>
            </a:pPr>
            <a:r>
              <a:t>Классификация и основные параметры</a:t>
            </a:r>
            <a:endParaRPr b="1" i="1" sz="2800">
              <a:solidFill>
                <a:srgbClr val="FFC000"/>
              </a:solidFill>
              <a:latin typeface="Arial"/>
              <a:ea typeface="Arial"/>
              <a:cs typeface="Arial"/>
              <a:sym typeface="Arial"/>
            </a:endParaRPr>
          </a:p>
          <a:p>
            <a:pPr defTabSz="457200">
              <a:buClr>
                <a:srgbClr val="00CCFF"/>
              </a:buClr>
              <a:buSzPct val="65000"/>
              <a:buChar char="■"/>
              <a:defRPr sz="2000">
                <a:solidFill>
                  <a:srgbClr val="000000"/>
                </a:solidFill>
                <a:latin typeface="+mn-lt"/>
                <a:ea typeface="+mn-ea"/>
                <a:cs typeface="+mn-cs"/>
                <a:sym typeface="Times New Roman"/>
              </a:defRPr>
            </a:pPr>
            <a:r>
              <a:t>Стабилизаторами напряжения называ­ются устройства, автоматически поддерживаю­щие постоянство напряжения на стороне потре­бителя с заданной степенью точности. Основными параметрами стабилизаторов по­стоянного напряжения, характеризующими ка­чество стабилизации, являются:</a:t>
            </a:r>
            <a:endParaRPr sz="2400">
              <a:solidFill>
                <a:srgbClr val="FFC000"/>
              </a:solidFill>
            </a:endParaRPr>
          </a:p>
          <a:p>
            <a:pPr defTabSz="457200">
              <a:buClr>
                <a:srgbClr val="00CCFF"/>
              </a:buClr>
              <a:buSzPct val="65000"/>
              <a:buChar char="■"/>
              <a:defRPr sz="2000">
                <a:solidFill>
                  <a:srgbClr val="000000"/>
                </a:solidFill>
                <a:latin typeface="+mn-lt"/>
                <a:ea typeface="+mn-ea"/>
                <a:cs typeface="+mn-cs"/>
                <a:sym typeface="Times New Roman"/>
              </a:defRPr>
            </a:pPr>
            <a:r>
              <a:t>1 Коэффициент стабилизации по входному напряжению - отношение относительных прира­щений напряжений на входе и выходе стабилиза­тора:</a:t>
            </a:r>
            <a:endParaRPr sz="2400">
              <a:solidFill>
                <a:srgbClr val="FFC000"/>
              </a:solidFill>
            </a:endParaRPr>
          </a:p>
          <a:p>
            <a:pPr defTabSz="457200">
              <a:buClr>
                <a:srgbClr val="00CCFF"/>
              </a:buClr>
              <a:buSzPct val="65000"/>
              <a:buChar char="■"/>
              <a:defRPr sz="2000">
                <a:solidFill>
                  <a:srgbClr val="000000"/>
                </a:solidFill>
                <a:latin typeface="+mn-lt"/>
                <a:ea typeface="+mn-ea"/>
                <a:cs typeface="+mn-cs"/>
                <a:sym typeface="Times New Roman"/>
              </a:defRPr>
            </a:pPr>
            <a:r>
              <a:t>,</a:t>
            </a:r>
            <a:endParaRPr sz="2400">
              <a:solidFill>
                <a:srgbClr val="FFC000"/>
              </a:solidFill>
            </a:endParaRPr>
          </a:p>
          <a:p>
            <a:pPr defTabSz="457200">
              <a:buClr>
                <a:srgbClr val="00CCFF"/>
              </a:buClr>
              <a:buSzPct val="65000"/>
              <a:buChar char="■"/>
              <a:defRPr sz="2000">
                <a:solidFill>
                  <a:srgbClr val="000000"/>
                </a:solidFill>
                <a:latin typeface="+mn-lt"/>
                <a:ea typeface="+mn-ea"/>
                <a:cs typeface="+mn-cs"/>
                <a:sym typeface="Times New Roman"/>
              </a:defRPr>
            </a:pPr>
            <a:r>
              <a:t>где       -     приращения входного и выход­ного напряжений стабилизатора при неизменном токе нагрузки; </a:t>
            </a:r>
            <a:r>
              <a:t>U</a:t>
            </a:r>
            <a:r>
              <a:rPr baseline="-28799"/>
              <a:t>B</a:t>
            </a:r>
            <a:r>
              <a:rPr baseline="-28799"/>
              <a:t>Х</a:t>
            </a:r>
            <a:r>
              <a:t>, </a:t>
            </a:r>
            <a:r>
              <a:t>U</a:t>
            </a:r>
            <a:r>
              <a:rPr baseline="-28799"/>
              <a:t>ВЫХ </a:t>
            </a:r>
            <a:r>
              <a:t>- номинальные входное и выходное напряжения стабилизатора.</a:t>
            </a:r>
          </a:p>
        </p:txBody>
      </p:sp>
      <p:pic>
        <p:nvPicPr>
          <p:cNvPr id="174" name="image.png" descr="image.png"/>
          <p:cNvPicPr>
            <a:picLocks noChangeAspect="1"/>
          </p:cNvPicPr>
          <p:nvPr/>
        </p:nvPicPr>
        <p:blipFill>
          <a:blip r:embed="rId2">
            <a:extLst/>
          </a:blip>
          <a:stretch>
            <a:fillRect/>
          </a:stretch>
        </p:blipFill>
        <p:spPr>
          <a:xfrm>
            <a:off x="3624980" y="3359284"/>
            <a:ext cx="1894040" cy="606762"/>
          </a:xfrm>
          <a:prstGeom prst="rect">
            <a:avLst/>
          </a:prstGeom>
          <a:ln w="12700">
            <a:miter lim="400000"/>
          </a:ln>
        </p:spPr>
      </p:pic>
      <p:pic>
        <p:nvPicPr>
          <p:cNvPr id="175" name="image.png" descr="image.png"/>
          <p:cNvPicPr>
            <a:picLocks noChangeAspect="1"/>
          </p:cNvPicPr>
          <p:nvPr/>
        </p:nvPicPr>
        <p:blipFill>
          <a:blip r:embed="rId3">
            <a:extLst/>
          </a:blip>
          <a:stretch>
            <a:fillRect/>
          </a:stretch>
        </p:blipFill>
        <p:spPr>
          <a:xfrm>
            <a:off x="620777" y="3960795"/>
            <a:ext cx="681197" cy="168070"/>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7"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78" name="2 Коэффициент стабилизации по току…"/>
          <p:cNvSpPr txBox="1"/>
          <p:nvPr/>
        </p:nvSpPr>
        <p:spPr>
          <a:xfrm>
            <a:off x="53657" y="1825400"/>
            <a:ext cx="9036686" cy="2869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74385" indent="-374385" defTabSz="457200">
              <a:buClr>
                <a:srgbClr val="00CCFF"/>
              </a:buClr>
              <a:buSzPct val="65000"/>
              <a:buChar char="■"/>
              <a:defRPr sz="2000">
                <a:solidFill>
                  <a:srgbClr val="000000"/>
                </a:solidFill>
                <a:latin typeface="+mn-lt"/>
                <a:ea typeface="+mn-ea"/>
                <a:cs typeface="+mn-cs"/>
                <a:sym typeface="Times New Roman"/>
              </a:defRPr>
            </a:pPr>
            <a:r>
              <a:t>2 Коэффициент стабилизации по току</a:t>
            </a:r>
            <a:endParaRPr sz="2400">
              <a:solidFill>
                <a:srgbClr val="FFC000"/>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endParaRPr sz="2400">
              <a:solidFill>
                <a:srgbClr val="FFC000"/>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r>
              <a:t>3 Внутреннее сопротивление стабилизатора </a:t>
            </a:r>
            <a:r>
              <a:t>r</a:t>
            </a:r>
            <a:r>
              <a:rPr baseline="-28799"/>
              <a:t>i</a:t>
            </a:r>
            <a:r>
              <a:t>, равное отношению приращения выходного напряжения  к приращению тока нагрузки  при неизменном входном напряжении:</a:t>
            </a:r>
            <a:endParaRPr sz="2400">
              <a:solidFill>
                <a:srgbClr val="FFC000"/>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endParaRPr sz="2400">
              <a:solidFill>
                <a:srgbClr val="FFC000"/>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r>
              <a:t>Зная внутреннее сопротивление, можно опре­делить изменение выходного напряжения при изменении тока нагрузки. В стабилизаторах на­пряжения внутреннее сопротивление может до­стигать тысячных долей Ома.</a:t>
            </a:r>
          </a:p>
        </p:txBody>
      </p:sp>
      <p:pic>
        <p:nvPicPr>
          <p:cNvPr id="179" name="image.png" descr="image.png"/>
          <p:cNvPicPr>
            <a:picLocks noChangeAspect="1"/>
          </p:cNvPicPr>
          <p:nvPr/>
        </p:nvPicPr>
        <p:blipFill>
          <a:blip r:embed="rId2">
            <a:extLst/>
          </a:blip>
          <a:stretch>
            <a:fillRect/>
          </a:stretch>
        </p:blipFill>
        <p:spPr>
          <a:xfrm>
            <a:off x="5109907" y="1550961"/>
            <a:ext cx="2876551" cy="1008064"/>
          </a:xfrm>
          <a:prstGeom prst="rect">
            <a:avLst/>
          </a:prstGeom>
          <a:ln w="12700">
            <a:miter lim="400000"/>
          </a:ln>
        </p:spPr>
      </p:pic>
      <p:pic>
        <p:nvPicPr>
          <p:cNvPr id="180" name="image.png" descr="image.png"/>
          <p:cNvPicPr>
            <a:picLocks noChangeAspect="1"/>
          </p:cNvPicPr>
          <p:nvPr/>
        </p:nvPicPr>
        <p:blipFill>
          <a:blip r:embed="rId3">
            <a:extLst/>
          </a:blip>
          <a:stretch>
            <a:fillRect/>
          </a:stretch>
        </p:blipFill>
        <p:spPr>
          <a:xfrm>
            <a:off x="4405723" y="3187250"/>
            <a:ext cx="3019426" cy="627063"/>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2"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83" name="4 Коэффициент сглаживания пульсаций…"/>
          <p:cNvSpPr txBox="1"/>
          <p:nvPr/>
        </p:nvSpPr>
        <p:spPr>
          <a:xfrm>
            <a:off x="53657" y="2162363"/>
            <a:ext cx="9036686" cy="25332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74385" indent="-374385" defTabSz="457200">
              <a:buClr>
                <a:srgbClr val="00CCFF"/>
              </a:buClr>
              <a:buSzPct val="65000"/>
              <a:buChar char="■"/>
              <a:defRPr sz="2000">
                <a:solidFill>
                  <a:srgbClr val="000000"/>
                </a:solidFill>
                <a:latin typeface="+mn-lt"/>
                <a:ea typeface="+mn-ea"/>
                <a:cs typeface="+mn-cs"/>
                <a:sym typeface="Times New Roman"/>
              </a:defRPr>
            </a:pPr>
            <a:r>
              <a:t>4 Коэффициент сглаживания пульсаций</a:t>
            </a:r>
            <a:endParaRPr sz="2400">
              <a:solidFill>
                <a:srgbClr val="FFFFFF"/>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r>
              <a:t>,</a:t>
            </a:r>
            <a:endParaRPr sz="2400">
              <a:solidFill>
                <a:srgbClr val="FFFFFF"/>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r>
              <a:t>где </a:t>
            </a:r>
            <a:r>
              <a:rPr i="1"/>
              <a:t>U</a:t>
            </a:r>
            <a:r>
              <a:rPr baseline="-28799" i="1"/>
              <a:t>ВХ.</a:t>
            </a:r>
            <a:r>
              <a:rPr baseline="-28799" i="1"/>
              <a:t>m</a:t>
            </a:r>
            <a:r>
              <a:rPr baseline="-28799" i="1"/>
              <a:t>1</a:t>
            </a:r>
            <a:r>
              <a:rPr i="1"/>
              <a:t>, </a:t>
            </a:r>
            <a:r>
              <a:rPr i="1"/>
              <a:t>U</a:t>
            </a:r>
            <a:r>
              <a:rPr baseline="-28799" i="1"/>
              <a:t>ВЫХ.</a:t>
            </a:r>
            <a:r>
              <a:rPr baseline="-28799" i="1"/>
              <a:t>m</a:t>
            </a:r>
            <a:r>
              <a:rPr baseline="-28799" i="1"/>
              <a:t>1</a:t>
            </a:r>
            <a:r>
              <a:t> - соответственно амплитуды пульсации входного и выходного напряжений стабилизатора.</a:t>
            </a:r>
            <a:endParaRPr sz="2400">
              <a:solidFill>
                <a:srgbClr val="FFFFFF"/>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r>
              <a:t>5 Важным параметром стабилизаторов является темпе­ратурный коэффициент по напряжению ТКН, кото­рый характеризует изменение выходного напряжения при изменении температуры окружающей среды при неизмен­ном входном напряжении и токе нагрузки (</a:t>
            </a:r>
            <a:r>
              <a:t>U</a:t>
            </a:r>
            <a:r>
              <a:rPr baseline="-28799"/>
              <a:t>BX</a:t>
            </a:r>
            <a:r>
              <a:t>=</a:t>
            </a:r>
            <a:r>
              <a:t>const</a:t>
            </a:r>
            <a:r>
              <a:t>; </a:t>
            </a:r>
            <a:r>
              <a:t>I</a:t>
            </a:r>
            <a:r>
              <a:rPr baseline="-28799"/>
              <a:t>H</a:t>
            </a:r>
            <a:r>
              <a:t>=</a:t>
            </a:r>
            <a:r>
              <a:t>const</a:t>
            </a:r>
            <a:r>
              <a:t>), т.е.</a:t>
            </a:r>
          </a:p>
        </p:txBody>
      </p:sp>
      <p:pic>
        <p:nvPicPr>
          <p:cNvPr id="184" name="image.png" descr="image.png"/>
          <p:cNvPicPr>
            <a:picLocks noChangeAspect="1"/>
          </p:cNvPicPr>
          <p:nvPr/>
        </p:nvPicPr>
        <p:blipFill>
          <a:blip r:embed="rId2">
            <a:extLst/>
          </a:blip>
          <a:stretch>
            <a:fillRect/>
          </a:stretch>
        </p:blipFill>
        <p:spPr>
          <a:xfrm>
            <a:off x="4974605" y="2279909"/>
            <a:ext cx="1307557" cy="510541"/>
          </a:xfrm>
          <a:prstGeom prst="rect">
            <a:avLst/>
          </a:prstGeom>
          <a:ln w="12700">
            <a:miter lim="400000"/>
          </a:ln>
        </p:spPr>
      </p:pic>
      <p:pic>
        <p:nvPicPr>
          <p:cNvPr id="185" name="image.png" descr="image.png"/>
          <p:cNvPicPr>
            <a:picLocks noChangeAspect="1"/>
          </p:cNvPicPr>
          <p:nvPr/>
        </p:nvPicPr>
        <p:blipFill>
          <a:blip r:embed="rId3">
            <a:extLst/>
          </a:blip>
          <a:stretch>
            <a:fillRect/>
          </a:stretch>
        </p:blipFill>
        <p:spPr>
          <a:xfrm>
            <a:off x="5765725" y="4642650"/>
            <a:ext cx="1724749" cy="788487"/>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7"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88" name="В зависимости от рода стабилизируемого напряжения или тока стабилизаторы подразделяются на стабилизаторы переменного напряжения (тока) и стабилизаторы постоянного напряжения (тока). В зависимости от метода стабилизации они подразделяются на параметрическ"/>
          <p:cNvSpPr txBox="1"/>
          <p:nvPr/>
        </p:nvSpPr>
        <p:spPr>
          <a:xfrm>
            <a:off x="53657" y="2578632"/>
            <a:ext cx="9036686" cy="15411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20901" indent="-320901" defTabSz="457200">
              <a:buClr>
                <a:srgbClr val="00CCFF"/>
              </a:buClr>
              <a:buSzPct val="65000"/>
              <a:buChar char="■"/>
              <a:defRPr sz="2000">
                <a:solidFill>
                  <a:srgbClr val="000000"/>
                </a:solidFill>
                <a:latin typeface="+mn-lt"/>
                <a:ea typeface="+mn-ea"/>
                <a:cs typeface="+mn-cs"/>
                <a:sym typeface="Times New Roman"/>
              </a:defRPr>
            </a:lvl1pPr>
          </a:lstStyle>
          <a:p>
            <a:pPr/>
            <a:r>
              <a:t>В зависимости от рода стабилизируемого напряжения или тока стабилизаторы подразделяются на стабилизаторы переменного напряжения (тока) и стабилизаторы постоянного напряжения (тока). В зависимости от метода стаби­лизации они подразделяются на параметрические, компен­сационные и импульсные.</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91" name="Параметрические стабилизаторы постоянного напряжения…"/>
          <p:cNvSpPr txBox="1"/>
          <p:nvPr/>
        </p:nvSpPr>
        <p:spPr>
          <a:xfrm>
            <a:off x="53657" y="2658425"/>
            <a:ext cx="9036686" cy="15411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buClr>
                <a:srgbClr val="00CCFF"/>
              </a:buClr>
              <a:buSzPct val="65000"/>
              <a:buChar char="■"/>
              <a:defRPr sz="2000">
                <a:solidFill>
                  <a:srgbClr val="000000"/>
                </a:solidFill>
                <a:latin typeface="+mn-lt"/>
                <a:ea typeface="+mn-ea"/>
                <a:cs typeface="+mn-cs"/>
                <a:sym typeface="Times New Roman"/>
              </a:defRPr>
            </a:pPr>
            <a:r>
              <a:t>Параметрические стабилизаторы постоянного напряжения</a:t>
            </a:r>
            <a:endParaRPr b="1" i="1" sz="2800">
              <a:solidFill>
                <a:srgbClr val="FFC000"/>
              </a:solidFill>
              <a:latin typeface="Arial"/>
              <a:ea typeface="Arial"/>
              <a:cs typeface="Arial"/>
              <a:sym typeface="Arial"/>
            </a:endParaRPr>
          </a:p>
          <a:p>
            <a:pPr defTabSz="457200">
              <a:buClr>
                <a:srgbClr val="00CCFF"/>
              </a:buClr>
              <a:buSzPct val="65000"/>
              <a:buChar char="■"/>
              <a:defRPr sz="2000">
                <a:solidFill>
                  <a:srgbClr val="000000"/>
                </a:solidFill>
                <a:latin typeface="+mn-lt"/>
                <a:ea typeface="+mn-ea"/>
                <a:cs typeface="+mn-cs"/>
                <a:sym typeface="Times New Roman"/>
              </a:defRPr>
            </a:pPr>
            <a:r>
              <a:t>Для стабилизации напряжения постоянного тока используются нелинейные элементы, напряжение на которых мало зависит от тока, протекающего через них. В качестве таких элементов часто применяются кремниевые ста­билитроны и стабисторы.</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3"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94" name="Рисунок 9.1 – Вольт - амперные характеристики стабилитрона (а) и стабистора (б)"/>
          <p:cNvSpPr txBox="1"/>
          <p:nvPr/>
        </p:nvSpPr>
        <p:spPr>
          <a:xfrm>
            <a:off x="61594" y="5618162"/>
            <a:ext cx="9036687"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Рисунок 9.1 – Вольт - амперные характеристики стабилитрона (а) и стабистора (б)</a:t>
            </a:r>
          </a:p>
        </p:txBody>
      </p:sp>
      <p:pic>
        <p:nvPicPr>
          <p:cNvPr id="195" name="image.png" descr="image.png"/>
          <p:cNvPicPr>
            <a:picLocks noChangeAspect="1"/>
          </p:cNvPicPr>
          <p:nvPr/>
        </p:nvPicPr>
        <p:blipFill>
          <a:blip r:embed="rId2">
            <a:extLst/>
          </a:blip>
          <a:stretch>
            <a:fillRect/>
          </a:stretch>
        </p:blipFill>
        <p:spPr>
          <a:xfrm>
            <a:off x="106362" y="115887"/>
            <a:ext cx="8929688" cy="5329238"/>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7"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98" name="Кремниевые стабилитроны представляют собой плоскостные диоды, изготовленные по особой технологии. В отличие от обычных диодов кремниевые стабилитроны работают на обратной ветви ВАХ в области электрического пробоя, где незначительное увеличение напряжения"/>
          <p:cNvSpPr txBox="1"/>
          <p:nvPr/>
        </p:nvSpPr>
        <p:spPr>
          <a:xfrm>
            <a:off x="45719" y="20637"/>
            <a:ext cx="9036687" cy="28253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74385" indent="-374385" defTabSz="457200">
              <a:buClr>
                <a:srgbClr val="00CCFF"/>
              </a:buClr>
              <a:buSzPct val="65000"/>
              <a:buChar char="■"/>
              <a:defRPr sz="2000">
                <a:solidFill>
                  <a:srgbClr val="000000"/>
                </a:solidFill>
                <a:latin typeface="+mn-lt"/>
                <a:ea typeface="+mn-ea"/>
                <a:cs typeface="+mn-cs"/>
                <a:sym typeface="Times New Roman"/>
              </a:defRPr>
            </a:pPr>
            <a:r>
              <a:t>Кремниевые стабилитроны представляют со­бой плоскостные диоды, изготовленные по особой техноло­гии. В отличие от обычных диодов кремниевые стабилитро­ны работают на обратной ветви ВАХ в области электричес­кого пробоя, где незначительное увеличение напряжения вызывает существенное увеличение тока через стабилитрон (рисунок 9.1, а). При электрическом пробое стабилитрон сохра­няет работоспособность, если ток не превысит предельного значения. Таким образом, включая стабилитрон в обратном направлении, можно при значительном измене­нии тока (от </a:t>
            </a:r>
            <a:r>
              <a:t>I</a:t>
            </a:r>
            <a:r>
              <a:rPr baseline="-28799"/>
              <a:t>СТ.МИН</a:t>
            </a:r>
            <a:r>
              <a:t> до </a:t>
            </a:r>
            <a:r>
              <a:t>I</a:t>
            </a:r>
            <a:r>
              <a:rPr baseline="-28799"/>
              <a:t>СТ.МАХ</a:t>
            </a:r>
            <a:r>
              <a:t>) получить на нем практичес­ки постоянное напряжение (</a:t>
            </a:r>
            <a:r>
              <a:t>U</a:t>
            </a:r>
            <a:r>
              <a:rPr baseline="-28799"/>
              <a:t>CT</a:t>
            </a:r>
            <a:r>
              <a:t>).</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201" name="Стабистор представляет собой полупроводниковый прибор, напряжение на котором в прямом направлении изменяется незначительно при значительном изменении тока, протекающего по нему (рисунок 9.1, б); поэтому стабистор, работающий на прямой ветви ВАХ, в отличи"/>
          <p:cNvSpPr txBox="1"/>
          <p:nvPr/>
        </p:nvSpPr>
        <p:spPr>
          <a:xfrm>
            <a:off x="45719" y="20637"/>
            <a:ext cx="9036687" cy="3293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08420" indent="-408420" defTabSz="457200">
              <a:buClr>
                <a:srgbClr val="00CCFF"/>
              </a:buClr>
              <a:buSzPct val="65000"/>
              <a:buChar char="■"/>
              <a:defRPr sz="2000">
                <a:solidFill>
                  <a:srgbClr val="000000"/>
                </a:solidFill>
                <a:latin typeface="+mn-lt"/>
                <a:ea typeface="+mn-ea"/>
                <a:cs typeface="+mn-cs"/>
                <a:sym typeface="Times New Roman"/>
              </a:defRPr>
            </a:pPr>
            <a:r>
              <a:t>Стабистор представляет собой полупроводниковый прибор, напряжение на котором в прямом направлении изменяется незначительно при значительном изменении тока, протекающего по нему (рисунок 9.1, б); поэтому стабистор, работающий на прямой ветви ВАХ, в отличие от кремниевого стабилитрона, включается в цепь стабилизации в прямом направлении. Промышленность выпускает кремниевые стабисторы для стабилизации напряжения менее 3 В.</a:t>
            </a:r>
            <a:endParaRPr sz="2200">
              <a:solidFill>
                <a:srgbClr val="FFC000"/>
              </a:solidFill>
            </a:endParaRPr>
          </a:p>
          <a:p>
            <a:pPr marL="408420" indent="-408420" defTabSz="457200">
              <a:buClr>
                <a:srgbClr val="00CCFF"/>
              </a:buClr>
              <a:buSzPct val="65000"/>
              <a:buChar char="■"/>
              <a:defRPr sz="2000">
                <a:solidFill>
                  <a:srgbClr val="000000"/>
                </a:solidFill>
                <a:latin typeface="+mn-lt"/>
                <a:ea typeface="+mn-ea"/>
                <a:cs typeface="+mn-cs"/>
                <a:sym typeface="Times New Roman"/>
              </a:defRPr>
            </a:pPr>
            <a:r>
              <a:t>Для увеличения стабилизируемого напряжения стабилитроны могут быть включены последовательно. Параллельное включение стабилитронов недопустимо, так как небольшая разница в рабочих напряжениях, которая всегда имеет место, приводит к неравномерному распределению протекающих через них токов.</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3"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204" name="На рисунке 9.2, а представлена схема однокаскадного параметрического стабилизатора на кремниевых стабилитронах.…"/>
          <p:cNvSpPr txBox="1"/>
          <p:nvPr/>
        </p:nvSpPr>
        <p:spPr>
          <a:xfrm>
            <a:off x="45719" y="20637"/>
            <a:ext cx="9036687" cy="37016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74385" indent="-374385" defTabSz="457200">
              <a:buClr>
                <a:srgbClr val="00CCFF"/>
              </a:buClr>
              <a:buSzPct val="65000"/>
              <a:buChar char="■"/>
              <a:defRPr sz="2000">
                <a:solidFill>
                  <a:srgbClr val="000000"/>
                </a:solidFill>
                <a:latin typeface="+mn-lt"/>
                <a:ea typeface="+mn-ea"/>
                <a:cs typeface="+mn-cs"/>
                <a:sym typeface="Times New Roman"/>
              </a:defRPr>
            </a:pPr>
            <a:r>
              <a:t>На рисунке 9.2, а представлена схема однокаскадного параметрического стабилизатора на кремниевых стабилитронах. </a:t>
            </a:r>
            <a:endParaRPr sz="2400">
              <a:solidFill>
                <a:srgbClr val="FFC000"/>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r>
              <a:t>При увеличении напряжения на входе стабилизатора ток через стабилитрон </a:t>
            </a:r>
            <a:r>
              <a:t>VD</a:t>
            </a:r>
            <a:r>
              <a:t>1 резко возрастает, что приводит к увеличению падения напряжения на гасящем резисторе </a:t>
            </a:r>
            <a:r>
              <a:t>R</a:t>
            </a:r>
            <a:r>
              <a:rPr baseline="-28799"/>
              <a:t>rl</a:t>
            </a:r>
            <a:r>
              <a:t>. Приращение напряжения на гасящем резисторе примерно равно приращению напряжения на входе стабилизатора, так что напряжение на выходе стабилизатора при этом изменяется незначительно. Для термокомпенсации включены диоды </a:t>
            </a:r>
            <a:r>
              <a:t>VD</a:t>
            </a:r>
            <a:r>
              <a:rPr baseline="-28799"/>
              <a:t>K</a:t>
            </a:r>
            <a:r>
              <a:t>.</a:t>
            </a:r>
            <a:endParaRPr sz="2400">
              <a:solidFill>
                <a:srgbClr val="FFC000"/>
              </a:solidFill>
            </a:endParaRPr>
          </a:p>
          <a:p>
            <a:pPr marL="374385" indent="-374385" defTabSz="457200">
              <a:buClr>
                <a:srgbClr val="00CCFF"/>
              </a:buClr>
              <a:buSzPct val="65000"/>
              <a:buChar char="■"/>
              <a:defRPr sz="2000">
                <a:solidFill>
                  <a:srgbClr val="000000"/>
                </a:solidFill>
                <a:latin typeface="+mn-lt"/>
                <a:ea typeface="+mn-ea"/>
                <a:cs typeface="+mn-cs"/>
                <a:sym typeface="Times New Roman"/>
              </a:defRPr>
            </a:pPr>
            <a:r>
              <a:t>Если необходимо получить большую точность стабилизации, применяют двухкаскадный стабилизатор (рисунок 9.2,б). Коэффициент стабилизации в этом случае равен произведению коэф­фициентов стабилизации первого и второго каскадов.</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8"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39" name="С момента t1 диод открывается и будет открыт до момента t2, поскольку в. интервале времени t1 - t2 напряжение t2, определяющее потенциал анода диода, оказывает¬ся больше потенциала катода (точка K), который определяется напряжением u2 (рисунок 7.1,б, вер"/>
          <p:cNvSpPr txBox="1"/>
          <p:nvPr/>
        </p:nvSpPr>
        <p:spPr>
          <a:xfrm>
            <a:off x="45719" y="20637"/>
            <a:ext cx="9036687" cy="3230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С момента t1 диод открывается и будет открыт до момента t2, поскольку в. интервале времени t1 - t2 напряжение t2, определяющее потенциал анода диода, оказывает¬ся больше потенциала катода (точка K), который определяется напряжением u2 (рисунок 7.1,б, верхний график). Через открытый таким образом диод протекает ток iVD, который одновременно заряжает конденсатор и питает сопротивление нагрузки, т. е.</a:t>
            </a:r>
            <a:endParaRPr sz="2800">
              <a:solidFill>
                <a:srgbClr val="FFC000"/>
              </a:solidFill>
            </a:endParaRPr>
          </a:p>
          <a:p>
            <a:pPr defTabSz="457200">
              <a:defRPr sz="2000">
                <a:solidFill>
                  <a:srgbClr val="000000"/>
                </a:solidFill>
                <a:latin typeface="+mn-lt"/>
                <a:ea typeface="+mn-ea"/>
                <a:cs typeface="+mn-cs"/>
                <a:sym typeface="Times New Roman"/>
              </a:defRPr>
            </a:pPr>
            <a:endParaRPr sz="2800">
              <a:solidFill>
                <a:srgbClr val="FFC000"/>
              </a:solidFill>
            </a:endParaRPr>
          </a:p>
          <a:p>
            <a:pPr defTabSz="457200">
              <a:defRPr sz="2000">
                <a:solidFill>
                  <a:srgbClr val="000000"/>
                </a:solidFill>
                <a:latin typeface="+mn-lt"/>
                <a:ea typeface="+mn-ea"/>
                <a:cs typeface="+mn-cs"/>
                <a:sym typeface="Times New Roman"/>
              </a:defRPr>
            </a:pPr>
            <a:r>
              <a:t>iVD= i0+iЗ</a:t>
            </a:r>
            <a:endParaRPr sz="2800">
              <a:solidFill>
                <a:srgbClr val="FFC000"/>
              </a:solidFill>
            </a:endParaRPr>
          </a:p>
          <a:p>
            <a:pPr defTabSz="457200">
              <a:defRPr sz="2000">
                <a:solidFill>
                  <a:srgbClr val="000000"/>
                </a:solidFill>
                <a:latin typeface="+mn-lt"/>
                <a:ea typeface="+mn-ea"/>
                <a:cs typeface="+mn-cs"/>
                <a:sym typeface="Times New Roman"/>
              </a:defRPr>
            </a:pPr>
            <a:endParaRPr sz="2800">
              <a:solidFill>
                <a:srgbClr val="FFC000"/>
              </a:solidFill>
            </a:endParaRPr>
          </a:p>
          <a:p>
            <a:pPr defTabSz="457200">
              <a:defRPr sz="2000">
                <a:solidFill>
                  <a:srgbClr val="000000"/>
                </a:solidFill>
                <a:latin typeface="+mn-lt"/>
                <a:ea typeface="+mn-ea"/>
                <a:cs typeface="+mn-cs"/>
                <a:sym typeface="Times New Roman"/>
              </a:defRPr>
            </a:pPr>
            <a:r>
              <a:t>где iЗ - ток заряда конденсатора С.</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207" name="Рисунок 9.2 – Схемы параметрических стабилизаторов"/>
          <p:cNvSpPr txBox="1"/>
          <p:nvPr/>
        </p:nvSpPr>
        <p:spPr>
          <a:xfrm>
            <a:off x="61594" y="3141662"/>
            <a:ext cx="9036687"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Рисунок 9.2 – Схемы параметрических стабилизаторов</a:t>
            </a:r>
          </a:p>
        </p:txBody>
      </p:sp>
      <p:pic>
        <p:nvPicPr>
          <p:cNvPr id="208" name="image.png" descr="image.png"/>
          <p:cNvPicPr>
            <a:picLocks noChangeAspect="1"/>
          </p:cNvPicPr>
          <p:nvPr/>
        </p:nvPicPr>
        <p:blipFill>
          <a:blip r:embed="rId2">
            <a:extLst/>
          </a:blip>
          <a:stretch>
            <a:fillRect/>
          </a:stretch>
        </p:blipFill>
        <p:spPr>
          <a:xfrm>
            <a:off x="3175" y="620712"/>
            <a:ext cx="9123363" cy="2232026"/>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211" name="На рисунке 9.2, в приведена схема параметрического стабилизатора, в котором вместо гасящего резистора включен стабилизатор тока. Включение стабилизатора тока эквивалентно включению гасящего резистора с очень большим сопротивлением и позволяет повысить КП"/>
          <p:cNvSpPr txBox="1"/>
          <p:nvPr/>
        </p:nvSpPr>
        <p:spPr>
          <a:xfrm>
            <a:off x="45719" y="20637"/>
            <a:ext cx="9036687" cy="15411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74385" indent="-374385" defTabSz="457200">
              <a:buClr>
                <a:srgbClr val="00CCFF"/>
              </a:buClr>
              <a:buSzPct val="65000"/>
              <a:buChar char="■"/>
              <a:defRPr sz="2000">
                <a:solidFill>
                  <a:srgbClr val="000000"/>
                </a:solidFill>
                <a:latin typeface="+mn-lt"/>
                <a:ea typeface="+mn-ea"/>
                <a:cs typeface="+mn-cs"/>
                <a:sym typeface="Times New Roman"/>
              </a:defRPr>
            </a:lvl1pPr>
          </a:lstStyle>
          <a:p>
            <a:pPr/>
            <a:r>
              <a:t>На рисунке 9.2, в приведена схема параметрического стабилизатора, в котором вместо гасящего резистора включен стабилизатор тока. Включение стабилизатора тока эквивалентно включению гасящего резистора с очень большим сопротивлением и позволяет повысить КПД вследствие уменьшения входного напряжения при достаточно большом коэффициенте стабилизации.</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1"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42" name="Напряжение на конденсаторе uC увеличивается (по экспоненциальному закону), причем скорость нарастания зависит от постоянной времени заряда конденсатора:…"/>
          <p:cNvSpPr txBox="1"/>
          <p:nvPr/>
        </p:nvSpPr>
        <p:spPr>
          <a:xfrm>
            <a:off x="53657" y="693356"/>
            <a:ext cx="9036686" cy="2861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Напряжение на конденсаторе uC увеличивается (по экспоненциальному закону), причем скорость нарастания зависит от постоянной времени заряда конденсатора:</a:t>
            </a:r>
            <a:endParaRPr sz="2400">
              <a:solidFill>
                <a:srgbClr val="FFC000"/>
              </a:solidFill>
            </a:endParaRP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r>
              <a:t> </a:t>
            </a:r>
          </a:p>
          <a:p>
            <a:pPr defTabSz="457200">
              <a:defRPr sz="2000">
                <a:solidFill>
                  <a:srgbClr val="000000"/>
                </a:solidFill>
                <a:latin typeface="+mn-lt"/>
                <a:ea typeface="+mn-ea"/>
                <a:cs typeface="+mn-cs"/>
                <a:sym typeface="Times New Roman"/>
              </a:defRPr>
            </a:pPr>
            <a:endParaRPr sz="2400">
              <a:solidFill>
                <a:srgbClr val="FFC000"/>
              </a:solidFill>
            </a:endParaRPr>
          </a:p>
          <a:p>
            <a:pPr defTabSz="457200">
              <a:defRPr sz="2000">
                <a:solidFill>
                  <a:srgbClr val="000000"/>
                </a:solidFill>
                <a:latin typeface="+mn-lt"/>
                <a:ea typeface="+mn-ea"/>
                <a:cs typeface="+mn-cs"/>
                <a:sym typeface="Times New Roman"/>
              </a:defRPr>
            </a:pPr>
            <a:r>
              <a:t>где   = rДИН + rТР - внутреннее динамическое сопротив¬ление фазы выпрямителя, в котором rДИН — динамическое сопротивление диода; rТР — сопротивление обмоток трансформатора, приведенное к фазе вторичной обмотки.</a:t>
            </a:r>
          </a:p>
        </p:txBody>
      </p:sp>
      <p:pic>
        <p:nvPicPr>
          <p:cNvPr id="43" name="image.png" descr="image.png"/>
          <p:cNvPicPr>
            <a:picLocks noChangeAspect="1"/>
          </p:cNvPicPr>
          <p:nvPr/>
        </p:nvPicPr>
        <p:blipFill>
          <a:blip r:embed="rId2">
            <a:extLst/>
          </a:blip>
          <a:stretch>
            <a:fillRect/>
          </a:stretch>
        </p:blipFill>
        <p:spPr>
          <a:xfrm>
            <a:off x="684212" y="2098675"/>
            <a:ext cx="723901" cy="627063"/>
          </a:xfrm>
          <a:prstGeom prst="rect">
            <a:avLst/>
          </a:prstGeom>
          <a:ln w="12700">
            <a:miter lim="400000"/>
          </a:ln>
        </p:spPr>
      </p:pic>
      <p:pic>
        <p:nvPicPr>
          <p:cNvPr id="44" name="image.png" descr="image.png"/>
          <p:cNvPicPr>
            <a:picLocks noChangeAspect="1"/>
          </p:cNvPicPr>
          <p:nvPr/>
        </p:nvPicPr>
        <p:blipFill>
          <a:blip r:embed="rId3">
            <a:extLst/>
          </a:blip>
          <a:stretch>
            <a:fillRect/>
          </a:stretch>
        </p:blipFill>
        <p:spPr>
          <a:xfrm>
            <a:off x="2987675" y="1274762"/>
            <a:ext cx="2281238" cy="82391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47" name="Рисунок 7.1 - Однополупериодная схема выпрямления с емкостной нагрузкой (а), диаграммы напряжений и токов в схеме (б)"/>
          <p:cNvSpPr txBox="1"/>
          <p:nvPr/>
        </p:nvSpPr>
        <p:spPr>
          <a:xfrm>
            <a:off x="153669" y="6165850"/>
            <a:ext cx="9036687" cy="664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Рисунок 7.1 - Однополупериодная схема выпрямления с емкостной нагрузкой (а), диаграммы напряжений и токов в схеме (б)</a:t>
            </a:r>
          </a:p>
        </p:txBody>
      </p:sp>
      <p:pic>
        <p:nvPicPr>
          <p:cNvPr id="48" name="image.jpeg" descr="image.jpeg"/>
          <p:cNvPicPr>
            <a:picLocks noChangeAspect="1"/>
          </p:cNvPicPr>
          <p:nvPr/>
        </p:nvPicPr>
        <p:blipFill>
          <a:blip r:embed="rId2">
            <a:extLst/>
          </a:blip>
          <a:stretch>
            <a:fillRect/>
          </a:stretch>
        </p:blipFill>
        <p:spPr>
          <a:xfrm>
            <a:off x="101600" y="49212"/>
            <a:ext cx="8863013" cy="604361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5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51" name="Затем в интервале времени t2 – t3 диод вновь закрывается и схема работает так же, как и в интервале t0 - t1, т. е. конденсатор С опять разряжается через сопротивление нагрузки, поддерживая при этом в ней ток i0 прежнего направления.…"/>
          <p:cNvSpPr txBox="1"/>
          <p:nvPr/>
        </p:nvSpPr>
        <p:spPr>
          <a:xfrm>
            <a:off x="53657" y="2220275"/>
            <a:ext cx="9036686" cy="24174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000000"/>
                </a:solidFill>
                <a:latin typeface="+mn-lt"/>
                <a:ea typeface="+mn-ea"/>
                <a:cs typeface="+mn-cs"/>
                <a:sym typeface="Times New Roman"/>
              </a:defRPr>
            </a:pPr>
            <a:r>
              <a:t>Затем в интервале времени t2 – t3 диод вновь закрывается и схема работает так же, как и в интервале t0 - t1, т. е. конденсатор С опять разряжается через сопротивление нагрузки, поддерживая при этом в ней ток i0 прежнего направления.</a:t>
            </a:r>
            <a:endParaRPr sz="2800">
              <a:solidFill>
                <a:srgbClr val="FFC000"/>
              </a:solidFill>
            </a:endParaRPr>
          </a:p>
          <a:p>
            <a:pPr defTabSz="457200">
              <a:defRPr sz="2000">
                <a:solidFill>
                  <a:srgbClr val="000000"/>
                </a:solidFill>
                <a:latin typeface="+mn-lt"/>
                <a:ea typeface="+mn-ea"/>
                <a:cs typeface="+mn-cs"/>
                <a:sym typeface="Times New Roman"/>
              </a:defRPr>
            </a:pPr>
            <a:r>
              <a:t>График напряжения u0 в соответствии со схемой включения конденсатора С и нагрузки RH (рисунок 7.1, а) повторяет график напряжения на конденсаторе uC, причем если  , где Т - период изменения напряжения u2, то напряжение u0 не уменьшается до нуля, а имеет конечное (минимальное) значение (рисунок 7.1,б).</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53"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54" name="График выпрямленного тока i0 повторяет график u0, среднее значение выпрямленного тока I0 и среднее значение выпрямленного напряжения U0 связаны соотношением I0= U0/RH  Из графика iVD видно, что в схеме по отношению к току диода проявляется отсекающее дей"/>
          <p:cNvSpPr txBox="1"/>
          <p:nvPr/>
        </p:nvSpPr>
        <p:spPr>
          <a:xfrm>
            <a:off x="53657" y="1636074"/>
            <a:ext cx="9036686" cy="3585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000000"/>
                </a:solidFill>
                <a:latin typeface="+mn-lt"/>
                <a:ea typeface="+mn-ea"/>
                <a:cs typeface="+mn-cs"/>
                <a:sym typeface="Times New Roman"/>
              </a:defRPr>
            </a:lvl1pPr>
          </a:lstStyle>
          <a:p>
            <a:pPr/>
            <a:r>
              <a:t>График выпрямленного тока i0 повторяет график u0, среднее значение выпрямленного тока I0 и среднее значение выпрямленного напряжения U0 связаны соотношением I0= U0/RH  Из графика iVD видно, что в схеме по отношению к току диода проявляется отсекающее действие конденсатора С, причем время работы диода tИ и угол отсечки   уменьшаются при уменьшении постоянной заряда конденсатора   и при увеличении постоянной разряда конденсатора. Поскольку во время заряда конденсатора С по диоду протекает ток iVD = i0 + iЗ, то соответственно увеличивается амплитуда тока диода IПР. И.П. и действую¬щее значение тока вторичной обмотки трансформатора I2, что, в свою очередь, приводит к увеличению мощности обмоток трансформатора. Таким образом, использование обмоток трансформатора при емкостном характере нагрузки значительно хуже, чем при активной нагрузке.</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кстура">
  <a:themeElements>
    <a:clrScheme name="Текстура">
      <a:dk1>
        <a:srgbClr val="816D56"/>
      </a:dk1>
      <a:lt1>
        <a:srgbClr val="2B5481"/>
      </a:lt1>
      <a:dk2>
        <a:srgbClr val="A7A7A7"/>
      </a:dk2>
      <a:lt2>
        <a:srgbClr val="535353"/>
      </a:lt2>
      <a:accent1>
        <a:srgbClr val="009999"/>
      </a:accent1>
      <a:accent2>
        <a:srgbClr val="336699"/>
      </a:accent2>
      <a:accent3>
        <a:srgbClr val="9BBB59"/>
      </a:accent3>
      <a:accent4>
        <a:srgbClr val="8064A2"/>
      </a:accent4>
      <a:accent5>
        <a:srgbClr val="4BACC6"/>
      </a:accent5>
      <a:accent6>
        <a:srgbClr val="F79646"/>
      </a:accent6>
      <a:hlink>
        <a:srgbClr val="0000FF"/>
      </a:hlink>
      <a:folHlink>
        <a:srgbClr val="FF00FF"/>
      </a:folHlink>
    </a:clrScheme>
    <a:fontScheme name="Текстура">
      <a:majorFont>
        <a:latin typeface="Helvetica"/>
        <a:ea typeface="Helvetica"/>
        <a:cs typeface="Helvetica"/>
      </a:majorFont>
      <a:minorFont>
        <a:latin typeface="Times New Roman"/>
        <a:ea typeface="Times New Roman"/>
        <a:cs typeface="Times New Roman"/>
      </a:minorFont>
    </a:fontScheme>
    <a:fmtScheme name="Текстур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кстура">
  <a:themeElements>
    <a:clrScheme name="Текстура">
      <a:dk1>
        <a:srgbClr val="000000"/>
      </a:dk1>
      <a:lt1>
        <a:srgbClr val="FFFFFF"/>
      </a:lt1>
      <a:dk2>
        <a:srgbClr val="A7A7A7"/>
      </a:dk2>
      <a:lt2>
        <a:srgbClr val="535353"/>
      </a:lt2>
      <a:accent1>
        <a:srgbClr val="009999"/>
      </a:accent1>
      <a:accent2>
        <a:srgbClr val="336699"/>
      </a:accent2>
      <a:accent3>
        <a:srgbClr val="9BBB59"/>
      </a:accent3>
      <a:accent4>
        <a:srgbClr val="8064A2"/>
      </a:accent4>
      <a:accent5>
        <a:srgbClr val="4BACC6"/>
      </a:accent5>
      <a:accent6>
        <a:srgbClr val="F79646"/>
      </a:accent6>
      <a:hlink>
        <a:srgbClr val="0000FF"/>
      </a:hlink>
      <a:folHlink>
        <a:srgbClr val="FF00FF"/>
      </a:folHlink>
    </a:clrScheme>
    <a:fontScheme name="Текстура">
      <a:majorFont>
        <a:latin typeface="Helvetica"/>
        <a:ea typeface="Helvetica"/>
        <a:cs typeface="Helvetica"/>
      </a:majorFont>
      <a:minorFont>
        <a:latin typeface="Times New Roman"/>
        <a:ea typeface="Times New Roman"/>
        <a:cs typeface="Times New Roman"/>
      </a:minorFont>
    </a:fontScheme>
    <a:fmtScheme name="Текстур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