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DD"/>
          </a:solidFill>
        </a:fill>
      </a:tcStyle>
    </a:wholeTbl>
    <a:band2H>
      <a:tcTxStyle b="def" i="def"/>
      <a:tcStyle>
        <a:tcBdr/>
        <a:fill>
          <a:solidFill>
            <a:srgbClr val="E6EFE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ahoma"/>
          <a:ea typeface="Tahoma"/>
          <a:cs typeface="Tahoma"/>
        </a:font>
        <a:srgbClr val="2B548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9EC"/>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ahoma"/>
          <a:ea typeface="Tahoma"/>
          <a:cs typeface="Tahoma"/>
        </a:font>
        <a:srgbClr val="2B5481"/>
      </a:tcTxStyle>
      <a:tcStyle>
        <a:tcBdr>
          <a:left>
            <a:ln w="12700" cap="flat">
              <a:noFill/>
              <a:miter lim="400000"/>
            </a:ln>
          </a:left>
          <a:right>
            <a:ln w="12700" cap="flat">
              <a:noFill/>
              <a:miter lim="400000"/>
            </a:ln>
          </a:right>
          <a:top>
            <a:ln w="508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ahoma"/>
          <a:ea typeface="Tahoma"/>
          <a:cs typeface="Tahoma"/>
        </a:font>
        <a:srgbClr val="FFFFFF"/>
      </a:tcTxStyle>
      <a:tcStyle>
        <a:tcBdr>
          <a:left>
            <a:ln w="12700" cap="flat">
              <a:noFill/>
              <a:miter lim="400000"/>
            </a:ln>
          </a:left>
          <a:right>
            <a:ln w="12700" cap="flat">
              <a:noFill/>
              <a:miter lim="400000"/>
            </a:ln>
          </a:right>
          <a:top>
            <a:ln w="25400" cap="flat">
              <a:solidFill>
                <a:srgbClr val="2B5481"/>
              </a:solidFill>
              <a:prstDash val="solid"/>
              <a:round/>
            </a:ln>
          </a:top>
          <a:bottom>
            <a:ln w="25400" cap="flat">
              <a:solidFill>
                <a:srgbClr val="2B548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ahoma"/>
          <a:ea typeface="Tahoma"/>
          <a:cs typeface="Tahoma"/>
        </a:font>
        <a:srgbClr val="2B54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FD7"/>
          </a:solidFill>
        </a:fill>
      </a:tcStyle>
    </a:wholeTbl>
    <a:band2H>
      <a:tcTxStyle b="def" i="def"/>
      <a:tcStyle>
        <a:tcBdr/>
        <a:fill>
          <a:solidFill>
            <a:srgbClr val="E7E9EC"/>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B5481"/>
          </a:solidFill>
        </a:fill>
      </a:tcStyle>
    </a:firstRow>
  </a:tblStyle>
  <a:tblStyle styleId="{2708684C-4D16-4618-839F-0558EEFCDFE6}" styleName="">
    <a:tblBg/>
    <a:wholeTbl>
      <a:tcTxStyle b="off"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b="def" i="def"/>
      <a:tcStyle>
        <a:tcBdr/>
        <a:fill>
          <a:solidFill>
            <a:srgbClr val="FFFFFF"/>
          </a:solidFill>
        </a:fill>
      </a:tcStyle>
    </a:band2H>
    <a:firstCol>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ahoma"/>
          <a:ea typeface="Tahoma"/>
          <a:cs typeface="Tahom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Номер слайда"/>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Текст заголовка"/>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Текст заголовка</a:t>
            </a:r>
          </a:p>
        </p:txBody>
      </p:sp>
      <p:sp>
        <p:nvSpPr>
          <p:cNvPr id="3" name="Уровень текста 1…"/>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p:nvPr>
            <p:ph type="sldNum" sz="quarter" idx="2"/>
          </p:nvPr>
        </p:nvSpPr>
        <p:spPr>
          <a:xfrm>
            <a:off x="8384892" y="6432651"/>
            <a:ext cx="301909" cy="288825"/>
          </a:xfrm>
          <a:prstGeom prst="rect">
            <a:avLst/>
          </a:prstGeom>
          <a:ln w="12700">
            <a:miter lim="400000"/>
          </a:ln>
        </p:spPr>
        <p:txBody>
          <a:bodyPr wrap="none" lIns="45719" rIns="45719" anchor="b">
            <a:spAutoFit/>
          </a:bodyPr>
          <a:lstStyle>
            <a:lvl1pPr algn="r">
              <a:defRPr sz="1400">
                <a:solidFill>
                  <a:srgbClr val="FFFFFF"/>
                </a:solidFill>
                <a:effectLst>
                  <a:outerShdw sx="100000" sy="100000" kx="0" ky="0" algn="b" rotWithShape="0" blurRad="12700" dist="25400" dir="2700000">
                    <a:srgbClr val="000000"/>
                  </a:outerShdw>
                </a:effectLst>
                <a:latin typeface="+mj-lt"/>
                <a:ea typeface="+mj-ea"/>
                <a:cs typeface="+mj-cs"/>
                <a:sym typeface="Aria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solidFill>
            <a:srgbClr val="E5FFFF"/>
          </a:solidFill>
          <a:uFillTx/>
          <a:latin typeface="Tahoma"/>
          <a:ea typeface="Tahoma"/>
          <a:cs typeface="Tahoma"/>
          <a:sym typeface="Tahoma"/>
        </a:defRPr>
      </a:lvl9pPr>
    </p:titleStyle>
    <p:bodyStyle>
      <a:lvl1pPr marL="342900" marR="0" indent="-3429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1pPr>
      <a:lvl2pPr marL="783771" marR="0" indent="-326571"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2pPr>
      <a:lvl3pPr marL="1219200" marR="0" indent="-3048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3pPr>
      <a:lvl4pPr marL="1737360" marR="0" indent="-36576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4pPr>
      <a:lvl5pPr marL="2235200" marR="0" indent="-406400" algn="l" defTabSz="914400" rtl="0" latinLnBrk="0">
        <a:lnSpc>
          <a:spcPct val="100000"/>
        </a:lnSpc>
        <a:spcBef>
          <a:spcPts val="700"/>
        </a:spcBef>
        <a:spcAft>
          <a:spcPts val="0"/>
        </a:spcAft>
        <a:buClr>
          <a:srgbClr val="00CCFF"/>
        </a:buClr>
        <a:buSzPct val="65000"/>
        <a:buFontTx/>
        <a:buChar char="■"/>
        <a:tabLst/>
        <a:defRPr b="0" baseline="0" cap="none" i="0" spc="0" strike="noStrike" sz="3200" u="none">
          <a:solidFill>
            <a:srgbClr val="FFFFFF"/>
          </a:solidFill>
          <a:uFillTx/>
          <a:latin typeface="Tahoma"/>
          <a:ea typeface="Tahoma"/>
          <a:cs typeface="Tahoma"/>
          <a:sym typeface="Tahoma"/>
        </a:defRPr>
      </a:lvl5pPr>
      <a:lvl6pPr marL="26924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6pPr>
      <a:lvl7pPr marL="31496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7pPr>
      <a:lvl8pPr marL="36068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8pPr>
      <a:lvl9pPr marL="4064000" marR="0" indent="-406400" algn="l" defTabSz="914400" rtl="0" latinLnBrk="0">
        <a:lnSpc>
          <a:spcPct val="100000"/>
        </a:lnSpc>
        <a:spcBef>
          <a:spcPts val="700"/>
        </a:spcBef>
        <a:spcAft>
          <a:spcPts val="0"/>
        </a:spcAft>
        <a:buClr>
          <a:srgbClr val="00CCFF"/>
        </a:buClr>
        <a:buSzPct val="65000"/>
        <a:buFont typeface="Wingdings"/>
        <a:buChar char=""/>
        <a:tabLst/>
        <a:defRPr b="0" baseline="0" cap="none" i="0" spc="0" strike="noStrike" sz="3200" u="none">
          <a:solidFill>
            <a:srgbClr val="FFFFFF"/>
          </a:solidFill>
          <a:uFillTx/>
          <a:latin typeface="Tahoma"/>
          <a:ea typeface="Tahoma"/>
          <a:cs typeface="Tahoma"/>
          <a:sym typeface="Tahom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effectLst>
            <a:outerShdw sx="100000" sy="100000" kx="0" ky="0" algn="b" rotWithShape="0" blurRad="12700" dist="25400" dir="2700000">
              <a:srgbClr val="000000"/>
            </a:outerShdw>
          </a:effectLst>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МГТУ им. Н.Э.Баумана"/>
          <p:cNvSpPr txBox="1"/>
          <p:nvPr/>
        </p:nvSpPr>
        <p:spPr>
          <a:xfrm>
            <a:off x="1953895" y="36512"/>
            <a:ext cx="4294545" cy="586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3200">
                <a:solidFill>
                  <a:srgbClr val="FF0000"/>
                </a:solidFill>
              </a:defRPr>
            </a:lvl1pPr>
          </a:lstStyle>
          <a:p>
            <a:pPr/>
            <a:r>
              <a:t>МГТУ им. Н.Э.Баумана</a:t>
            </a:r>
          </a:p>
        </p:txBody>
      </p:sp>
      <p:sp>
        <p:nvSpPr>
          <p:cNvPr id="21" name="Линия"/>
          <p:cNvSpPr/>
          <p:nvPr/>
        </p:nvSpPr>
        <p:spPr>
          <a:xfrm>
            <a:off x="179387" y="620712"/>
            <a:ext cx="7993063" cy="1"/>
          </a:xfrm>
          <a:prstGeom prst="line">
            <a:avLst/>
          </a:prstGeom>
          <a:ln w="25400">
            <a:solidFill>
              <a:srgbClr val="FF0000"/>
            </a:solidFill>
          </a:ln>
        </p:spPr>
        <p:txBody>
          <a:bodyPr lIns="45719" rIns="45719"/>
          <a:lstStyle/>
          <a:p>
            <a:pPr>
              <a:defRPr>
                <a:solidFill>
                  <a:srgbClr val="FFFFFF"/>
                </a:solidFill>
              </a:defRPr>
            </a:pPr>
          </a:p>
        </p:txBody>
      </p:sp>
      <p:sp>
        <p:nvSpPr>
          <p:cNvPr id="22" name="Лекция 1"/>
          <p:cNvSpPr txBox="1"/>
          <p:nvPr/>
        </p:nvSpPr>
        <p:spPr>
          <a:xfrm>
            <a:off x="234632" y="1341437"/>
            <a:ext cx="8622348" cy="108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CC00"/>
                </a:solidFill>
              </a:defRPr>
            </a:lvl1pPr>
          </a:lstStyle>
          <a:p>
            <a:pPr/>
            <a:r>
              <a:t>Лекция 1</a:t>
            </a:r>
          </a:p>
        </p:txBody>
      </p:sp>
      <p:sp>
        <p:nvSpPr>
          <p:cNvPr id="23" name="Игорь Александрович Сидоров   к.т.н., доцент…"/>
          <p:cNvSpPr txBox="1"/>
          <p:nvPr/>
        </p:nvSpPr>
        <p:spPr>
          <a:xfrm>
            <a:off x="117157" y="5589587"/>
            <a:ext cx="8589011"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lgn="ctr">
              <a:defRPr sz="2400">
                <a:solidFill>
                  <a:srgbClr val="FF0000"/>
                </a:solidFill>
              </a:defRPr>
            </a:pPr>
            <a:r>
              <a:t>Игорь Александрович Сидоров   к.т.н., доцент</a:t>
            </a:r>
          </a:p>
          <a:p>
            <a:pPr algn="ctr">
              <a:defRPr sz="2400">
                <a:solidFill>
                  <a:srgbClr val="FF0000"/>
                </a:solidFill>
              </a:defRPr>
            </a:pPr>
            <a:r>
              <a:t>Москва</a:t>
            </a:r>
          </a:p>
        </p:txBody>
      </p:sp>
      <p:sp>
        <p:nvSpPr>
          <p:cNvPr id="24" name="Электропреобразовательные утройства радиоэлектронных средств"/>
          <p:cNvSpPr txBox="1"/>
          <p:nvPr/>
        </p:nvSpPr>
        <p:spPr>
          <a:xfrm>
            <a:off x="210820" y="741362"/>
            <a:ext cx="8027750"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000">
                <a:solidFill>
                  <a:srgbClr val="FF0000"/>
                </a:solidFill>
              </a:defRPr>
            </a:lvl1pPr>
          </a:lstStyle>
          <a:p>
            <a:pPr/>
            <a:r>
              <a:t>Электропреобразовательные утройства радиоэлектронных средств</a:t>
            </a:r>
          </a:p>
        </p:txBody>
      </p:sp>
      <p:pic>
        <p:nvPicPr>
          <p:cNvPr id="25" name="image.png" descr="image.png"/>
          <p:cNvPicPr>
            <a:picLocks noChangeAspect="1"/>
          </p:cNvPicPr>
          <p:nvPr/>
        </p:nvPicPr>
        <p:blipFill>
          <a:blip r:embed="rId2">
            <a:extLst/>
          </a:blip>
          <a:stretch>
            <a:fillRect/>
          </a:stretch>
        </p:blipFill>
        <p:spPr>
          <a:xfrm>
            <a:off x="8636000" y="73025"/>
            <a:ext cx="454025" cy="547688"/>
          </a:xfrm>
          <a:prstGeom prst="rect">
            <a:avLst/>
          </a:prstGeom>
          <a:ln w="12700">
            <a:miter lim="400000"/>
          </a:ln>
        </p:spPr>
      </p:pic>
      <p:sp>
        <p:nvSpPr>
          <p:cNvPr id="26" name="Содержание лекции 1.…"/>
          <p:cNvSpPr txBox="1"/>
          <p:nvPr/>
        </p:nvSpPr>
        <p:spPr>
          <a:xfrm>
            <a:off x="525144" y="2349500"/>
            <a:ext cx="8303261" cy="37774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i="1" sz="2400">
                <a:solidFill>
                  <a:srgbClr val="000000"/>
                </a:solidFill>
                <a:latin typeface="Times New Roman"/>
                <a:ea typeface="Times New Roman"/>
                <a:cs typeface="Times New Roman"/>
                <a:sym typeface="Times New Roman"/>
              </a:defRPr>
            </a:pPr>
            <a:r>
              <a:t>Содержание лекции </a:t>
            </a:r>
            <a:r>
              <a:rPr i="0"/>
              <a:t>1. </a:t>
            </a:r>
          </a:p>
          <a:p>
            <a:pPr>
              <a:defRPr b="1" sz="2400">
                <a:solidFill>
                  <a:srgbClr val="000000"/>
                </a:solidFill>
                <a:latin typeface="Times New Roman"/>
                <a:ea typeface="Times New Roman"/>
                <a:cs typeface="Times New Roman"/>
                <a:sym typeface="Times New Roman"/>
              </a:defRPr>
            </a:pPr>
            <a:r>
              <a:t>Источники вторичного электропитания </a:t>
            </a:r>
          </a:p>
          <a:p>
            <a:pPr>
              <a:defRPr b="1" sz="2400">
                <a:solidFill>
                  <a:srgbClr val="000000"/>
                </a:solidFill>
                <a:latin typeface="Times New Roman"/>
                <a:ea typeface="Times New Roman"/>
                <a:cs typeface="Times New Roman"/>
                <a:sym typeface="Times New Roman"/>
              </a:defRPr>
            </a:pPr>
            <a:r>
              <a:t>Структурные схемы выпрямителей</a:t>
            </a:r>
          </a:p>
          <a:p>
            <a:pPr>
              <a:defRPr b="1" sz="2400">
                <a:solidFill>
                  <a:srgbClr val="000000"/>
                </a:solidFill>
                <a:latin typeface="Times New Roman"/>
                <a:ea typeface="Times New Roman"/>
                <a:cs typeface="Times New Roman"/>
                <a:sym typeface="Times New Roman"/>
              </a:defRPr>
            </a:pPr>
            <a:r>
              <a:t>Выпрямители и их основные параметры. </a:t>
            </a:r>
          </a:p>
          <a:p>
            <a:pPr>
              <a:defRPr b="1" sz="2400">
                <a:solidFill>
                  <a:srgbClr val="000000"/>
                </a:solidFill>
                <a:latin typeface="Times New Roman"/>
                <a:ea typeface="Times New Roman"/>
                <a:cs typeface="Times New Roman"/>
                <a:sym typeface="Times New Roman"/>
              </a:defRPr>
            </a:pPr>
            <a:r>
              <a:t>Управляемые полупроводниковые вентили-тиристоры</a:t>
            </a:r>
          </a:p>
          <a:p>
            <a:pPr>
              <a:defRPr b="1" sz="2400">
                <a:solidFill>
                  <a:srgbClr val="000000"/>
                </a:solidFill>
                <a:latin typeface="Times New Roman"/>
                <a:ea typeface="Times New Roman"/>
                <a:cs typeface="Times New Roman"/>
                <a:sym typeface="Times New Roman"/>
              </a:defRPr>
            </a:pPr>
            <a:r>
              <a:t>Параллельное и последовательное соединение диодов</a:t>
            </a:r>
          </a:p>
          <a:p>
            <a:pPr>
              <a:defRPr b="1" sz="2400">
                <a:solidFill>
                  <a:srgbClr val="000000"/>
                </a:solidFill>
                <a:latin typeface="Times New Roman"/>
                <a:ea typeface="Times New Roman"/>
                <a:cs typeface="Times New Roman"/>
                <a:sym typeface="Times New Roman"/>
              </a:defRPr>
            </a:pPr>
            <a:r>
              <a:t>Однофазная однополупериодная схема выпрямления</a:t>
            </a:r>
          </a:p>
          <a:p>
            <a:pPr>
              <a:defRPr b="1" sz="2400">
                <a:solidFill>
                  <a:srgbClr val="000000"/>
                </a:solidFill>
                <a:latin typeface="Times New Roman"/>
                <a:ea typeface="Times New Roman"/>
                <a:cs typeface="Times New Roman"/>
                <a:sym typeface="Times New Roman"/>
              </a:defRPr>
            </a:pPr>
            <a:r>
              <a:t>Однофазная мостовая схема выпрямления</a:t>
            </a:r>
          </a:p>
          <a:p>
            <a:pPr>
              <a:defRPr b="1" sz="2400">
                <a:solidFill>
                  <a:srgbClr val="000000"/>
                </a:solidFill>
                <a:latin typeface="Times New Roman"/>
                <a:ea typeface="Times New Roman"/>
                <a:cs typeface="Times New Roman"/>
                <a:sym typeface="Times New Roman"/>
              </a:defRPr>
            </a:pPr>
          </a:p>
          <a:p>
            <a:pPr>
              <a:defRPr b="1" sz="2400">
                <a:solidFill>
                  <a:srgbClr val="000000"/>
                </a:solidFill>
                <a:latin typeface="Times New Roman"/>
                <a:ea typeface="Times New Roman"/>
                <a:cs typeface="Times New Roman"/>
                <a:sym typeface="Times New Roman"/>
              </a:defRPr>
            </a:pPr>
          </a:p>
          <a:p>
            <a:pPr>
              <a:defRPr>
                <a:solidFill>
                  <a:srgbClr val="000000"/>
                </a:solidFill>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53" name="Рисунок 1 – Структурные схемы выпрямителей"/>
          <p:cNvSpPr txBox="1"/>
          <p:nvPr/>
        </p:nvSpPr>
        <p:spPr>
          <a:xfrm>
            <a:off x="156845" y="5572125"/>
            <a:ext cx="8941435"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Рисунок 1 – Структурные схемы выпрямителей</a:t>
            </a:r>
          </a:p>
        </p:txBody>
      </p:sp>
      <p:pic>
        <p:nvPicPr>
          <p:cNvPr id="54" name="image.png" descr="image.png"/>
          <p:cNvPicPr>
            <a:picLocks noChangeAspect="1"/>
          </p:cNvPicPr>
          <p:nvPr/>
        </p:nvPicPr>
        <p:blipFill>
          <a:blip r:embed="rId2">
            <a:extLst/>
          </a:blip>
          <a:stretch>
            <a:fillRect/>
          </a:stretch>
        </p:blipFill>
        <p:spPr>
          <a:xfrm>
            <a:off x="93662" y="147637"/>
            <a:ext cx="9023351" cy="520065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57" name="Нерегулируемые выпрямители являются нестабилизирующими функциональными узлами ИВЭП, поэтому напряжение на их выходе зависит от колебаний напряжения питающей сети и изменения тока нагрузки. Такие выпрямители широко используются в промышленной и бытовой ра"/>
          <p:cNvSpPr txBox="1"/>
          <p:nvPr/>
        </p:nvSpPr>
        <p:spPr>
          <a:xfrm>
            <a:off x="93344" y="44450"/>
            <a:ext cx="8957311" cy="50463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Нерегулируемые выпрямители являются нестабилизирующими функциональными узлами ИВЭП, поэтому напряжение на их выходе зависит от колебаний напряжения питающей сети и изменения тока нагрузки. Такие выпрямители широко используются в промышленной и бытовой радиоэлектронике и позволяют сравнительно просто путем изменения коэффициента трансформации силового трансформатора изменять выходное напряжение; кроме того, силовой трансформатор обеспечивает электрическую изоляцию цепи нагрузки выпрямителя от сети переменного тока, что в ряде случаев является обязательным для нормального функционирования радиоэлектронной аппаратуры.</a:t>
            </a:r>
            <a:endParaRPr sz="2200">
              <a:solidFill>
                <a:srgbClr val="FFC000"/>
              </a:solidFill>
            </a:endParaRPr>
          </a:p>
          <a:p>
            <a:pPr>
              <a:defRPr sz="2000">
                <a:solidFill>
                  <a:srgbClr val="000000"/>
                </a:solidFill>
                <a:latin typeface="Times New Roman"/>
                <a:ea typeface="Times New Roman"/>
                <a:cs typeface="Times New Roman"/>
                <a:sym typeface="Times New Roman"/>
              </a:defRPr>
            </a:pPr>
            <a:r>
              <a:t>В тех случаях, когда в целях нормальной работы радиоаппаратуры необходимо обеспечить более высокую стабильность питающих напряжений по сравнению со стабильностью сети переменного тока, схемы выпрямителей дополняются стабилизирующими устройствами. Они включаются на входе или на выходе выпрямителя; в последнем случае (рисунок 1, б) в качестве стабилизатора (СН) пользуются непрерывные (линейные) и импульсные стабилизаторы постоянного напряжения (ИСН).</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 name="В регулируемых выпрямителях (рисунок 2) совмещаются функции выпрямления с регулированием или со стабилизацией выходного напряжения. Регулирование выходного напряжения (рисунок 2, а) осуществляется путем изменения угла открытия силовых тиристоров. В режим"/>
          <p:cNvSpPr txBox="1"/>
          <p:nvPr/>
        </p:nvSpPr>
        <p:spPr>
          <a:xfrm>
            <a:off x="83819" y="44450"/>
            <a:ext cx="8982711" cy="18332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В регулируемых выпрямителях (рисунок 2) совмещаются функции выпрямления с регулированием или со стабилизацией выходного напряжения. Регулирование выходного напряжения (рисунок 2, а) осуществляется путем изменения угла открытия силовых тиристоров. В режиме стабилизации выходного напряжения выпрямителя (рисунок 2,б) управляющий сигнал формируется контуром автоматического регулирования.</a:t>
            </a:r>
          </a:p>
        </p:txBody>
      </p:sp>
      <p:pic>
        <p:nvPicPr>
          <p:cNvPr id="60" name="image.png" descr="image.png"/>
          <p:cNvPicPr>
            <a:picLocks noChangeAspect="1"/>
          </p:cNvPicPr>
          <p:nvPr/>
        </p:nvPicPr>
        <p:blipFill>
          <a:blip r:embed="rId2">
            <a:extLst/>
          </a:blip>
          <a:stretch>
            <a:fillRect/>
          </a:stretch>
        </p:blipFill>
        <p:spPr>
          <a:xfrm>
            <a:off x="827087" y="2290762"/>
            <a:ext cx="7651751" cy="3870326"/>
          </a:xfrm>
          <a:prstGeom prst="rect">
            <a:avLst/>
          </a:prstGeom>
          <a:ln w="12700">
            <a:miter lim="400000"/>
          </a:ln>
        </p:spPr>
      </p:pic>
      <p:sp>
        <p:nvSpPr>
          <p:cNvPr id="61" name="Рисунок 2 - Регулируемые выпрямители."/>
          <p:cNvSpPr txBox="1"/>
          <p:nvPr/>
        </p:nvSpPr>
        <p:spPr>
          <a:xfrm>
            <a:off x="1809432" y="6272212"/>
            <a:ext cx="5131436"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Рисунок 2 - Регулируемые выпрямители.</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В настоящее время в связи с необходимостью резкого уменьшения массы и габаритов ИВЭП достаточно широко применяются устройства электропитания с бестрансформаторным входом (рисунок 3), причем, они, как правило, являются стабилизирующими ИВЭП. Регулирование"/>
          <p:cNvSpPr txBox="1"/>
          <p:nvPr/>
        </p:nvSpPr>
        <p:spPr>
          <a:xfrm>
            <a:off x="96519" y="115887"/>
            <a:ext cx="8900161" cy="27095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В настоящее время в связи с необходимостью резкого уменьшения массы и габаритов ИВЭП достаточно широко применяются устройства электропитания с бестрансформаторным входом (рисунок 3), причем, они, как правило, являются стабилизирующими ИВЭП. Регулирование и трансформация напряжения осуществляются в них на повышенной частоте — частоте преобразования инвертора (10 - 20 кГц), при этом трансформатор инвертора обеспечивает изоляцию цепи нагрузки от сети. В схеме на рисунке 3, б в отличие от рисунка 3, а функции импульсного стабилизатора и инвертора совмещены в регулируемом инверторе.</a:t>
            </a:r>
          </a:p>
        </p:txBody>
      </p:sp>
      <p:pic>
        <p:nvPicPr>
          <p:cNvPr id="64" name="image.png" descr="image.png"/>
          <p:cNvPicPr>
            <a:picLocks noChangeAspect="1"/>
          </p:cNvPicPr>
          <p:nvPr/>
        </p:nvPicPr>
        <p:blipFill>
          <a:blip r:embed="rId2">
            <a:extLst/>
          </a:blip>
          <a:stretch>
            <a:fillRect/>
          </a:stretch>
        </p:blipFill>
        <p:spPr>
          <a:xfrm>
            <a:off x="179387" y="3068637"/>
            <a:ext cx="8910638" cy="2881313"/>
          </a:xfrm>
          <a:prstGeom prst="rect">
            <a:avLst/>
          </a:prstGeom>
          <a:ln w="12700">
            <a:miter lim="400000"/>
          </a:ln>
        </p:spPr>
      </p:pic>
      <p:sp>
        <p:nvSpPr>
          <p:cNvPr id="65" name="Рисунок 3 Сетевые источники электропитания с бестрансформаторным входом"/>
          <p:cNvSpPr txBox="1"/>
          <p:nvPr/>
        </p:nvSpPr>
        <p:spPr>
          <a:xfrm>
            <a:off x="123507" y="6092825"/>
            <a:ext cx="8901748"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Рисунок 3 Сетевые источники электропитания с бестрансформаторным входом</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В практические схемы ИВЭП кроме основных функциональных узлов включаются также устройства контроля, защиты, блокировки и сигнализации неисправностей, а также коммутационные элементы: кнопки, выключатели, переключатели и т. п.…"/>
          <p:cNvSpPr txBox="1"/>
          <p:nvPr/>
        </p:nvSpPr>
        <p:spPr>
          <a:xfrm>
            <a:off x="94932" y="0"/>
            <a:ext cx="8968423" cy="24174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В практические схемы ИВЭП кроме основных функциональных узлов включаются также устройства контроля, защиты, блокировки и сигнализации неисправностей, а также коммутационные элементы: кнопки, выключатели, переключатели и т. п.</a:t>
            </a:r>
            <a:endParaRPr sz="2400">
              <a:solidFill>
                <a:srgbClr val="FFC000"/>
              </a:solidFill>
            </a:endParaRPr>
          </a:p>
          <a:p>
            <a:pPr>
              <a:defRPr sz="2000">
                <a:solidFill>
                  <a:srgbClr val="000000"/>
                </a:solidFill>
                <a:latin typeface="Times New Roman"/>
                <a:ea typeface="Times New Roman"/>
                <a:cs typeface="Times New Roman"/>
                <a:sym typeface="Times New Roman"/>
              </a:defRPr>
            </a:pPr>
            <a:r>
              <a:t>Суммарная мощность, потребляемая в настоящее время всеми ИВЭП научно-технической и бытовой радиоаппаратуры, очень велика, поэтому создание экономичных, дешевых и надежных ИВЭП является исключительно важной народнохозяйственной задачей.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Выпрямители и их основные параметры.…"/>
          <p:cNvSpPr txBox="1"/>
          <p:nvPr/>
        </p:nvSpPr>
        <p:spPr>
          <a:xfrm>
            <a:off x="74295" y="44450"/>
            <a:ext cx="8966835" cy="955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2800">
                <a:solidFill>
                  <a:srgbClr val="FFC000"/>
                </a:solidFill>
              </a:defRPr>
            </a:pPr>
            <a:r>
              <a:t>Выпрямители и их основные параметры. </a:t>
            </a:r>
          </a:p>
          <a:p>
            <a:pPr algn="ctr">
              <a:defRPr b="1" sz="2800">
                <a:solidFill>
                  <a:srgbClr val="FFC000"/>
                </a:solidFill>
              </a:defRPr>
            </a:pPr>
            <a:r>
              <a:t>Классификация.</a:t>
            </a:r>
          </a:p>
        </p:txBody>
      </p:sp>
      <p:sp>
        <p:nvSpPr>
          <p:cNvPr id="70" name="Электропитающее устройство состоит из трансформатора, выпрямительной схемы, фильтра и вспомогательных устройств. При необходимости можно добавить стабилизатор переменного напряжения на входе (между сетью и трансформатором) или стабилизатор постоянного на"/>
          <p:cNvSpPr txBox="1"/>
          <p:nvPr/>
        </p:nvSpPr>
        <p:spPr>
          <a:xfrm>
            <a:off x="140970" y="996950"/>
            <a:ext cx="8900160" cy="30016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Электропитающее устройство состоит из трансформатора, выпрямительной схемы, фильтра и вспомогательных устройств. При необходимости можно добавить стабилизатор переменного напряжения на входе (между сетью и трансформатором) или стабилизатор постоянного напряжения на выходе (как правило, после фильтра, только в импульсных стабилизаторах — до фильтра). Изредка применяют в одном электропитающем устройстве оба стабилизатора.</a:t>
            </a:r>
            <a:endParaRPr sz="2400">
              <a:solidFill>
                <a:srgbClr val="FFC000"/>
              </a:solidFill>
            </a:endParaRPr>
          </a:p>
          <a:p>
            <a:pPr>
              <a:defRPr sz="2000">
                <a:solidFill>
                  <a:srgbClr val="000000"/>
                </a:solidFill>
                <a:latin typeface="Times New Roman"/>
                <a:ea typeface="Times New Roman"/>
                <a:cs typeface="Times New Roman"/>
                <a:sym typeface="Times New Roman"/>
              </a:defRPr>
            </a:pPr>
            <a:r>
              <a:t>Электропитающие устройства (имеются в виду выпрямители без стабилизаторов) в основном различаются по следующим признакам: характеристике питающей сети; условной мощности РСР на выходе; коэффициенту пульсации на выходе kП; выходному сопротивлению r_ВЫХ.</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Источники вторичного питания ра¬диоэлектронной аппаратуры, к которым относятся выпрямители, по выходной мощности подразделяют на микромощные (до 1 Вт), малой мощности (1—10 Вт), средней мощности (10—100 Вт), повы¬шенной мощности (100—1000 Вт) и большой м"/>
          <p:cNvSpPr txBox="1"/>
          <p:nvPr/>
        </p:nvSpPr>
        <p:spPr>
          <a:xfrm>
            <a:off x="134620" y="22225"/>
            <a:ext cx="8836660" cy="3293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endParaRPr>
              <a:solidFill>
                <a:srgbClr val="FFFFFF"/>
              </a:solidFill>
            </a:endParaRPr>
          </a:p>
          <a:p>
            <a:pPr>
              <a:defRPr sz="2000">
                <a:solidFill>
                  <a:srgbClr val="000000"/>
                </a:solidFill>
                <a:latin typeface="Times New Roman"/>
                <a:ea typeface="Times New Roman"/>
                <a:cs typeface="Times New Roman"/>
                <a:sym typeface="Times New Roman"/>
              </a:defRPr>
            </a:pPr>
            <a:r>
              <a:t>Источники вторичного питания ра¬диоэлектронной аппаратуры, к которым относятся выпрямители, по выходной мощности подразделяют на микромощные (до 1 Вт), малой мощности (1—10 Вт), средней мощности (10—100 Вт), повы¬шенной мощности (100—1000 Вт) и большой мощности (свыше 1000 Вт).</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Выпрямители также делятся по выходному напряжению UСР; выходному току IСР; схеме выпрямления; схеме фильтра и роду вентилей. Выходное напряжение до 100 В называют низким, от 100 до 1000 В — средним и свыше 1000 В — высоким. Важными параметрами выпрямителя являются КПД   и коэффициент мощности cos Фи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Классифицируются выпрямительные схемы по числу полупериодов сетевой ЭДС е1, реализуемых для выпрямления; числу фаз m11 во вторичной обмотке трансформатора; числу выпрямительных секций (секция — обмотка с принадлежащей ей вентильной группой); схеме соедин"/>
          <p:cNvSpPr txBox="1"/>
          <p:nvPr/>
        </p:nvSpPr>
        <p:spPr>
          <a:xfrm>
            <a:off x="126682" y="404812"/>
            <a:ext cx="8836661" cy="5046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Классифицируются выпрямительные схемы по числу полупериодов сетевой ЭДС е1, реализуемых для выпрямления; числу фаз m11 во вторичной обмотке трансформатора; числу выпрямительных секций (секция — обмотка с принадлежащей ей вентильной группой); схеме соединения секций; числу фаз m1 в первичной обмотке и числу пульсаций mn в кривой выпрямленного напряжения за период сети (периодичность).</a:t>
            </a:r>
            <a:endParaRPr>
              <a:solidFill>
                <a:srgbClr val="FFC000"/>
              </a:solidFill>
            </a:endParaRPr>
          </a:p>
          <a:p>
            <a:pPr>
              <a:defRPr sz="2000">
                <a:solidFill>
                  <a:srgbClr val="000000"/>
                </a:solidFill>
                <a:latin typeface="Times New Roman"/>
                <a:ea typeface="Times New Roman"/>
                <a:cs typeface="Times New Roman"/>
                <a:sym typeface="Times New Roman"/>
              </a:defRPr>
            </a:pPr>
            <a:r>
              <a:t>Режим выпрямителя в значительной степени определяется типом фильтра, включенного на его выходе. В маломощных выпрямителях, питающихся от однофазной сети переменного тока, применяются емкостные фильтры, Г-образные LC, RC и П-образные CLC и CRC фильтры.</a:t>
            </a:r>
            <a:endParaRPr>
              <a:solidFill>
                <a:srgbClr val="FFC000"/>
              </a:solidFill>
            </a:endParaRPr>
          </a:p>
          <a:p>
            <a:pPr>
              <a:defRPr sz="2000">
                <a:solidFill>
                  <a:srgbClr val="000000"/>
                </a:solidFill>
                <a:latin typeface="Times New Roman"/>
                <a:ea typeface="Times New Roman"/>
                <a:cs typeface="Times New Roman"/>
                <a:sym typeface="Times New Roman"/>
              </a:defRPr>
            </a:pPr>
            <a:r>
              <a:t>Емкостный фильтр характерен для выпрямителей, рассчитанных на малые токи нагрузки. На выходе выпрямителя параллельно нагрузке включается конденсатор для уменьшения пульсации выпрямленного напряжения. Реакция нагрузки на выпрямитель зависит от емкости конденсатора, сопротивление которого для переменной составляющей много меньше сопротивления нагрузки.</a:t>
            </a:r>
            <a:endParaRPr>
              <a:solidFill>
                <a:srgbClr val="FFC000"/>
              </a:solidFill>
            </a:endParaR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Если фильтр выпрямителя начинается с дросселя, обладающего большой индуктивностью, то нагрузка выпрямителя - индуктивная.…"/>
          <p:cNvSpPr txBox="1"/>
          <p:nvPr/>
        </p:nvSpPr>
        <p:spPr>
          <a:xfrm>
            <a:off x="142557" y="11112"/>
            <a:ext cx="8838248" cy="3877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Если фильтр выпрямителя начинается с дросселя, обладающего большой индуктивностью, то нагрузка выпрямителя - индуктивная.</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Выпрямитель характеризуется: выходными параметрами; параметрами, характеризующими режим диодов, и параметрами трансформатора. Наиболее распространенный вентиль в маломощных радиолюбительских устройствах - полупроводниковый диод.</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К выходным параметрам выпрямителя относятся: номинальное среднее выпрямленное напряжение U0; номинальный средний выпрямленный ток I0; коэффициент пульсации выпрямленного напряжения kП01; частота пульсации выпрямленного напряжения fП; внутреннее сопротивление выпрямителя r0.</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Коэффициентом пульсации kПO1 называется отношение амплитуды первой гармоники выпрямленного напряжения U01 к среднему значению выпрямленного напряжения U0.</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Диоды в выпрямителях характеризуются средним значением прямого тока IПР.СР; действующим значением тока IПР; амплитудой тока IПР.MAX; амплитудой обратного напряжения UОБР.MAX; средней мощностью РПР.СР.…"/>
          <p:cNvSpPr txBox="1"/>
          <p:nvPr/>
        </p:nvSpPr>
        <p:spPr>
          <a:xfrm>
            <a:off x="153670" y="765175"/>
            <a:ext cx="8836660" cy="3293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Диоды в выпрямителях характеризуются средним значением прямого тока IПР.СР; действующим значением тока IПР; амплитудой тока IПР.MAX; амплитудой обратного напряжения UОБР.MAX; средней мощностью РПР.СР.</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Для трансформаторов, работающих в выпрямителях, определяются действующие значения напряжений U1 и U2 и токов I1 и I2 первичной и вторичной обмоток; мощности первичной и вторичной обмоток S1; S2; габаритная мощность трансформатора SГ.</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В выпрямителях для питания аппаратуры от однофазной сети переменного тока применяются однополупериодная схема выпрямления, двухполупериодная схема выпрямления с выводом средней точки, мостовая схема, схема с удвоением напряжения и схема умножения напряжения.</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a:t>
            </a:r>
            <a:r>
              <a:t>    </a:t>
            </a:r>
          </a:p>
        </p:txBody>
      </p:sp>
      <p:sp>
        <p:nvSpPr>
          <p:cNvPr id="29" name="Неотъемлемым элементом любого радиотехнического устройства является источник электропитания. Поэтому от разработчиков радиоэлектронных средств различного назначения требуются более глубокие знания в области таких преобразователей электрической энергии, к"/>
          <p:cNvSpPr txBox="1"/>
          <p:nvPr/>
        </p:nvSpPr>
        <p:spPr>
          <a:xfrm>
            <a:off x="414813" y="1173480"/>
            <a:ext cx="8314374" cy="24174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Неотъемлемым элементом любого радиотехнического устройства является источник электропитания. Поэтому от разработчиков радиоэлектронных средств различного назначения требуются более глубокие знания в области таких преобразователей электрической энергии, какими являются источники вторичного электропитания и генераторы квазигармонических колебаний, а также умение использовать свои знания в практической деятельности.</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Выпрямители по однополупериодной схеме (рисунок 1.1, а) применяются в основном с емкостным фильтром и обычно рассчитаны на выпрямленные токи до десятков миллиампер. Преимуществом таких выпрямителей являются простота и возможность работы без трансформатор"/>
          <p:cNvSpPr txBox="1"/>
          <p:nvPr/>
        </p:nvSpPr>
        <p:spPr>
          <a:xfrm>
            <a:off x="53657" y="115887"/>
            <a:ext cx="9009698" cy="2125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Выпрямители по однополупериодной схеме (рисунок 1.1, а) применяются в основном с емкостным фильтром и обычно рассчитаны на выпрямленные токи до десятков миллиампер. Преимуществом таких выпрямителей являются простота и возможность работы без трансформатора. К их недостаткам относятся: низкая частота пульсаций; высокое обратное напряжение на вентиле; плохое использование трансформатора (в случае его наличия), подмагничивание сердечника трансформатора постоянным током.</a:t>
            </a:r>
          </a:p>
        </p:txBody>
      </p:sp>
      <p:pic>
        <p:nvPicPr>
          <p:cNvPr id="81" name="image.png" descr="image.png"/>
          <p:cNvPicPr>
            <a:picLocks noChangeAspect="1"/>
          </p:cNvPicPr>
          <p:nvPr/>
        </p:nvPicPr>
        <p:blipFill>
          <a:blip r:embed="rId2">
            <a:extLst/>
          </a:blip>
          <a:stretch>
            <a:fillRect/>
          </a:stretch>
        </p:blipFill>
        <p:spPr>
          <a:xfrm>
            <a:off x="971550" y="2671762"/>
            <a:ext cx="7345363" cy="3476626"/>
          </a:xfrm>
          <a:prstGeom prst="rect">
            <a:avLst/>
          </a:prstGeom>
          <a:ln w="12700">
            <a:miter lim="400000"/>
          </a:ln>
        </p:spPr>
      </p:pic>
      <p:sp>
        <p:nvSpPr>
          <p:cNvPr id="82" name="Рисунок 1.1 – Схемы выпрямителей и фильтров"/>
          <p:cNvSpPr txBox="1"/>
          <p:nvPr/>
        </p:nvSpPr>
        <p:spPr>
          <a:xfrm>
            <a:off x="1377632" y="6237287"/>
            <a:ext cx="6114098" cy="3727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Рисунок 1.1 – Схемы выпрямителей и фильтров</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Двухполупериодный выпрямитель с выводом средней точки (рисунок 1.1,б) работает в основном с емкостным, Г - и П-образным RC и LC фильтрами. Основные преимущества этого выпрямителя - повышенная частота пульсации; малое число вентилей; возможность применени"/>
          <p:cNvSpPr txBox="1"/>
          <p:nvPr/>
        </p:nvSpPr>
        <p:spPr>
          <a:xfrm>
            <a:off x="139382" y="333375"/>
            <a:ext cx="8936673" cy="5338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Двухполупериодный выпрямитель с выводом средней точки (рисунок 1.1,б) работает в основном с емкостным, Г - и П-образным RC и LC фильтрами. Основные преимущества этого выпрямителя - повышенная частота пульсации; малое число вентилей; возможность применения общего радиатора без изоляции вентилей. Недостатками его являются большая габаритная мощность трансформатора по сравнению с выпрямителем по мостовой схеме и по схеме удвоения напряжения (см. ниже) и повышенное обратное напряжение на вентиле.</a:t>
            </a:r>
            <a:endParaRPr>
              <a:solidFill>
                <a:srgbClr val="FFC000"/>
              </a:solidFill>
            </a:endParaRPr>
          </a:p>
          <a:p>
            <a:pPr>
              <a:defRPr sz="2000">
                <a:solidFill>
                  <a:srgbClr val="000000"/>
                </a:solidFill>
                <a:latin typeface="Times New Roman"/>
                <a:ea typeface="Times New Roman"/>
                <a:cs typeface="Times New Roman"/>
                <a:sym typeface="Times New Roman"/>
              </a:defRPr>
            </a:pPr>
            <a:r>
              <a:t>Однофазный выпрямитель по мостовой схеме (рисунок 1.1, в) из всех вариантов двухполупериодных выпрямителей обладает наилучшими технико-экономическими показателями. Применяется в основном с емкостным, Г - и П - образными RС и LC фильтрами. Достоинства такого выпрямителя - повышенная частота пульсации; относительно небольшое обратное напряжение; хорошее использование трансформатора; возможность работы от сети переменного тока без трансформатора. К недостаткам выпрямителя относятся повышенное падение напряжения в диодном комплекте, невозможность установки однотипных полупроводниковых вентилей на од¬ном радиаторе без изолирующих прокладок</a:t>
            </a:r>
            <a:r>
              <a:rPr sz="1800">
                <a:solidFill>
                  <a:srgbClr val="FFFFFF"/>
                </a:solidFill>
              </a:rPr>
              <a:t>.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Выпрямитель с удвоением напряжения (рисунок 1.2, а) применяется в выпрямителях, выполненных на повышенные напряжения (1 ... 2 кВ) при небольших токах нагрузки. Этот выпрямитель, как и предыдущий, обладает повышенной частотой пульсаций; пониженным обратны"/>
          <p:cNvSpPr txBox="1"/>
          <p:nvPr/>
        </p:nvSpPr>
        <p:spPr>
          <a:xfrm>
            <a:off x="55245" y="115887"/>
            <a:ext cx="8938260" cy="1833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Выпрямитель с удвоением напряжения (рисунок 1.2, а) применяется в выпрямителях, выполненных на повышенные напряжения (1 ... 2 кВ) при небольших токах нагрузки. Этот выпрямитель, как и предыдущий, обладает повышенной частотой пульсаций; пониженным обратным напряжением; хорошим использованием трансформатора; возможностью работы без трансформатора.</a:t>
            </a:r>
          </a:p>
        </p:txBody>
      </p:sp>
      <p:pic>
        <p:nvPicPr>
          <p:cNvPr id="87" name="image.png" descr="image.png"/>
          <p:cNvPicPr>
            <a:picLocks noChangeAspect="1"/>
          </p:cNvPicPr>
          <p:nvPr/>
        </p:nvPicPr>
        <p:blipFill>
          <a:blip r:embed="rId2">
            <a:extLst/>
          </a:blip>
          <a:stretch>
            <a:fillRect/>
          </a:stretch>
        </p:blipFill>
        <p:spPr>
          <a:xfrm>
            <a:off x="2508250" y="1593850"/>
            <a:ext cx="3670300" cy="4906963"/>
          </a:xfrm>
          <a:prstGeom prst="rect">
            <a:avLst/>
          </a:prstGeom>
          <a:ln w="12700">
            <a:miter lim="400000"/>
          </a:ln>
        </p:spPr>
      </p:pic>
      <p:pic>
        <p:nvPicPr>
          <p:cNvPr id="88" name="image.pdf" descr="image.pdf"/>
          <p:cNvPicPr>
            <a:picLocks noChangeAspect="1"/>
          </p:cNvPicPr>
          <p:nvPr/>
        </p:nvPicPr>
        <p:blipFill>
          <a:blip r:embed="rId3">
            <a:extLst/>
          </a:blip>
          <a:stretch>
            <a:fillRect/>
          </a:stretch>
        </p:blipFill>
        <p:spPr>
          <a:xfrm>
            <a:off x="1246187" y="6500812"/>
            <a:ext cx="5937251" cy="26352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Несимметричные выпрямители с умножением напряжения (рисунок 1.2,б) находят применение в высоковольтных выпрямителях при малых токах нагрузки, в режиме, близком к холостому ходу. Коэффициент умножения напряжения зависит от числа каскадов, каждый из которы"/>
          <p:cNvSpPr txBox="1"/>
          <p:nvPr/>
        </p:nvSpPr>
        <p:spPr>
          <a:xfrm>
            <a:off x="53657" y="873125"/>
            <a:ext cx="8936673" cy="24174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Несимметричные выпрямители с умножением напряжения (рисунок 1.2,б) находят применение в высоковольтных выпрямителях при малых токах нагрузки, в режиме, близком к холостому ходу. Коэффициент умножения напряжения зависит от числа каскадов, каждый из которых состоит из диода и конденсатора (на рисунке 1.2, б, четыре каскада). Напряжение на всех конденсаторах, кроме С1, равно 2U2m. На С1 напряжение равно U2m. Частота пульсации равна частоте сети; обратное напряжение на диоде равно удвоенной амплитуде напряжения вторичной обмотки трансформатора 2U2m.</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Управляемые полупроводниковые вентили-тиристоры…"/>
          <p:cNvSpPr txBox="1"/>
          <p:nvPr/>
        </p:nvSpPr>
        <p:spPr>
          <a:xfrm>
            <a:off x="45719" y="41275"/>
            <a:ext cx="8898574" cy="30016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000000"/>
                </a:solidFill>
                <a:latin typeface="Times New Roman"/>
                <a:ea typeface="Times New Roman"/>
                <a:cs typeface="Times New Roman"/>
                <a:sym typeface="Times New Roman"/>
              </a:defRPr>
            </a:pPr>
            <a:r>
              <a:t>Управляемые полупроводниковые вентили-тиристоры</a:t>
            </a:r>
            <a:endParaRPr sz="2400">
              <a:solidFill>
                <a:srgbClr val="FFC000"/>
              </a:solidFill>
              <a:latin typeface="Tahoma"/>
              <a:ea typeface="Tahoma"/>
              <a:cs typeface="Tahoma"/>
              <a:sym typeface="Tahoma"/>
            </a:endParaRPr>
          </a:p>
          <a:p>
            <a:pPr>
              <a:defRPr sz="2000">
                <a:solidFill>
                  <a:srgbClr val="000000"/>
                </a:solidFill>
                <a:latin typeface="Times New Roman"/>
                <a:ea typeface="Times New Roman"/>
                <a:cs typeface="Times New Roman"/>
                <a:sym typeface="Times New Roman"/>
              </a:defRPr>
            </a:pPr>
            <a:r>
              <a:t>К ним относятся триодные тиристоры, не проводящие в обратном на¬правлении, которые в соответствии с ГОСТ 15133-77 [поз. III] называются далее тиристорами и обозначаются VS.</a:t>
            </a:r>
            <a:endParaRPr>
              <a:solidFill>
                <a:srgbClr val="FFC000"/>
              </a:solidFill>
            </a:endParaRPr>
          </a:p>
          <a:p>
            <a:pPr>
              <a:defRPr sz="2000">
                <a:solidFill>
                  <a:srgbClr val="000000"/>
                </a:solidFill>
                <a:latin typeface="Times New Roman"/>
                <a:ea typeface="Times New Roman"/>
                <a:cs typeface="Times New Roman"/>
                <a:sym typeface="Times New Roman"/>
              </a:defRPr>
            </a:pPr>
            <a:r>
              <a:t>Тиристор — это четырехслойный р-n-р-n полупроводниковый прибор (рисунок 1.3), который используется в качестве электронного ключа. Он включается при подаче на управляющий электрод УЭ короткого положительного импульса при условии, что на анод А подано положительное по отношению к катоду К напряжение.</a:t>
            </a:r>
            <a:endParaRPr>
              <a:solidFill>
                <a:srgbClr val="FFC000"/>
              </a:solidFill>
            </a:endParaR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Рисунок 1.3 - Структура и вольт - амперная характеристика тиристора"/>
          <p:cNvSpPr txBox="1"/>
          <p:nvPr/>
        </p:nvSpPr>
        <p:spPr>
          <a:xfrm>
            <a:off x="199707" y="5949950"/>
            <a:ext cx="8898573" cy="372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Рисунок 1.3 - Структура и вольт - амперная характеристика тиристора</a:t>
            </a:r>
          </a:p>
        </p:txBody>
      </p:sp>
      <p:pic>
        <p:nvPicPr>
          <p:cNvPr id="95" name="image.png" descr="image.png"/>
          <p:cNvPicPr>
            <a:picLocks noChangeAspect="1"/>
          </p:cNvPicPr>
          <p:nvPr/>
        </p:nvPicPr>
        <p:blipFill>
          <a:blip r:embed="rId2">
            <a:extLst/>
          </a:blip>
          <a:stretch>
            <a:fillRect/>
          </a:stretch>
        </p:blipFill>
        <p:spPr>
          <a:xfrm>
            <a:off x="971550" y="188912"/>
            <a:ext cx="7527925" cy="576103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Статические ВАХ тиристора приведены на рисунке 1.3. В открытом состоянии прямой ток через тиристор ограничивается сопротивлением нагрузки. Закрывается тиристор изменением полярности анодного напряжения или уменьшением тока удержания до значения меньше IУ"/>
          <p:cNvSpPr txBox="1"/>
          <p:nvPr/>
        </p:nvSpPr>
        <p:spPr>
          <a:xfrm>
            <a:off x="45719" y="0"/>
            <a:ext cx="8898574" cy="47912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Статические ВАХ тиристора приведены на рисунке 1.3. В открытом состоянии прямой ток через тиристор ограничивается сопротивлением нагрузки. Закрывается тиристор изменением полярности анодного напряжения или уменьшением тока удержания до значения меньше IУД.Т. В настоящее время существуют также полностью управляемые тиристоры, которые запираются подачей отрицательного импульса на УЭ.</a:t>
            </a:r>
            <a:endParaRPr sz="2200">
              <a:solidFill>
                <a:srgbClr val="FFC000"/>
              </a:solidFill>
            </a:endParaRPr>
          </a:p>
          <a:p>
            <a:pPr>
              <a:defRPr sz="2000">
                <a:solidFill>
                  <a:srgbClr val="000000"/>
                </a:solidFill>
                <a:latin typeface="Times New Roman"/>
                <a:ea typeface="Times New Roman"/>
                <a:cs typeface="Times New Roman"/>
                <a:sym typeface="Times New Roman"/>
              </a:defRPr>
            </a:pPr>
            <a:r>
              <a:t>Из рассмотрения статических ВАХ видно, что тиристор можно привести в открытое состояние путем увеличения приложенного к нему прямого напряжения до критического значения U'B КЛ Т без воздействия на управляющий переход (Iy=0). Тиристор может также перейти в открытое состояние и при меньшем значении напряжения, чем U'BКЛ Т если скорость его нарастания достаточно высока. Однако такое включение тиристора нежелательно, поэтому тиристоры нормально работают при входном синусоидальном напряжении, скорость нарастания которого не превышает нескольких десятков вольт за микросекунду. </a:t>
            </a:r>
            <a:endParaRPr sz="2200">
              <a:solidFill>
                <a:srgbClr val="FFC000"/>
              </a:solidFill>
            </a:endParaR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Для тиристора различают параметры, относящиеся к цепи основного тока и цепи управления. Основная цепь тиристоpa, кроме параметров прямого тока, аналогичных параметрам силовых полупроводниковых диодов, характеризуется напряжением включения UBKЛ.Т , током "/>
          <p:cNvSpPr txBox="1"/>
          <p:nvPr/>
        </p:nvSpPr>
        <p:spPr>
          <a:xfrm>
            <a:off x="53657" y="-14288"/>
            <a:ext cx="8898573" cy="6798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Для тиристора различают параметры, относящиеся к цепи основного тока и цепи управления. Основная цепь тиристоpa, кроме параметров прямого тока, аналогичных параметрам силовых полупроводниковых диодов, характеризуется напряжением включения UBKЛ.Т , током включения IВКЛ.Т, а также током удержания IУД.Т, минимальное значение которого определяется режимом цепи управления. В свою очередь, цепь управления (как р - n переход) характеризуется напряжениями и токами в прямом и обратном направлениях.</a:t>
            </a:r>
            <a:endParaRPr>
              <a:solidFill>
                <a:srgbClr val="FFC000"/>
              </a:solidFill>
            </a:endParaRPr>
          </a:p>
          <a:p>
            <a:pPr>
              <a:defRPr sz="2000">
                <a:solidFill>
                  <a:srgbClr val="000000"/>
                </a:solidFill>
                <a:latin typeface="Times New Roman"/>
                <a:ea typeface="Times New Roman"/>
                <a:cs typeface="Times New Roman"/>
                <a:sym typeface="Times New Roman"/>
              </a:defRPr>
            </a:pPr>
            <a:r>
              <a:t>Общая мощность Рт, рассеиваемая тиристором, состоит из мощности потерь в прямом и обратном направлениях по основной цепи и на управляющем электроде:</a:t>
            </a:r>
            <a:endParaRPr>
              <a:solidFill>
                <a:srgbClr val="FFC000"/>
              </a:solidFill>
            </a:endParaRPr>
          </a:p>
          <a:p>
            <a:pPr>
              <a:defRPr sz="2000">
                <a:solidFill>
                  <a:srgbClr val="000000"/>
                </a:solidFill>
                <a:latin typeface="Times New Roman"/>
                <a:ea typeface="Times New Roman"/>
                <a:cs typeface="Times New Roman"/>
                <a:sym typeface="Times New Roman"/>
              </a:defRPr>
            </a:pPr>
            <a:r>
              <a:t>РТ = Рср.махТ + Ру.ср.махТ</a:t>
            </a:r>
            <a:endParaRPr>
              <a:solidFill>
                <a:srgbClr val="FFC000"/>
              </a:solidFill>
            </a:endParaRPr>
          </a:p>
          <a:p>
            <a:pPr>
              <a:defRPr sz="2000">
                <a:solidFill>
                  <a:srgbClr val="000000"/>
                </a:solidFill>
                <a:latin typeface="Times New Roman"/>
                <a:ea typeface="Times New Roman"/>
                <a:cs typeface="Times New Roman"/>
                <a:sym typeface="Times New Roman"/>
              </a:defRPr>
            </a:pPr>
            <a:r>
              <a:t>Надежность тиристоров, как любого полупроводникового прибора, обеспечивается выбором безопасных электрических и тепловых режимов работы.</a:t>
            </a:r>
            <a:endParaRPr>
              <a:solidFill>
                <a:srgbClr val="FFC000"/>
              </a:solidFill>
            </a:endParaRPr>
          </a:p>
          <a:p>
            <a:pPr>
              <a:defRPr sz="2000">
                <a:solidFill>
                  <a:srgbClr val="000000"/>
                </a:solidFill>
                <a:latin typeface="Times New Roman"/>
                <a:ea typeface="Times New Roman"/>
                <a:cs typeface="Times New Roman"/>
                <a:sym typeface="Times New Roman"/>
              </a:defRPr>
            </a:pPr>
            <a:r>
              <a:t>Максимально допустимые токи по основной цепи определяются конструкцией тиристора. Нагрев тиристора зависит от падения напряжения и действующих значений токов по основной цепи и управляющему электроду. Отношение между максимальным значением постоянного тока в открытом состоянии и его средним значением</a:t>
            </a:r>
            <a:endParaRPr>
              <a:solidFill>
                <a:srgbClr val="FFC000"/>
              </a:solidFill>
            </a:endParaRPr>
          </a:p>
          <a:p>
            <a:pPr>
              <a:defRPr sz="2000">
                <a:solidFill>
                  <a:srgbClr val="000000"/>
                </a:solidFill>
                <a:latin typeface="Times New Roman"/>
                <a:ea typeface="Times New Roman"/>
                <a:cs typeface="Times New Roman"/>
                <a:sym typeface="Times New Roman"/>
              </a:defRPr>
            </a:pPr>
            <a:r>
              <a:t>Iоткр.мах/Iоткр.ср мах=1,57</a:t>
            </a:r>
            <a:endParaRPr>
              <a:solidFill>
                <a:srgbClr val="FFC000"/>
              </a:solidFill>
            </a:endParaRPr>
          </a:p>
          <a:p>
            <a:pPr>
              <a:defRPr sz="2000">
                <a:solidFill>
                  <a:srgbClr val="000000"/>
                </a:solidFill>
                <a:latin typeface="Times New Roman"/>
                <a:ea typeface="Times New Roman"/>
                <a:cs typeface="Times New Roman"/>
                <a:sym typeface="Times New Roman"/>
              </a:defRPr>
            </a:pPr>
            <a:r>
              <a:t>должно учитываться при расчете режимов работы.</a:t>
            </a:r>
            <a:endParaRPr>
              <a:solidFill>
                <a:srgbClr val="FFC000"/>
              </a:solidFill>
            </a:endParaRPr>
          </a:p>
          <a:p>
            <a:pPr>
              <a:defRPr sz="2000">
                <a:solidFill>
                  <a:srgbClr val="000000"/>
                </a:solidFill>
                <a:latin typeface="Times New Roman"/>
                <a:ea typeface="Times New Roman"/>
                <a:cs typeface="Times New Roman"/>
                <a:sym typeface="Times New Roman"/>
              </a:defRPr>
            </a:pPr>
            <a:endParaRPr>
              <a:solidFill>
                <a:srgbClr val="FFC000"/>
              </a:solidFill>
            </a:endParaR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Максимально допустимое напряжение (прямое и обратное) ограничивается областью электрического пробоя тиристора, поэтому номинальное рабочее напряжение должно выбираться с запасом…"/>
          <p:cNvSpPr txBox="1"/>
          <p:nvPr/>
        </p:nvSpPr>
        <p:spPr>
          <a:xfrm>
            <a:off x="67944" y="41275"/>
            <a:ext cx="8898574" cy="6214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Максимально допустимое напряжение (прямое и обратное) ограничивается областью электрического пробоя тиристора, поэтому номинальное рабочее напряжение должно выбираться с запасом</a:t>
            </a:r>
            <a:endParaRPr>
              <a:solidFill>
                <a:srgbClr val="FFC000"/>
              </a:solidFill>
            </a:endParaRPr>
          </a:p>
          <a:p>
            <a:pPr>
              <a:defRPr sz="2000">
                <a:solidFill>
                  <a:srgbClr val="000000"/>
                </a:solidFill>
                <a:latin typeface="Times New Roman"/>
                <a:ea typeface="Times New Roman"/>
                <a:cs typeface="Times New Roman"/>
                <a:sym typeface="Times New Roman"/>
              </a:defRPr>
            </a:pPr>
            <a:r>
              <a:t> </a:t>
            </a:r>
            <a:endParaRPr>
              <a:solidFill>
                <a:srgbClr val="FFC000"/>
              </a:solidFill>
            </a:endParaRPr>
          </a:p>
          <a:p>
            <a:pPr>
              <a:defRPr sz="2000">
                <a:solidFill>
                  <a:srgbClr val="000000"/>
                </a:solidFill>
                <a:latin typeface="Times New Roman"/>
                <a:ea typeface="Times New Roman"/>
                <a:cs typeface="Times New Roman"/>
                <a:sym typeface="Times New Roman"/>
              </a:defRPr>
            </a:pPr>
            <a:r>
              <a:t>Для увеличения максимально допустимого обратного на¬пряжения управляющий электрод тиристора соединяют через резистор с катодом или он должен находиться под отрицательным потенциалом по отношению к катоду. Для обеспечения надежной работы номинальное обратное напряжение на тиристоре не должно превышать (0,64-0,7) х Uобр.мах.Т </a:t>
            </a:r>
            <a:endParaRPr>
              <a:solidFill>
                <a:srgbClr val="FFC000"/>
              </a:solidFill>
            </a:endParaRPr>
          </a:p>
          <a:p>
            <a:pPr>
              <a:defRPr sz="2000">
                <a:solidFill>
                  <a:srgbClr val="000000"/>
                </a:solidFill>
                <a:latin typeface="Times New Roman"/>
                <a:ea typeface="Times New Roman"/>
                <a:cs typeface="Times New Roman"/>
                <a:sym typeface="Times New Roman"/>
              </a:defRPr>
            </a:pPr>
            <a:r>
              <a:t>Прямое напряжение включения U'B КЛ Т (рисунок 1.3) является критическим напряжением, при котором тиристор, имеющий предельную температуру корпуса, переходит в открытое состояние при отсутствии тока управляющего электрода. Превышение этого напряжения может привести к разрушению структуры тиристора. Поэтому перевод тиристора из запертого состояния в проводящее не рекомендуется производить увеличением прилагаемого к нему напряжения при отсутствии тока управляющего электрода. Существенное влияние на устойчивость к самооткрыванию тиристора за счет увеличения напряжения U'B КЛ Т или скорости его нарастания dUBKЛ/dt оказывает также соединение управляющего электрода с катодом через резистор сопротивлением несколько сот Ом.</a:t>
            </a:r>
            <a:endParaRPr>
              <a:solidFill>
                <a:srgbClr val="FFC000"/>
              </a:solidFill>
            </a:endParaRPr>
          </a:p>
        </p:txBody>
      </p:sp>
      <p:pic>
        <p:nvPicPr>
          <p:cNvPr id="102" name="image.png" descr="image.png"/>
          <p:cNvPicPr>
            <a:picLocks noChangeAspect="1"/>
          </p:cNvPicPr>
          <p:nvPr/>
        </p:nvPicPr>
        <p:blipFill>
          <a:blip r:embed="rId2">
            <a:extLst/>
          </a:blip>
          <a:stretch>
            <a:fillRect/>
          </a:stretch>
        </p:blipFill>
        <p:spPr>
          <a:xfrm>
            <a:off x="2843212" y="981075"/>
            <a:ext cx="2370138" cy="360363"/>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Качество и надежность работы тиристоров существенно зависят от режима работы цепи управления, входные ВАХ которой имеют большой разброс от образца к образцу одного и того же типа приборов. Кроме того, ток и напряжение управления (как и в любом полупровод"/>
          <p:cNvSpPr txBox="1"/>
          <p:nvPr/>
        </p:nvSpPr>
        <p:spPr>
          <a:xfrm>
            <a:off x="90169" y="404812"/>
            <a:ext cx="8898574" cy="50463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Качество и надежность работы тиристоров существенно зависят от режима работы цепи управления, входные ВАХ которой имеют большой разброс от образца к образцу одного и того же типа приборов. Кроме того, ток и напряжение управления (как и в любом полупроводниковом приборе) изменяются при изменении температуры перехода. Поэтому для каждого типа тиристоров существует граница минимальных значений напряжения отпирания UУ. ОТ.Т и тока IУ.ОТ.Т, выше которых тиристор надежно включается в диапазоне изменения температуры от минимального до максимального значений.</a:t>
            </a:r>
            <a:endParaRPr>
              <a:solidFill>
                <a:srgbClr val="FFC000"/>
              </a:solidFill>
            </a:endParaRPr>
          </a:p>
          <a:p>
            <a:pPr>
              <a:defRPr sz="2000">
                <a:solidFill>
                  <a:srgbClr val="000000"/>
                </a:solidFill>
                <a:latin typeface="Times New Roman"/>
                <a:ea typeface="Times New Roman"/>
                <a:cs typeface="Times New Roman"/>
                <a:sym typeface="Times New Roman"/>
              </a:defRPr>
            </a:pPr>
            <a:r>
              <a:t>В справочных данных обычно приводится максимально допустимая средняя мощность управления РУ.СР.МАХ.Т, хотя тиристоры, как правило, управляются короткими импульсами и для цепи управления необходимо знать допустимую импульсную мощность РУ.И.МАХ. Т, которая превышает средне значение мощности. Для прямоугольных управляющих импульсов</a:t>
            </a:r>
            <a:endParaRPr>
              <a:solidFill>
                <a:srgbClr val="FFC000"/>
              </a:solidFill>
            </a:endParaRPr>
          </a:p>
          <a:p>
            <a:pPr>
              <a:defRPr sz="2000">
                <a:solidFill>
                  <a:srgbClr val="000000"/>
                </a:solidFill>
                <a:latin typeface="Times New Roman"/>
                <a:ea typeface="Times New Roman"/>
                <a:cs typeface="Times New Roman"/>
                <a:sym typeface="Times New Roman"/>
              </a:defRPr>
            </a:pPr>
            <a:r>
              <a:t>РУ.И.МАХ. Т = РУ.СР.МАХ.Т ТПОВ/tИ.У</a:t>
            </a:r>
            <a:endParaRPr>
              <a:solidFill>
                <a:srgbClr val="FFC000"/>
              </a:solidFill>
            </a:endParaRPr>
          </a:p>
          <a:p>
            <a:pPr>
              <a:defRPr sz="2000">
                <a:solidFill>
                  <a:srgbClr val="000000"/>
                </a:solidFill>
                <a:latin typeface="Times New Roman"/>
                <a:ea typeface="Times New Roman"/>
                <a:cs typeface="Times New Roman"/>
                <a:sym typeface="Times New Roman"/>
              </a:defRPr>
            </a:pPr>
            <a:r>
              <a:t>где ТПОВ — период повторения; tИ.У — длительность импульсов управления.</a:t>
            </a:r>
            <a:endParaRPr>
              <a:solidFill>
                <a:srgbClr val="FFC000"/>
              </a:solidFill>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 name="И.А. Сидоров                                                                                                       Москва   2021"/>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   2021</a:t>
            </a:r>
            <a:r>
              <a:t>    </a:t>
            </a:r>
          </a:p>
        </p:txBody>
      </p:sp>
      <p:sp>
        <p:nvSpPr>
          <p:cNvPr id="32" name="Курс «Электропреобразовательные устройства РЭС» является одной из первых инженерных дисциплин специальности «Радиотехника», обеспечивающей подготовку радиоинженера в области силовых радиоэлектронных устройств, входящих в комплекс радиоэлектронных средств"/>
          <p:cNvSpPr txBox="1"/>
          <p:nvPr/>
        </p:nvSpPr>
        <p:spPr>
          <a:xfrm>
            <a:off x="53657" y="20637"/>
            <a:ext cx="9036686" cy="4485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Курс «Электропреобразовательные устройства РЭС» является одной из первых инженерных дисциплин специальности «Радиотехника», обеспечивающей подготовку радиоинженера в области силовых радиоэлектронных устройств, входящих в комплекс радиоэлектронных средств (РЭС) различного назначения.</a:t>
            </a:r>
            <a:endParaRPr b="1">
              <a:solidFill>
                <a:srgbClr val="FFC000"/>
              </a:solidFill>
              <a:latin typeface="Tahoma"/>
              <a:ea typeface="Tahoma"/>
              <a:cs typeface="Tahoma"/>
              <a:sym typeface="Tahoma"/>
            </a:endParaRPr>
          </a:p>
          <a:p>
            <a:pPr>
              <a:defRPr sz="2000">
                <a:solidFill>
                  <a:srgbClr val="000000"/>
                </a:solidFill>
                <a:latin typeface="Times New Roman"/>
                <a:ea typeface="Times New Roman"/>
                <a:cs typeface="Times New Roman"/>
                <a:sym typeface="Times New Roman"/>
              </a:defRPr>
            </a:pPr>
            <a:r>
              <a:t>Особенностью курса является то, что радиоинженеру независимо от его узкой специализации приходится не только выбирать, но и проектировать силовые устройства РЭС, такие, как стабилизирующие источники вторичного электропитания (ИВЭП) и их функциональные звенья (стабилизаторы напряжения и тока, преобразователи напряжения и т. д.).</a:t>
            </a:r>
            <a:endParaRPr b="1">
              <a:solidFill>
                <a:srgbClr val="FFC000"/>
              </a:solidFill>
              <a:latin typeface="Tahoma"/>
              <a:ea typeface="Tahoma"/>
              <a:cs typeface="Tahoma"/>
              <a:sym typeface="Tahoma"/>
            </a:endParaRPr>
          </a:p>
          <a:p>
            <a:pPr>
              <a:defRPr sz="2000">
                <a:solidFill>
                  <a:srgbClr val="000000"/>
                </a:solidFill>
                <a:latin typeface="Times New Roman"/>
                <a:ea typeface="Times New Roman"/>
                <a:cs typeface="Times New Roman"/>
                <a:sym typeface="Times New Roman"/>
              </a:defRPr>
            </a:pPr>
            <a:r>
              <a:t>Изучение этих общих для РЭС различного вида устройств, которые не связаны с формированием, усилением и обработкой колебаний радиочастоты, а служат для обеспечения работоспособности функциональных звеньев системы, решающих радинотехнические задачи, и составляет содержание курса «Электропреобразовательные устройства РЭС».</a:t>
            </a:r>
            <a:endParaRPr b="1">
              <a:solidFill>
                <a:srgbClr val="FFC000"/>
              </a:solidFill>
              <a:latin typeface="Tahoma"/>
              <a:ea typeface="Tahoma"/>
              <a:cs typeface="Tahoma"/>
              <a:sym typeface="Tahoma"/>
            </a:endParaR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При синусоидальном управляющем импульсе…"/>
          <p:cNvSpPr txBox="1"/>
          <p:nvPr/>
        </p:nvSpPr>
        <p:spPr>
          <a:xfrm>
            <a:off x="55244" y="-7938"/>
            <a:ext cx="8898574" cy="47542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При синусоидальном управляющем импульсе </a:t>
            </a:r>
            <a:endParaRPr sz="2400">
              <a:solidFill>
                <a:srgbClr val="FFC000"/>
              </a:solidFill>
            </a:endParaRPr>
          </a:p>
          <a:p>
            <a:pPr>
              <a:defRPr sz="2000">
                <a:solidFill>
                  <a:srgbClr val="000000"/>
                </a:solidFill>
                <a:latin typeface="Times New Roman"/>
                <a:ea typeface="Times New Roman"/>
                <a:cs typeface="Times New Roman"/>
                <a:sym typeface="Times New Roman"/>
              </a:defRPr>
            </a:pPr>
            <a:r>
              <a:t>РУ.И.МАХ. Т = 4РУ.СР.МАХ.Т</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Кривые допустимой мощности совместно с областью границы отпираний UУ ОТ Т, IУ ОТ. Т позволяют построить нагрузочные прямые и определить выходные параметры источника сигнала управления; рабочая точка при всех условиях эксплуатации должна находиться внутри области семейства входных ВАХ.</a:t>
            </a:r>
            <a:endParaRPr sz="2400">
              <a:solidFill>
                <a:srgbClr val="FFC000"/>
              </a:solidFill>
            </a:endParaRPr>
          </a:p>
          <a:p>
            <a:pPr>
              <a:defRPr sz="2000">
                <a:solidFill>
                  <a:srgbClr val="000000"/>
                </a:solidFill>
                <a:latin typeface="Times New Roman"/>
                <a:ea typeface="Times New Roman"/>
                <a:cs typeface="Times New Roman"/>
                <a:sym typeface="Times New Roman"/>
              </a:defRPr>
            </a:pPr>
            <a:r>
              <a:t>Тиристоры выпускаются на токи от сотен миллиампер до сотен ампер с обратным допустимым напряжением до 1000 В и более. Интервал рабочих температур: от - 50 до +120°С. Срок службы тиристоров составляет не менее 5 тыс. ч.</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Основным недостатком тиристора является зависимость его параметров от температуры.</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Для стабилизации параметров тиристоров при изменении температуры применяют радиаторы и другие способы охлаждения, аналогичные способам охлаждения диодов и транзисторов.</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На практике нередко возникают ситуации, когда допускаемое среднее значение прямого тока диода оказывается недостаточным для обеспечения больших токов нагрузки; в этих случаях приходится применять параллельное соединение диодов. Однако при параллельном вк"/>
          <p:cNvSpPr txBox="1"/>
          <p:nvPr/>
        </p:nvSpPr>
        <p:spPr>
          <a:xfrm>
            <a:off x="85407" y="26987"/>
            <a:ext cx="8898573" cy="42186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На практике нередко возникают ситуации, когда допускаемое среднее значение прямого тока диода оказывается недостаточным для обеспечения больших токов нагрузки; в этих случаях приходится применять параллельное соединение диодов. Однако при параллельном включении диодов за несовпадения их ВАХ токи в диодах будут неодинаковыми (рисунок 3.1, а). Для выравнивания токов при параллельном включении диодов в маломощных выпрямителях последовательно с ними устанавливаются резисторы с одинаковыми сопротивлениями, включение которых позволяет уменьшить разность токов в диодах (рисунок 3.1, а, б). Однако эти резисторы уменьшают КПД схемы, и поэтому применять их в мощных выпрямителях не рекомендуется.</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Если диоды включаются параллельно без уравнительных сопротивлений, то необходимо применить заведомо увеличенное число диодов, тем самым уменьшить ток в каждом из них, а значит, исключить опасность перегрузки.</a:t>
            </a:r>
            <a:endParaRPr sz="2400">
              <a:solidFill>
                <a:srgbClr val="FFC000"/>
              </a:solidFill>
            </a:endParaR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0" name="image.jpeg" descr="image.jpeg"/>
          <p:cNvPicPr>
            <a:picLocks noChangeAspect="1"/>
          </p:cNvPicPr>
          <p:nvPr/>
        </p:nvPicPr>
        <p:blipFill>
          <a:blip r:embed="rId2">
            <a:extLst/>
          </a:blip>
          <a:stretch>
            <a:fillRect/>
          </a:stretch>
        </p:blipFill>
        <p:spPr>
          <a:xfrm>
            <a:off x="296862" y="457200"/>
            <a:ext cx="8550276" cy="5943600"/>
          </a:xfrm>
          <a:prstGeom prst="rect">
            <a:avLst/>
          </a:prstGeom>
          <a:ln w="12700">
            <a:miter lim="400000"/>
          </a:ln>
        </p:spPr>
      </p:pic>
      <p:sp>
        <p:nvSpPr>
          <p:cNvPr id="111" name="Рисунок 3.1 - Параллельное и последовательное соединения диодов"/>
          <p:cNvSpPr txBox="1"/>
          <p:nvPr/>
        </p:nvSpPr>
        <p:spPr>
          <a:xfrm>
            <a:off x="1894341" y="6494780"/>
            <a:ext cx="5425168" cy="269240"/>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indent="450850" algn="ctr">
              <a:defRPr sz="1200">
                <a:solidFill>
                  <a:srgbClr val="000000"/>
                </a:solidFill>
              </a:defRPr>
            </a:lvl1pPr>
          </a:lstStyle>
          <a:p>
            <a:pPr/>
            <a:r>
              <a:t>Рисунок 3.1 - Параллельное и последовательное соединения диодов</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В мощных выпрямителях вместо резисторов последовательно с каждым диодом включают специальные токовыравнивающие реакторы (дроссели с сердечниками L1, L2). На этих дросселях (рисунок 3.1, в) при протекании тока создается противо - ЭДС, пропорциональная это"/>
          <p:cNvSpPr txBox="1"/>
          <p:nvPr/>
        </p:nvSpPr>
        <p:spPr>
          <a:xfrm>
            <a:off x="53657" y="0"/>
            <a:ext cx="8898573" cy="42186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В мощных выпрямителях вместо резисторов последовательно с каждым диодом включают специальные токовыравнивающие реакторы (дроссели с сердечниками L1, L2). На этих дросселях (рисунок 3.1, в) при протекании тока создается противо - ЭДС, пропорциональная этому току, что и приводит к выравниванию токов дросселей, а значит, и диодов. </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Диоды одного типа можно соединить последовательно для увеличения обратного допустимого напряжения. Однако из-за несовпадения обратных ветвей ВАХ обратные напряжения распределятся между диодами неравномерно. Для выравнивания обратных напряжений диоды малой и средней мощности необходимо шунтировать высокоомными резисторами. Если диоды включаются последовательно без шунтирующих резисторов, то необходимо заведомо увеличить число диодов при этом обратное напряжение на каждом из них снижается (не менее чем на 25 %) и исключается опасность перенапряжений.</a:t>
            </a:r>
            <a:endParaRPr sz="2400">
              <a:solidFill>
                <a:srgbClr val="FFC000"/>
              </a:solidFill>
            </a:endParaR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В выпрямителях большой мощности этот способ выравнивания непригоден из-за значительных потерь в шунтирующих резисторах. Поэтому в этих случаях применяются шунтирующие RС - цепочки (рисунок 3.1, д), причем сопротивление шунтирующих резисторов равно 500 - "/>
          <p:cNvSpPr txBox="1"/>
          <p:nvPr/>
        </p:nvSpPr>
        <p:spPr>
          <a:xfrm>
            <a:off x="34607" y="38100"/>
            <a:ext cx="8898573" cy="39265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В выпрямителях большой мощности этот способ выравнивания непригоден из-за значительных потерь в шунтирующих резисторах. Поэтому в этих случаях применяются шунтирующие RС - цепочки (рисунок 3.1, д), причем сопротивление шунтирующих резисторов равно 500 - 2000 Ом (меньше значение соответствует более мощным диодам); включение конденсаторов позволяет снизить коммутационные перенапряжения. Иногда в качестве реактивных делителей включаются только шунтирующие конденсаторы. </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Поскольку германиевые и кремниевые диоды чувствительны к токовым перегрузкам и перенапряжениям, то необходимо принимать специальные меры по защите этих диодов и всей системы электропитания. Кремниевые диоды с лавинными характеристиками выдерживают кратковременные перенапряжения, что упрощает их защиту.</a:t>
            </a:r>
            <a:endParaRPr sz="2400">
              <a:solidFill>
                <a:srgbClr val="FFC000"/>
              </a:solidFill>
            </a:endParaR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Однофазная однополупериодная схема выпрямления…"/>
          <p:cNvSpPr txBox="1"/>
          <p:nvPr/>
        </p:nvSpPr>
        <p:spPr>
          <a:xfrm>
            <a:off x="83819" y="149225"/>
            <a:ext cx="8898574" cy="34185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000000"/>
                </a:solidFill>
                <a:latin typeface="Times New Roman"/>
                <a:ea typeface="Times New Roman"/>
                <a:cs typeface="Times New Roman"/>
                <a:sym typeface="Times New Roman"/>
              </a:defRPr>
            </a:pPr>
            <a:r>
              <a:t>Однофазная однополупериодная схема выпрямления</a:t>
            </a:r>
            <a:endParaRPr sz="2400">
              <a:solidFill>
                <a:srgbClr val="FFC000"/>
              </a:solidFill>
              <a:latin typeface="Tahoma"/>
              <a:ea typeface="Tahoma"/>
              <a:cs typeface="Tahoma"/>
              <a:sym typeface="Tahoma"/>
            </a:endParaRPr>
          </a:p>
          <a:p>
            <a:pPr>
              <a:defRPr sz="2000">
                <a:solidFill>
                  <a:srgbClr val="000000"/>
                </a:solidFill>
                <a:latin typeface="Times New Roman"/>
                <a:ea typeface="Times New Roman"/>
                <a:cs typeface="Times New Roman"/>
                <a:sym typeface="Times New Roman"/>
              </a:defRPr>
            </a:pPr>
            <a:endParaRPr b="1" sz="2400">
              <a:solidFill>
                <a:srgbClr val="FFC000"/>
              </a:solidFill>
              <a:latin typeface="Tahoma"/>
              <a:ea typeface="Tahoma"/>
              <a:cs typeface="Tahoma"/>
              <a:sym typeface="Tahoma"/>
            </a:endParaRPr>
          </a:p>
          <a:p>
            <a:pPr>
              <a:defRPr sz="2000">
                <a:solidFill>
                  <a:srgbClr val="000000"/>
                </a:solidFill>
                <a:latin typeface="Times New Roman"/>
                <a:ea typeface="Times New Roman"/>
                <a:cs typeface="Times New Roman"/>
                <a:sym typeface="Times New Roman"/>
              </a:defRPr>
            </a:pPr>
            <a:r>
              <a:t>Однофазная однополупериодная схема выпрямления с активной нагрузкой является наиболее простой из всех выпрямительных схем (рисунок 4.1, а).</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На рисунке 4.1,б представлены графики напряжений и токов в схеме. По оси абсцисс этих графиков отложен фазовый угол  t, где   — круговая частота питающего сетевого напряжения. Вместо величины  t на графиках может быть отложено текущее время t.</a:t>
            </a:r>
            <a:endParaRPr sz="2400">
              <a:solidFill>
                <a:srgbClr val="FFC000"/>
              </a:solidFill>
            </a:endParaRPr>
          </a:p>
          <a:p>
            <a:pPr>
              <a:defRPr sz="2000">
                <a:solidFill>
                  <a:srgbClr val="000000"/>
                </a:solidFill>
                <a:latin typeface="Times New Roman"/>
                <a:ea typeface="Times New Roman"/>
                <a:cs typeface="Times New Roman"/>
                <a:sym typeface="Times New Roman"/>
              </a:defRPr>
            </a:pPr>
            <a:r>
              <a:t>Ha данной схеме (рисунок 4.1, а) и в нижеследующих схемах выпрямления вентильные элементы представим обобщенно в виде диодов (VD).</a:t>
            </a:r>
            <a:endParaRPr sz="2400">
              <a:solidFill>
                <a:srgbClr val="FFC000"/>
              </a:solidFill>
            </a:endParaR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Рисунок 4.1 - Однофазная однополупериодная схема выпрямления (а) и диа¬граммы напряжений и токов в схеме (б)"/>
          <p:cNvSpPr txBox="1"/>
          <p:nvPr/>
        </p:nvSpPr>
        <p:spPr>
          <a:xfrm>
            <a:off x="199707" y="6026150"/>
            <a:ext cx="8898573" cy="664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Рисунок 4.1 - Однофазная однополупериодная схема выпрямления (а) и диа¬граммы напряжений и токов в схеме (б)</a:t>
            </a:r>
          </a:p>
        </p:txBody>
      </p:sp>
      <p:pic>
        <p:nvPicPr>
          <p:cNvPr id="120" name="image.png" descr="image.png"/>
          <p:cNvPicPr>
            <a:picLocks noChangeAspect="1"/>
          </p:cNvPicPr>
          <p:nvPr/>
        </p:nvPicPr>
        <p:blipFill>
          <a:blip r:embed="rId2">
            <a:extLst/>
          </a:blip>
          <a:stretch>
            <a:fillRect/>
          </a:stretch>
        </p:blipFill>
        <p:spPr>
          <a:xfrm>
            <a:off x="7937" y="36512"/>
            <a:ext cx="4779963" cy="4256088"/>
          </a:xfrm>
          <a:prstGeom prst="rect">
            <a:avLst/>
          </a:prstGeom>
          <a:ln w="12700">
            <a:miter lim="400000"/>
          </a:ln>
        </p:spPr>
      </p:pic>
      <p:pic>
        <p:nvPicPr>
          <p:cNvPr id="121" name="image.png" descr="image.png"/>
          <p:cNvPicPr>
            <a:picLocks noChangeAspect="1"/>
          </p:cNvPicPr>
          <p:nvPr/>
        </p:nvPicPr>
        <p:blipFill>
          <a:blip r:embed="rId3">
            <a:extLst/>
          </a:blip>
          <a:stretch>
            <a:fillRect/>
          </a:stretch>
        </p:blipFill>
        <p:spPr>
          <a:xfrm>
            <a:off x="4787900" y="36512"/>
            <a:ext cx="4321175" cy="5989638"/>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Известно, что условием прохождения тока через вентиль (выпрямительный диод) является наличие на его аноде положительного потенциала по отношению к катоду. Допустим, что положительный потенциал на аноде VD в данной схеме появляется при положительной полув"/>
          <p:cNvSpPr txBox="1"/>
          <p:nvPr/>
        </p:nvSpPr>
        <p:spPr>
          <a:xfrm>
            <a:off x="53657" y="873125"/>
            <a:ext cx="8898573" cy="27095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Известно, что условием прохождения тока через вентиль (выпрямительный диод) является наличие на его аноде положительного потенциала по отношению к катоду. Допустим, что положительный потенциал на аноде VD в данной схеме появляется при положительной полуволне напряжения (потенциал точки а схемы положителен, а точки б - отрицателен), следовательно, в первую половину периода диод открывается и по цепи последовательно соединенных обмотки трансформатора, диода и нагрузки протекают равные токи iVD=i0=i2. Во вторую половину периода точка а имеет отрицательный потенциал, следовательно диод закрывается и ток в цепи отсутствует.</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Таким образом, ток через диод и нагрузку протекает только в течение одного полупериода, поэтому схема называется однополупериодной.…"/>
          <p:cNvSpPr txBox="1"/>
          <p:nvPr/>
        </p:nvSpPr>
        <p:spPr>
          <a:xfrm>
            <a:off x="53657" y="549275"/>
            <a:ext cx="8898573" cy="36344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Таким образом, ток через диод и нагрузку протекает только в течение одного полупериода, поэтому схема называется однополупериодной.</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Поскольку в идеализированной схеме выпрямления в трансформаторе и вентиле (диоде) потерь нет, то в первом полупериоде все напряжение вторичной обмотки трансформатора u2 оказывается приложенным к нагрузке RH, и поэтому график выпрямленного напряжения u0 повторяет положительную полусинусоиду графика напряжения u2 (рисунок 4.1, б).</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Графики токов, протекающих по выпрямительному диоду VD, нагрузке RH, вторичной обмотке трансформатора, будут одинаковы, т.е. iVD=i0=i2; ординаты графика этих токов в данной (идеализированной) схеме определяются со¬отношением u0/RH.</a:t>
            </a:r>
            <a:endParaRPr sz="2400">
              <a:solidFill>
                <a:srgbClr val="FFC000"/>
              </a:solidFill>
            </a:endParaR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Мгновенное значение тока в первичной обмотке трансформатора определяется выражением…"/>
          <p:cNvSpPr txBox="1"/>
          <p:nvPr/>
        </p:nvSpPr>
        <p:spPr>
          <a:xfrm>
            <a:off x="45719" y="6350"/>
            <a:ext cx="8898574" cy="59226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Мгновенное значение тока в первичной обмотке трансформатора определяется выражением</a:t>
            </a:r>
            <a:endParaRPr>
              <a:solidFill>
                <a:srgbClr val="FFC000"/>
              </a:solidFill>
            </a:endParaRPr>
          </a:p>
          <a:p>
            <a:pPr>
              <a:defRPr sz="2000">
                <a:solidFill>
                  <a:srgbClr val="000000"/>
                </a:solidFill>
                <a:latin typeface="Times New Roman"/>
                <a:ea typeface="Times New Roman"/>
                <a:cs typeface="Times New Roman"/>
                <a:sym typeface="Times New Roman"/>
              </a:defRPr>
            </a:pPr>
            <a:r>
              <a:t>i1=(i2 -  Io)n21,</a:t>
            </a:r>
            <a:endParaRPr>
              <a:solidFill>
                <a:srgbClr val="FFC000"/>
              </a:solidFill>
            </a:endParaRPr>
          </a:p>
          <a:p>
            <a:pPr>
              <a:defRPr sz="2000">
                <a:solidFill>
                  <a:srgbClr val="000000"/>
                </a:solidFill>
                <a:latin typeface="Times New Roman"/>
                <a:ea typeface="Times New Roman"/>
                <a:cs typeface="Times New Roman"/>
                <a:sym typeface="Times New Roman"/>
              </a:defRPr>
            </a:pPr>
            <a:r>
              <a:t>где n21 = U2/U1, а I0 — постоянная составляющая выпрямленного тока i0.</a:t>
            </a:r>
            <a:endParaRPr>
              <a:solidFill>
                <a:srgbClr val="FFC000"/>
              </a:solidFill>
            </a:endParaRPr>
          </a:p>
          <a:p>
            <a:pPr>
              <a:defRPr sz="2000">
                <a:solidFill>
                  <a:srgbClr val="000000"/>
                </a:solidFill>
                <a:latin typeface="Times New Roman"/>
                <a:ea typeface="Times New Roman"/>
                <a:cs typeface="Times New Roman"/>
                <a:sym typeface="Times New Roman"/>
              </a:defRPr>
            </a:pPr>
            <a:r>
              <a:t>Ток первичной обмотки определяется переменным напряжением сети u0 и не может содержать постоянной составляющей. Поэтому значение постоянной составляющей Iо вычитается из мгновенного значения i0 тока вторичной обмотки. Таким образом, разность (i2 - Iо), измененная в n21 раз, будет представлять собой график тока первичной обмотки i1 (n21 в данном случае для простоты принят равным единице).</a:t>
            </a:r>
            <a:endParaRPr>
              <a:solidFill>
                <a:srgbClr val="FFC000"/>
              </a:solidFill>
            </a:endParaRPr>
          </a:p>
          <a:p>
            <a:pPr>
              <a:defRPr sz="2000">
                <a:solidFill>
                  <a:srgbClr val="000000"/>
                </a:solidFill>
                <a:latin typeface="Times New Roman"/>
                <a:ea typeface="Times New Roman"/>
                <a:cs typeface="Times New Roman"/>
                <a:sym typeface="Times New Roman"/>
              </a:defRPr>
            </a:pPr>
            <a:r>
              <a:t>Во время второго полупериода напряжения u2 диод закрыт а, следовательно, все напряжение вторичной обмотки трансформатора u2 оказывается приложенным к последовательно соединенным нагрузке RН и диоду VD. Поскольку обратное сопротивление диода намного больше сопротивления нагрузки RН, то с достаточной для практики точностью сопротивлением нагрузки в данном случае можно пренебречь, т. е. можно считать, что во время второго полупериода к зажимам диода в обратном направлении приложено напряжение uобр, график которого повторяет отрицательную полусинусоиду напряжения вторичной обмотки трансформатора u2 (рисунок 4.1,б).</a:t>
            </a:r>
            <a:endParaRPr>
              <a:solidFill>
                <a:srgbClr val="FFC000"/>
              </a:solidFill>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35" name="Круг электрических преобразователей, используемых в радиоэлектронике, достаточно широк. Так, электрический выпрямитель применяется для преобразования энергии переменного электрического тока, потребляемой…"/>
          <p:cNvSpPr txBox="1"/>
          <p:nvPr/>
        </p:nvSpPr>
        <p:spPr>
          <a:xfrm>
            <a:off x="45719" y="20637"/>
            <a:ext cx="9036686" cy="3877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Круг электрических преобразователей, используемых в радиоэлектронике, достаточно широк. Так, электрический выпрямитель применяется для преобразования энергии переменного электрического тока, потребляемой</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от сети, в энергию постоянного электрического тока, требующуюся для питания РЭС. Преобразователи энергии постоянного электрического тока в энергию переменного тока называют инверторами. Устройства, питающиеся от сети постоянного тока и создающие на своем выходе также постоянный ток, но с другим напряжением, называют преобразователями напряжения (конвертерами). На переменном токе аналогичную задачу решают с помощью трансформаторов.</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Когда необходимо поддержание постоянства выходного напряжения (тока), применяют стабилизаторы напряжения (тока). Используют как стабилизаторы постоянного напряжения (тока), так и стабилизаторы переменного напряжения (тока).</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В рассматриваемой схеме постоянная составляющая выпрямленного тока Iо, протекая по вторичной обмотке трансформатора, создает вынужденное подмагничивание его магнитопровода.…"/>
          <p:cNvSpPr txBox="1"/>
          <p:nvPr/>
        </p:nvSpPr>
        <p:spPr>
          <a:xfrm>
            <a:off x="45719" y="41275"/>
            <a:ext cx="8898574" cy="30016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В рассматриваемой схеме постоянная составляющая выпрямленного тока Iо, протекая по вторичной обмотке трансформатора, создает вынужденное подмагничивание его магнитопровода. </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Основным преимуществом однополупериодной схемы является простота.</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К недостаткам схемы относятся: </a:t>
            </a:r>
            <a:endParaRPr sz="2400">
              <a:solidFill>
                <a:srgbClr val="FFC000"/>
              </a:solidFill>
            </a:endParaRPr>
          </a:p>
          <a:p>
            <a:pPr>
              <a:defRPr sz="2000">
                <a:solidFill>
                  <a:srgbClr val="000000"/>
                </a:solidFill>
                <a:latin typeface="Times New Roman"/>
                <a:ea typeface="Times New Roman"/>
                <a:cs typeface="Times New Roman"/>
                <a:sym typeface="Times New Roman"/>
              </a:defRPr>
            </a:pPr>
            <a:r>
              <a:t>1) большой коэффициент пульсации выпрямленного напряжения КП01</a:t>
            </a:r>
            <a:endParaRPr sz="2400">
              <a:solidFill>
                <a:srgbClr val="FFC000"/>
              </a:solidFill>
            </a:endParaRPr>
          </a:p>
          <a:p>
            <a:pPr>
              <a:defRPr sz="2000">
                <a:solidFill>
                  <a:srgbClr val="000000"/>
                </a:solidFill>
                <a:latin typeface="Times New Roman"/>
                <a:ea typeface="Times New Roman"/>
                <a:cs typeface="Times New Roman"/>
                <a:sym typeface="Times New Roman"/>
              </a:defRPr>
            </a:pPr>
            <a:r>
              <a:t>2) большие масса и объем трансформатора (вследствие плохого использования обмоток и вынужденного подмагничивания магнитопровода трансформатора).</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Вследствие указанных недостатков однофазная однополупериодная схема при работе на активную нагрузку практического применения не нашла.</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Двухполупериодная (двухфазная) схема выпрямления с нулевым проводом…"/>
          <p:cNvSpPr txBox="1"/>
          <p:nvPr/>
        </p:nvSpPr>
        <p:spPr>
          <a:xfrm>
            <a:off x="53657" y="6350"/>
            <a:ext cx="8898573" cy="18183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000000"/>
                </a:solidFill>
                <a:latin typeface="Times New Roman"/>
                <a:ea typeface="Times New Roman"/>
                <a:cs typeface="Times New Roman"/>
                <a:sym typeface="Times New Roman"/>
              </a:defRPr>
            </a:pPr>
            <a:r>
              <a:t>Двухполупериодная (двухфазная) схема выпрямления с нулевым проводом</a:t>
            </a:r>
            <a:endParaRPr sz="2400">
              <a:solidFill>
                <a:srgbClr val="FFC000"/>
              </a:solidFill>
              <a:latin typeface="Tahoma"/>
              <a:ea typeface="Tahoma"/>
              <a:cs typeface="Tahoma"/>
              <a:sym typeface="Tahoma"/>
            </a:endParaRPr>
          </a:p>
          <a:p>
            <a:pPr>
              <a:defRPr sz="2000">
                <a:solidFill>
                  <a:srgbClr val="000000"/>
                </a:solidFill>
                <a:latin typeface="Times New Roman"/>
                <a:ea typeface="Times New Roman"/>
                <a:cs typeface="Times New Roman"/>
                <a:sym typeface="Times New Roman"/>
              </a:defRPr>
            </a:pPr>
            <a:endParaRPr sz="1600">
              <a:solidFill>
                <a:srgbClr val="FFC000"/>
              </a:solidFill>
            </a:endParaRPr>
          </a:p>
          <a:p>
            <a:pPr>
              <a:defRPr sz="2000">
                <a:solidFill>
                  <a:srgbClr val="000000"/>
                </a:solidFill>
                <a:latin typeface="Times New Roman"/>
                <a:ea typeface="Times New Roman"/>
                <a:cs typeface="Times New Roman"/>
                <a:sym typeface="Times New Roman"/>
              </a:defRPr>
            </a:pPr>
            <a:r>
              <a:t>Схема двухполупериодного выпрямителя (см. рисунок 5.1) представляет собой сочетание двух однополупериодных выпрямителей, работающих на общую нагрузку. </a:t>
            </a:r>
            <a:endParaRPr sz="2400">
              <a:solidFill>
                <a:srgbClr val="FFC000"/>
              </a:solidFill>
            </a:endParaRPr>
          </a:p>
        </p:txBody>
      </p:sp>
      <p:pic>
        <p:nvPicPr>
          <p:cNvPr id="132" name="image.png" descr="image.png"/>
          <p:cNvPicPr>
            <a:picLocks noChangeAspect="1"/>
          </p:cNvPicPr>
          <p:nvPr/>
        </p:nvPicPr>
        <p:blipFill>
          <a:blip r:embed="rId2">
            <a:extLst/>
          </a:blip>
          <a:stretch>
            <a:fillRect/>
          </a:stretch>
        </p:blipFill>
        <p:spPr>
          <a:xfrm>
            <a:off x="6110287" y="2205037"/>
            <a:ext cx="2887663" cy="4537076"/>
          </a:xfrm>
          <a:prstGeom prst="rect">
            <a:avLst/>
          </a:prstGeom>
          <a:ln w="12700">
            <a:miter lim="400000"/>
          </a:ln>
        </p:spPr>
      </p:pic>
      <p:sp>
        <p:nvSpPr>
          <p:cNvPr id="133" name="Рисунок 5.1 – Двухполупериодная схема выпрямления (а), диаграммы напряжений и токов (б)"/>
          <p:cNvSpPr txBox="1"/>
          <p:nvPr/>
        </p:nvSpPr>
        <p:spPr>
          <a:xfrm>
            <a:off x="945832" y="5818187"/>
            <a:ext cx="4480561" cy="956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Рисунок 5.1 – Двухполупериодная схема выпрямления (а), диаграммы напряжений и токов (б)</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В первый полупериод, когда потенциал точки а (рисунок 5.1, а) будет положительным, а потенциал точки б - отрицательным, диод VD1 будет открыт и ток протекает через VD1 в нагрузку Rн и верхнюю половину вторичной обмотки в направлении, показанном сплошными"/>
          <p:cNvSpPr txBox="1"/>
          <p:nvPr/>
        </p:nvSpPr>
        <p:spPr>
          <a:xfrm>
            <a:off x="53657" y="41275"/>
            <a:ext cx="8898573" cy="50833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В первый полупериод, когда потенциал точки а (рисунок 5.1, а) будет положительным, а потенциал точки б - отрицательным, диод VD1 будет открыт и ток протекает через VD1 в нагрузку Rн и верхнюю половину вторичной обмотки в направлении, показанном сплошными стрелками, Диод VD2 в это время закрыт, ток через него не течет и он находится под обратным напряжением (рисунок 5.1,а). В следующий полупериод, когда потенциал точки б становится положительным, а точки а — отрицательным, VD2 открывается, a VD1 закрывается и ток течет через диод VD2, нагрузку RH и нижнюю половину вторичной обмотки в направлении, показанном пунктирными стрелками. Диод VD1 в это время находится под обратным напряжением. Таким образом, через нагрузку протекает ток в одном и том направлении в течение всего периода.</a:t>
            </a:r>
            <a:endParaRPr sz="2200">
              <a:solidFill>
                <a:srgbClr val="FFC000"/>
              </a:solidFill>
            </a:endParaRPr>
          </a:p>
          <a:p>
            <a:pPr>
              <a:defRPr sz="2000">
                <a:solidFill>
                  <a:srgbClr val="000000"/>
                </a:solidFill>
                <a:latin typeface="Times New Roman"/>
                <a:ea typeface="Times New Roman"/>
                <a:cs typeface="Times New Roman"/>
                <a:sym typeface="Times New Roman"/>
              </a:defRPr>
            </a:pPr>
            <a:r>
              <a:t>В идеализированной схеме отсутствуют потери в диодах трансформаторе, поэтому форма выпрямленного напряжения повторяет форму напряжения на работающих половинах вторичной обмотки трансформатора, другими словами, график u0 является огибающей положительных полусинусоид графиков u'2 и u"2 (рисунок 5.1, б).</a:t>
            </a:r>
            <a:endParaRPr sz="2200">
              <a:solidFill>
                <a:srgbClr val="FFC000"/>
              </a:solidFill>
            </a:endParaR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В каждый полупериод u2 по половине вторичной обмот¬ки трансформатора, диоду и нагрузке протекают равные между собой токи, т.е. u'2 =iVD1 = i0 и u&quot;2 =uVD2=i0, причем ток в идеализированной схеме определяется только сопро¬тивлением нагрузки и равен u0/RН.…"/>
          <p:cNvSpPr txBox="1"/>
          <p:nvPr/>
        </p:nvSpPr>
        <p:spPr>
          <a:xfrm>
            <a:off x="53657" y="66675"/>
            <a:ext cx="8898573" cy="70910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В каждый полупериод u2 по половине вторичной обмот¬ки трансформатора, диоду и нагрузке протекают равные между собой токи, т.е. u'2 =iVD1 = i0 и u"2 =uVD2=i0, причем ток в идеализированной схеме определяется только сопро¬тивлением нагрузки и равен u0/RН.</a:t>
            </a:r>
            <a:endParaRPr>
              <a:solidFill>
                <a:srgbClr val="FFC000"/>
              </a:solidFill>
            </a:endParaRPr>
          </a:p>
          <a:p>
            <a:pPr>
              <a:defRPr sz="2000">
                <a:solidFill>
                  <a:srgbClr val="000000"/>
                </a:solidFill>
                <a:latin typeface="Times New Roman"/>
                <a:ea typeface="Times New Roman"/>
                <a:cs typeface="Times New Roman"/>
                <a:sym typeface="Times New Roman"/>
              </a:defRPr>
            </a:pPr>
            <a:r>
              <a:t>Как следует из рисунка 5.1,а, токи i'2 и i"2, протекающие по половинам вторичной обмотки трансформатора, имеют такое направление, при котором постоянные составляющие этих токов создают встречно направленные магнитные потоки. Поэтому вынужденное подмагничивание магнитопровода трансформатора в двухполупериодной схеме выпрямления отсутствует.</a:t>
            </a:r>
            <a:endParaRPr>
              <a:solidFill>
                <a:srgbClr val="FFC000"/>
              </a:solidFill>
            </a:endParaRPr>
          </a:p>
          <a:p>
            <a:pPr>
              <a:defRPr sz="2000">
                <a:solidFill>
                  <a:srgbClr val="000000"/>
                </a:solidFill>
                <a:latin typeface="Times New Roman"/>
                <a:ea typeface="Times New Roman"/>
                <a:cs typeface="Times New Roman"/>
                <a:sym typeface="Times New Roman"/>
              </a:defRPr>
            </a:pPr>
            <a:r>
              <a:t>Форма графика uОБР требует дополнительных пояснений. Каждую половину периода один из диодов схемы закрыт и к его электродам приложено обратное напряжение, которое равно разности потенциалов между анодом и катодом этого диода. В первую половину периода закрыт VD2. Потенциал его анода равен отрицательному потенциалу точки б, который определяется отрицательной полусинусоидой u2. Катод диода VD2 в это время имеет положительный потенциал точки а (положительная полусинусоида u'2), поскольку открыт VD1 и падение напряжения на нем в идеализированной схеме равно нулю (рисунок 5.1,а). Таким образом, в течение первого полупериода диод находится под обратным напряжением, равным разности потенциалов между концами вторичной обмотки трансформатора (точки а и б), и максимальное значение этой разности потенциалов равно удвоенному амплитудному значению напряжения одной из половин вторичной обмотки,</a:t>
            </a:r>
            <a:endParaRPr>
              <a:solidFill>
                <a:srgbClr val="FFC000"/>
              </a:solidFill>
            </a:endParaRPr>
          </a:p>
          <a:p>
            <a:pPr>
              <a:defRPr sz="2000">
                <a:solidFill>
                  <a:srgbClr val="000000"/>
                </a:solidFill>
                <a:latin typeface="Times New Roman"/>
                <a:ea typeface="Times New Roman"/>
                <a:cs typeface="Times New Roman"/>
                <a:sym typeface="Times New Roman"/>
              </a:defRPr>
            </a:pPr>
            <a:r>
              <a:t>Uобр.и.п=2U2m</a:t>
            </a:r>
            <a:endParaRPr>
              <a:solidFill>
                <a:srgbClr val="FFC000"/>
              </a:solidFill>
            </a:endParaR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Основные параметры.…"/>
          <p:cNvSpPr txBox="1"/>
          <p:nvPr/>
        </p:nvSpPr>
        <p:spPr>
          <a:xfrm>
            <a:off x="45719" y="76199"/>
            <a:ext cx="8898574" cy="3052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000000"/>
                </a:solidFill>
                <a:latin typeface="Times New Roman"/>
                <a:ea typeface="Times New Roman"/>
                <a:cs typeface="Times New Roman"/>
                <a:sym typeface="Times New Roman"/>
              </a:defRPr>
            </a:pPr>
            <a:r>
              <a:t>Основные параметры. </a:t>
            </a:r>
            <a:endParaRPr sz="2400">
              <a:solidFill>
                <a:srgbClr val="FFC000"/>
              </a:solidFill>
              <a:latin typeface="Tahoma"/>
              <a:ea typeface="Tahoma"/>
              <a:cs typeface="Tahoma"/>
              <a:sym typeface="Tahoma"/>
            </a:endParaRPr>
          </a:p>
          <a:p>
            <a:pPr>
              <a:defRPr sz="2000">
                <a:solidFill>
                  <a:srgbClr val="000000"/>
                </a:solidFill>
                <a:latin typeface="Times New Roman"/>
                <a:ea typeface="Times New Roman"/>
                <a:cs typeface="Times New Roman"/>
                <a:sym typeface="Times New Roman"/>
              </a:defRPr>
            </a:pPr>
            <a:endParaRPr sz="2400">
              <a:solidFill>
                <a:srgbClr val="FFC000"/>
              </a:solidFill>
            </a:endParaRPr>
          </a:p>
          <a:p>
            <a:pPr>
              <a:defRPr sz="2000">
                <a:solidFill>
                  <a:srgbClr val="000000"/>
                </a:solidFill>
                <a:latin typeface="Times New Roman"/>
                <a:ea typeface="Times New Roman"/>
                <a:cs typeface="Times New Roman"/>
                <a:sym typeface="Times New Roman"/>
              </a:defRPr>
            </a:pPr>
            <a:r>
              <a:t>График выпрямленного напряжения Uo и выпрямленного тока Iо данной схемы приводится на рисунке 5.2, из которого видно, что импульсы напряжения и тока в нагрузке двухполупериодного выпрямителя имеют место во время каждого полупериода, тогда как однополупериодной схеме выпрямления (см. рисунок 4.1,б) — только в течение одного полупериода. Поэтому при одинаковых амплитудах напряжения и тока вторичной обмотки (U2m и I2m) постоянные составляющие выпрямленного на¬пряжения U0 и тока I0 будут в 2 раза больше, чем при однополупериодном выпрямлении</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Рисунок 5.2 – Вычисление среднего и действующего напряжения и тока в двухполупериодной схеме выпрямления"/>
          <p:cNvSpPr txBox="1"/>
          <p:nvPr/>
        </p:nvSpPr>
        <p:spPr>
          <a:xfrm>
            <a:off x="69532" y="5805487"/>
            <a:ext cx="8898573" cy="6648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000">
                <a:solidFill>
                  <a:srgbClr val="000000"/>
                </a:solidFill>
                <a:latin typeface="Times New Roman"/>
                <a:ea typeface="Times New Roman"/>
                <a:cs typeface="Times New Roman"/>
                <a:sym typeface="Times New Roman"/>
              </a:defRPr>
            </a:lvl1pPr>
          </a:lstStyle>
          <a:p>
            <a:pPr/>
            <a:r>
              <a:t>Рисунок 5.2 – Вычисление среднего и действующего напряжения и тока в двухполупериодной схеме выпрямления</a:t>
            </a:r>
          </a:p>
        </p:txBody>
      </p:sp>
      <p:pic>
        <p:nvPicPr>
          <p:cNvPr id="142" name="image.png" descr="image.png"/>
          <p:cNvPicPr>
            <a:picLocks noChangeAspect="1"/>
          </p:cNvPicPr>
          <p:nvPr/>
        </p:nvPicPr>
        <p:blipFill>
          <a:blip r:embed="rId2">
            <a:extLst/>
          </a:blip>
          <a:stretch>
            <a:fillRect/>
          </a:stretch>
        </p:blipFill>
        <p:spPr>
          <a:xfrm>
            <a:off x="479425" y="115887"/>
            <a:ext cx="7980363" cy="5607051"/>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image.pdf" descr="image.pdf"/>
          <p:cNvPicPr>
            <a:picLocks noChangeAspect="1"/>
          </p:cNvPicPr>
          <p:nvPr/>
        </p:nvPicPr>
        <p:blipFill>
          <a:blip r:embed="rId2">
            <a:extLst/>
          </a:blip>
          <a:stretch>
            <a:fillRect/>
          </a:stretch>
        </p:blipFill>
        <p:spPr>
          <a:xfrm>
            <a:off x="25400" y="260350"/>
            <a:ext cx="9094788" cy="5545138"/>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Преимущества двухполупериодной схемы по сравнению однополупериодной состоят в следующем:…"/>
          <p:cNvSpPr txBox="1"/>
          <p:nvPr/>
        </p:nvSpPr>
        <p:spPr>
          <a:xfrm>
            <a:off x="53657" y="26987"/>
            <a:ext cx="8898573" cy="38779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Преимущества двухполупериодной схемы по сравнению однополупериодной состоят в следующем:</a:t>
            </a:r>
            <a:endParaRPr sz="2400">
              <a:solidFill>
                <a:srgbClr val="FFC000"/>
              </a:solidFill>
            </a:endParaRPr>
          </a:p>
          <a:p>
            <a:pPr>
              <a:defRPr sz="2000">
                <a:solidFill>
                  <a:srgbClr val="000000"/>
                </a:solidFill>
                <a:latin typeface="Times New Roman"/>
                <a:ea typeface="Times New Roman"/>
                <a:cs typeface="Times New Roman"/>
                <a:sym typeface="Times New Roman"/>
              </a:defRPr>
            </a:pPr>
            <a:r>
              <a:t>1) значительно уменьшаются габаритные размеры и трансформатора (вследствие лучшего использования обмоток и отсутствия подмагничивания магнитопровода;</a:t>
            </a:r>
            <a:endParaRPr sz="2400">
              <a:solidFill>
                <a:srgbClr val="FFC000"/>
              </a:solidFill>
            </a:endParaRPr>
          </a:p>
          <a:p>
            <a:pPr>
              <a:defRPr sz="2000">
                <a:solidFill>
                  <a:srgbClr val="000000"/>
                </a:solidFill>
                <a:latin typeface="Times New Roman"/>
                <a:ea typeface="Times New Roman"/>
                <a:cs typeface="Times New Roman"/>
                <a:sym typeface="Times New Roman"/>
              </a:defRPr>
            </a:pPr>
            <a:r>
              <a:t>2) амплитудное значение тока через диод вдвое меньше;</a:t>
            </a:r>
            <a:endParaRPr sz="2400">
              <a:solidFill>
                <a:srgbClr val="FFC000"/>
              </a:solidFill>
            </a:endParaRPr>
          </a:p>
          <a:p>
            <a:pPr>
              <a:defRPr sz="2000">
                <a:solidFill>
                  <a:srgbClr val="000000"/>
                </a:solidFill>
                <a:latin typeface="Times New Roman"/>
                <a:ea typeface="Times New Roman"/>
                <a:cs typeface="Times New Roman"/>
                <a:sym typeface="Times New Roman"/>
              </a:defRPr>
            </a:pPr>
            <a:r>
              <a:t>3) значительно уменьшаются габариты и масса сглаживающего фильтра (вследствие увеличения вдовое основной частоты пульсации и уменьшения более в 2 раза коэффициента пульсации). </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Недостатками схемы являются:</a:t>
            </a:r>
            <a:endParaRPr sz="2400">
              <a:solidFill>
                <a:srgbClr val="FFC000"/>
              </a:solidFill>
            </a:endParaRPr>
          </a:p>
          <a:p>
            <a:pPr>
              <a:defRPr sz="2000">
                <a:solidFill>
                  <a:srgbClr val="000000"/>
                </a:solidFill>
                <a:latin typeface="Times New Roman"/>
                <a:ea typeface="Times New Roman"/>
                <a:cs typeface="Times New Roman"/>
                <a:sym typeface="Times New Roman"/>
              </a:defRPr>
            </a:pPr>
            <a:r>
              <a:t>1) необходимость вывода средней (нулевой) точки вторичной обмотки трансформатора; </a:t>
            </a:r>
            <a:endParaRPr sz="2400">
              <a:solidFill>
                <a:srgbClr val="FFC000"/>
              </a:solidFill>
            </a:endParaRPr>
          </a:p>
          <a:p>
            <a:pPr>
              <a:defRPr sz="2000">
                <a:solidFill>
                  <a:srgbClr val="000000"/>
                </a:solidFill>
                <a:latin typeface="Times New Roman"/>
                <a:ea typeface="Times New Roman"/>
                <a:cs typeface="Times New Roman"/>
                <a:sym typeface="Times New Roman"/>
              </a:defRPr>
            </a:pPr>
            <a:r>
              <a:t>2) наличие в схеме двух диодов вместо одного.</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Однофазная мостовая схема выпрямления…"/>
          <p:cNvSpPr txBox="1"/>
          <p:nvPr/>
        </p:nvSpPr>
        <p:spPr>
          <a:xfrm>
            <a:off x="53657" y="26987"/>
            <a:ext cx="8898573" cy="19094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000000"/>
                </a:solidFill>
                <a:latin typeface="Times New Roman"/>
                <a:ea typeface="Times New Roman"/>
                <a:cs typeface="Times New Roman"/>
                <a:sym typeface="Times New Roman"/>
              </a:defRPr>
            </a:pPr>
            <a:r>
              <a:t>Однофазная мостовая схема выпрямления</a:t>
            </a:r>
            <a:endParaRPr sz="2400">
              <a:solidFill>
                <a:srgbClr val="FFC000"/>
              </a:solidFill>
              <a:latin typeface="Tahoma"/>
              <a:ea typeface="Tahoma"/>
              <a:cs typeface="Tahoma"/>
              <a:sym typeface="Tahoma"/>
            </a:endParaRPr>
          </a:p>
          <a:p>
            <a:pPr>
              <a:defRPr sz="2000">
                <a:solidFill>
                  <a:srgbClr val="000000"/>
                </a:solidFill>
                <a:latin typeface="Times New Roman"/>
                <a:ea typeface="Times New Roman"/>
                <a:cs typeface="Times New Roman"/>
                <a:sym typeface="Times New Roman"/>
              </a:defRPr>
            </a:pPr>
            <a:endParaRPr b="1" sz="2400">
              <a:solidFill>
                <a:srgbClr val="FFC000"/>
              </a:solidFill>
              <a:latin typeface="Tahoma"/>
              <a:ea typeface="Tahoma"/>
              <a:cs typeface="Tahoma"/>
              <a:sym typeface="Tahoma"/>
            </a:endParaRPr>
          </a:p>
          <a:p>
            <a:pPr>
              <a:defRPr sz="2000">
                <a:solidFill>
                  <a:srgbClr val="000000"/>
                </a:solidFill>
                <a:latin typeface="Times New Roman"/>
                <a:ea typeface="Times New Roman"/>
                <a:cs typeface="Times New Roman"/>
                <a:sym typeface="Times New Roman"/>
              </a:defRPr>
            </a:pPr>
            <a:r>
              <a:t>Данная схема, как я предыдущая, позволяет получить двухполупериодное выпрямление. Она содержит трансформатор и четыре диода, два из которых, соединяясь анодами, образуют общий минус выпрямителя, а два другие, соединяясь катодами, образуют общий плюс выпрямителя (рисунок 6.1, а).</a:t>
            </a:r>
          </a:p>
        </p:txBody>
      </p:sp>
      <p:pic>
        <p:nvPicPr>
          <p:cNvPr id="149" name="image.png" descr="image.png"/>
          <p:cNvPicPr>
            <a:picLocks noChangeAspect="1"/>
          </p:cNvPicPr>
          <p:nvPr/>
        </p:nvPicPr>
        <p:blipFill>
          <a:blip r:embed="rId2">
            <a:extLst/>
          </a:blip>
          <a:stretch>
            <a:fillRect/>
          </a:stretch>
        </p:blipFill>
        <p:spPr>
          <a:xfrm>
            <a:off x="6659562" y="2060575"/>
            <a:ext cx="2484438" cy="4697413"/>
          </a:xfrm>
          <a:prstGeom prst="rect">
            <a:avLst/>
          </a:prstGeom>
          <a:ln w="12700">
            <a:miter lim="400000"/>
          </a:ln>
        </p:spPr>
      </p:pic>
      <p:pic>
        <p:nvPicPr>
          <p:cNvPr id="150" name="image.png" descr="image.png"/>
          <p:cNvPicPr>
            <a:picLocks noChangeAspect="1"/>
          </p:cNvPicPr>
          <p:nvPr/>
        </p:nvPicPr>
        <p:blipFill>
          <a:blip r:embed="rId3">
            <a:extLst/>
          </a:blip>
          <a:stretch>
            <a:fillRect/>
          </a:stretch>
        </p:blipFill>
        <p:spPr>
          <a:xfrm>
            <a:off x="611187" y="2401887"/>
            <a:ext cx="5534026" cy="3127376"/>
          </a:xfrm>
          <a:prstGeom prst="rect">
            <a:avLst/>
          </a:prstGeom>
          <a:ln w="12700">
            <a:miter lim="400000"/>
          </a:ln>
        </p:spPr>
      </p:pic>
      <p:pic>
        <p:nvPicPr>
          <p:cNvPr id="151" name="image.pdf" descr="image.pdf"/>
          <p:cNvPicPr>
            <a:picLocks noChangeAspect="1"/>
          </p:cNvPicPr>
          <p:nvPr/>
        </p:nvPicPr>
        <p:blipFill>
          <a:blip r:embed="rId4">
            <a:extLst/>
          </a:blip>
          <a:stretch>
            <a:fillRect/>
          </a:stretch>
        </p:blipFill>
        <p:spPr>
          <a:xfrm>
            <a:off x="107950" y="6092825"/>
            <a:ext cx="5937250" cy="263525"/>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В первый полупериод, когда потенциал точки а положителен, а точки б — отрицателен, диоды VD1 VD3 будут открыты, а диоды VD2, VD4 закрыты (находятся под обратным напряжением). В результате ток по схеме пойдет в направлении, показанном сплошными стрелками "/>
          <p:cNvSpPr txBox="1"/>
          <p:nvPr/>
        </p:nvSpPr>
        <p:spPr>
          <a:xfrm>
            <a:off x="53657" y="26987"/>
            <a:ext cx="8898573" cy="392659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В первый полупериод, когда потенциал точки а положителен, а точки б — отрицателен, диоды VD1 VD3 будут открыты, а диоды VD2, VD4 закрыты (находятся под обратным напряжением). В результате ток по схеме пойдет в направлении, показанном сплошными стрелками (рисунок 6.1, а).</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Во второй полупериод, когда потенциал точки б ста¬новится положительным, а точки а — отрицательным, от¬крываются диоды VD2, VD4, а диоды VD1, VD3 оказыва¬ются закрытыми и находятся под обратным напряжением. В результате ток по схеме пойдет в направлении, показан¬ном пунктирными стрелками. Как видно из рисунка 6.1, а, на-правление токов Iо, протекающих через нагрузку в течение обоих полупериодов, совпадает, т.е. в схеме имеет место двухполупериодное выпрямление, как и в схеме со средним выводом (двухфазной).</a:t>
            </a:r>
            <a:endParaRPr sz="2400">
              <a:solidFill>
                <a:srgbClr val="FFC000"/>
              </a:solidFill>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38" name="Преобразователями электрической энергии в механическую являются электрические двигатели, которые в радиотехнике позволяют осуществить перемещение антенн, а также настройку узлов РЭС н др. Обратное преобразование механической энергии в электрическую проис"/>
          <p:cNvSpPr txBox="1"/>
          <p:nvPr/>
        </p:nvSpPr>
        <p:spPr>
          <a:xfrm>
            <a:off x="45719" y="44450"/>
            <a:ext cx="8944611" cy="24047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FFFFFF"/>
                </a:solidFill>
              </a:defRPr>
            </a:pPr>
          </a:p>
          <a:p>
            <a:pPr>
              <a:defRPr sz="2000">
                <a:solidFill>
                  <a:srgbClr val="000000"/>
                </a:solidFill>
                <a:latin typeface="Times New Roman"/>
                <a:ea typeface="Times New Roman"/>
                <a:cs typeface="Times New Roman"/>
                <a:sym typeface="Times New Roman"/>
              </a:defRPr>
            </a:pPr>
            <a:r>
              <a:t>Преобразователями электрической энергии в механическую являются электрические двигатели, которые в радиотехнике позволяют осуществить перемещение антенн, а также настройку узлов РЭС н др. Обратное преобразование механической энергии в электрическую происходит в электрических генераторах, которые в некоторых радиоэлектронных системах являются первичными источниками электрической энергии для электропитания входящих в данную систему средств.</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На рисунке 6.1,б показаны графики выпрямленного напряжения u0 и выпрямленного тока i0. Так как падение напряжения на обмотках трансформатора и в диодах принято равным нулю, то форма выпрямленного напряжения повторяет форму напряжения на зажимах вторичной"/>
          <p:cNvSpPr txBox="1"/>
          <p:nvPr/>
        </p:nvSpPr>
        <p:spPr>
          <a:xfrm>
            <a:off x="122713" y="265415"/>
            <a:ext cx="8898574" cy="44621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На рисунке 6.1,б показаны графики выпрямленного напряжения u0 и выпрямленного тока i0. Так как падение напряжения на обмотках трансформатора и в диодах принято равным нулю, то форма выпрямленного напряжения повторяет форму напряжения на зажимах вторичной обмотки трансформатора u0, являясь огибающей положительных полусинусоид напряжения u2. График выпрямленного тока i0 соответствует графикам токов диодов и вторичной обмотки трансформатора и определяется соотношением          i0=u0/RH</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Как видно из схемы (рисунок 6.1, а) токи i'2 и i''2 протекают по вторичной обмотке трансформатора в разных направлениях и результирующий ток i2 не содержит постоянной составляющей, поэтому вынужденное подмагничивание магнитопровода трансформатора в данной схеме отсутствует. Ток в первичной обмотке будет синусоидальным, а трансформатор работает в течение обоих полупериодов так, как если бы он был нагружен лишь на активное сопротивление.</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Так как вторичная обмотка трансформатора работает полностью в течение каждого полупериода напряжения u2 то для получения одинаковых выпрямленных напряжений u0 в данной схеме и в двухфазной достаточно, чтобы напряжение u2 мостовой схемы было равно напряже"/>
          <p:cNvSpPr txBox="1"/>
          <p:nvPr/>
        </p:nvSpPr>
        <p:spPr>
          <a:xfrm>
            <a:off x="53657" y="26987"/>
            <a:ext cx="8898573" cy="4170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Так как вторичная обмотка трансформатора работает полностью в течение каждого полупериода напряжения u2 то для получения одинаковых выпрямленных напряжений u0 в данной схеме и в двухфазной достаточно, чтобы напряжение u2 мостовой схемы было равно напряжению одной из полуобмоток трансформатора двухфазной схемы. Это обусловливает вдвое меньшее число витков вторичной обмотки и вдвое меньшее обратное напряжение </a:t>
            </a:r>
            <a:endParaRPr sz="2400">
              <a:solidFill>
                <a:srgbClr val="FFC000"/>
              </a:solidFill>
            </a:endParaRPr>
          </a:p>
          <a:p>
            <a:pPr>
              <a:defRPr sz="2000">
                <a:solidFill>
                  <a:srgbClr val="000000"/>
                </a:solidFill>
                <a:latin typeface="Times New Roman"/>
                <a:ea typeface="Times New Roman"/>
                <a:cs typeface="Times New Roman"/>
                <a:sym typeface="Times New Roman"/>
              </a:defRPr>
            </a:pPr>
            <a:r>
              <a:t>Uобр и п.=U2m.</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Однако во вторичной обмотке протекает ток i2, действующее значение которого I2 больше, в полуобмотках двухфазной схемы, поэтому требуется применить провод большего диаметра.</a:t>
            </a:r>
            <a:endParaRPr sz="2400">
              <a:solidFill>
                <a:srgbClr val="FFC000"/>
              </a:solidFill>
            </a:endParaRPr>
          </a:p>
          <a:p>
            <a:pPr>
              <a:defRPr sz="2000">
                <a:solidFill>
                  <a:srgbClr val="000000"/>
                </a:solidFill>
                <a:latin typeface="Times New Roman"/>
                <a:ea typeface="Times New Roman"/>
                <a:cs typeface="Times New Roman"/>
                <a:sym typeface="Times New Roman"/>
              </a:defRPr>
            </a:pPr>
            <a:r>
              <a:t>Сравнивая мостовую схему с двухфазной (схема с выводом нулевой точки), можно отметить следующее: значения коэффициентов пульсации и частоты пульсации у этих схем одинаковые.</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Достоинства мостовой схемы заключаются в следую¬щем: размеры и масса трансформатора меньше вследствие лучшего использования обмоток, число витков вторичной обмотки в два раза меньше, габаритная мощность трансформатора на 20 % меньше и проще его схема, та"/>
          <p:cNvSpPr txBox="1"/>
          <p:nvPr/>
        </p:nvSpPr>
        <p:spPr>
          <a:xfrm>
            <a:off x="122713" y="1343974"/>
            <a:ext cx="8898574" cy="417005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Достоинства мостовой схемы заключаются в следую¬щем: размеры и масса трансформатора меньше вследствие лучшего использования обмоток, число витков вторичной обмотки в два раза меньше, габаритная мощность трансформатора на 20 % меньше и проще его схема, так как не требуется делать вывод средней точки. К преимуществам данной схемы можно отнести также возможность ее работы без трансформатора и, если значение выпрямленного напряжения соответствует напряжению сети, а цепь нагрузки не исключает электрической связи с сетью переменного тока, то схема выпрямления (диоды) может включаться непосредственно в сеть, т. е. точки а и б схемы (рисунок 6.1, а) присоединяются к сети переменного тока.</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Недостатками схемы являются: увеличенная стоимость, определяемая наличием в ней четырех диодов, а также увеличенные потери напряжения и мощности в схеме, определяемые увеличенным внутренним сопротивлением (одновременно работают два диода схемы).</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Широко известен благодаря своему вкладу в создание устройств, работающих на переменном токе, многофазных систем, синхронного генератора и асинхронного электродвигателя, позволивших совершить так называемый второй этап промышленной революции.…"/>
          <p:cNvSpPr txBox="1"/>
          <p:nvPr/>
        </p:nvSpPr>
        <p:spPr>
          <a:xfrm>
            <a:off x="80644" y="44450"/>
            <a:ext cx="5885499" cy="59226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Широко известен благодаря своему вкладу в создание устройств, работающих на переменном токе, многофазных систем, синхронного генератора и асинхронного электродвигателя, позволивших совершить так называемый второй этап промышленной революции.</a:t>
            </a:r>
            <a:endParaRPr>
              <a:solidFill>
                <a:srgbClr val="FFC000"/>
              </a:solidFill>
            </a:endParaRPr>
          </a:p>
          <a:p>
            <a:pPr>
              <a:defRPr sz="2000">
                <a:solidFill>
                  <a:srgbClr val="000000"/>
                </a:solidFill>
                <a:latin typeface="Times New Roman"/>
                <a:ea typeface="Times New Roman"/>
                <a:cs typeface="Times New Roman"/>
                <a:sym typeface="Times New Roman"/>
              </a:defRPr>
            </a:pPr>
            <a:endParaRPr>
              <a:solidFill>
                <a:srgbClr val="FFC000"/>
              </a:solidFill>
            </a:endParaRPr>
          </a:p>
          <a:p>
            <a:pPr>
              <a:defRPr sz="2000">
                <a:solidFill>
                  <a:srgbClr val="000000"/>
                </a:solidFill>
                <a:latin typeface="Times New Roman"/>
                <a:ea typeface="Times New Roman"/>
                <a:cs typeface="Times New Roman"/>
                <a:sym typeface="Times New Roman"/>
              </a:defRPr>
            </a:pPr>
            <a:r>
              <a:t>Современники-биографы называют Теслу «человеком, который изобрёл XX век» и «святым заступником» современного электричества.</a:t>
            </a:r>
            <a:endParaRPr>
              <a:solidFill>
                <a:srgbClr val="FFC000"/>
              </a:solidFill>
            </a:endParaRPr>
          </a:p>
          <a:p>
            <a:pPr>
              <a:defRPr sz="2000">
                <a:solidFill>
                  <a:srgbClr val="000000"/>
                </a:solidFill>
                <a:latin typeface="Times New Roman"/>
                <a:ea typeface="Times New Roman"/>
                <a:cs typeface="Times New Roman"/>
                <a:sym typeface="Times New Roman"/>
              </a:defRPr>
            </a:pPr>
            <a:endParaRPr>
              <a:solidFill>
                <a:srgbClr val="FFC000"/>
              </a:solidFill>
            </a:endParaRPr>
          </a:p>
          <a:p>
            <a:pPr>
              <a:defRPr sz="2000">
                <a:solidFill>
                  <a:srgbClr val="000000"/>
                </a:solidFill>
                <a:latin typeface="Times New Roman"/>
                <a:ea typeface="Times New Roman"/>
                <a:cs typeface="Times New Roman"/>
                <a:sym typeface="Times New Roman"/>
              </a:defRPr>
            </a:pPr>
            <a:r>
              <a:t>После демонстрации радио и победы в «Войне токов» Тесла получил повсеместное признание как выдающийся инженер-электротехник и изобретатель. Ранние работы Теслы проложили путь современной электротехнике, его открытия раннего периода имели инновационное значение. В США по известности Тесла мог конкурировать с любым изобретателем или учёным в истории, а также в массовой культуре.</a:t>
            </a:r>
          </a:p>
        </p:txBody>
      </p:sp>
      <p:pic>
        <p:nvPicPr>
          <p:cNvPr id="41" name="image.png" descr="image.png"/>
          <p:cNvPicPr>
            <a:picLocks noChangeAspect="1"/>
          </p:cNvPicPr>
          <p:nvPr/>
        </p:nvPicPr>
        <p:blipFill>
          <a:blip r:embed="rId2">
            <a:extLst/>
          </a:blip>
          <a:stretch>
            <a:fillRect/>
          </a:stretch>
        </p:blipFill>
        <p:spPr>
          <a:xfrm>
            <a:off x="6011862" y="44450"/>
            <a:ext cx="3124201" cy="550227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И.А. Сидоров                                                                                                       Москв"/>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a:t>
            </a:r>
          </a:p>
        </p:txBody>
      </p:sp>
      <p:sp>
        <p:nvSpPr>
          <p:cNvPr id="44" name="Характеристики электропреобразовательных устройств отражаются на характеристиках самих РЭС. Прежде всего   это относится к массогабаритным показателям (часто ИВЭП составляют до 60 % массы и объема аппаратуры),…"/>
          <p:cNvSpPr txBox="1"/>
          <p:nvPr/>
        </p:nvSpPr>
        <p:spPr>
          <a:xfrm>
            <a:off x="74294" y="0"/>
            <a:ext cx="9008111" cy="38779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Характеристики электропреобразовательных устройств отражаются на характеристиках самих РЭС. Прежде всего   это относится к массогабаритным показателям (часто ИВЭП составляют до 60 % массы и объема аппаратуры),</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а также к надежности функционирования. Неисправности или</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неправильная работа источника приводят к полному отказу в работе РЭС. Именно по этим причинам проектирование источников вторичного электропитания проводят радиоинженеры. Важными являются также и вопросы электромагнитной совместимости электропреобразовательных устройств с РЭС как той системы, в которой они используются, так и с РЭС других систем, работающих одновременно с первой.</a:t>
            </a:r>
            <a:endParaRPr sz="2400">
              <a:solidFill>
                <a:srgbClr val="FFC000"/>
              </a:solidFill>
            </a:endParaRPr>
          </a:p>
          <a:p>
            <a:pPr>
              <a:defRPr sz="2000">
                <a:solidFill>
                  <a:srgbClr val="000000"/>
                </a:solidFill>
                <a:latin typeface="Times New Roman"/>
                <a:ea typeface="Times New Roman"/>
                <a:cs typeface="Times New Roman"/>
                <a:sym typeface="Times New Roman"/>
              </a:defRPr>
            </a:pPr>
            <a:r>
              <a:t>Целью настоящего курса является ознакомление студентов с принципами построения эффективных преобразовательных устройств и методами проектирования их основных узлов с учетом конкретных требований к РЭС.</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47" name="Система электропитания (СЭ) является неотъемлемой частью промышленной, бытовой и прочей аппаратуры различного назначения, она представляет собой комплекс элементов и устройств, вырабатывающих электрическую энергию и преобразующих ее к виду, который необх"/>
          <p:cNvSpPr txBox="1"/>
          <p:nvPr/>
        </p:nvSpPr>
        <p:spPr>
          <a:xfrm>
            <a:off x="45719" y="0"/>
            <a:ext cx="9030336" cy="35858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Система электропитания (СЭ) является неотъемлемой частью промышленной, бытовой и прочей аппаратуры различного назначения, она представляет собой комплекс элементов и устройств, вырабатывающих электрическую энергию и преобразующих ее к виду, который необходим для нормальной работы радиоаппаратуры. Существующая классификация предусматривает деление СЭ на источники первичного и вторичного электропитания.</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Источниками первичного питания называются устройства, преобразующие различные виды энергии в электрическую. К ним относятся: электромашинные генераторы, гальванические элементы, термоэлектрические генераторы, солнечные и атомные (ядерные) батареи; в этих устройствах в качестве первичной энергии используется соответственно механическая, химическая, тепловая, световая и энергия внутриатомного распада.</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И.А. Сидоров                                                                                                       Москва"/>
          <p:cNvSpPr txBox="1"/>
          <p:nvPr/>
        </p:nvSpPr>
        <p:spPr>
          <a:xfrm>
            <a:off x="45719" y="6276975"/>
            <a:ext cx="9052562" cy="5105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solidFill>
                  <a:srgbClr val="FF0000"/>
                </a:solidFill>
              </a:defRPr>
            </a:pPr>
            <a:r>
              <a:t>                        </a:t>
            </a:r>
          </a:p>
          <a:p>
            <a:pPr>
              <a:defRPr sz="1600">
                <a:solidFill>
                  <a:srgbClr val="FF0000"/>
                </a:solidFill>
              </a:defRPr>
            </a:pPr>
            <a:r>
              <a:t>И.А. Сидоров                                                                                                       </a:t>
            </a:r>
            <a:r>
              <a:rPr b="1" sz="1200"/>
              <a:t>Москва</a:t>
            </a:r>
          </a:p>
        </p:txBody>
      </p:sp>
      <p:sp>
        <p:nvSpPr>
          <p:cNvPr id="50" name="Источниками вторичного электропитания (ИВЭП) называются устройства, которые используют электроэнергию, получаемую от первичного источника питания, и формируют вторичное электропитание аппаратуры.…"/>
          <p:cNvSpPr txBox="1"/>
          <p:nvPr/>
        </p:nvSpPr>
        <p:spPr>
          <a:xfrm>
            <a:off x="71120" y="44450"/>
            <a:ext cx="9027160" cy="363449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Times New Roman"/>
                <a:ea typeface="Times New Roman"/>
                <a:cs typeface="Times New Roman"/>
                <a:sym typeface="Times New Roman"/>
              </a:defRPr>
            </a:pPr>
            <a:r>
              <a:t>Источниками вторичного электропитания (ИВЭП) называются устройства, которые используют электроэнергию, получаемую от первичного источника питания, и формируют вторичное электропитание аппаратуры. </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Источники вторичного электропитания состоят из функциональных узлов, выполняющих одну или несколько функций, например выпрямление, стабилизацию, усиление, регулирование, инвертирование и т.п.</a:t>
            </a:r>
            <a:endParaRPr sz="2400">
              <a:solidFill>
                <a:srgbClr val="FFC000"/>
              </a:solidFill>
            </a:endParaRPr>
          </a:p>
          <a:p>
            <a:pPr>
              <a:defRPr sz="2000">
                <a:solidFill>
                  <a:srgbClr val="000000"/>
                </a:solidFill>
                <a:latin typeface="Times New Roman"/>
                <a:ea typeface="Times New Roman"/>
                <a:cs typeface="Times New Roman"/>
                <a:sym typeface="Times New Roman"/>
              </a:defRPr>
            </a:pPr>
            <a:r>
              <a:t>К простейшим ИВЭП относятся нерегулируемые выпрямители, выполненные по структурной схеме, представленной на рисунке 1,а. Силовой трансформатор преобразует напряжение сети переменного тока до требуемого значения; схемы выпрямления преобразуют переменное напряжение в пульсирующее, фильтр сглаживает пульсации напряжения до допустимого уровня.</a:t>
            </a:r>
            <a:endParaRPr sz="2400">
              <a:solidFill>
                <a:srgbClr val="FFC000"/>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Текстура">
  <a:themeElements>
    <a:clrScheme name="Текстура">
      <a:dk1>
        <a:srgbClr val="816D56"/>
      </a:dk1>
      <a:lt1>
        <a:srgbClr val="2B5481"/>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Arial"/>
        <a:ea typeface="Arial"/>
        <a:cs typeface="Arial"/>
      </a:majorFont>
      <a:minorFont>
        <a:latin typeface="Helvetica"/>
        <a:ea typeface="Helvetica"/>
        <a:cs typeface="Helvetica"/>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Текстура">
  <a:themeElements>
    <a:clrScheme name="Текстура">
      <a:dk1>
        <a:srgbClr val="000000"/>
      </a:dk1>
      <a:lt1>
        <a:srgbClr val="FFFFFF"/>
      </a:lt1>
      <a:dk2>
        <a:srgbClr val="A7A7A7"/>
      </a:dk2>
      <a:lt2>
        <a:srgbClr val="535353"/>
      </a:lt2>
      <a:accent1>
        <a:srgbClr val="009999"/>
      </a:accent1>
      <a:accent2>
        <a:srgbClr val="336699"/>
      </a:accent2>
      <a:accent3>
        <a:srgbClr val="9BBB59"/>
      </a:accent3>
      <a:accent4>
        <a:srgbClr val="8064A2"/>
      </a:accent4>
      <a:accent5>
        <a:srgbClr val="4BACC6"/>
      </a:accent5>
      <a:accent6>
        <a:srgbClr val="F79646"/>
      </a:accent6>
      <a:hlink>
        <a:srgbClr val="0000FF"/>
      </a:hlink>
      <a:folHlink>
        <a:srgbClr val="FF00FF"/>
      </a:folHlink>
    </a:clrScheme>
    <a:fontScheme name="Текстура">
      <a:majorFont>
        <a:latin typeface="Arial"/>
        <a:ea typeface="Arial"/>
        <a:cs typeface="Arial"/>
      </a:majorFont>
      <a:minorFont>
        <a:latin typeface="Helvetica"/>
        <a:ea typeface="Helvetica"/>
        <a:cs typeface="Helvetica"/>
      </a:minorFont>
    </a:fontScheme>
    <a:fmtScheme name="Текстура">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B5481"/>
            </a:solidFill>
            <a:effectLst/>
            <a:uFillTx/>
            <a:latin typeface="Tahoma"/>
            <a:ea typeface="Tahoma"/>
            <a:cs typeface="Tahoma"/>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